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Slab"/>
      <p:regular r:id="rId11"/>
      <p:bold r:id="rId12"/>
    </p:embeddedFont>
    <p:embeddedFont>
      <p:font typeface="Nixie One"/>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6.xml"/><Relationship Id="rId13" Type="http://schemas.openxmlformats.org/officeDocument/2006/relationships/font" Target="fonts/NixieOne-regular.fntdata"/><Relationship Id="rId12"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Today my team and I are going to go over our capstone project proposal on Indoor localization using physics based ML model. </a:t>
            </a:r>
            <a:endParaRPr>
              <a:solidFill>
                <a:schemeClr val="dk1"/>
              </a:solidFill>
            </a:endParaRPr>
          </a:p>
          <a:p>
            <a:pPr indent="0" lvl="0" marL="0" rtl="0" algn="l">
              <a:spcBef>
                <a:spcPts val="0"/>
              </a:spcBef>
              <a:spcAft>
                <a:spcPts val="0"/>
              </a:spcAft>
              <a:buNone/>
            </a:pPr>
            <a:r>
              <a:rPr lang="en">
                <a:solidFill>
                  <a:schemeClr val="dk1"/>
                </a:solidFill>
              </a:rPr>
              <a:t>The idea behind this project was to fill the gap in the industry that there is not an accurate and cost effective way to find the location of an object in an indoor space.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are going to attempt to fill this gap (goal)</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(1min): Cover what’s in scope and what’s not in scope</a:t>
            </a:r>
            <a:endParaRPr/>
          </a:p>
          <a:p>
            <a:pPr indent="0" lvl="0" marL="0" rtl="0" algn="l">
              <a:spcBef>
                <a:spcPts val="0"/>
              </a:spcBef>
              <a:spcAft>
                <a:spcPts val="0"/>
              </a:spcAft>
              <a:buNone/>
            </a:pPr>
            <a:r>
              <a:rPr lang="en"/>
              <a:t>Our System Context Diagram </a:t>
            </a:r>
            <a:r>
              <a:rPr lang="en"/>
              <a:t>illustrates</a:t>
            </a:r>
            <a:r>
              <a:rPr lang="en"/>
              <a:t> the basic inputs and outputs to our solution, while also clarifying what the scope of our project is. </a:t>
            </a:r>
            <a:endParaRPr/>
          </a:p>
          <a:p>
            <a:pPr indent="0" lvl="0" marL="0" rtl="0" algn="l">
              <a:spcBef>
                <a:spcPts val="0"/>
              </a:spcBef>
              <a:spcAft>
                <a:spcPts val="0"/>
              </a:spcAft>
              <a:buNone/>
            </a:pPr>
            <a:r>
              <a:rPr lang="en">
                <a:solidFill>
                  <a:schemeClr val="dk1"/>
                </a:solidFill>
              </a:rPr>
              <a:t>Compared to other solutions, we are going to avoid using complicated hardware setups to achieve cost effectiveness. </a:t>
            </a:r>
            <a:r>
              <a:rPr lang="en"/>
              <a:t>We are utilising Wifi technology as compared to other technologies due to it’s ubiquitousness and long range. We will augment the data we collect with the raspberry pis with the provided raytracer software to perform simulations on the data. </a:t>
            </a:r>
            <a:endParaRPr/>
          </a:p>
          <a:p>
            <a:pPr indent="0" lvl="0" marL="0" rtl="0" algn="l">
              <a:spcBef>
                <a:spcPts val="0"/>
              </a:spcBef>
              <a:spcAft>
                <a:spcPts val="0"/>
              </a:spcAft>
              <a:buNone/>
            </a:pPr>
            <a:r>
              <a:rPr lang="en"/>
              <a:t>Also because localisation is an infrastructure depent problem, we are only focusing on producing an algorithm for the Bahen 8th floor. </a:t>
            </a:r>
            <a:endParaRPr/>
          </a:p>
          <a:p>
            <a:pPr indent="0" lvl="0" marL="0" rtl="0" algn="l">
              <a:spcBef>
                <a:spcPts val="0"/>
              </a:spcBef>
              <a:spcAft>
                <a:spcPts val="0"/>
              </a:spcAft>
              <a:buNone/>
            </a:pPr>
            <a:r>
              <a:rPr lang="en"/>
              <a:t>Now we will be discussing the project milestones.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2d5601ac4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2d5601ac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broken this project down into its major tasks and milestones for the next two months. Data collection will begin within the latter half of october. Our plan is to have both the ray tracer and raspberry pi’s up and running and collecting data for the rest of the month of october in order to gather a large dataset. We also plan to begin research on different types of algorithms As we have 4 members in our group we believe we can in parallelize this with the data gathering. We hope to begin writing parts of the code for a basic algorithm by the last week of october after having done some research and collected some amount of samples that we can examine. From there we hope to focus our efforts on designing a prototype algorithm and have a basic version at least two weeks before the demo in order give us space and time to fine tune the algorithm.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A">
  <p:cSld name="BLANK_1_1">
    <p:bg>
      <p:bgPr>
        <a:solidFill>
          <a:schemeClr val="accent4"/>
        </a:solidFill>
      </p:bgPr>
    </p:bg>
    <p:spTree>
      <p:nvGrpSpPr>
        <p:cNvPr id="89" name="Shape 89"/>
        <p:cNvGrpSpPr/>
        <p:nvPr/>
      </p:nvGrpSpPr>
      <p:grpSpPr>
        <a:xfrm>
          <a:off x="0" y="0"/>
          <a:ext cx="0" cy="0"/>
          <a:chOff x="0" y="0"/>
          <a:chExt cx="0" cy="0"/>
        </a:xfrm>
      </p:grpSpPr>
      <p:sp>
        <p:nvSpPr>
          <p:cNvPr id="90" name="Google Shape;90;p11"/>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1" name="Google Shape;91;p11"/>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B">
  <p:cSld name="BLANK_1_1_1">
    <p:bg>
      <p:bgPr>
        <a:solidFill>
          <a:schemeClr val="accent1"/>
        </a:solidFill>
      </p:bgPr>
    </p:bg>
    <p:spTree>
      <p:nvGrpSpPr>
        <p:cNvPr id="95" name="Shape 95"/>
        <p:cNvGrpSpPr/>
        <p:nvPr/>
      </p:nvGrpSpPr>
      <p:grpSpPr>
        <a:xfrm>
          <a:off x="0" y="0"/>
          <a:ext cx="0" cy="0"/>
          <a:chOff x="0" y="0"/>
          <a:chExt cx="0" cy="0"/>
        </a:xfrm>
      </p:grpSpPr>
      <p:sp>
        <p:nvSpPr>
          <p:cNvPr id="96" name="Google Shape;96;p12"/>
          <p:cNvSpPr/>
          <p:nvPr/>
        </p:nvSpPr>
        <p:spPr>
          <a:xfrm>
            <a:off x="0" y="4294550"/>
            <a:ext cx="9144000" cy="24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8" name="Google Shape;98;p12"/>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p:txBody>
      </p:sp>
      <p:sp>
        <p:nvSpPr>
          <p:cNvPr id="17" name="Google Shape;17;p3"/>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800"/>
              <a:buNone/>
              <a:defRPr b="1" sz="1800">
                <a:solidFill>
                  <a:schemeClr val="accent6"/>
                </a:solidFill>
              </a:defRPr>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p:txBody>
      </p:sp>
      <p:sp>
        <p:nvSpPr>
          <p:cNvPr id="18" name="Google Shape;18;p3"/>
          <p:cNvSpPr/>
          <p:nvPr/>
        </p:nvSpPr>
        <p:spPr>
          <a:xfrm>
            <a:off x="0" y="4288499"/>
            <a:ext cx="34743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0" y="0"/>
            <a:ext cx="34743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0" name="Google Shape;20;p3"/>
          <p:cNvSpPr/>
          <p:nvPr/>
        </p:nvSpPr>
        <p:spPr>
          <a:xfrm>
            <a:off x="0" y="500626"/>
            <a:ext cx="3474300" cy="3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0" y="4493604"/>
            <a:ext cx="34743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584075"/>
            <a:ext cx="34743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4"/>
        </a:solidFill>
      </p:bgPr>
    </p:bg>
    <p:spTree>
      <p:nvGrpSpPr>
        <p:cNvPr id="24" name="Shape 24"/>
        <p:cNvGrpSpPr/>
        <p:nvPr/>
      </p:nvGrpSpPr>
      <p:grpSpPr>
        <a:xfrm>
          <a:off x="0" y="0"/>
          <a:ext cx="0" cy="0"/>
          <a:chOff x="0" y="0"/>
          <a:chExt cx="0" cy="0"/>
        </a:xfrm>
      </p:grpSpPr>
      <p:sp>
        <p:nvSpPr>
          <p:cNvPr id="25" name="Google Shape;25;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6820"/>
                  </a:srgbClr>
                </a:solidFill>
                <a:latin typeface="Impact"/>
              </a:rPr>
              <a:t>“</a:t>
            </a:r>
          </a:p>
        </p:txBody>
      </p:sp>
      <p:sp>
        <p:nvSpPr>
          <p:cNvPr id="26" name="Google Shape;26;p4"/>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7" name="Google Shape;27;p4"/>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Clr>
                <a:schemeClr val="lt1"/>
              </a:buClr>
              <a:buSzPts val="2000"/>
              <a:buChar char="▪"/>
              <a:defRPr sz="2000">
                <a:solidFill>
                  <a:schemeClr val="lt1"/>
                </a:solidFill>
              </a:defRPr>
            </a:lvl1pPr>
            <a:lvl2pPr indent="-355600" lvl="1" marL="914400" rtl="0" algn="ctr">
              <a:spcBef>
                <a:spcPts val="0"/>
              </a:spcBef>
              <a:spcAft>
                <a:spcPts val="0"/>
              </a:spcAft>
              <a:buClr>
                <a:schemeClr val="lt1"/>
              </a:buClr>
              <a:buSzPts val="2000"/>
              <a:buChar char="▫"/>
              <a:defRPr sz="2000">
                <a:solidFill>
                  <a:schemeClr val="lt1"/>
                </a:solidFill>
              </a:defRPr>
            </a:lvl2pPr>
            <a:lvl3pPr indent="-355600" lvl="2" marL="1371600" rtl="0" algn="ctr">
              <a:spcBef>
                <a:spcPts val="0"/>
              </a:spcBef>
              <a:spcAft>
                <a:spcPts val="0"/>
              </a:spcAft>
              <a:buClr>
                <a:schemeClr val="lt1"/>
              </a:buClr>
              <a:buSzPts val="2000"/>
              <a:buChar char="■"/>
              <a:defRPr sz="2000">
                <a:solidFill>
                  <a:schemeClr val="lt1"/>
                </a:solidFill>
              </a:defRPr>
            </a:lvl3pPr>
            <a:lvl4pPr indent="-355600" lvl="3" marL="1828800" rtl="0" algn="ctr">
              <a:spcBef>
                <a:spcPts val="0"/>
              </a:spcBef>
              <a:spcAft>
                <a:spcPts val="0"/>
              </a:spcAft>
              <a:buClr>
                <a:schemeClr val="lt1"/>
              </a:buClr>
              <a:buSzPts val="2000"/>
              <a:buChar char="●"/>
              <a:defRPr sz="2000">
                <a:solidFill>
                  <a:schemeClr val="lt1"/>
                </a:solidFill>
              </a:defRPr>
            </a:lvl4pPr>
            <a:lvl5pPr indent="-355600" lvl="4" marL="2286000" rtl="0" algn="ctr">
              <a:spcBef>
                <a:spcPts val="0"/>
              </a:spcBef>
              <a:spcAft>
                <a:spcPts val="0"/>
              </a:spcAft>
              <a:buClr>
                <a:schemeClr val="lt1"/>
              </a:buClr>
              <a:buSzPts val="2000"/>
              <a:buChar char="○"/>
              <a:defRPr sz="2000">
                <a:solidFill>
                  <a:schemeClr val="lt1"/>
                </a:solidFill>
              </a:defRPr>
            </a:lvl5pPr>
            <a:lvl6pPr indent="-355600" lvl="5" marL="2743200" rtl="0" algn="ctr">
              <a:spcBef>
                <a:spcPts val="0"/>
              </a:spcBef>
              <a:spcAft>
                <a:spcPts val="0"/>
              </a:spcAft>
              <a:buClr>
                <a:schemeClr val="lt1"/>
              </a:buClr>
              <a:buSzPts val="2000"/>
              <a:buChar char="■"/>
              <a:defRPr sz="2000">
                <a:solidFill>
                  <a:schemeClr val="lt1"/>
                </a:solidFill>
              </a:defRPr>
            </a:lvl6pPr>
            <a:lvl7pPr indent="-355600" lvl="6" marL="3200400" rtl="0" algn="ctr">
              <a:spcBef>
                <a:spcPts val="0"/>
              </a:spcBef>
              <a:spcAft>
                <a:spcPts val="0"/>
              </a:spcAft>
              <a:buClr>
                <a:schemeClr val="lt1"/>
              </a:buClr>
              <a:buSzPts val="2000"/>
              <a:buChar char="●"/>
              <a:defRPr sz="2000">
                <a:solidFill>
                  <a:schemeClr val="lt1"/>
                </a:solidFill>
              </a:defRPr>
            </a:lvl7pPr>
            <a:lvl8pPr indent="-355600" lvl="7" marL="3657600" rtl="0" algn="ctr">
              <a:spcBef>
                <a:spcPts val="0"/>
              </a:spcBef>
              <a:spcAft>
                <a:spcPts val="0"/>
              </a:spcAft>
              <a:buClr>
                <a:schemeClr val="lt1"/>
              </a:buClr>
              <a:buSzPts val="2000"/>
              <a:buChar char="○"/>
              <a:defRPr sz="2000">
                <a:solidFill>
                  <a:schemeClr val="lt1"/>
                </a:solidFill>
              </a:defRPr>
            </a:lvl8pPr>
            <a:lvl9pPr indent="-355600" lvl="8" marL="4114800" algn="ctr">
              <a:spcBef>
                <a:spcPts val="0"/>
              </a:spcBef>
              <a:spcAft>
                <a:spcPts val="0"/>
              </a:spcAft>
              <a:buClr>
                <a:schemeClr val="lt1"/>
              </a:buClr>
              <a:buSzPts val="2000"/>
              <a:buChar char="■"/>
              <a:defRPr sz="2000">
                <a:solidFill>
                  <a:schemeClr val="lt1"/>
                </a:solidFill>
              </a:defRPr>
            </a:lvl9pPr>
          </a:lstStyle>
          <a:p/>
        </p:txBody>
      </p:sp>
      <p:sp>
        <p:nvSpPr>
          <p:cNvPr id="31" name="Google Shape;31;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2" name="Shape 32"/>
        <p:cNvGrpSpPr/>
        <p:nvPr/>
      </p:nvGrpSpPr>
      <p:grpSpPr>
        <a:xfrm>
          <a:off x="0" y="0"/>
          <a:ext cx="0" cy="0"/>
          <a:chOff x="0" y="0"/>
          <a:chExt cx="0" cy="0"/>
        </a:xfrm>
      </p:grpSpPr>
      <p:sp>
        <p:nvSpPr>
          <p:cNvPr id="33" name="Google Shape;33;p5"/>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4" name="Google Shape;34;p5"/>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5"/>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39" name="Google Shape;39;p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0" name="Google Shape;40;p5"/>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
        <p:nvSpPr>
          <p:cNvPr id="41" name="Google Shape;41;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4" name="Google Shape;44;p6"/>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6"/>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49" name="Google Shape;49;p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0" name="Google Shape;50;p6"/>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1" name="Google Shape;51;p6"/>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2" name="Google Shape;52;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3" name="Shape 53"/>
        <p:cNvGrpSpPr/>
        <p:nvPr/>
      </p:nvGrpSpPr>
      <p:grpSpPr>
        <a:xfrm>
          <a:off x="0" y="0"/>
          <a:ext cx="0" cy="0"/>
          <a:chOff x="0" y="0"/>
          <a:chExt cx="0" cy="0"/>
        </a:xfrm>
      </p:grpSpPr>
      <p:sp>
        <p:nvSpPr>
          <p:cNvPr id="54" name="Google Shape;54;p7"/>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5" name="Google Shape;55;p7"/>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7"/>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60" name="Google Shape;60;p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1" name="Google Shape;61;p7"/>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2" name="Google Shape;62;p7"/>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7"/>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8"/>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7" name="Google Shape;67;p8"/>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8"/>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72" name="Google Shape;72;p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3" name="Google Shape;73;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9"/>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6" name="Google Shape;76;p9"/>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800"/>
              <a:buNone/>
              <a:defRPr sz="1800">
                <a:solidFill>
                  <a:schemeClr val="accent1"/>
                </a:solidFill>
              </a:defRPr>
            </a:lvl1pPr>
          </a:lstStyle>
          <a:p/>
        </p:txBody>
      </p:sp>
      <p:sp>
        <p:nvSpPr>
          <p:cNvPr id="81" name="Google Shape;81;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0"/>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4" name="Google Shape;84;p10"/>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indent="-381000" lvl="1" marL="9144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indent="-381000" lvl="2" marL="13716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indent="-342900" lvl="3" marL="18288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indent="-342900" lvl="4" marL="22860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indent="-342900" lvl="5" marL="27432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indent="-342900" lvl="6" marL="32004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indent="-342900" lvl="7" marL="36576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indent="-342900" lvl="8" marL="41148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462175" y="625775"/>
            <a:ext cx="7200900" cy="159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latin typeface="Times New Roman"/>
                <a:ea typeface="Times New Roman"/>
                <a:cs typeface="Times New Roman"/>
                <a:sym typeface="Times New Roman"/>
              </a:rPr>
              <a:t>Proposal Meeting</a:t>
            </a:r>
            <a:endParaRPr sz="6000">
              <a:latin typeface="Times New Roman"/>
              <a:ea typeface="Times New Roman"/>
              <a:cs typeface="Times New Roman"/>
              <a:sym typeface="Times New Roman"/>
            </a:endParaRPr>
          </a:p>
        </p:txBody>
      </p:sp>
      <p:sp>
        <p:nvSpPr>
          <p:cNvPr id="106" name="Google Shape;106;p13"/>
          <p:cNvSpPr txBox="1"/>
          <p:nvPr/>
        </p:nvSpPr>
        <p:spPr>
          <a:xfrm>
            <a:off x="6216925" y="3011550"/>
            <a:ext cx="2772900" cy="11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Prerna Anand</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Deeksha Tewari</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Hiranya Maharaja</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John Adrian Ambrad</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idx="4294967295" type="ctrTitle"/>
          </p:nvPr>
        </p:nvSpPr>
        <p:spPr>
          <a:xfrm>
            <a:off x="573100" y="474400"/>
            <a:ext cx="6706500" cy="75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112" name="Google Shape;112;p1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3" name="Google Shape;113;p14"/>
          <p:cNvSpPr txBox="1"/>
          <p:nvPr/>
        </p:nvSpPr>
        <p:spPr>
          <a:xfrm>
            <a:off x="663500" y="1426750"/>
            <a:ext cx="3667800" cy="2564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lt1"/>
                </a:solidFill>
                <a:latin typeface="Times New Roman"/>
                <a:ea typeface="Times New Roman"/>
                <a:cs typeface="Times New Roman"/>
                <a:sym typeface="Times New Roman"/>
              </a:rPr>
              <a:t>Project Goal</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a:solidFill>
                  <a:schemeClr val="lt1"/>
                </a:solidFill>
                <a:latin typeface="Times New Roman"/>
                <a:ea typeface="Times New Roman"/>
                <a:cs typeface="Times New Roman"/>
                <a:sym typeface="Times New Roman"/>
              </a:rPr>
              <a:t>The goal of this project is to create a machine learning model that accurately predicts the location of a static object in a specified environment, based on the Wifi signal strength (RSS) received by it. </a:t>
            </a:r>
            <a:endParaRPr>
              <a:solidFill>
                <a:schemeClr val="lt1"/>
              </a:solidFill>
              <a:latin typeface="Times New Roman"/>
              <a:ea typeface="Times New Roman"/>
              <a:cs typeface="Times New Roman"/>
              <a:sym typeface="Times New Roman"/>
            </a:endParaRPr>
          </a:p>
        </p:txBody>
      </p:sp>
      <p:pic>
        <p:nvPicPr>
          <p:cNvPr id="114" name="Google Shape;114;p14"/>
          <p:cNvPicPr preferRelativeResize="0"/>
          <p:nvPr/>
        </p:nvPicPr>
        <p:blipFill>
          <a:blip r:embed="rId3">
            <a:alphaModFix/>
          </a:blip>
          <a:stretch>
            <a:fillRect/>
          </a:stretch>
        </p:blipFill>
        <p:spPr>
          <a:xfrm>
            <a:off x="5006150" y="1234300"/>
            <a:ext cx="3581475" cy="3076150"/>
          </a:xfrm>
          <a:prstGeom prst="rect">
            <a:avLst/>
          </a:prstGeom>
          <a:noFill/>
          <a:ln>
            <a:noFill/>
          </a:ln>
        </p:spPr>
      </p:pic>
      <p:sp>
        <p:nvSpPr>
          <p:cNvPr id="115" name="Google Shape;115;p14"/>
          <p:cNvSpPr txBox="1"/>
          <p:nvPr/>
        </p:nvSpPr>
        <p:spPr>
          <a:xfrm>
            <a:off x="5006175" y="4426150"/>
            <a:ext cx="358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Accuracy vs Cost [1]</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1" name="Google Shape;121;p15"/>
          <p:cNvSpPr/>
          <p:nvPr/>
        </p:nvSpPr>
        <p:spPr>
          <a:xfrm>
            <a:off x="4291238" y="2030550"/>
            <a:ext cx="1800900" cy="11901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500">
              <a:solidFill>
                <a:schemeClr val="lt1"/>
              </a:solidFill>
              <a:latin typeface="Times New Roman"/>
              <a:ea typeface="Times New Roman"/>
              <a:cs typeface="Times New Roman"/>
              <a:sym typeface="Times New Roman"/>
            </a:endParaRPr>
          </a:p>
        </p:txBody>
      </p:sp>
      <p:sp>
        <p:nvSpPr>
          <p:cNvPr id="122" name="Google Shape;122;p15"/>
          <p:cNvSpPr txBox="1"/>
          <p:nvPr/>
        </p:nvSpPr>
        <p:spPr>
          <a:xfrm>
            <a:off x="4415650" y="2174550"/>
            <a:ext cx="1525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1"/>
                </a:solidFill>
                <a:latin typeface="Nixie One"/>
                <a:ea typeface="Nixie One"/>
                <a:cs typeface="Nixie One"/>
                <a:sym typeface="Nixie One"/>
              </a:rPr>
              <a:t>Machine Learning Model</a:t>
            </a:r>
            <a:endParaRPr b="1" sz="1600">
              <a:solidFill>
                <a:schemeClr val="lt1"/>
              </a:solidFill>
              <a:latin typeface="Nixie One"/>
              <a:ea typeface="Nixie One"/>
              <a:cs typeface="Nixie One"/>
              <a:sym typeface="Nixie One"/>
            </a:endParaRPr>
          </a:p>
        </p:txBody>
      </p:sp>
      <p:sp>
        <p:nvSpPr>
          <p:cNvPr id="123" name="Google Shape;123;p15"/>
          <p:cNvSpPr/>
          <p:nvPr/>
        </p:nvSpPr>
        <p:spPr>
          <a:xfrm>
            <a:off x="519850" y="864450"/>
            <a:ext cx="990600" cy="727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nvSpPr>
        <p:spPr>
          <a:xfrm>
            <a:off x="623050" y="928100"/>
            <a:ext cx="784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lt1"/>
                </a:solidFill>
                <a:latin typeface="Nixie One"/>
                <a:ea typeface="Nixie One"/>
                <a:cs typeface="Nixie One"/>
                <a:sym typeface="Nixie One"/>
              </a:rPr>
              <a:t>Raytracer simulation data</a:t>
            </a:r>
            <a:endParaRPr b="1" sz="900">
              <a:solidFill>
                <a:schemeClr val="lt1"/>
              </a:solidFill>
              <a:latin typeface="Nixie One"/>
              <a:ea typeface="Nixie One"/>
              <a:cs typeface="Nixie One"/>
              <a:sym typeface="Nixie One"/>
            </a:endParaRPr>
          </a:p>
        </p:txBody>
      </p:sp>
      <p:sp>
        <p:nvSpPr>
          <p:cNvPr id="125" name="Google Shape;125;p15"/>
          <p:cNvSpPr/>
          <p:nvPr/>
        </p:nvSpPr>
        <p:spPr>
          <a:xfrm>
            <a:off x="525700" y="3833750"/>
            <a:ext cx="990600" cy="727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txBox="1"/>
          <p:nvPr/>
        </p:nvSpPr>
        <p:spPr>
          <a:xfrm>
            <a:off x="634675" y="3833150"/>
            <a:ext cx="7842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900">
                <a:solidFill>
                  <a:schemeClr val="lt1"/>
                </a:solidFill>
                <a:latin typeface="Nixie One"/>
                <a:ea typeface="Nixie One"/>
                <a:cs typeface="Nixie One"/>
                <a:sym typeface="Nixie One"/>
              </a:rPr>
              <a:t>Raspberry</a:t>
            </a:r>
            <a:r>
              <a:rPr lang="en">
                <a:solidFill>
                  <a:schemeClr val="lt1"/>
                </a:solidFill>
                <a:latin typeface="Nixie One"/>
                <a:ea typeface="Nixie One"/>
                <a:cs typeface="Nixie One"/>
                <a:sym typeface="Nixie One"/>
              </a:rPr>
              <a:t> </a:t>
            </a:r>
            <a:r>
              <a:rPr b="1" lang="en" sz="900">
                <a:solidFill>
                  <a:schemeClr val="lt1"/>
                </a:solidFill>
                <a:latin typeface="Nixie One"/>
                <a:ea typeface="Nixie One"/>
                <a:cs typeface="Nixie One"/>
                <a:sym typeface="Nixie One"/>
              </a:rPr>
              <a:t>Pi #2 (Receiver)</a:t>
            </a:r>
            <a:endParaRPr>
              <a:solidFill>
                <a:schemeClr val="lt1"/>
              </a:solidFill>
              <a:latin typeface="Nixie One"/>
              <a:ea typeface="Nixie One"/>
              <a:cs typeface="Nixie One"/>
              <a:sym typeface="Nixie One"/>
            </a:endParaRPr>
          </a:p>
        </p:txBody>
      </p:sp>
      <p:sp>
        <p:nvSpPr>
          <p:cNvPr id="127" name="Google Shape;127;p15"/>
          <p:cNvSpPr/>
          <p:nvPr/>
        </p:nvSpPr>
        <p:spPr>
          <a:xfrm>
            <a:off x="531450" y="2251588"/>
            <a:ext cx="990600" cy="727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nvSpPr>
        <p:spPr>
          <a:xfrm>
            <a:off x="558600" y="2315188"/>
            <a:ext cx="936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lt1"/>
                </a:solidFill>
                <a:latin typeface="Nixie One"/>
                <a:ea typeface="Nixie One"/>
                <a:cs typeface="Nixie One"/>
                <a:sym typeface="Nixie One"/>
              </a:rPr>
              <a:t>Data Cleanup and Processing</a:t>
            </a:r>
            <a:endParaRPr b="1" sz="900">
              <a:solidFill>
                <a:schemeClr val="lt1"/>
              </a:solidFill>
              <a:latin typeface="Nixie One"/>
              <a:ea typeface="Nixie One"/>
              <a:cs typeface="Nixie One"/>
              <a:sym typeface="Nixie One"/>
            </a:endParaRPr>
          </a:p>
        </p:txBody>
      </p:sp>
      <p:sp>
        <p:nvSpPr>
          <p:cNvPr id="129" name="Google Shape;129;p15"/>
          <p:cNvSpPr/>
          <p:nvPr/>
        </p:nvSpPr>
        <p:spPr>
          <a:xfrm>
            <a:off x="4690475" y="864450"/>
            <a:ext cx="990600" cy="727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nvSpPr>
        <p:spPr>
          <a:xfrm>
            <a:off x="4799600" y="997350"/>
            <a:ext cx="784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lt1"/>
                </a:solidFill>
                <a:latin typeface="Nixie One"/>
                <a:ea typeface="Nixie One"/>
                <a:cs typeface="Nixie One"/>
                <a:sym typeface="Nixie One"/>
              </a:rPr>
              <a:t>Bahen 8th Floor Map</a:t>
            </a:r>
            <a:endParaRPr b="1" sz="900">
              <a:solidFill>
                <a:schemeClr val="lt1"/>
              </a:solidFill>
              <a:latin typeface="Nixie One"/>
              <a:ea typeface="Nixie One"/>
              <a:cs typeface="Nixie One"/>
              <a:sym typeface="Nixie One"/>
            </a:endParaRPr>
          </a:p>
        </p:txBody>
      </p:sp>
      <p:cxnSp>
        <p:nvCxnSpPr>
          <p:cNvPr id="131" name="Google Shape;131;p15"/>
          <p:cNvCxnSpPr>
            <a:stCxn id="129" idx="2"/>
            <a:endCxn id="121" idx="0"/>
          </p:cNvCxnSpPr>
          <p:nvPr/>
        </p:nvCxnSpPr>
        <p:spPr>
          <a:xfrm>
            <a:off x="5185775" y="1591950"/>
            <a:ext cx="6000" cy="4386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15"/>
          <p:cNvSpPr/>
          <p:nvPr/>
        </p:nvSpPr>
        <p:spPr>
          <a:xfrm>
            <a:off x="7496050" y="2229700"/>
            <a:ext cx="1374000" cy="809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txBox="1"/>
          <p:nvPr/>
        </p:nvSpPr>
        <p:spPr>
          <a:xfrm>
            <a:off x="7531300" y="2321800"/>
            <a:ext cx="1234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lt1"/>
                </a:solidFill>
                <a:latin typeface="Nixie One"/>
                <a:ea typeface="Nixie One"/>
                <a:cs typeface="Nixie One"/>
                <a:sym typeface="Nixie One"/>
              </a:rPr>
              <a:t>(x,y) location of</a:t>
            </a:r>
            <a:r>
              <a:rPr b="1" lang="en" sz="1000">
                <a:solidFill>
                  <a:schemeClr val="lt1"/>
                </a:solidFill>
                <a:latin typeface="Nixie One"/>
                <a:ea typeface="Nixie One"/>
                <a:cs typeface="Nixie One"/>
                <a:sym typeface="Nixie One"/>
              </a:rPr>
              <a:t> objects based on testing data </a:t>
            </a:r>
            <a:endParaRPr b="1" sz="1000">
              <a:solidFill>
                <a:schemeClr val="lt1"/>
              </a:solidFill>
              <a:latin typeface="Nixie One"/>
              <a:ea typeface="Nixie One"/>
              <a:cs typeface="Nixie One"/>
              <a:sym typeface="Nixie One"/>
            </a:endParaRPr>
          </a:p>
        </p:txBody>
      </p:sp>
      <p:sp>
        <p:nvSpPr>
          <p:cNvPr id="134" name="Google Shape;134;p15"/>
          <p:cNvSpPr/>
          <p:nvPr/>
        </p:nvSpPr>
        <p:spPr>
          <a:xfrm>
            <a:off x="2227175" y="2251600"/>
            <a:ext cx="990600" cy="727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txBox="1"/>
          <p:nvPr/>
        </p:nvSpPr>
        <p:spPr>
          <a:xfrm>
            <a:off x="2289125" y="2245900"/>
            <a:ext cx="866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lt1"/>
                </a:solidFill>
                <a:latin typeface="Nixie One"/>
                <a:ea typeface="Nixie One"/>
                <a:cs typeface="Nixie One"/>
                <a:sym typeface="Nixie One"/>
              </a:rPr>
              <a:t>Database of RSS strength vs positions</a:t>
            </a:r>
            <a:endParaRPr b="1" sz="900">
              <a:solidFill>
                <a:schemeClr val="lt1"/>
              </a:solidFill>
              <a:latin typeface="Nixie One"/>
              <a:ea typeface="Nixie One"/>
              <a:cs typeface="Nixie One"/>
              <a:sym typeface="Nixie One"/>
            </a:endParaRPr>
          </a:p>
        </p:txBody>
      </p:sp>
      <p:cxnSp>
        <p:nvCxnSpPr>
          <p:cNvPr id="136" name="Google Shape;136;p15"/>
          <p:cNvCxnSpPr>
            <a:stCxn id="123" idx="2"/>
            <a:endCxn id="127" idx="0"/>
          </p:cNvCxnSpPr>
          <p:nvPr/>
        </p:nvCxnSpPr>
        <p:spPr>
          <a:xfrm>
            <a:off x="1015150" y="1591950"/>
            <a:ext cx="11700" cy="6597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15"/>
          <p:cNvCxnSpPr>
            <a:stCxn id="125" idx="0"/>
            <a:endCxn id="127" idx="2"/>
          </p:cNvCxnSpPr>
          <p:nvPr/>
        </p:nvCxnSpPr>
        <p:spPr>
          <a:xfrm flipH="1" rot="10800000">
            <a:off x="1021000" y="2979050"/>
            <a:ext cx="5700" cy="8547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15"/>
          <p:cNvCxnSpPr>
            <a:stCxn id="128" idx="3"/>
            <a:endCxn id="134" idx="1"/>
          </p:cNvCxnSpPr>
          <p:nvPr/>
        </p:nvCxnSpPr>
        <p:spPr>
          <a:xfrm>
            <a:off x="1494900" y="2615338"/>
            <a:ext cx="732300" cy="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5"/>
          <p:cNvCxnSpPr>
            <a:stCxn id="134" idx="3"/>
            <a:endCxn id="121" idx="1"/>
          </p:cNvCxnSpPr>
          <p:nvPr/>
        </p:nvCxnSpPr>
        <p:spPr>
          <a:xfrm>
            <a:off x="3217775" y="2615350"/>
            <a:ext cx="1073400" cy="102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5"/>
          <p:cNvCxnSpPr>
            <a:endCxn id="133" idx="1"/>
          </p:cNvCxnSpPr>
          <p:nvPr/>
        </p:nvCxnSpPr>
        <p:spPr>
          <a:xfrm>
            <a:off x="6097900" y="2621050"/>
            <a:ext cx="1433400" cy="240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5"/>
          <p:cNvSpPr txBox="1"/>
          <p:nvPr/>
        </p:nvSpPr>
        <p:spPr>
          <a:xfrm>
            <a:off x="1217575" y="113825"/>
            <a:ext cx="7186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Nixie One"/>
                <a:ea typeface="Nixie One"/>
                <a:cs typeface="Nixie One"/>
                <a:sym typeface="Nixie One"/>
              </a:rPr>
              <a:t>SYSTEM CONTEXT DIAGRAM</a:t>
            </a:r>
            <a:endParaRPr b="1" sz="2000">
              <a:latin typeface="Nixie One"/>
              <a:ea typeface="Nixie One"/>
              <a:cs typeface="Nixie One"/>
              <a:sym typeface="Nixie One"/>
            </a:endParaRPr>
          </a:p>
        </p:txBody>
      </p:sp>
      <p:sp>
        <p:nvSpPr>
          <p:cNvPr id="142" name="Google Shape;142;p15"/>
          <p:cNvSpPr/>
          <p:nvPr/>
        </p:nvSpPr>
        <p:spPr>
          <a:xfrm>
            <a:off x="3699875" y="3833750"/>
            <a:ext cx="990600" cy="727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nvSpPr>
        <p:spPr>
          <a:xfrm>
            <a:off x="3722550" y="3833150"/>
            <a:ext cx="9363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900">
                <a:solidFill>
                  <a:schemeClr val="lt1"/>
                </a:solidFill>
                <a:latin typeface="Nixie One"/>
                <a:ea typeface="Nixie One"/>
                <a:cs typeface="Nixie One"/>
                <a:sym typeface="Nixie One"/>
              </a:rPr>
              <a:t>Raspberry</a:t>
            </a:r>
            <a:r>
              <a:rPr lang="en">
                <a:solidFill>
                  <a:schemeClr val="lt1"/>
                </a:solidFill>
                <a:latin typeface="Nixie One"/>
                <a:ea typeface="Nixie One"/>
                <a:cs typeface="Nixie One"/>
                <a:sym typeface="Nixie One"/>
              </a:rPr>
              <a:t> </a:t>
            </a:r>
            <a:r>
              <a:rPr b="1" lang="en" sz="900">
                <a:solidFill>
                  <a:schemeClr val="lt1"/>
                </a:solidFill>
                <a:latin typeface="Nixie One"/>
                <a:ea typeface="Nixie One"/>
                <a:cs typeface="Nixie One"/>
                <a:sym typeface="Nixie One"/>
              </a:rPr>
              <a:t>Pi #1</a:t>
            </a:r>
            <a:endParaRPr b="1" sz="900">
              <a:solidFill>
                <a:schemeClr val="lt1"/>
              </a:solidFill>
              <a:latin typeface="Nixie One"/>
              <a:ea typeface="Nixie One"/>
              <a:cs typeface="Nixie One"/>
              <a:sym typeface="Nixie One"/>
            </a:endParaRPr>
          </a:p>
          <a:p>
            <a:pPr indent="0" lvl="0" marL="0" marR="0" rtl="0" algn="ctr">
              <a:lnSpc>
                <a:spcPct val="100000"/>
              </a:lnSpc>
              <a:spcBef>
                <a:spcPts val="0"/>
              </a:spcBef>
              <a:spcAft>
                <a:spcPts val="0"/>
              </a:spcAft>
              <a:buNone/>
            </a:pPr>
            <a:r>
              <a:rPr b="1" lang="en" sz="900">
                <a:solidFill>
                  <a:schemeClr val="lt1"/>
                </a:solidFill>
                <a:latin typeface="Nixie One"/>
                <a:ea typeface="Nixie One"/>
                <a:cs typeface="Nixie One"/>
                <a:sym typeface="Nixie One"/>
              </a:rPr>
              <a:t>(transmitter)</a:t>
            </a:r>
            <a:endParaRPr b="1" sz="900">
              <a:solidFill>
                <a:schemeClr val="lt1"/>
              </a:solidFill>
              <a:latin typeface="Nixie One"/>
              <a:ea typeface="Nixie One"/>
              <a:cs typeface="Nixie One"/>
              <a:sym typeface="Nixie One"/>
            </a:endParaRPr>
          </a:p>
        </p:txBody>
      </p:sp>
      <p:cxnSp>
        <p:nvCxnSpPr>
          <p:cNvPr id="144" name="Google Shape;144;p15"/>
          <p:cNvCxnSpPr>
            <a:stCxn id="142" idx="1"/>
          </p:cNvCxnSpPr>
          <p:nvPr/>
        </p:nvCxnSpPr>
        <p:spPr>
          <a:xfrm rot="10800000">
            <a:off x="2952575" y="4195700"/>
            <a:ext cx="747300" cy="18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15"/>
          <p:cNvSpPr/>
          <p:nvPr/>
        </p:nvSpPr>
        <p:spPr>
          <a:xfrm>
            <a:off x="2126025" y="3877250"/>
            <a:ext cx="866700" cy="727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txBox="1"/>
          <p:nvPr/>
        </p:nvSpPr>
        <p:spPr>
          <a:xfrm>
            <a:off x="2137350" y="3940850"/>
            <a:ext cx="8667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900">
                <a:solidFill>
                  <a:schemeClr val="lt1"/>
                </a:solidFill>
                <a:latin typeface="Nixie One"/>
                <a:ea typeface="Nixie One"/>
                <a:cs typeface="Nixie One"/>
                <a:sym typeface="Nixie One"/>
              </a:rPr>
              <a:t>WiFi Signal (2.4GHz)</a:t>
            </a:r>
            <a:endParaRPr>
              <a:solidFill>
                <a:schemeClr val="lt1"/>
              </a:solidFill>
              <a:latin typeface="Nixie One"/>
              <a:ea typeface="Nixie One"/>
              <a:cs typeface="Nixie One"/>
              <a:sym typeface="Nixie One"/>
            </a:endParaRPr>
          </a:p>
        </p:txBody>
      </p:sp>
      <p:cxnSp>
        <p:nvCxnSpPr>
          <p:cNvPr id="147" name="Google Shape;147;p15"/>
          <p:cNvCxnSpPr/>
          <p:nvPr/>
        </p:nvCxnSpPr>
        <p:spPr>
          <a:xfrm flipH="1">
            <a:off x="1536013" y="4194800"/>
            <a:ext cx="570300" cy="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Milestones</a:t>
            </a:r>
            <a:endParaRPr/>
          </a:p>
        </p:txBody>
      </p:sp>
      <p:sp>
        <p:nvSpPr>
          <p:cNvPr id="153" name="Google Shape;153;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4" name="Google Shape;154;p16"/>
          <p:cNvSpPr/>
          <p:nvPr/>
        </p:nvSpPr>
        <p:spPr>
          <a:xfrm>
            <a:off x="402114" y="902029"/>
            <a:ext cx="286082" cy="286082"/>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16"/>
          <p:cNvPicPr preferRelativeResize="0"/>
          <p:nvPr/>
        </p:nvPicPr>
        <p:blipFill>
          <a:blip r:embed="rId3">
            <a:alphaModFix/>
          </a:blip>
          <a:stretch>
            <a:fillRect/>
          </a:stretch>
        </p:blipFill>
        <p:spPr>
          <a:xfrm>
            <a:off x="243875" y="1559425"/>
            <a:ext cx="8900123" cy="358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700063" y="1660700"/>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Skills/Resources Needed:</a:t>
            </a:r>
            <a:endParaRPr b="1" sz="1800"/>
          </a:p>
          <a:p>
            <a:pPr indent="-330200" lvl="0" marL="457200" rtl="0" algn="l">
              <a:spcBef>
                <a:spcPts val="600"/>
              </a:spcBef>
              <a:spcAft>
                <a:spcPts val="0"/>
              </a:spcAft>
              <a:buSzPts val="1600"/>
              <a:buChar char="▪"/>
            </a:pPr>
            <a:r>
              <a:rPr lang="en" sz="1600"/>
              <a:t>Understanding the current project position</a:t>
            </a:r>
            <a:endParaRPr sz="1600"/>
          </a:p>
          <a:p>
            <a:pPr indent="0" lvl="0" marL="0" rtl="0" algn="l">
              <a:spcBef>
                <a:spcPts val="600"/>
              </a:spcBef>
              <a:spcAft>
                <a:spcPts val="0"/>
              </a:spcAft>
              <a:buNone/>
            </a:pPr>
            <a:r>
              <a:t/>
            </a:r>
            <a:endParaRPr sz="1600"/>
          </a:p>
          <a:p>
            <a:pPr indent="-330200" lvl="0" marL="457200" rtl="0" algn="l">
              <a:spcBef>
                <a:spcPts val="600"/>
              </a:spcBef>
              <a:spcAft>
                <a:spcPts val="0"/>
              </a:spcAft>
              <a:buSzPts val="1600"/>
              <a:buChar char="▪"/>
            </a:pPr>
            <a:r>
              <a:rPr lang="en" sz="1600"/>
              <a:t>Raspberry Pi + Ray Tracer</a:t>
            </a:r>
            <a:endParaRPr sz="1600"/>
          </a:p>
          <a:p>
            <a:pPr indent="0" lvl="0" marL="457200" rtl="0" algn="l">
              <a:spcBef>
                <a:spcPts val="600"/>
              </a:spcBef>
              <a:spcAft>
                <a:spcPts val="0"/>
              </a:spcAft>
              <a:buNone/>
            </a:pPr>
            <a:r>
              <a:t/>
            </a:r>
            <a:endParaRPr sz="1600"/>
          </a:p>
          <a:p>
            <a:pPr indent="-330200" lvl="0" marL="457200" rtl="0" algn="l">
              <a:spcBef>
                <a:spcPts val="600"/>
              </a:spcBef>
              <a:spcAft>
                <a:spcPts val="0"/>
              </a:spcAft>
              <a:buSzPts val="1600"/>
              <a:buChar char="▪"/>
            </a:pPr>
            <a:r>
              <a:rPr lang="en" sz="1600"/>
              <a:t>Access to Bahen</a:t>
            </a:r>
            <a:endParaRPr sz="1600"/>
          </a:p>
        </p:txBody>
      </p:sp>
      <p:sp>
        <p:nvSpPr>
          <p:cNvPr id="161" name="Google Shape;161;p1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Feasibility</a:t>
            </a:r>
            <a:endParaRPr sz="2000"/>
          </a:p>
        </p:txBody>
      </p:sp>
      <p:sp>
        <p:nvSpPr>
          <p:cNvPr id="162" name="Google Shape;162;p17"/>
          <p:cNvSpPr txBox="1"/>
          <p:nvPr>
            <p:ph idx="2" type="body"/>
          </p:nvPr>
        </p:nvSpPr>
        <p:spPr>
          <a:xfrm>
            <a:off x="4611075" y="1660700"/>
            <a:ext cx="41691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Risks:</a:t>
            </a:r>
            <a:endParaRPr b="1" sz="1800"/>
          </a:p>
          <a:p>
            <a:pPr indent="-330200" lvl="0" marL="457200" rtl="0" algn="l">
              <a:spcBef>
                <a:spcPts val="600"/>
              </a:spcBef>
              <a:spcAft>
                <a:spcPts val="0"/>
              </a:spcAft>
              <a:buSzPts val="1600"/>
              <a:buChar char="▪"/>
            </a:pPr>
            <a:r>
              <a:rPr lang="en" sz="1600"/>
              <a:t>Incompatible ray tracer and raspberry pi data</a:t>
            </a:r>
            <a:endParaRPr sz="1600"/>
          </a:p>
          <a:p>
            <a:pPr indent="-330200" lvl="1" marL="914400" rtl="0" algn="l">
              <a:spcBef>
                <a:spcPts val="0"/>
              </a:spcBef>
              <a:spcAft>
                <a:spcPts val="0"/>
              </a:spcAft>
              <a:buClr>
                <a:srgbClr val="6AA84F"/>
              </a:buClr>
              <a:buSzPts val="1600"/>
              <a:buChar char="▫"/>
            </a:pPr>
            <a:r>
              <a:rPr b="1" lang="en" sz="1600">
                <a:solidFill>
                  <a:srgbClr val="6AA84F"/>
                </a:solidFill>
              </a:rPr>
              <a:t>Possible adaptation: augmenting raspberry pi dataset</a:t>
            </a:r>
            <a:endParaRPr b="1" sz="1600">
              <a:solidFill>
                <a:srgbClr val="6AA84F"/>
              </a:solidFill>
            </a:endParaRPr>
          </a:p>
          <a:p>
            <a:pPr indent="-330200" lvl="0" marL="457200" rtl="0" algn="l">
              <a:spcBef>
                <a:spcPts val="0"/>
              </a:spcBef>
              <a:spcAft>
                <a:spcPts val="0"/>
              </a:spcAft>
              <a:buSzPts val="1600"/>
              <a:buChar char="▪"/>
            </a:pPr>
            <a:r>
              <a:rPr lang="en" sz="1600"/>
              <a:t>Having too many possible models</a:t>
            </a:r>
            <a:endParaRPr sz="1600"/>
          </a:p>
          <a:p>
            <a:pPr indent="-330200" lvl="1" marL="914400" rtl="0" algn="l">
              <a:spcBef>
                <a:spcPts val="0"/>
              </a:spcBef>
              <a:spcAft>
                <a:spcPts val="0"/>
              </a:spcAft>
              <a:buClr>
                <a:srgbClr val="6AA84F"/>
              </a:buClr>
              <a:buSzPts val="1600"/>
              <a:buChar char="▫"/>
            </a:pPr>
            <a:r>
              <a:rPr b="1" lang="en" sz="1600">
                <a:solidFill>
                  <a:srgbClr val="6AA84F"/>
                </a:solidFill>
              </a:rPr>
              <a:t>Possible adaptation: prior research + concurrent coding</a:t>
            </a:r>
            <a:endParaRPr b="1" sz="1600">
              <a:solidFill>
                <a:srgbClr val="6AA84F"/>
              </a:solidFill>
            </a:endParaRPr>
          </a:p>
          <a:p>
            <a:pPr indent="-330200" lvl="0" marL="457200" rtl="0" algn="l">
              <a:spcBef>
                <a:spcPts val="0"/>
              </a:spcBef>
              <a:spcAft>
                <a:spcPts val="0"/>
              </a:spcAft>
              <a:buSzPts val="1600"/>
              <a:buChar char="▪"/>
            </a:pPr>
            <a:r>
              <a:rPr lang="en" sz="1600"/>
              <a:t>COVID-19</a:t>
            </a:r>
            <a:endParaRPr sz="1600"/>
          </a:p>
          <a:p>
            <a:pPr indent="-330200" lvl="1" marL="914400" rtl="0" algn="l">
              <a:spcBef>
                <a:spcPts val="0"/>
              </a:spcBef>
              <a:spcAft>
                <a:spcPts val="0"/>
              </a:spcAft>
              <a:buClr>
                <a:srgbClr val="6AA84F"/>
              </a:buClr>
              <a:buSzPts val="1600"/>
              <a:buChar char="▫"/>
            </a:pPr>
            <a:r>
              <a:rPr b="1" lang="en" sz="1600">
                <a:solidFill>
                  <a:srgbClr val="6AA84F"/>
                </a:solidFill>
              </a:rPr>
              <a:t>Possible adaptation: switch to ray tracer for data collection</a:t>
            </a:r>
            <a:endParaRPr b="1" sz="1600">
              <a:solidFill>
                <a:srgbClr val="6AA84F"/>
              </a:solidFill>
            </a:endParaRPr>
          </a:p>
        </p:txBody>
      </p:sp>
      <p:grpSp>
        <p:nvGrpSpPr>
          <p:cNvPr id="163" name="Google Shape;163;p17"/>
          <p:cNvGrpSpPr/>
          <p:nvPr/>
        </p:nvGrpSpPr>
        <p:grpSpPr>
          <a:xfrm>
            <a:off x="333623" y="861852"/>
            <a:ext cx="366458" cy="366437"/>
            <a:chOff x="1923675" y="1633650"/>
            <a:chExt cx="436000" cy="435975"/>
          </a:xfrm>
        </p:grpSpPr>
        <p:sp>
          <p:nvSpPr>
            <p:cNvPr id="164" name="Google Shape;164;p1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6" name="Google Shape;176;p18"/>
          <p:cNvSpPr txBox="1"/>
          <p:nvPr/>
        </p:nvSpPr>
        <p:spPr>
          <a:xfrm>
            <a:off x="534200" y="824175"/>
            <a:ext cx="32052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100">
                <a:solidFill>
                  <a:schemeClr val="lt1"/>
                </a:solidFill>
                <a:latin typeface="Times New Roman"/>
                <a:ea typeface="Times New Roman"/>
                <a:cs typeface="Times New Roman"/>
                <a:sym typeface="Times New Roman"/>
              </a:rPr>
              <a:t>References</a:t>
            </a:r>
            <a:endParaRPr sz="4100">
              <a:solidFill>
                <a:schemeClr val="lt1"/>
              </a:solidFill>
              <a:latin typeface="Times New Roman"/>
              <a:ea typeface="Times New Roman"/>
              <a:cs typeface="Times New Roman"/>
              <a:sym typeface="Times New Roman"/>
            </a:endParaRPr>
          </a:p>
        </p:txBody>
      </p:sp>
      <p:sp>
        <p:nvSpPr>
          <p:cNvPr id="177" name="Google Shape;177;p18"/>
          <p:cNvSpPr txBox="1"/>
          <p:nvPr/>
        </p:nvSpPr>
        <p:spPr>
          <a:xfrm>
            <a:off x="625775" y="1862050"/>
            <a:ext cx="68376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Times New Roman"/>
              <a:buAutoNum type="arabicPeriod"/>
            </a:pPr>
            <a:r>
              <a:rPr lang="en" sz="1300">
                <a:solidFill>
                  <a:schemeClr val="lt1"/>
                </a:solidFill>
                <a:latin typeface="Times New Roman"/>
                <a:ea typeface="Times New Roman"/>
                <a:cs typeface="Times New Roman"/>
                <a:sym typeface="Times New Roman"/>
              </a:rPr>
              <a:t>HE, S. and G. SHIN, K., 2017. </a:t>
            </a:r>
            <a:r>
              <a:rPr i="1" lang="en" sz="1300">
                <a:solidFill>
                  <a:schemeClr val="lt1"/>
                </a:solidFill>
                <a:latin typeface="Times New Roman"/>
                <a:ea typeface="Times New Roman"/>
                <a:cs typeface="Times New Roman"/>
                <a:sym typeface="Times New Roman"/>
              </a:rPr>
              <a:t>Geomagnetism for Smartphone-Based Indoor Localization: Challenges, Advances, and Comparisons</a:t>
            </a:r>
            <a:r>
              <a:rPr lang="en" sz="1300">
                <a:solidFill>
                  <a:schemeClr val="lt1"/>
                </a:solidFill>
                <a:latin typeface="Times New Roman"/>
                <a:ea typeface="Times New Roman"/>
                <a:cs typeface="Times New Roman"/>
                <a:sym typeface="Times New Roman"/>
              </a:rPr>
              <a:t>. [online] Dl.acm.org. Available at: &lt;https://dl.acm.org/doi/pdf/10.1145/3139222&gt; [Accessed 12 October 2021].</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