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notesMasterIdLst>
    <p:notesMasterId r:id="rId23"/>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75" r:id="rId22"/>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26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58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D9AFA304-1773-4D52-8263-142BD52AC3E6}" type="datetimeFigureOut">
              <a:rPr lang="en-IN" smtClean="0"/>
              <a:t>06-12-2022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90CE338-4D32-4E43-A897-364EE3B3476C}" type="slidenum">
              <a:rPr lang="en-IN" smtClean="0"/>
              <a:t>‹#›</a:t>
            </a:fld>
            <a:endParaRPr lang="en-IN"/>
          </a:p>
        </p:txBody>
      </p:sp>
    </p:spTree>
    <p:extLst>
      <p:ext uri="{BB962C8B-B14F-4D97-AF65-F5344CB8AC3E}">
        <p14:creationId xmlns:p14="http://schemas.microsoft.com/office/powerpoint/2010/main" val="45708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0CE338-4D32-4E43-A897-364EE3B3476C}" type="slidenum">
              <a:rPr lang="en-IN" smtClean="0"/>
              <a:t>6</a:t>
            </a:fld>
            <a:endParaRPr lang="en-IN"/>
          </a:p>
        </p:txBody>
      </p:sp>
    </p:spTree>
    <p:extLst>
      <p:ext uri="{BB962C8B-B14F-4D97-AF65-F5344CB8AC3E}">
        <p14:creationId xmlns:p14="http://schemas.microsoft.com/office/powerpoint/2010/main" val="21971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0CE338-4D32-4E43-A897-364EE3B3476C}" type="slidenum">
              <a:rPr lang="en-IN" smtClean="0"/>
              <a:t>7</a:t>
            </a:fld>
            <a:endParaRPr lang="en-IN"/>
          </a:p>
        </p:txBody>
      </p:sp>
    </p:spTree>
    <p:extLst>
      <p:ext uri="{BB962C8B-B14F-4D97-AF65-F5344CB8AC3E}">
        <p14:creationId xmlns:p14="http://schemas.microsoft.com/office/powerpoint/2010/main" val="3258758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0CE338-4D32-4E43-A897-364EE3B3476C}" type="slidenum">
              <a:rPr lang="en-IN" smtClean="0"/>
              <a:t>8</a:t>
            </a:fld>
            <a:endParaRPr lang="en-IN"/>
          </a:p>
        </p:txBody>
      </p:sp>
    </p:spTree>
    <p:extLst>
      <p:ext uri="{BB962C8B-B14F-4D97-AF65-F5344CB8AC3E}">
        <p14:creationId xmlns:p14="http://schemas.microsoft.com/office/powerpoint/2010/main" val="1078896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05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350" b="0">
                <a:solidFill>
                  <a:srgbClr val="FFFEFF"/>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91440" tIns="45720" rIns="91440" bIns="45720" rtlCol="0" anchor="ctr"/>
          <a:lstStyle>
            <a:lvl1pPr>
              <a:defRPr lang="en-US"/>
            </a:lvl1p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7852410" y="240030"/>
            <a:ext cx="685800" cy="240030"/>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8791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5948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a:xfrm>
            <a:off x="603504" y="4670298"/>
            <a:ext cx="7941564" cy="240030"/>
          </a:xfrm>
        </p:spPr>
        <p:txBody>
          <a:bodyPr/>
          <a:lstStyle/>
          <a:p>
            <a:endParaRPr lang="en-IN"/>
          </a:p>
        </p:txBody>
      </p:sp>
      <p:sp>
        <p:nvSpPr>
          <p:cNvPr id="6" name="Slide Number Placeholder 5"/>
          <p:cNvSpPr>
            <a:spLocks noGrp="1"/>
          </p:cNvSpPr>
          <p:nvPr>
            <p:ph type="sldNum" sz="quarter" idx="12"/>
          </p:nvPr>
        </p:nvSpPr>
        <p:spPr>
          <a:xfrm>
            <a:off x="7852410" y="240030"/>
            <a:ext cx="685800" cy="240030"/>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350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7411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350">
                <a:solidFill>
                  <a:srgbClr val="FFFEFF"/>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3504" y="240030"/>
            <a:ext cx="2743200" cy="240030"/>
          </a:xfrm>
        </p:spPr>
        <p:txBody>
          <a:bodyPr/>
          <a:lstStyle/>
          <a:p>
            <a:fld id="{1D8BD707-D9CF-40AE-B4C6-C98DA3205C09}" type="datetimeFigureOut">
              <a:rPr lang="en-US" smtClean="0"/>
              <a:t>12/6/2022</a:t>
            </a:fld>
            <a:endParaRPr lang="en-US"/>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7852410" y="240030"/>
            <a:ext cx="685800" cy="240030"/>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1145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1D8BD707-D9CF-40AE-B4C6-C98DA3205C09}" type="datetimeFigureOut">
              <a:rPr lang="en-US" smtClean="0"/>
              <a:t>12/6/2022</a:t>
            </a:fld>
            <a:endParaRPr lang="en-US"/>
          </a:p>
        </p:txBody>
      </p:sp>
      <p:sp>
        <p:nvSpPr>
          <p:cNvPr id="6" name="Footer Placeholder 5"/>
          <p:cNvSpPr>
            <a:spLocks noGrp="1"/>
          </p:cNvSpPr>
          <p:nvPr>
            <p:ph type="ftr" sz="quarter" idx="11"/>
          </p:nvPr>
        </p:nvSpPr>
        <p:spPr>
          <a:xfrm>
            <a:off x="603504" y="4670298"/>
            <a:ext cx="7941564" cy="240030"/>
          </a:xfrm>
        </p:spPr>
        <p:txBody>
          <a:bodyPr/>
          <a:lstStyle/>
          <a:p>
            <a:endParaRPr lang="en-IN"/>
          </a:p>
        </p:txBody>
      </p:sp>
      <p:sp>
        <p:nvSpPr>
          <p:cNvPr id="7" name="Slide Number Placeholder 6"/>
          <p:cNvSpPr>
            <a:spLocks noGrp="1"/>
          </p:cNvSpPr>
          <p:nvPr>
            <p:ph type="sldNum" sz="quarter" idx="12"/>
          </p:nvPr>
        </p:nvSpPr>
        <p:spPr>
          <a:xfrm>
            <a:off x="7852410" y="240030"/>
            <a:ext cx="685800" cy="240030"/>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989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1D8BD707-D9CF-40AE-B4C6-C98DA3205C09}" type="datetimeFigureOut">
              <a:rPr lang="en-US" smtClean="0"/>
              <a:t>12/6/2022</a:t>
            </a:fld>
            <a:endParaRPr lang="en-US"/>
          </a:p>
        </p:txBody>
      </p:sp>
      <p:sp>
        <p:nvSpPr>
          <p:cNvPr id="8" name="Footer Placeholder 7"/>
          <p:cNvSpPr>
            <a:spLocks noGrp="1"/>
          </p:cNvSpPr>
          <p:nvPr>
            <p:ph type="ftr" sz="quarter" idx="11"/>
          </p:nvPr>
        </p:nvSpPr>
        <p:spPr>
          <a:xfrm>
            <a:off x="603504" y="4670298"/>
            <a:ext cx="7941564" cy="240030"/>
          </a:xfrm>
        </p:spPr>
        <p:txBody>
          <a:bodyPr/>
          <a:lstStyle/>
          <a:p>
            <a:endParaRPr lang="en-IN"/>
          </a:p>
        </p:txBody>
      </p:sp>
      <p:sp>
        <p:nvSpPr>
          <p:cNvPr id="9" name="Slide Number Placeholder 8"/>
          <p:cNvSpPr>
            <a:spLocks noGrp="1"/>
          </p:cNvSpPr>
          <p:nvPr>
            <p:ph type="sldNum" sz="quarter" idx="12"/>
          </p:nvPr>
        </p:nvSpPr>
        <p:spPr>
          <a:xfrm>
            <a:off x="7852410" y="240030"/>
            <a:ext cx="685800" cy="240030"/>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8664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1450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1D8BD707-D9CF-40AE-B4C6-C98DA3205C09}" type="datetimeFigureOut">
              <a:rPr lang="en-US" smtClean="0"/>
              <a:t>12/6/2022</a:t>
            </a:fld>
            <a:endParaRPr lang="en-US"/>
          </a:p>
        </p:txBody>
      </p:sp>
      <p:sp>
        <p:nvSpPr>
          <p:cNvPr id="3" name="Footer Placeholder 2"/>
          <p:cNvSpPr>
            <a:spLocks noGrp="1"/>
          </p:cNvSpPr>
          <p:nvPr>
            <p:ph type="ftr" sz="quarter" idx="11"/>
          </p:nvPr>
        </p:nvSpPr>
        <p:spPr>
          <a:xfrm>
            <a:off x="603504" y="4670298"/>
            <a:ext cx="7941564" cy="240030"/>
          </a:xfrm>
        </p:spPr>
        <p:txBody>
          <a:bodyPr/>
          <a:lstStyle/>
          <a:p>
            <a:endParaRPr lang="en-IN"/>
          </a:p>
        </p:txBody>
      </p:sp>
      <p:sp>
        <p:nvSpPr>
          <p:cNvPr id="4" name="Slide Number Placeholder 3"/>
          <p:cNvSpPr>
            <a:spLocks noGrp="1"/>
          </p:cNvSpPr>
          <p:nvPr>
            <p:ph type="sldNum" sz="quarter" idx="12"/>
          </p:nvPr>
        </p:nvSpPr>
        <p:spPr>
          <a:xfrm>
            <a:off x="7852410" y="240030"/>
            <a:ext cx="685800" cy="240030"/>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431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8275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35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03504" y="240030"/>
            <a:ext cx="2743200" cy="240030"/>
          </a:xfrm>
        </p:spPr>
        <p:txBody>
          <a:bodyPr/>
          <a:lstStyle/>
          <a:p>
            <a:fld id="{1D8BD707-D9CF-40AE-B4C6-C98DA3205C09}" type="datetimeFigureOut">
              <a:rPr lang="en-US" smtClean="0"/>
              <a:t>12/6/2022</a:t>
            </a:fld>
            <a:endParaRPr lang="en-US"/>
          </a:p>
        </p:txBody>
      </p:sp>
      <p:sp>
        <p:nvSpPr>
          <p:cNvPr id="6" name="Footer Placeholder 5"/>
          <p:cNvSpPr>
            <a:spLocks noGrp="1"/>
          </p:cNvSpPr>
          <p:nvPr>
            <p:ph type="ftr" sz="quarter" idx="11"/>
          </p:nvPr>
        </p:nvSpPr>
        <p:spPr>
          <a:xfrm>
            <a:off x="603505" y="4670298"/>
            <a:ext cx="4456652" cy="240030"/>
          </a:xfrm>
        </p:spPr>
        <p:txBody>
          <a:bodyPr/>
          <a:lstStyle/>
          <a:p>
            <a:endParaRPr lang="en-IN"/>
          </a:p>
        </p:txBody>
      </p:sp>
      <p:sp>
        <p:nvSpPr>
          <p:cNvPr id="7" name="Slide Number Placeholder 6"/>
          <p:cNvSpPr>
            <a:spLocks noGrp="1"/>
          </p:cNvSpPr>
          <p:nvPr>
            <p:ph type="sldNum" sz="quarter" idx="12"/>
          </p:nvPr>
        </p:nvSpPr>
        <p:spPr>
          <a:xfrm>
            <a:off x="4371283" y="240030"/>
            <a:ext cx="685800" cy="240030"/>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2868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3504" y="240030"/>
            <a:ext cx="2743200" cy="240030"/>
          </a:xfrm>
          <a:prstGeom prst="rect">
            <a:avLst/>
          </a:prstGeom>
        </p:spPr>
        <p:txBody>
          <a:bodyPr vert="horz" lIns="91440" tIns="45720" rIns="91440" bIns="45720" rtlCol="0" anchor="ctr"/>
          <a:lstStyle>
            <a:lvl1pPr algn="l">
              <a:defRPr sz="750">
                <a:solidFill>
                  <a:schemeClr val="tx1">
                    <a:tint val="75000"/>
                  </a:schemeClr>
                </a:solidFill>
              </a:defRPr>
            </a:lvl1pPr>
          </a:lstStyle>
          <a:p>
            <a:fld id="{1D8BD707-D9CF-40AE-B4C6-C98DA3205C09}" type="datetimeFigureOut">
              <a:rPr lang="en-US" smtClean="0"/>
              <a:t>12/6/2022</a:t>
            </a:fld>
            <a:endParaRPr lang="en-US"/>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91440" tIns="45720" rIns="91440" bIns="45720" rtlCol="0" anchor="ctr"/>
          <a:lstStyle>
            <a:lvl1pPr algn="r">
              <a:defRPr sz="7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91440" tIns="45720" rIns="91440" bIns="45720" rtlCol="0" anchor="ctr"/>
          <a:lstStyle>
            <a:lvl1pPr algn="r">
              <a:defRPr sz="75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66858668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35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05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xmlns="" id="{D313DFD3-E5E1-145E-9E17-7D6762C5F3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p:spPr>
      </p:pic>
      <p:sp>
        <p:nvSpPr>
          <p:cNvPr id="12" name="TextBox 11">
            <a:extLst>
              <a:ext uri="{FF2B5EF4-FFF2-40B4-BE49-F238E27FC236}">
                <a16:creationId xmlns:a16="http://schemas.microsoft.com/office/drawing/2014/main" xmlns="" id="{BAD34C1D-1347-AB5B-F8E3-B216C8A13E1A}"/>
              </a:ext>
            </a:extLst>
          </p:cNvPr>
          <p:cNvSpPr txBox="1"/>
          <p:nvPr/>
        </p:nvSpPr>
        <p:spPr>
          <a:xfrm>
            <a:off x="685800" y="2387084"/>
            <a:ext cx="2743200" cy="369332"/>
          </a:xfrm>
          <a:prstGeom prst="rect">
            <a:avLst/>
          </a:prstGeom>
          <a:noFill/>
        </p:spPr>
        <p:txBody>
          <a:bodyPr wrap="square" rtlCol="0">
            <a:spAutoFit/>
          </a:bodyPr>
          <a:lstStyle/>
          <a:p>
            <a:r>
              <a:rPr lang="en-IN" dirty="0"/>
              <a:t>CAPSTONE PROJECT 1</a:t>
            </a:r>
          </a:p>
        </p:txBody>
      </p:sp>
      <p:sp>
        <p:nvSpPr>
          <p:cNvPr id="13" name="TextBox 12">
            <a:extLst>
              <a:ext uri="{FF2B5EF4-FFF2-40B4-BE49-F238E27FC236}">
                <a16:creationId xmlns:a16="http://schemas.microsoft.com/office/drawing/2014/main" xmlns="" id="{E6274D1C-FD80-B98B-7BD7-2174B3E0BEB8}"/>
              </a:ext>
            </a:extLst>
          </p:cNvPr>
          <p:cNvSpPr txBox="1"/>
          <p:nvPr/>
        </p:nvSpPr>
        <p:spPr>
          <a:xfrm>
            <a:off x="3429001" y="1556087"/>
            <a:ext cx="5410199" cy="2646878"/>
          </a:xfrm>
          <a:prstGeom prst="rect">
            <a:avLst/>
          </a:prstGeom>
          <a:noFill/>
        </p:spPr>
        <p:txBody>
          <a:bodyPr wrap="square" rtlCol="0">
            <a:spAutoFit/>
          </a:bodyPr>
          <a:lstStyle/>
          <a:p>
            <a:pPr algn="ctr"/>
            <a:r>
              <a:rPr lang="en-IN" sz="2400" dirty="0">
                <a:solidFill>
                  <a:srgbClr val="FF0000"/>
                </a:solidFill>
              </a:rPr>
              <a:t>EDA ON HOTEL BOOKING ANALYSIS</a:t>
            </a:r>
          </a:p>
          <a:p>
            <a:pPr algn="ctr"/>
            <a:r>
              <a:rPr lang="en-IN" sz="1600" dirty="0"/>
              <a:t>b</a:t>
            </a:r>
            <a:r>
              <a:rPr lang="en-IN" sz="1600" dirty="0" smtClean="0"/>
              <a:t>y</a:t>
            </a:r>
            <a:endParaRPr lang="en-IN" dirty="0"/>
          </a:p>
          <a:p>
            <a:pPr algn="ctr"/>
            <a:r>
              <a:rPr lang="en-IN" dirty="0" err="1" smtClean="0"/>
              <a:t>Chandan</a:t>
            </a:r>
            <a:r>
              <a:rPr lang="en-IN" dirty="0" smtClean="0"/>
              <a:t> </a:t>
            </a:r>
            <a:r>
              <a:rPr lang="en-IN" dirty="0"/>
              <a:t>Prasad</a:t>
            </a:r>
          </a:p>
          <a:p>
            <a:pPr algn="ctr"/>
            <a:r>
              <a:rPr lang="en-IN" dirty="0" smtClean="0"/>
              <a:t>Nikhil </a:t>
            </a:r>
            <a:r>
              <a:rPr lang="en-IN" dirty="0"/>
              <a:t>Solanki</a:t>
            </a:r>
          </a:p>
          <a:p>
            <a:pPr algn="ctr"/>
            <a:r>
              <a:rPr lang="en-IN" dirty="0" err="1" smtClean="0"/>
              <a:t>Prerna</a:t>
            </a:r>
            <a:r>
              <a:rPr lang="en-IN" dirty="0" smtClean="0"/>
              <a:t> </a:t>
            </a:r>
            <a:r>
              <a:rPr lang="en-IN" dirty="0"/>
              <a:t>Kashyap</a:t>
            </a:r>
          </a:p>
          <a:p>
            <a:pPr algn="ctr"/>
            <a:r>
              <a:rPr lang="en-IN" dirty="0" smtClean="0"/>
              <a:t>Meet </a:t>
            </a:r>
            <a:r>
              <a:rPr lang="en-IN" dirty="0"/>
              <a:t>Dave </a:t>
            </a:r>
          </a:p>
          <a:p>
            <a:pPr algn="ctr"/>
            <a:r>
              <a:rPr lang="en-IN" dirty="0" err="1" smtClean="0"/>
              <a:t>Lalith</a:t>
            </a:r>
            <a:r>
              <a:rPr lang="en-IN" dirty="0" smtClean="0"/>
              <a:t> </a:t>
            </a:r>
            <a:r>
              <a:rPr lang="en-IN" dirty="0"/>
              <a:t>Kumar P </a:t>
            </a:r>
            <a:r>
              <a:rPr lang="en-IN" dirty="0" smtClean="0"/>
              <a:t>S</a:t>
            </a:r>
          </a:p>
          <a:p>
            <a:pPr algn="ctr"/>
            <a:endParaRPr lang="en-IN" dirty="0"/>
          </a:p>
          <a:p>
            <a:pPr algn="ctr"/>
            <a:r>
              <a:rPr lang="en-IN" dirty="0" smtClean="0"/>
              <a:t>(Cohort Enlighten</a:t>
            </a:r>
            <a:r>
              <a:rPr lang="en-IN" dirty="0" smtClean="0"/>
              <a:t>)</a:t>
            </a:r>
            <a:endParaRPr lang="en-IN" dirty="0" smtClean="0"/>
          </a:p>
        </p:txBody>
      </p:sp>
      <p:sp>
        <p:nvSpPr>
          <p:cNvPr id="6" name="TextBox 5">
            <a:extLst>
              <a:ext uri="{FF2B5EF4-FFF2-40B4-BE49-F238E27FC236}">
                <a16:creationId xmlns:a16="http://schemas.microsoft.com/office/drawing/2014/main" xmlns="" id="{E6274D1C-FD80-B98B-7BD7-2174B3E0BEB8}"/>
              </a:ext>
            </a:extLst>
          </p:cNvPr>
          <p:cNvSpPr txBox="1"/>
          <p:nvPr/>
        </p:nvSpPr>
        <p:spPr>
          <a:xfrm>
            <a:off x="5257800" y="4171950"/>
            <a:ext cx="1752599" cy="461665"/>
          </a:xfrm>
          <a:prstGeom prst="rect">
            <a:avLst/>
          </a:prstGeom>
          <a:solidFill>
            <a:srgbClr val="BC261A"/>
          </a:solidFill>
        </p:spPr>
        <p:txBody>
          <a:bodyPr wrap="square" rtlCol="0">
            <a:spAutoFit/>
          </a:bodyPr>
          <a:lstStyle/>
          <a:p>
            <a:pPr algn="ctr"/>
            <a:r>
              <a:rPr lang="en-IN" sz="2400" dirty="0" smtClean="0">
                <a:solidFill>
                  <a:schemeClr val="bg1"/>
                </a:solidFill>
              </a:rPr>
              <a:t>AlmaBetter</a:t>
            </a:r>
            <a:endParaRPr lang="en-IN" sz="2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Exploratory Data Analysis (EDA)</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4" name="TextBox 3">
            <a:extLst>
              <a:ext uri="{FF2B5EF4-FFF2-40B4-BE49-F238E27FC236}">
                <a16:creationId xmlns:a16="http://schemas.microsoft.com/office/drawing/2014/main" xmlns="" id="{571C8D2C-D311-6408-F3E3-3349BFCC885A}"/>
              </a:ext>
            </a:extLst>
          </p:cNvPr>
          <p:cNvSpPr txBox="1"/>
          <p:nvPr/>
        </p:nvSpPr>
        <p:spPr>
          <a:xfrm>
            <a:off x="533400" y="4224576"/>
            <a:ext cx="8001000" cy="738664"/>
          </a:xfrm>
          <a:prstGeom prst="rect">
            <a:avLst/>
          </a:prstGeom>
          <a:noFill/>
        </p:spPr>
        <p:txBody>
          <a:bodyPr wrap="square">
            <a:spAutoFit/>
          </a:bodyPr>
          <a:lstStyle/>
          <a:p>
            <a:pPr algn="l"/>
            <a:r>
              <a:rPr lang="en-US" sz="1400" b="1" i="0" dirty="0">
                <a:effectLst/>
                <a:latin typeface="Arial" panose="020B0604020202020204" pitchFamily="34" charset="0"/>
                <a:cs typeface="Arial" panose="020B0604020202020204" pitchFamily="34" charset="0"/>
              </a:rPr>
              <a:t>INFERENCE:</a:t>
            </a: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From plotted pie chart, its evident that most of guest visiting these City hotels and Resort hotels are from Portugal and other European countries namely Britain, France, Spain and Germany.</a:t>
            </a:r>
          </a:p>
        </p:txBody>
      </p:sp>
      <p:sp>
        <p:nvSpPr>
          <p:cNvPr id="8" name="TextBox 7">
            <a:extLst>
              <a:ext uri="{FF2B5EF4-FFF2-40B4-BE49-F238E27FC236}">
                <a16:creationId xmlns:a16="http://schemas.microsoft.com/office/drawing/2014/main" xmlns="" id="{571C8D2C-D311-6408-F3E3-3349BFCC885A}"/>
              </a:ext>
            </a:extLst>
          </p:cNvPr>
          <p:cNvSpPr txBox="1"/>
          <p:nvPr/>
        </p:nvSpPr>
        <p:spPr>
          <a:xfrm>
            <a:off x="533400" y="502044"/>
            <a:ext cx="6172200"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Home country of majority of guests</a:t>
            </a:r>
          </a:p>
        </p:txBody>
      </p:sp>
      <p:pic>
        <p:nvPicPr>
          <p:cNvPr id="9" name="Picture 8">
            <a:extLst>
              <a:ext uri="{FF2B5EF4-FFF2-40B4-BE49-F238E27FC236}">
                <a16:creationId xmlns:a16="http://schemas.microsoft.com/office/drawing/2014/main" xmlns="" id="{7981EF60-E558-5CA7-8937-382E14D7A999}"/>
              </a:ext>
            </a:extLst>
          </p:cNvPr>
          <p:cNvPicPr>
            <a:picLocks noChangeAspect="1"/>
          </p:cNvPicPr>
          <p:nvPr/>
        </p:nvPicPr>
        <p:blipFill rotWithShape="1">
          <a:blip r:embed="rId3">
            <a:extLst>
              <a:ext uri="{28A0092B-C50C-407E-A947-70E740481C1C}">
                <a14:useLocalDpi xmlns:a14="http://schemas.microsoft.com/office/drawing/2010/main" val="0"/>
              </a:ext>
            </a:extLst>
          </a:blip>
          <a:srcRect l="1852"/>
          <a:stretch/>
        </p:blipFill>
        <p:spPr>
          <a:xfrm>
            <a:off x="2552700" y="840598"/>
            <a:ext cx="4038600" cy="3387055"/>
          </a:xfrm>
          <a:prstGeom prst="rect">
            <a:avLst/>
          </a:prstGeom>
        </p:spPr>
      </p:pic>
    </p:spTree>
    <p:extLst>
      <p:ext uri="{BB962C8B-B14F-4D97-AF65-F5344CB8AC3E}">
        <p14:creationId xmlns:p14="http://schemas.microsoft.com/office/powerpoint/2010/main" val="435482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Exploratory Data Analysis (EDA)</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4" name="TextBox 3">
            <a:extLst>
              <a:ext uri="{FF2B5EF4-FFF2-40B4-BE49-F238E27FC236}">
                <a16:creationId xmlns:a16="http://schemas.microsoft.com/office/drawing/2014/main" xmlns="" id="{571C8D2C-D311-6408-F3E3-3349BFCC885A}"/>
              </a:ext>
            </a:extLst>
          </p:cNvPr>
          <p:cNvSpPr txBox="1"/>
          <p:nvPr/>
        </p:nvSpPr>
        <p:spPr>
          <a:xfrm>
            <a:off x="533400" y="3625155"/>
            <a:ext cx="8229600" cy="1169551"/>
          </a:xfrm>
          <a:prstGeom prst="rect">
            <a:avLst/>
          </a:prstGeom>
          <a:noFill/>
        </p:spPr>
        <p:txBody>
          <a:bodyPr wrap="square">
            <a:spAutoFit/>
          </a:bodyPr>
          <a:lstStyle/>
          <a:p>
            <a:pPr algn="l"/>
            <a:r>
              <a:rPr lang="en-US" sz="1400" b="1" i="0" dirty="0">
                <a:effectLst/>
                <a:latin typeface="Arial" panose="020B0604020202020204" pitchFamily="34" charset="0"/>
                <a:cs typeface="Arial" panose="020B0604020202020204" pitchFamily="34" charset="0"/>
              </a:rPr>
              <a:t>INFERENCE:</a:t>
            </a: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Guest </a:t>
            </a:r>
            <a:r>
              <a:rPr lang="en-US" sz="1400" dirty="0">
                <a:latin typeface="Calibri" panose="020F0502020204030204" pitchFamily="34" charset="0"/>
                <a:cs typeface="Calibri" panose="020F0502020204030204" pitchFamily="34" charset="0"/>
              </a:rPr>
              <a:t>from southern European countries like Portugal and Spain prefer City Hotel and Resort Hotel equally</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Guest from northern European countries like France and Germany prefer City Hotel a lot more than Resort Hotel</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Guest from Britain prefers lavish Resort </a:t>
            </a:r>
            <a:r>
              <a:rPr lang="en-US" sz="1400" dirty="0" smtClean="0">
                <a:latin typeface="Calibri" panose="020F0502020204030204" pitchFamily="34" charset="0"/>
                <a:cs typeface="Calibri" panose="020F0502020204030204" pitchFamily="34" charset="0"/>
              </a:rPr>
              <a:t>hotels</a:t>
            </a:r>
            <a:endParaRPr lang="en-US" sz="1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571C8D2C-D311-6408-F3E3-3349BFCC885A}"/>
              </a:ext>
            </a:extLst>
          </p:cNvPr>
          <p:cNvSpPr txBox="1"/>
          <p:nvPr/>
        </p:nvSpPr>
        <p:spPr>
          <a:xfrm>
            <a:off x="533400" y="502044"/>
            <a:ext cx="6172200"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Hotel preference of guest from Top 5 Countries</a:t>
            </a:r>
          </a:p>
        </p:txBody>
      </p:sp>
      <p:pic>
        <p:nvPicPr>
          <p:cNvPr id="2" name="Picture 1"/>
          <p:cNvPicPr>
            <a:picLocks noChangeAspect="1"/>
          </p:cNvPicPr>
          <p:nvPr/>
        </p:nvPicPr>
        <p:blipFill>
          <a:blip r:embed="rId3"/>
          <a:stretch>
            <a:fillRect/>
          </a:stretch>
        </p:blipFill>
        <p:spPr>
          <a:xfrm>
            <a:off x="2374106" y="902582"/>
            <a:ext cx="4395788" cy="2812168"/>
          </a:xfrm>
          <a:prstGeom prst="rect">
            <a:avLst/>
          </a:prstGeom>
        </p:spPr>
      </p:pic>
    </p:spTree>
    <p:extLst>
      <p:ext uri="{BB962C8B-B14F-4D97-AF65-F5344CB8AC3E}">
        <p14:creationId xmlns:p14="http://schemas.microsoft.com/office/powerpoint/2010/main" val="3141828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Exploratory Data Analysis (EDA)</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4" name="TextBox 3">
            <a:extLst>
              <a:ext uri="{FF2B5EF4-FFF2-40B4-BE49-F238E27FC236}">
                <a16:creationId xmlns:a16="http://schemas.microsoft.com/office/drawing/2014/main" xmlns="" id="{571C8D2C-D311-6408-F3E3-3349BFCC885A}"/>
              </a:ext>
            </a:extLst>
          </p:cNvPr>
          <p:cNvSpPr txBox="1"/>
          <p:nvPr/>
        </p:nvSpPr>
        <p:spPr>
          <a:xfrm>
            <a:off x="533400" y="4095750"/>
            <a:ext cx="8153400" cy="738664"/>
          </a:xfrm>
          <a:prstGeom prst="rect">
            <a:avLst/>
          </a:prstGeom>
          <a:noFill/>
        </p:spPr>
        <p:txBody>
          <a:bodyPr wrap="square">
            <a:spAutoFit/>
          </a:bodyPr>
          <a:lstStyle/>
          <a:p>
            <a:pPr algn="l"/>
            <a:r>
              <a:rPr lang="en-US" sz="1400" b="1" i="0" dirty="0">
                <a:effectLst/>
                <a:latin typeface="Arial" panose="020B0604020202020204" pitchFamily="34" charset="0"/>
                <a:cs typeface="Arial" panose="020B0604020202020204" pitchFamily="34" charset="0"/>
              </a:rPr>
              <a:t>INFERENCE:</a:t>
            </a: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As we can see that 2016 was the year where number of hotel booking was highest followed by total booking in 2017 and </a:t>
            </a:r>
            <a:r>
              <a:rPr lang="en-US" sz="1400" dirty="0" smtClean="0">
                <a:latin typeface="Calibri" panose="020F0502020204030204" pitchFamily="34" charset="0"/>
                <a:cs typeface="Calibri" panose="020F0502020204030204" pitchFamily="34" charset="0"/>
              </a:rPr>
              <a:t>2015</a:t>
            </a:r>
            <a:endParaRPr lang="en-US" sz="1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571C8D2C-D311-6408-F3E3-3349BFCC885A}"/>
              </a:ext>
            </a:extLst>
          </p:cNvPr>
          <p:cNvSpPr txBox="1"/>
          <p:nvPr/>
        </p:nvSpPr>
        <p:spPr>
          <a:xfrm>
            <a:off x="533400" y="502044"/>
            <a:ext cx="6172200"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Overview of guest's visit over different years</a:t>
            </a:r>
          </a:p>
        </p:txBody>
      </p:sp>
      <p:pic>
        <p:nvPicPr>
          <p:cNvPr id="3" name="Picture 2"/>
          <p:cNvPicPr>
            <a:picLocks noChangeAspect="1"/>
          </p:cNvPicPr>
          <p:nvPr/>
        </p:nvPicPr>
        <p:blipFill>
          <a:blip r:embed="rId3"/>
          <a:stretch>
            <a:fillRect/>
          </a:stretch>
        </p:blipFill>
        <p:spPr>
          <a:xfrm>
            <a:off x="2314575" y="944006"/>
            <a:ext cx="4514850" cy="2846944"/>
          </a:xfrm>
          <a:prstGeom prst="rect">
            <a:avLst/>
          </a:prstGeom>
        </p:spPr>
      </p:pic>
    </p:spTree>
    <p:extLst>
      <p:ext uri="{BB962C8B-B14F-4D97-AF65-F5344CB8AC3E}">
        <p14:creationId xmlns:p14="http://schemas.microsoft.com/office/powerpoint/2010/main" val="601455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Exploratory Data Analysis (EDA)</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4" name="TextBox 3">
            <a:extLst>
              <a:ext uri="{FF2B5EF4-FFF2-40B4-BE49-F238E27FC236}">
                <a16:creationId xmlns:a16="http://schemas.microsoft.com/office/drawing/2014/main" xmlns="" id="{571C8D2C-D311-6408-F3E3-3349BFCC885A}"/>
              </a:ext>
            </a:extLst>
          </p:cNvPr>
          <p:cNvSpPr txBox="1"/>
          <p:nvPr/>
        </p:nvSpPr>
        <p:spPr>
          <a:xfrm>
            <a:off x="533400" y="3992999"/>
            <a:ext cx="8153400" cy="1169551"/>
          </a:xfrm>
          <a:prstGeom prst="rect">
            <a:avLst/>
          </a:prstGeom>
          <a:noFill/>
        </p:spPr>
        <p:txBody>
          <a:bodyPr wrap="square">
            <a:spAutoFit/>
          </a:bodyPr>
          <a:lstStyle/>
          <a:p>
            <a:pPr algn="l"/>
            <a:r>
              <a:rPr lang="en-US" sz="1400" b="1" i="0" dirty="0">
                <a:effectLst/>
                <a:latin typeface="Arial" panose="020B0604020202020204" pitchFamily="34" charset="0"/>
                <a:cs typeface="Arial" panose="020B0604020202020204" pitchFamily="34" charset="0"/>
              </a:rPr>
              <a:t>INFERENCE:</a:t>
            </a: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Peak visiting season is from mid June to August because of summer breaks in Europe</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Off season is from November to February because of cold weather throughout Europe</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Guests can consider visiting these hotels during month of June and September to enjoy decent weather with almost full availability of hotels accommodation.</a:t>
            </a:r>
          </a:p>
        </p:txBody>
      </p:sp>
      <p:sp>
        <p:nvSpPr>
          <p:cNvPr id="8" name="TextBox 7">
            <a:extLst>
              <a:ext uri="{FF2B5EF4-FFF2-40B4-BE49-F238E27FC236}">
                <a16:creationId xmlns:a16="http://schemas.microsoft.com/office/drawing/2014/main" xmlns="" id="{571C8D2C-D311-6408-F3E3-3349BFCC885A}"/>
              </a:ext>
            </a:extLst>
          </p:cNvPr>
          <p:cNvSpPr txBox="1"/>
          <p:nvPr/>
        </p:nvSpPr>
        <p:spPr>
          <a:xfrm>
            <a:off x="533400" y="502044"/>
            <a:ext cx="6172200"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Booking trend round the year</a:t>
            </a:r>
          </a:p>
        </p:txBody>
      </p:sp>
      <p:pic>
        <p:nvPicPr>
          <p:cNvPr id="2" name="Picture 1"/>
          <p:cNvPicPr>
            <a:picLocks noChangeAspect="1"/>
          </p:cNvPicPr>
          <p:nvPr/>
        </p:nvPicPr>
        <p:blipFill>
          <a:blip r:embed="rId3"/>
          <a:stretch>
            <a:fillRect/>
          </a:stretch>
        </p:blipFill>
        <p:spPr>
          <a:xfrm>
            <a:off x="647700" y="840598"/>
            <a:ext cx="7848600" cy="3187739"/>
          </a:xfrm>
          <a:prstGeom prst="rect">
            <a:avLst/>
          </a:prstGeom>
        </p:spPr>
      </p:pic>
    </p:spTree>
    <p:extLst>
      <p:ext uri="{BB962C8B-B14F-4D97-AF65-F5344CB8AC3E}">
        <p14:creationId xmlns:p14="http://schemas.microsoft.com/office/powerpoint/2010/main" val="3429617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Exploratory Data Analysis (EDA)</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4" name="TextBox 3">
            <a:extLst>
              <a:ext uri="{FF2B5EF4-FFF2-40B4-BE49-F238E27FC236}">
                <a16:creationId xmlns:a16="http://schemas.microsoft.com/office/drawing/2014/main" xmlns="" id="{571C8D2C-D311-6408-F3E3-3349BFCC885A}"/>
              </a:ext>
            </a:extLst>
          </p:cNvPr>
          <p:cNvSpPr txBox="1"/>
          <p:nvPr/>
        </p:nvSpPr>
        <p:spPr>
          <a:xfrm>
            <a:off x="533400" y="3992999"/>
            <a:ext cx="8305800" cy="1169551"/>
          </a:xfrm>
          <a:prstGeom prst="rect">
            <a:avLst/>
          </a:prstGeom>
          <a:noFill/>
        </p:spPr>
        <p:txBody>
          <a:bodyPr wrap="square">
            <a:spAutoFit/>
          </a:bodyPr>
          <a:lstStyle/>
          <a:p>
            <a:pPr algn="l"/>
            <a:r>
              <a:rPr lang="en-US" sz="1400" b="1" i="0" dirty="0">
                <a:effectLst/>
                <a:latin typeface="Arial" panose="020B0604020202020204" pitchFamily="34" charset="0"/>
                <a:cs typeface="Arial" panose="020B0604020202020204" pitchFamily="34" charset="0"/>
              </a:rPr>
              <a:t>INFERENCE:</a:t>
            </a: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Pricing trend is highly </a:t>
            </a:r>
            <a:r>
              <a:rPr lang="en-US" sz="1400" dirty="0" smtClean="0">
                <a:latin typeface="Calibri" panose="020F0502020204030204" pitchFamily="34" charset="0"/>
                <a:cs typeface="Calibri" panose="020F0502020204030204" pitchFamily="34" charset="0"/>
              </a:rPr>
              <a:t>correlated </a:t>
            </a:r>
            <a:r>
              <a:rPr lang="en-US" sz="1400" dirty="0">
                <a:latin typeface="Calibri" panose="020F0502020204030204" pitchFamily="34" charset="0"/>
                <a:cs typeface="Calibri" panose="020F0502020204030204" pitchFamily="34" charset="0"/>
              </a:rPr>
              <a:t>with booking trend when it comes to Resort hotel</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Pricing trend here indicates that during Peak season, price for Resort hotels is triple compared to off-season</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Pricing </a:t>
            </a:r>
            <a:r>
              <a:rPr lang="en-US" sz="1400" dirty="0" smtClean="0">
                <a:latin typeface="Calibri" panose="020F0502020204030204" pitchFamily="34" charset="0"/>
                <a:cs typeface="Calibri" panose="020F0502020204030204" pitchFamily="34" charset="0"/>
              </a:rPr>
              <a:t>trend for </a:t>
            </a:r>
            <a:r>
              <a:rPr lang="en-US" sz="1400" dirty="0">
                <a:latin typeface="Calibri" panose="020F0502020204030204" pitchFamily="34" charset="0"/>
                <a:cs typeface="Calibri" panose="020F0502020204030204" pitchFamily="34" charset="0"/>
              </a:rPr>
              <a:t>City hotels suggests almost same pricing throughout the year with bit of fluctuation during May to August</a:t>
            </a:r>
          </a:p>
        </p:txBody>
      </p:sp>
      <p:sp>
        <p:nvSpPr>
          <p:cNvPr id="8" name="TextBox 7">
            <a:extLst>
              <a:ext uri="{FF2B5EF4-FFF2-40B4-BE49-F238E27FC236}">
                <a16:creationId xmlns:a16="http://schemas.microsoft.com/office/drawing/2014/main" xmlns="" id="{571C8D2C-D311-6408-F3E3-3349BFCC885A}"/>
              </a:ext>
            </a:extLst>
          </p:cNvPr>
          <p:cNvSpPr txBox="1"/>
          <p:nvPr/>
        </p:nvSpPr>
        <p:spPr>
          <a:xfrm>
            <a:off x="533400" y="502044"/>
            <a:ext cx="6172200"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Price trend round the year</a:t>
            </a:r>
          </a:p>
        </p:txBody>
      </p:sp>
      <p:pic>
        <p:nvPicPr>
          <p:cNvPr id="3" name="Picture 2"/>
          <p:cNvPicPr>
            <a:picLocks noChangeAspect="1"/>
          </p:cNvPicPr>
          <p:nvPr/>
        </p:nvPicPr>
        <p:blipFill>
          <a:blip r:embed="rId3"/>
          <a:stretch>
            <a:fillRect/>
          </a:stretch>
        </p:blipFill>
        <p:spPr>
          <a:xfrm>
            <a:off x="649224" y="849307"/>
            <a:ext cx="7845552" cy="3170243"/>
          </a:xfrm>
          <a:prstGeom prst="rect">
            <a:avLst/>
          </a:prstGeom>
        </p:spPr>
      </p:pic>
    </p:spTree>
    <p:extLst>
      <p:ext uri="{BB962C8B-B14F-4D97-AF65-F5344CB8AC3E}">
        <p14:creationId xmlns:p14="http://schemas.microsoft.com/office/powerpoint/2010/main" val="2153090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Exploratory Data Analysis (EDA)</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4" name="TextBox 3">
            <a:extLst>
              <a:ext uri="{FF2B5EF4-FFF2-40B4-BE49-F238E27FC236}">
                <a16:creationId xmlns:a16="http://schemas.microsoft.com/office/drawing/2014/main" xmlns="" id="{571C8D2C-D311-6408-F3E3-3349BFCC885A}"/>
              </a:ext>
            </a:extLst>
          </p:cNvPr>
          <p:cNvSpPr txBox="1"/>
          <p:nvPr/>
        </p:nvSpPr>
        <p:spPr>
          <a:xfrm>
            <a:off x="533400" y="3992999"/>
            <a:ext cx="8305800" cy="954107"/>
          </a:xfrm>
          <a:prstGeom prst="rect">
            <a:avLst/>
          </a:prstGeom>
          <a:noFill/>
        </p:spPr>
        <p:txBody>
          <a:bodyPr wrap="square">
            <a:spAutoFit/>
          </a:bodyPr>
          <a:lstStyle/>
          <a:p>
            <a:pPr algn="l"/>
            <a:r>
              <a:rPr lang="en-US" sz="1400" b="1" i="0" dirty="0">
                <a:effectLst/>
                <a:latin typeface="Arial" panose="020B0604020202020204" pitchFamily="34" charset="0"/>
                <a:cs typeface="Arial" panose="020B0604020202020204" pitchFamily="34" charset="0"/>
              </a:rPr>
              <a:t>INFERENCE:</a:t>
            </a: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As we can see, Resort hotel and City hotel are getting the most of booking from Online travel agency and may be in future it will be monopoly by them. Hence hotel owners should promote more in different market segments</a:t>
            </a:r>
          </a:p>
        </p:txBody>
      </p:sp>
      <p:sp>
        <p:nvSpPr>
          <p:cNvPr id="8" name="TextBox 7">
            <a:extLst>
              <a:ext uri="{FF2B5EF4-FFF2-40B4-BE49-F238E27FC236}">
                <a16:creationId xmlns:a16="http://schemas.microsoft.com/office/drawing/2014/main" xmlns="" id="{571C8D2C-D311-6408-F3E3-3349BFCC885A}"/>
              </a:ext>
            </a:extLst>
          </p:cNvPr>
          <p:cNvSpPr txBox="1"/>
          <p:nvPr/>
        </p:nvSpPr>
        <p:spPr>
          <a:xfrm>
            <a:off x="533400" y="502044"/>
            <a:ext cx="6172200"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Average booking rate of different Market Segments</a:t>
            </a:r>
          </a:p>
        </p:txBody>
      </p:sp>
      <p:pic>
        <p:nvPicPr>
          <p:cNvPr id="2" name="Picture 1"/>
          <p:cNvPicPr>
            <a:picLocks noChangeAspect="1"/>
          </p:cNvPicPr>
          <p:nvPr/>
        </p:nvPicPr>
        <p:blipFill>
          <a:blip r:embed="rId3"/>
          <a:stretch>
            <a:fillRect/>
          </a:stretch>
        </p:blipFill>
        <p:spPr>
          <a:xfrm>
            <a:off x="1650206" y="896597"/>
            <a:ext cx="5843588" cy="2970553"/>
          </a:xfrm>
          <a:prstGeom prst="rect">
            <a:avLst/>
          </a:prstGeom>
        </p:spPr>
      </p:pic>
    </p:spTree>
    <p:extLst>
      <p:ext uri="{BB962C8B-B14F-4D97-AF65-F5344CB8AC3E}">
        <p14:creationId xmlns:p14="http://schemas.microsoft.com/office/powerpoint/2010/main" val="2861113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Exploratory Data Analysis (EDA)</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4" name="TextBox 3">
            <a:extLst>
              <a:ext uri="{FF2B5EF4-FFF2-40B4-BE49-F238E27FC236}">
                <a16:creationId xmlns:a16="http://schemas.microsoft.com/office/drawing/2014/main" xmlns="" id="{571C8D2C-D311-6408-F3E3-3349BFCC885A}"/>
              </a:ext>
            </a:extLst>
          </p:cNvPr>
          <p:cNvSpPr txBox="1"/>
          <p:nvPr/>
        </p:nvSpPr>
        <p:spPr>
          <a:xfrm>
            <a:off x="533400" y="3992999"/>
            <a:ext cx="8305800" cy="1169551"/>
          </a:xfrm>
          <a:prstGeom prst="rect">
            <a:avLst/>
          </a:prstGeom>
          <a:noFill/>
        </p:spPr>
        <p:txBody>
          <a:bodyPr wrap="square">
            <a:spAutoFit/>
          </a:bodyPr>
          <a:lstStyle/>
          <a:p>
            <a:pPr algn="l"/>
            <a:r>
              <a:rPr lang="en-US" sz="1400" b="1" i="0" dirty="0">
                <a:effectLst/>
                <a:latin typeface="Arial" panose="020B0604020202020204" pitchFamily="34" charset="0"/>
                <a:cs typeface="Arial" panose="020B0604020202020204" pitchFamily="34" charset="0"/>
              </a:rPr>
              <a:t>INFERENCE:</a:t>
            </a: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We can infer from above graph that Bookings and Cancellations from both Hotels are more from Travel agency (TA/TO)</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Guest visiting both Hotels directly and via Corporate are less likely to cancel their booking</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We can notice a very small proportion of guest booking via Travel agency not showing up at Hotel</a:t>
            </a:r>
          </a:p>
        </p:txBody>
      </p:sp>
      <p:sp>
        <p:nvSpPr>
          <p:cNvPr id="8" name="TextBox 7">
            <a:extLst>
              <a:ext uri="{FF2B5EF4-FFF2-40B4-BE49-F238E27FC236}">
                <a16:creationId xmlns:a16="http://schemas.microsoft.com/office/drawing/2014/main" xmlns="" id="{571C8D2C-D311-6408-F3E3-3349BFCC885A}"/>
              </a:ext>
            </a:extLst>
          </p:cNvPr>
          <p:cNvSpPr txBox="1"/>
          <p:nvPr/>
        </p:nvSpPr>
        <p:spPr>
          <a:xfrm>
            <a:off x="533400" y="502044"/>
            <a:ext cx="6172200"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Reservation status from different Distribution Channels</a:t>
            </a:r>
          </a:p>
        </p:txBody>
      </p:sp>
      <p:pic>
        <p:nvPicPr>
          <p:cNvPr id="9" name="Picture 8"/>
          <p:cNvPicPr>
            <a:picLocks noChangeAspect="1"/>
          </p:cNvPicPr>
          <p:nvPr/>
        </p:nvPicPr>
        <p:blipFill>
          <a:blip r:embed="rId3"/>
          <a:stretch>
            <a:fillRect/>
          </a:stretch>
        </p:blipFill>
        <p:spPr>
          <a:xfrm>
            <a:off x="1419116" y="854798"/>
            <a:ext cx="6305769" cy="3164752"/>
          </a:xfrm>
          <a:prstGeom prst="rect">
            <a:avLst/>
          </a:prstGeom>
        </p:spPr>
      </p:pic>
    </p:spTree>
    <p:extLst>
      <p:ext uri="{BB962C8B-B14F-4D97-AF65-F5344CB8AC3E}">
        <p14:creationId xmlns:p14="http://schemas.microsoft.com/office/powerpoint/2010/main" val="347544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Exploratory Data Analysis (EDA)</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pic>
        <p:nvPicPr>
          <p:cNvPr id="2" name="Picture 1"/>
          <p:cNvPicPr>
            <a:picLocks noChangeAspect="1"/>
          </p:cNvPicPr>
          <p:nvPr/>
        </p:nvPicPr>
        <p:blipFill>
          <a:blip r:embed="rId3"/>
          <a:stretch>
            <a:fillRect/>
          </a:stretch>
        </p:blipFill>
        <p:spPr>
          <a:xfrm>
            <a:off x="1714500" y="824313"/>
            <a:ext cx="5715000" cy="2897746"/>
          </a:xfrm>
          <a:prstGeom prst="rect">
            <a:avLst/>
          </a:prstGeom>
        </p:spPr>
      </p:pic>
      <p:sp>
        <p:nvSpPr>
          <p:cNvPr id="4" name="TextBox 3">
            <a:extLst>
              <a:ext uri="{FF2B5EF4-FFF2-40B4-BE49-F238E27FC236}">
                <a16:creationId xmlns:a16="http://schemas.microsoft.com/office/drawing/2014/main" xmlns="" id="{571C8D2C-D311-6408-F3E3-3349BFCC885A}"/>
              </a:ext>
            </a:extLst>
          </p:cNvPr>
          <p:cNvSpPr txBox="1"/>
          <p:nvPr/>
        </p:nvSpPr>
        <p:spPr>
          <a:xfrm>
            <a:off x="533400" y="3562350"/>
            <a:ext cx="8305800" cy="1600438"/>
          </a:xfrm>
          <a:prstGeom prst="rect">
            <a:avLst/>
          </a:prstGeom>
          <a:noFill/>
        </p:spPr>
        <p:txBody>
          <a:bodyPr wrap="square">
            <a:spAutoFit/>
          </a:bodyPr>
          <a:lstStyle/>
          <a:p>
            <a:pPr algn="l"/>
            <a:r>
              <a:rPr lang="en-US" sz="1400" b="1" i="0" dirty="0">
                <a:effectLst/>
                <a:latin typeface="Arial" panose="020B0604020202020204" pitchFamily="34" charset="0"/>
                <a:cs typeface="Arial" panose="020B0604020202020204" pitchFamily="34" charset="0"/>
              </a:rPr>
              <a:t>INFERENCE:</a:t>
            </a: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There is high positive correlation between Booking, Pricing, Total Stay, Cancellations and Parking spaces where as negative correlation with Repeated guests</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With increase in </a:t>
            </a:r>
            <a:r>
              <a:rPr lang="en-US" sz="1400" dirty="0" smtClean="0">
                <a:latin typeface="Calibri" panose="020F0502020204030204" pitchFamily="34" charset="0"/>
                <a:cs typeface="Calibri" panose="020F0502020204030204" pitchFamily="34" charset="0"/>
              </a:rPr>
              <a:t>Booking </a:t>
            </a:r>
            <a:r>
              <a:rPr lang="en-US" sz="1400" dirty="0" smtClean="0">
                <a:latin typeface="Calibri" panose="020F0502020204030204" pitchFamily="34" charset="0"/>
                <a:cs typeface="Calibri" panose="020F0502020204030204" pitchFamily="34" charset="0"/>
                <a:sym typeface="Wingdings" panose="05000000000000000000" pitchFamily="2" charset="2"/>
              </a:rPr>
              <a:t></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Pricing, Total stay and Parking spaces occupation increases </a:t>
            </a:r>
            <a:r>
              <a:rPr lang="en-US" sz="1400" dirty="0" smtClean="0">
                <a:latin typeface="Calibri" panose="020F0502020204030204" pitchFamily="34" charset="0"/>
                <a:cs typeface="Calibri" panose="020F0502020204030204" pitchFamily="34" charset="0"/>
              </a:rPr>
              <a:t>but </a:t>
            </a:r>
            <a:r>
              <a:rPr lang="en-US" sz="1400" dirty="0">
                <a:latin typeface="Calibri" panose="020F0502020204030204" pitchFamily="34" charset="0"/>
                <a:cs typeface="Calibri" panose="020F0502020204030204" pitchFamily="34" charset="0"/>
              </a:rPr>
              <a:t>increase in Pricing </a:t>
            </a:r>
            <a:r>
              <a:rPr lang="en-US" sz="1400" dirty="0" smtClean="0">
                <a:latin typeface="Calibri" panose="020F0502020204030204" pitchFamily="34" charset="0"/>
                <a:cs typeface="Calibri" panose="020F0502020204030204" pitchFamily="34" charset="0"/>
              </a:rPr>
              <a:t>also leads </a:t>
            </a:r>
            <a:r>
              <a:rPr lang="en-US" sz="1400" dirty="0">
                <a:latin typeface="Calibri" panose="020F0502020204030204" pitchFamily="34" charset="0"/>
                <a:cs typeface="Calibri" panose="020F0502020204030204" pitchFamily="34" charset="0"/>
              </a:rPr>
              <a:t>to repeated Customers not visiting again</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There is firm correlation between Parking space and Cancellation </a:t>
            </a:r>
            <a:r>
              <a:rPr lang="en-US" sz="1400" dirty="0" smtClean="0">
                <a:latin typeface="Calibri" panose="020F0502020204030204" pitchFamily="34" charset="0"/>
                <a:cs typeface="Calibri" panose="020F0502020204030204" pitchFamily="34" charset="0"/>
              </a:rPr>
              <a:t>inferring </a:t>
            </a:r>
            <a:r>
              <a:rPr lang="en-US" sz="1400" dirty="0">
                <a:latin typeface="Calibri" panose="020F0502020204030204" pitchFamily="34" charset="0"/>
                <a:cs typeface="Calibri" panose="020F0502020204030204" pitchFamily="34" charset="0"/>
              </a:rPr>
              <a:t>that people are more likely to cancel their booking if Parking space is not available.</a:t>
            </a:r>
          </a:p>
        </p:txBody>
      </p:sp>
      <p:sp>
        <p:nvSpPr>
          <p:cNvPr id="8" name="TextBox 7">
            <a:extLst>
              <a:ext uri="{FF2B5EF4-FFF2-40B4-BE49-F238E27FC236}">
                <a16:creationId xmlns:a16="http://schemas.microsoft.com/office/drawing/2014/main" xmlns="" id="{571C8D2C-D311-6408-F3E3-3349BFCC885A}"/>
              </a:ext>
            </a:extLst>
          </p:cNvPr>
          <p:cNvSpPr txBox="1"/>
          <p:nvPr/>
        </p:nvSpPr>
        <p:spPr>
          <a:xfrm>
            <a:off x="533400" y="502044"/>
            <a:ext cx="6172200" cy="338554"/>
          </a:xfrm>
          <a:prstGeom prst="rect">
            <a:avLst/>
          </a:prstGeom>
          <a:noFill/>
        </p:spPr>
        <p:txBody>
          <a:bodyPr wrap="square">
            <a:spAutoFit/>
          </a:bodyPr>
          <a:lstStyle/>
          <a:p>
            <a:r>
              <a:rPr lang="en-US" sz="1600" dirty="0"/>
              <a:t>Correlation between different booking criteria</a:t>
            </a:r>
          </a:p>
        </p:txBody>
      </p:sp>
    </p:spTree>
    <p:extLst>
      <p:ext uri="{BB962C8B-B14F-4D97-AF65-F5344CB8AC3E}">
        <p14:creationId xmlns:p14="http://schemas.microsoft.com/office/powerpoint/2010/main" val="2577359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Exploratory Data Analysis (EDA)</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4" name="TextBox 3">
            <a:extLst>
              <a:ext uri="{FF2B5EF4-FFF2-40B4-BE49-F238E27FC236}">
                <a16:creationId xmlns:a16="http://schemas.microsoft.com/office/drawing/2014/main" xmlns="" id="{571C8D2C-D311-6408-F3E3-3349BFCC885A}"/>
              </a:ext>
            </a:extLst>
          </p:cNvPr>
          <p:cNvSpPr txBox="1"/>
          <p:nvPr/>
        </p:nvSpPr>
        <p:spPr>
          <a:xfrm>
            <a:off x="533401" y="4019550"/>
            <a:ext cx="8077200" cy="954107"/>
          </a:xfrm>
          <a:prstGeom prst="rect">
            <a:avLst/>
          </a:prstGeom>
          <a:noFill/>
        </p:spPr>
        <p:txBody>
          <a:bodyPr wrap="square">
            <a:spAutoFit/>
          </a:bodyPr>
          <a:lstStyle/>
          <a:p>
            <a:pPr algn="l"/>
            <a:r>
              <a:rPr lang="en-US" sz="1400" b="1" i="0" dirty="0">
                <a:effectLst/>
                <a:latin typeface="Arial" panose="020B0604020202020204" pitchFamily="34" charset="0"/>
                <a:cs typeface="Arial" panose="020B0604020202020204" pitchFamily="34" charset="0"/>
              </a:rPr>
              <a:t>INFERENCE:</a:t>
            </a:r>
            <a:endParaRPr lang="en-US" sz="1400" b="0" i="0"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Guest prefer 1-4 days when staying in City Hotels</a:t>
            </a: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Guest prefer 1-4 days when staying in Resort Hotels as well but 7 days stay is also popular choice among guests</a:t>
            </a:r>
          </a:p>
        </p:txBody>
      </p:sp>
      <p:sp>
        <p:nvSpPr>
          <p:cNvPr id="8" name="TextBox 7">
            <a:extLst>
              <a:ext uri="{FF2B5EF4-FFF2-40B4-BE49-F238E27FC236}">
                <a16:creationId xmlns:a16="http://schemas.microsoft.com/office/drawing/2014/main" xmlns="" id="{571C8D2C-D311-6408-F3E3-3349BFCC885A}"/>
              </a:ext>
            </a:extLst>
          </p:cNvPr>
          <p:cNvSpPr txBox="1"/>
          <p:nvPr/>
        </p:nvSpPr>
        <p:spPr>
          <a:xfrm>
            <a:off x="533400" y="502044"/>
            <a:ext cx="6172200" cy="338554"/>
          </a:xfrm>
          <a:prstGeom prst="rect">
            <a:avLst/>
          </a:prstGeom>
          <a:noFill/>
        </p:spPr>
        <p:txBody>
          <a:bodyPr wrap="square">
            <a:spAutoFit/>
          </a:bodyPr>
          <a:lstStyle/>
          <a:p>
            <a:r>
              <a:rPr lang="en-US" sz="1600" dirty="0"/>
              <a:t>Guest's stay length</a:t>
            </a:r>
          </a:p>
        </p:txBody>
      </p:sp>
      <p:pic>
        <p:nvPicPr>
          <p:cNvPr id="3" name="Picture 2"/>
          <p:cNvPicPr>
            <a:picLocks noChangeAspect="1"/>
          </p:cNvPicPr>
          <p:nvPr/>
        </p:nvPicPr>
        <p:blipFill>
          <a:blip r:embed="rId3"/>
          <a:stretch>
            <a:fillRect/>
          </a:stretch>
        </p:blipFill>
        <p:spPr>
          <a:xfrm>
            <a:off x="1231657" y="876873"/>
            <a:ext cx="6680687" cy="2916816"/>
          </a:xfrm>
          <a:prstGeom prst="rect">
            <a:avLst/>
          </a:prstGeom>
        </p:spPr>
      </p:pic>
    </p:spTree>
    <p:extLst>
      <p:ext uri="{BB962C8B-B14F-4D97-AF65-F5344CB8AC3E}">
        <p14:creationId xmlns:p14="http://schemas.microsoft.com/office/powerpoint/2010/main" val="1667504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Conclusion</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4" name="TextBox 3">
            <a:extLst>
              <a:ext uri="{FF2B5EF4-FFF2-40B4-BE49-F238E27FC236}">
                <a16:creationId xmlns:a16="http://schemas.microsoft.com/office/drawing/2014/main" xmlns="" id="{8559D61F-173C-B780-55D8-3445AAC22C81}"/>
              </a:ext>
            </a:extLst>
          </p:cNvPr>
          <p:cNvSpPr txBox="1"/>
          <p:nvPr/>
        </p:nvSpPr>
        <p:spPr>
          <a:xfrm>
            <a:off x="533400" y="660321"/>
            <a:ext cx="7924800" cy="4001095"/>
          </a:xfrm>
          <a:prstGeom prst="rect">
            <a:avLst/>
          </a:prstGeom>
          <a:noFill/>
        </p:spPr>
        <p:txBody>
          <a:bodyPr wrap="square">
            <a:spAutoFit/>
          </a:bodyPr>
          <a:lstStyle/>
          <a:p>
            <a:pPr marL="285750" indent="-285750" algn="just">
              <a:buFont typeface="Arial" panose="020B0604020202020204" pitchFamily="34" charset="0"/>
              <a:buChar char="•"/>
            </a:pPr>
            <a:r>
              <a:rPr lang="en-US" sz="1200" b="0" i="0" dirty="0">
                <a:effectLst/>
                <a:latin typeface="Segoe UI" panose="020B0502040204020203" pitchFamily="34" charset="0"/>
                <a:cs typeface="Segoe UI" panose="020B0502040204020203" pitchFamily="34" charset="0"/>
              </a:rPr>
              <a:t>Majority (66%) of the guests prefer City Hotel over Resort Hotel. Most of guest visiting these hotels are from European countries namely Portugal, Britain, France, Spain and Germany totaling to 75% of total booking count.</a:t>
            </a:r>
          </a:p>
          <a:p>
            <a:pPr algn="just"/>
            <a:endParaRPr lang="en-US" sz="1200" b="0" i="0" dirty="0">
              <a:effectLst/>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200" b="0" i="0" dirty="0" smtClean="0">
                <a:effectLst/>
                <a:latin typeface="Segoe UI" panose="020B0502040204020203" pitchFamily="34" charset="0"/>
                <a:cs typeface="Segoe UI" panose="020B0502040204020203" pitchFamily="34" charset="0"/>
              </a:rPr>
              <a:t>Guest </a:t>
            </a:r>
            <a:r>
              <a:rPr lang="en-US" sz="1200" b="0" i="0" dirty="0">
                <a:effectLst/>
                <a:latin typeface="Segoe UI" panose="020B0502040204020203" pitchFamily="34" charset="0"/>
                <a:cs typeface="Segoe UI" panose="020B0502040204020203" pitchFamily="34" charset="0"/>
              </a:rPr>
              <a:t>from southern European countries like Portugal and Spain prefer both hotels equally. Guest from northern European countries like France and Germany prefer City hotel nearly 10% more than Resort hotel. Guests from Britain prefers lavish Resort hotels nearly 5% more than Resort hotel. This indicated that people from different region of Europe prefer different type of accommodations and comforts.</a:t>
            </a:r>
          </a:p>
          <a:p>
            <a:pPr algn="just"/>
            <a:endParaRPr lang="en-US" sz="1200" b="0" i="0" dirty="0">
              <a:effectLst/>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200" b="0" i="0" dirty="0">
                <a:effectLst/>
                <a:latin typeface="Segoe UI" panose="020B0502040204020203" pitchFamily="34" charset="0"/>
                <a:cs typeface="Segoe UI" panose="020B0502040204020203" pitchFamily="34" charset="0"/>
              </a:rPr>
              <a:t>2016 observed the highest booking reservations. From Booking trend its can be </a:t>
            </a:r>
            <a:r>
              <a:rPr lang="en-US" sz="1200" b="0" i="0" dirty="0" smtClean="0">
                <a:effectLst/>
                <a:latin typeface="Segoe UI" panose="020B0502040204020203" pitchFamily="34" charset="0"/>
                <a:cs typeface="Segoe UI" panose="020B0502040204020203" pitchFamily="34" charset="0"/>
              </a:rPr>
              <a:t>inferred </a:t>
            </a:r>
            <a:r>
              <a:rPr lang="en-US" sz="1200" b="0" i="0" dirty="0">
                <a:effectLst/>
                <a:latin typeface="Segoe UI" panose="020B0502040204020203" pitchFamily="34" charset="0"/>
                <a:cs typeface="Segoe UI" panose="020B0502040204020203" pitchFamily="34" charset="0"/>
              </a:rPr>
              <a:t>that Peak visiting season is from mid June to August because of summer breaks in Europe while November to February is off season because of freezing cold weather throughout Europe.</a:t>
            </a:r>
          </a:p>
          <a:p>
            <a:pPr algn="just"/>
            <a:endParaRPr lang="en-US" sz="1200" b="0" i="0" dirty="0">
              <a:effectLst/>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200" b="0" i="0" dirty="0">
                <a:effectLst/>
                <a:latin typeface="Segoe UI" panose="020B0502040204020203" pitchFamily="34" charset="0"/>
                <a:cs typeface="Segoe UI" panose="020B0502040204020203" pitchFamily="34" charset="0"/>
              </a:rPr>
              <a:t>Around 11.5% of total reservations throughout year are coming from August whereas January has the least reservation of mere 5%. Guests can consider visiting these hotels during month of June and September to enjoy decent weather with almost full availability of hotels accommodation</a:t>
            </a:r>
            <a:r>
              <a:rPr lang="en-US" sz="1200" b="0" i="0" dirty="0" smtClean="0">
                <a:effectLst/>
                <a:latin typeface="Segoe UI" panose="020B0502040204020203" pitchFamily="34" charset="0"/>
                <a:cs typeface="Segoe UI" panose="020B0502040204020203" pitchFamily="34" charset="0"/>
              </a:rPr>
              <a:t>.</a:t>
            </a:r>
          </a:p>
          <a:p>
            <a:pPr algn="just">
              <a:buFont typeface="Arial" panose="020B0604020202020204" pitchFamily="34" charset="0"/>
              <a:buChar char="•"/>
            </a:pPr>
            <a:endParaRPr lang="en-US" sz="1200" b="0" i="0" dirty="0" smtClean="0">
              <a:effectLst/>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200" dirty="0">
                <a:latin typeface="Segoe UI" panose="020B0502040204020203" pitchFamily="34" charset="0"/>
                <a:cs typeface="Segoe UI" panose="020B0502040204020203" pitchFamily="34" charset="0"/>
              </a:rPr>
              <a:t>Pricing trend is highly </a:t>
            </a:r>
            <a:r>
              <a:rPr lang="en-US" sz="1200" dirty="0" smtClean="0">
                <a:latin typeface="Segoe UI" panose="020B0502040204020203" pitchFamily="34" charset="0"/>
                <a:cs typeface="Segoe UI" panose="020B0502040204020203" pitchFamily="34" charset="0"/>
              </a:rPr>
              <a:t>correlated </a:t>
            </a:r>
            <a:r>
              <a:rPr lang="en-US" sz="1200" dirty="0">
                <a:latin typeface="Segoe UI" panose="020B0502040204020203" pitchFamily="34" charset="0"/>
                <a:cs typeface="Segoe UI" panose="020B0502040204020203" pitchFamily="34" charset="0"/>
              </a:rPr>
              <a:t>with booking trend indicating that price for Resort hotels during peak season hikes to nearly 300% compared to off-season. Meanwhile, Pricing trend for City hotels suggests almost same pricing throughout the year with low fluctuation during busy period from May to August</a:t>
            </a:r>
          </a:p>
          <a:p>
            <a:pPr algn="l">
              <a:buFont typeface="Arial" panose="020B0604020202020204" pitchFamily="34" charset="0"/>
              <a:buChar char="•"/>
            </a:pPr>
            <a:endParaRPr lang="en-US" sz="1400" b="0" i="0" dirty="0">
              <a:solidFill>
                <a:srgbClr val="21212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7365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4089325"/>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sz="2400" b="1" dirty="0">
                <a:solidFill>
                  <a:srgbClr val="FF0000"/>
                </a:solidFill>
                <a:latin typeface="Arial"/>
                <a:cs typeface="Arial"/>
              </a:rPr>
              <a:t>Problem</a:t>
            </a:r>
            <a:r>
              <a:rPr sz="2400" b="1" spc="-110" dirty="0">
                <a:solidFill>
                  <a:srgbClr val="FF0000"/>
                </a:solidFill>
                <a:latin typeface="Arial"/>
                <a:cs typeface="Arial"/>
              </a:rPr>
              <a:t> </a:t>
            </a:r>
            <a:r>
              <a:rPr sz="2400" b="1" spc="-10" dirty="0">
                <a:solidFill>
                  <a:srgbClr val="FF0000"/>
                </a:solidFill>
                <a:latin typeface="Arial"/>
                <a:cs typeface="Arial"/>
              </a:rPr>
              <a:t>Statement</a:t>
            </a:r>
            <a:r>
              <a:rPr sz="2400" b="1" spc="-10" dirty="0" smtClean="0">
                <a:solidFill>
                  <a:srgbClr val="FF0000"/>
                </a:solidFill>
                <a:latin typeface="Arial"/>
                <a:cs typeface="Arial"/>
              </a:rPr>
              <a:t>:</a:t>
            </a:r>
            <a:endParaRPr sz="2400" dirty="0" smtClean="0">
              <a:solidFill>
                <a:srgbClr val="FF0000"/>
              </a:solidFill>
              <a:latin typeface="Arial"/>
              <a:cs typeface="Arial"/>
            </a:endParaRPr>
          </a:p>
          <a:p>
            <a:pPr>
              <a:lnSpc>
                <a:spcPct val="100000"/>
              </a:lnSpc>
              <a:spcBef>
                <a:spcPts val="45"/>
              </a:spcBef>
              <a:buClr>
                <a:srgbClr val="FF4646"/>
              </a:buClr>
              <a:buFont typeface="Wingdings"/>
              <a:buChar char=""/>
            </a:pPr>
            <a:endParaRPr sz="2950" dirty="0">
              <a:latin typeface="Arial"/>
              <a:cs typeface="Arial"/>
            </a:endParaRPr>
          </a:p>
          <a:p>
            <a:pPr marL="802640" marR="120650" lvl="1" indent="-318135" algn="just">
              <a:lnSpc>
                <a:spcPct val="114999"/>
              </a:lnSpc>
              <a:buClr>
                <a:srgbClr val="CC0000"/>
              </a:buClr>
              <a:buSzPct val="77777"/>
              <a:buFont typeface="Wingdings"/>
              <a:buChar char=""/>
              <a:tabLst>
                <a:tab pos="802640" algn="l"/>
                <a:tab pos="803275" algn="l"/>
              </a:tabLst>
            </a:pPr>
            <a:r>
              <a:rPr lang="en-IN" sz="1600" spc="-40" dirty="0" smtClean="0">
                <a:solidFill>
                  <a:srgbClr val="202020"/>
                </a:solidFill>
                <a:latin typeface="Arial"/>
                <a:cs typeface="Arial"/>
              </a:rPr>
              <a:t>In</a:t>
            </a:r>
            <a:r>
              <a:rPr sz="1600" spc="-40" dirty="0" smtClean="0">
                <a:solidFill>
                  <a:srgbClr val="202020"/>
                </a:solidFill>
                <a:latin typeface="Arial"/>
                <a:cs typeface="Arial"/>
              </a:rPr>
              <a:t> </a:t>
            </a:r>
            <a:r>
              <a:rPr sz="1600" dirty="0">
                <a:solidFill>
                  <a:srgbClr val="202020"/>
                </a:solidFill>
                <a:latin typeface="Arial"/>
                <a:cs typeface="Arial"/>
              </a:rPr>
              <a:t>this</a:t>
            </a:r>
            <a:r>
              <a:rPr sz="1600" spc="-10" dirty="0">
                <a:solidFill>
                  <a:srgbClr val="202020"/>
                </a:solidFill>
                <a:latin typeface="Arial"/>
                <a:cs typeface="Arial"/>
              </a:rPr>
              <a:t> </a:t>
            </a:r>
            <a:r>
              <a:rPr sz="1600" dirty="0">
                <a:solidFill>
                  <a:srgbClr val="202020"/>
                </a:solidFill>
                <a:latin typeface="Arial"/>
                <a:cs typeface="Arial"/>
              </a:rPr>
              <a:t>project</a:t>
            </a:r>
            <a:r>
              <a:rPr sz="1600" spc="-25" dirty="0">
                <a:solidFill>
                  <a:srgbClr val="202020"/>
                </a:solidFill>
                <a:latin typeface="Arial"/>
                <a:cs typeface="Arial"/>
              </a:rPr>
              <a:t> </a:t>
            </a:r>
            <a:r>
              <a:rPr sz="1600" dirty="0">
                <a:solidFill>
                  <a:srgbClr val="202020"/>
                </a:solidFill>
                <a:latin typeface="Arial"/>
                <a:cs typeface="Arial"/>
              </a:rPr>
              <a:t>we</a:t>
            </a:r>
            <a:r>
              <a:rPr sz="1600" spc="-25" dirty="0">
                <a:solidFill>
                  <a:srgbClr val="202020"/>
                </a:solidFill>
                <a:latin typeface="Arial"/>
                <a:cs typeface="Arial"/>
              </a:rPr>
              <a:t> </a:t>
            </a:r>
            <a:r>
              <a:rPr sz="1600" dirty="0">
                <a:solidFill>
                  <a:srgbClr val="202020"/>
                </a:solidFill>
                <a:latin typeface="Arial"/>
                <a:cs typeface="Arial"/>
              </a:rPr>
              <a:t>will</a:t>
            </a:r>
            <a:r>
              <a:rPr sz="1600" spc="-20" dirty="0">
                <a:solidFill>
                  <a:srgbClr val="202020"/>
                </a:solidFill>
                <a:latin typeface="Arial"/>
                <a:cs typeface="Arial"/>
              </a:rPr>
              <a:t> </a:t>
            </a:r>
            <a:r>
              <a:rPr sz="1600" dirty="0">
                <a:solidFill>
                  <a:srgbClr val="202020"/>
                </a:solidFill>
                <a:latin typeface="Arial"/>
                <a:cs typeface="Arial"/>
              </a:rPr>
              <a:t>be</a:t>
            </a:r>
            <a:r>
              <a:rPr sz="1600" spc="-10" dirty="0">
                <a:solidFill>
                  <a:srgbClr val="202020"/>
                </a:solidFill>
                <a:latin typeface="Arial"/>
                <a:cs typeface="Arial"/>
              </a:rPr>
              <a:t> </a:t>
            </a:r>
            <a:r>
              <a:rPr sz="1600" dirty="0">
                <a:solidFill>
                  <a:srgbClr val="202020"/>
                </a:solidFill>
                <a:latin typeface="Arial"/>
                <a:cs typeface="Arial"/>
              </a:rPr>
              <a:t>analyzing</a:t>
            </a:r>
            <a:r>
              <a:rPr sz="1600" spc="-35" dirty="0">
                <a:solidFill>
                  <a:srgbClr val="202020"/>
                </a:solidFill>
                <a:latin typeface="Arial"/>
                <a:cs typeface="Arial"/>
              </a:rPr>
              <a:t> </a:t>
            </a:r>
            <a:r>
              <a:rPr sz="1600" dirty="0">
                <a:solidFill>
                  <a:srgbClr val="202020"/>
                </a:solidFill>
                <a:latin typeface="Arial"/>
                <a:cs typeface="Arial"/>
              </a:rPr>
              <a:t>Hotel</a:t>
            </a:r>
            <a:r>
              <a:rPr sz="1600" spc="-20" dirty="0">
                <a:solidFill>
                  <a:srgbClr val="202020"/>
                </a:solidFill>
                <a:latin typeface="Arial"/>
                <a:cs typeface="Arial"/>
              </a:rPr>
              <a:t> </a:t>
            </a:r>
            <a:r>
              <a:rPr sz="1600" dirty="0">
                <a:solidFill>
                  <a:srgbClr val="202020"/>
                </a:solidFill>
                <a:latin typeface="Arial"/>
                <a:cs typeface="Arial"/>
              </a:rPr>
              <a:t>Booking</a:t>
            </a:r>
            <a:r>
              <a:rPr sz="1600" spc="-25" dirty="0">
                <a:solidFill>
                  <a:srgbClr val="202020"/>
                </a:solidFill>
                <a:latin typeface="Arial"/>
                <a:cs typeface="Arial"/>
              </a:rPr>
              <a:t> </a:t>
            </a:r>
            <a:r>
              <a:rPr sz="1600" dirty="0">
                <a:solidFill>
                  <a:srgbClr val="202020"/>
                </a:solidFill>
                <a:latin typeface="Arial"/>
                <a:cs typeface="Arial"/>
              </a:rPr>
              <a:t>data.</a:t>
            </a:r>
            <a:r>
              <a:rPr sz="1600" spc="-15" dirty="0">
                <a:solidFill>
                  <a:srgbClr val="202020"/>
                </a:solidFill>
                <a:latin typeface="Arial"/>
                <a:cs typeface="Arial"/>
              </a:rPr>
              <a:t> </a:t>
            </a:r>
            <a:r>
              <a:rPr sz="1600" dirty="0" smtClean="0">
                <a:solidFill>
                  <a:srgbClr val="202020"/>
                </a:solidFill>
                <a:latin typeface="Arial"/>
                <a:cs typeface="Arial"/>
              </a:rPr>
              <a:t>This</a:t>
            </a:r>
            <a:r>
              <a:rPr sz="1600" spc="-10" dirty="0" smtClean="0">
                <a:solidFill>
                  <a:srgbClr val="202020"/>
                </a:solidFill>
                <a:latin typeface="Arial"/>
                <a:cs typeface="Arial"/>
              </a:rPr>
              <a:t> </a:t>
            </a:r>
            <a:r>
              <a:rPr sz="1600" spc="-20" dirty="0" smtClean="0">
                <a:solidFill>
                  <a:srgbClr val="202020"/>
                </a:solidFill>
                <a:latin typeface="Arial"/>
                <a:cs typeface="Arial"/>
              </a:rPr>
              <a:t>data </a:t>
            </a:r>
            <a:r>
              <a:rPr sz="1600" dirty="0" smtClean="0">
                <a:solidFill>
                  <a:srgbClr val="202020"/>
                </a:solidFill>
                <a:latin typeface="Arial"/>
                <a:cs typeface="Arial"/>
              </a:rPr>
              <a:t>set</a:t>
            </a:r>
            <a:r>
              <a:rPr sz="1600" spc="-30" dirty="0" smtClean="0">
                <a:solidFill>
                  <a:srgbClr val="202020"/>
                </a:solidFill>
                <a:latin typeface="Arial"/>
                <a:cs typeface="Arial"/>
              </a:rPr>
              <a:t> </a:t>
            </a:r>
            <a:r>
              <a:rPr sz="1600" dirty="0" smtClean="0">
                <a:solidFill>
                  <a:srgbClr val="202020"/>
                </a:solidFill>
                <a:latin typeface="Arial"/>
                <a:cs typeface="Arial"/>
              </a:rPr>
              <a:t>contains</a:t>
            </a:r>
            <a:r>
              <a:rPr sz="1600" spc="-10" dirty="0" smtClean="0">
                <a:solidFill>
                  <a:srgbClr val="202020"/>
                </a:solidFill>
                <a:latin typeface="Arial"/>
                <a:cs typeface="Arial"/>
              </a:rPr>
              <a:t> </a:t>
            </a:r>
            <a:r>
              <a:rPr sz="1600" dirty="0" smtClean="0">
                <a:solidFill>
                  <a:srgbClr val="202020"/>
                </a:solidFill>
                <a:latin typeface="Arial"/>
                <a:cs typeface="Arial"/>
              </a:rPr>
              <a:t>booking</a:t>
            </a:r>
            <a:r>
              <a:rPr sz="1600" spc="-15" dirty="0" smtClean="0">
                <a:solidFill>
                  <a:srgbClr val="202020"/>
                </a:solidFill>
                <a:latin typeface="Arial"/>
                <a:cs typeface="Arial"/>
              </a:rPr>
              <a:t> </a:t>
            </a:r>
            <a:r>
              <a:rPr sz="1600" dirty="0" smtClean="0">
                <a:solidFill>
                  <a:srgbClr val="202020"/>
                </a:solidFill>
                <a:latin typeface="Arial"/>
                <a:cs typeface="Arial"/>
              </a:rPr>
              <a:t>information</a:t>
            </a:r>
            <a:r>
              <a:rPr sz="1600" spc="-25" dirty="0" smtClean="0">
                <a:solidFill>
                  <a:srgbClr val="202020"/>
                </a:solidFill>
                <a:latin typeface="Arial"/>
                <a:cs typeface="Arial"/>
              </a:rPr>
              <a:t> </a:t>
            </a:r>
            <a:r>
              <a:rPr sz="1600" dirty="0" smtClean="0">
                <a:solidFill>
                  <a:srgbClr val="202020"/>
                </a:solidFill>
                <a:latin typeface="Arial"/>
                <a:cs typeface="Arial"/>
              </a:rPr>
              <a:t>for</a:t>
            </a:r>
            <a:r>
              <a:rPr sz="1600" spc="-10" dirty="0" smtClean="0">
                <a:solidFill>
                  <a:srgbClr val="202020"/>
                </a:solidFill>
                <a:latin typeface="Arial"/>
                <a:cs typeface="Arial"/>
              </a:rPr>
              <a:t> </a:t>
            </a:r>
            <a:r>
              <a:rPr sz="1600" dirty="0" smtClean="0">
                <a:solidFill>
                  <a:srgbClr val="202020"/>
                </a:solidFill>
                <a:latin typeface="Arial"/>
                <a:cs typeface="Arial"/>
              </a:rPr>
              <a:t>a</a:t>
            </a:r>
            <a:r>
              <a:rPr sz="1600" spc="-15" dirty="0" smtClean="0">
                <a:solidFill>
                  <a:srgbClr val="202020"/>
                </a:solidFill>
                <a:latin typeface="Arial"/>
                <a:cs typeface="Arial"/>
              </a:rPr>
              <a:t> </a:t>
            </a:r>
            <a:r>
              <a:rPr lang="en-US" sz="1600" dirty="0">
                <a:solidFill>
                  <a:srgbClr val="202020"/>
                </a:solidFill>
                <a:latin typeface="Arial"/>
                <a:cs typeface="Arial"/>
              </a:rPr>
              <a:t>C</a:t>
            </a:r>
            <a:r>
              <a:rPr sz="1600" dirty="0" smtClean="0">
                <a:solidFill>
                  <a:srgbClr val="202020"/>
                </a:solidFill>
                <a:latin typeface="Arial"/>
                <a:cs typeface="Arial"/>
              </a:rPr>
              <a:t>ity</a:t>
            </a:r>
            <a:r>
              <a:rPr sz="1600" spc="-15" dirty="0" smtClean="0">
                <a:solidFill>
                  <a:srgbClr val="202020"/>
                </a:solidFill>
                <a:latin typeface="Arial"/>
                <a:cs typeface="Arial"/>
              </a:rPr>
              <a:t> </a:t>
            </a:r>
            <a:r>
              <a:rPr sz="1600" dirty="0" smtClean="0">
                <a:solidFill>
                  <a:srgbClr val="202020"/>
                </a:solidFill>
                <a:latin typeface="Arial"/>
                <a:cs typeface="Arial"/>
              </a:rPr>
              <a:t>hotel</a:t>
            </a:r>
            <a:r>
              <a:rPr sz="1600" spc="-15" dirty="0" smtClean="0">
                <a:solidFill>
                  <a:srgbClr val="202020"/>
                </a:solidFill>
                <a:latin typeface="Arial"/>
                <a:cs typeface="Arial"/>
              </a:rPr>
              <a:t> </a:t>
            </a:r>
            <a:r>
              <a:rPr sz="1600" dirty="0" smtClean="0">
                <a:solidFill>
                  <a:srgbClr val="202020"/>
                </a:solidFill>
                <a:latin typeface="Arial"/>
                <a:cs typeface="Arial"/>
              </a:rPr>
              <a:t>and</a:t>
            </a:r>
            <a:r>
              <a:rPr sz="1600" spc="-15" dirty="0" smtClean="0">
                <a:solidFill>
                  <a:srgbClr val="202020"/>
                </a:solidFill>
                <a:latin typeface="Arial"/>
                <a:cs typeface="Arial"/>
              </a:rPr>
              <a:t> </a:t>
            </a:r>
            <a:r>
              <a:rPr sz="1600" dirty="0" smtClean="0">
                <a:solidFill>
                  <a:srgbClr val="202020"/>
                </a:solidFill>
                <a:latin typeface="Arial"/>
                <a:cs typeface="Arial"/>
              </a:rPr>
              <a:t>a</a:t>
            </a:r>
            <a:r>
              <a:rPr sz="1600" spc="-15" dirty="0" smtClean="0">
                <a:solidFill>
                  <a:srgbClr val="202020"/>
                </a:solidFill>
                <a:latin typeface="Arial"/>
                <a:cs typeface="Arial"/>
              </a:rPr>
              <a:t> </a:t>
            </a:r>
            <a:r>
              <a:rPr lang="en-US" sz="1600" dirty="0">
                <a:solidFill>
                  <a:srgbClr val="202020"/>
                </a:solidFill>
                <a:latin typeface="Arial"/>
                <a:cs typeface="Arial"/>
              </a:rPr>
              <a:t>R</a:t>
            </a:r>
            <a:r>
              <a:rPr sz="1600" dirty="0" smtClean="0">
                <a:solidFill>
                  <a:srgbClr val="202020"/>
                </a:solidFill>
                <a:latin typeface="Arial"/>
                <a:cs typeface="Arial"/>
              </a:rPr>
              <a:t>esort</a:t>
            </a:r>
            <a:r>
              <a:rPr sz="1600" spc="-15" dirty="0" smtClean="0">
                <a:solidFill>
                  <a:srgbClr val="202020"/>
                </a:solidFill>
                <a:latin typeface="Arial"/>
                <a:cs typeface="Arial"/>
              </a:rPr>
              <a:t> </a:t>
            </a:r>
            <a:r>
              <a:rPr sz="1600" spc="-10" dirty="0" smtClean="0">
                <a:solidFill>
                  <a:srgbClr val="202020"/>
                </a:solidFill>
                <a:latin typeface="Arial"/>
                <a:cs typeface="Arial"/>
              </a:rPr>
              <a:t>hotel</a:t>
            </a:r>
            <a:r>
              <a:rPr lang="en-US" sz="1600" spc="-10" dirty="0" smtClean="0">
                <a:solidFill>
                  <a:srgbClr val="202020"/>
                </a:solidFill>
                <a:latin typeface="Arial"/>
                <a:cs typeface="Arial"/>
              </a:rPr>
              <a:t> along </a:t>
            </a:r>
            <a:r>
              <a:rPr lang="en-US" sz="1600" spc="-10" dirty="0">
                <a:solidFill>
                  <a:srgbClr val="202020"/>
                </a:solidFill>
                <a:latin typeface="Arial"/>
                <a:cs typeface="Arial"/>
              </a:rPr>
              <a:t>with information on various booking criteria such as booking season</a:t>
            </a:r>
            <a:r>
              <a:rPr lang="en-US" sz="1600" spc="-10" dirty="0" smtClean="0">
                <a:solidFill>
                  <a:srgbClr val="202020"/>
                </a:solidFill>
                <a:latin typeface="Arial"/>
                <a:cs typeface="Arial"/>
              </a:rPr>
              <a:t>, </a:t>
            </a:r>
            <a:r>
              <a:rPr lang="en-US" sz="1600" spc="-10" dirty="0">
                <a:solidFill>
                  <a:srgbClr val="202020"/>
                </a:solidFill>
                <a:latin typeface="Arial"/>
                <a:cs typeface="Arial"/>
              </a:rPr>
              <a:t>pricing data,</a:t>
            </a:r>
            <a:r>
              <a:rPr lang="en-US" sz="1600" spc="-10" dirty="0" smtClean="0">
                <a:solidFill>
                  <a:srgbClr val="202020"/>
                </a:solidFill>
                <a:latin typeface="Arial"/>
                <a:cs typeface="Arial"/>
              </a:rPr>
              <a:t> length </a:t>
            </a:r>
            <a:r>
              <a:rPr lang="en-US" sz="1600" spc="-10" dirty="0">
                <a:solidFill>
                  <a:srgbClr val="202020"/>
                </a:solidFill>
                <a:latin typeface="Arial"/>
                <a:cs typeface="Arial"/>
              </a:rPr>
              <a:t>of stay, number of adults, children and babies, parking spaces, </a:t>
            </a:r>
            <a:r>
              <a:rPr lang="en-US" sz="1600" spc="-10" dirty="0" smtClean="0">
                <a:solidFill>
                  <a:srgbClr val="202020"/>
                </a:solidFill>
                <a:latin typeface="Arial"/>
                <a:cs typeface="Arial"/>
              </a:rPr>
              <a:t>market </a:t>
            </a:r>
            <a:r>
              <a:rPr lang="en-US" sz="1600" spc="-10" dirty="0">
                <a:solidFill>
                  <a:srgbClr val="202020"/>
                </a:solidFill>
                <a:latin typeface="Arial"/>
                <a:cs typeface="Arial"/>
              </a:rPr>
              <a:t>segment and many more</a:t>
            </a:r>
            <a:r>
              <a:rPr lang="en-US" sz="1600" spc="-10" dirty="0" smtClean="0">
                <a:solidFill>
                  <a:srgbClr val="202020"/>
                </a:solidFill>
                <a:latin typeface="Arial"/>
                <a:cs typeface="Arial"/>
              </a:rPr>
              <a:t>.</a:t>
            </a:r>
          </a:p>
          <a:p>
            <a:pPr marL="802640" marR="120650" lvl="1" indent="-318135" algn="just">
              <a:lnSpc>
                <a:spcPct val="114999"/>
              </a:lnSpc>
              <a:buClr>
                <a:srgbClr val="CC0000"/>
              </a:buClr>
              <a:buSzPct val="77777"/>
              <a:buFont typeface="Wingdings"/>
              <a:buChar char=""/>
              <a:tabLst>
                <a:tab pos="802640" algn="l"/>
                <a:tab pos="803275" algn="l"/>
              </a:tabLst>
            </a:pPr>
            <a:endParaRPr sz="1600" dirty="0" smtClean="0">
              <a:latin typeface="Arial"/>
              <a:cs typeface="Arial"/>
            </a:endParaRPr>
          </a:p>
          <a:p>
            <a:pPr marL="802640" lvl="1" indent="-318770" algn="just">
              <a:lnSpc>
                <a:spcPct val="100000"/>
              </a:lnSpc>
              <a:spcBef>
                <a:spcPts val="185"/>
              </a:spcBef>
              <a:buClr>
                <a:srgbClr val="CC0000"/>
              </a:buClr>
              <a:buSzPct val="77777"/>
              <a:buFont typeface="Wingdings"/>
              <a:buChar char=""/>
              <a:tabLst>
                <a:tab pos="802640" algn="l"/>
                <a:tab pos="803275" algn="l"/>
                <a:tab pos="5246370" algn="l"/>
              </a:tabLst>
            </a:pPr>
            <a:r>
              <a:rPr lang="en-US" sz="1600" dirty="0">
                <a:solidFill>
                  <a:srgbClr val="202020"/>
                </a:solidFill>
                <a:latin typeface="Arial"/>
                <a:cs typeface="Arial"/>
              </a:rPr>
              <a:t>Primary objective is to explore and inspect the dataset; and discover important features using Exploratory Data Analysis that can govern bookings and help hotels penetrate deep into market, thereby attracting more customers</a:t>
            </a:r>
            <a:r>
              <a:rPr lang="en-US" sz="1600" dirty="0" smtClean="0">
                <a:solidFill>
                  <a:srgbClr val="202020"/>
                </a:solidFill>
                <a:latin typeface="Arial"/>
                <a:cs typeface="Arial"/>
              </a:rPr>
              <a:t>.</a:t>
            </a:r>
          </a:p>
          <a:p>
            <a:pPr marL="483870" lvl="1" algn="just">
              <a:lnSpc>
                <a:spcPct val="100000"/>
              </a:lnSpc>
              <a:spcBef>
                <a:spcPts val="185"/>
              </a:spcBef>
              <a:buClr>
                <a:srgbClr val="CC0000"/>
              </a:buClr>
              <a:buSzPct val="77777"/>
              <a:tabLst>
                <a:tab pos="802640" algn="l"/>
                <a:tab pos="803275" algn="l"/>
                <a:tab pos="5246370" algn="l"/>
              </a:tabLst>
            </a:pPr>
            <a:endParaRPr lang="en-US" sz="1600" dirty="0" smtClean="0">
              <a:solidFill>
                <a:srgbClr val="202020"/>
              </a:solidFill>
              <a:latin typeface="Arial"/>
              <a:cs typeface="Arial"/>
            </a:endParaRPr>
          </a:p>
          <a:p>
            <a:pPr marL="802640" lvl="1" indent="-318770" algn="just">
              <a:lnSpc>
                <a:spcPct val="100000"/>
              </a:lnSpc>
              <a:spcBef>
                <a:spcPts val="185"/>
              </a:spcBef>
              <a:buClr>
                <a:srgbClr val="CC0000"/>
              </a:buClr>
              <a:buSzPct val="77777"/>
              <a:buFont typeface="Wingdings"/>
              <a:buChar char=""/>
              <a:tabLst>
                <a:tab pos="802640" algn="l"/>
                <a:tab pos="803275" algn="l"/>
                <a:tab pos="5246370" algn="l"/>
              </a:tabLst>
            </a:pPr>
            <a:r>
              <a:rPr lang="en-US" sz="1600" dirty="0">
                <a:solidFill>
                  <a:srgbClr val="202020"/>
                </a:solidFill>
                <a:latin typeface="Arial"/>
                <a:cs typeface="Arial"/>
              </a:rPr>
              <a:t>Secondary objective is help the customers in deciding best period to visit places while availing low accommodation cost benefits.</a:t>
            </a:r>
            <a:endParaRPr sz="1600" dirty="0">
              <a:solidFill>
                <a:srgbClr val="20202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Conclusion</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4" name="TextBox 3">
            <a:extLst>
              <a:ext uri="{FF2B5EF4-FFF2-40B4-BE49-F238E27FC236}">
                <a16:creationId xmlns:a16="http://schemas.microsoft.com/office/drawing/2014/main" xmlns="" id="{8559D61F-173C-B780-55D8-3445AAC22C81}"/>
              </a:ext>
            </a:extLst>
          </p:cNvPr>
          <p:cNvSpPr txBox="1"/>
          <p:nvPr/>
        </p:nvSpPr>
        <p:spPr>
          <a:xfrm>
            <a:off x="533400" y="660321"/>
            <a:ext cx="7924800" cy="3447098"/>
          </a:xfrm>
          <a:prstGeom prst="rect">
            <a:avLst/>
          </a:prstGeom>
          <a:noFill/>
        </p:spPr>
        <p:txBody>
          <a:bodyPr wrap="square">
            <a:spAutoFit/>
          </a:bodyPr>
          <a:lstStyle/>
          <a:p>
            <a:pPr marL="285750" indent="-285750" algn="just">
              <a:buFont typeface="Arial" panose="020B0604020202020204" pitchFamily="34" charset="0"/>
              <a:buChar char="•"/>
            </a:pPr>
            <a:r>
              <a:rPr lang="en-US" sz="1200" dirty="0">
                <a:latin typeface="Segoe UI" panose="020B0502040204020203" pitchFamily="34" charset="0"/>
                <a:cs typeface="Segoe UI" panose="020B0502040204020203" pitchFamily="34" charset="0"/>
              </a:rPr>
              <a:t>Inspecting different market segments, it was concluded that Online travel agency holds monopoly as both hotels are getting the most of booking from Online travel agency (around 79%). Hotel owners should consider promoting their hotels more in different market segments to penetrate market more.</a:t>
            </a:r>
          </a:p>
          <a:p>
            <a:pPr marL="285750" indent="-285750" algn="just">
              <a:buFont typeface="Arial" panose="020B0604020202020204" pitchFamily="34" charset="0"/>
              <a:buChar char="•"/>
            </a:pPr>
            <a:endParaRPr lang="en-US" sz="12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200" dirty="0">
                <a:latin typeface="Segoe UI" panose="020B0502040204020203" pitchFamily="34" charset="0"/>
                <a:cs typeface="Segoe UI" panose="020B0502040204020203" pitchFamily="34" charset="0"/>
              </a:rPr>
              <a:t>Interestingly, most of the Cancellations for both Hotels are also from Travel agency (TA/TO) segment </a:t>
            </a:r>
            <a:r>
              <a:rPr lang="en-US" sz="1200" dirty="0" err="1">
                <a:latin typeface="Segoe UI" panose="020B0502040204020203" pitchFamily="34" charset="0"/>
                <a:cs typeface="Segoe UI" panose="020B0502040204020203" pitchFamily="34" charset="0"/>
              </a:rPr>
              <a:t>inffering</a:t>
            </a:r>
            <a:r>
              <a:rPr lang="en-US" sz="1200" dirty="0">
                <a:latin typeface="Segoe UI" panose="020B0502040204020203" pitchFamily="34" charset="0"/>
                <a:cs typeface="Segoe UI" panose="020B0502040204020203" pitchFamily="34" charset="0"/>
              </a:rPr>
              <a:t> that it is volatile market segment. Also, a very small proportion of guest booking via Travel agency do not showing up at Hotel. Guest visiting both Hotels directly and via Corporate are less likely to cancel their booking</a:t>
            </a:r>
          </a:p>
          <a:p>
            <a:pPr marL="285750" indent="-285750" algn="just">
              <a:buFont typeface="Arial" panose="020B0604020202020204" pitchFamily="34" charset="0"/>
              <a:buChar char="•"/>
            </a:pPr>
            <a:endParaRPr lang="en-US" sz="12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200" dirty="0">
                <a:latin typeface="Segoe UI" panose="020B0502040204020203" pitchFamily="34" charset="0"/>
                <a:cs typeface="Segoe UI" panose="020B0502040204020203" pitchFamily="34" charset="0"/>
              </a:rPr>
              <a:t>There is high positive correlation between Booking, Pricing, Total Stay, Cancellations and Parking spaces whereas negative correlation with Repeated guests. With increase in Booking --&gt; Pricing, Total stay and Parking spaces occupation increases but increase in Pricing leads to repeated Customers not visiting again.</a:t>
            </a:r>
          </a:p>
          <a:p>
            <a:pPr marL="285750" indent="-285750" algn="just">
              <a:buFont typeface="Arial" panose="020B0604020202020204" pitchFamily="34" charset="0"/>
              <a:buChar char="•"/>
            </a:pPr>
            <a:endParaRPr lang="en-US" sz="12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200" dirty="0">
                <a:latin typeface="Segoe UI" panose="020B0502040204020203" pitchFamily="34" charset="0"/>
                <a:cs typeface="Segoe UI" panose="020B0502040204020203" pitchFamily="34" charset="0"/>
              </a:rPr>
              <a:t>There is firm correlation between Parking space and Cancellation </a:t>
            </a:r>
            <a:r>
              <a:rPr lang="en-US" sz="1200" dirty="0" err="1">
                <a:latin typeface="Segoe UI" panose="020B0502040204020203" pitchFamily="34" charset="0"/>
                <a:cs typeface="Segoe UI" panose="020B0502040204020203" pitchFamily="34" charset="0"/>
              </a:rPr>
              <a:t>inffering</a:t>
            </a:r>
            <a:r>
              <a:rPr lang="en-US" sz="1200" dirty="0">
                <a:latin typeface="Segoe UI" panose="020B0502040204020203" pitchFamily="34" charset="0"/>
                <a:cs typeface="Segoe UI" panose="020B0502040204020203" pitchFamily="34" charset="0"/>
              </a:rPr>
              <a:t> that people are more likely to cancel their booking if Parking space is not available.</a:t>
            </a:r>
          </a:p>
          <a:p>
            <a:pPr marL="285750" indent="-285750" algn="just">
              <a:buFont typeface="Arial" panose="020B0604020202020204" pitchFamily="34" charset="0"/>
              <a:buChar char="•"/>
            </a:pPr>
            <a:endParaRPr lang="en-US" sz="1200" dirty="0">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200" dirty="0">
                <a:latin typeface="Segoe UI" panose="020B0502040204020203" pitchFamily="34" charset="0"/>
                <a:cs typeface="Segoe UI" panose="020B0502040204020203" pitchFamily="34" charset="0"/>
              </a:rPr>
              <a:t>Ideally guest prefer to stay 1-4 days in both hotels but 7 days stay at Resort hotel is also a popular choice among guests.</a:t>
            </a:r>
          </a:p>
          <a:p>
            <a:pPr algn="l">
              <a:buFont typeface="Arial" panose="020B0604020202020204" pitchFamily="34" charset="0"/>
              <a:buChar char="•"/>
            </a:pPr>
            <a:endParaRPr lang="en-US" sz="1400" b="0" i="0" dirty="0">
              <a:solidFill>
                <a:srgbClr val="21212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963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474" y="2492531"/>
            <a:ext cx="2625897"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mn-lt"/>
              </a:rPr>
              <a:t>Signing</a:t>
            </a:r>
            <a:r>
              <a:rPr sz="2400" spc="5" dirty="0">
                <a:latin typeface="+mn-lt"/>
              </a:rPr>
              <a:t> </a:t>
            </a:r>
            <a:r>
              <a:rPr sz="2400" spc="-20" dirty="0">
                <a:latin typeface="+mn-lt"/>
              </a:rPr>
              <a:t>off…</a:t>
            </a:r>
          </a:p>
        </p:txBody>
      </p:sp>
      <p:sp>
        <p:nvSpPr>
          <p:cNvPr id="3" name="TextBox 2">
            <a:extLst>
              <a:ext uri="{FF2B5EF4-FFF2-40B4-BE49-F238E27FC236}">
                <a16:creationId xmlns:a16="http://schemas.microsoft.com/office/drawing/2014/main" xmlns="" id="{CFA12A6B-E20F-4C15-F880-E7B9DEB24A25}"/>
              </a:ext>
            </a:extLst>
          </p:cNvPr>
          <p:cNvSpPr txBox="1"/>
          <p:nvPr/>
        </p:nvSpPr>
        <p:spPr>
          <a:xfrm>
            <a:off x="3124200" y="2452776"/>
            <a:ext cx="2819400" cy="461665"/>
          </a:xfrm>
          <a:prstGeom prst="rect">
            <a:avLst/>
          </a:prstGeom>
          <a:noFill/>
        </p:spPr>
        <p:txBody>
          <a:bodyPr wrap="square" rtlCol="0">
            <a:spAutoFit/>
          </a:bodyPr>
          <a:lstStyle/>
          <a:p>
            <a:pPr algn="ctr"/>
            <a:r>
              <a:rPr lang="en-IN" sz="2400" b="1" spc="50" dirty="0">
                <a:ln w="12700" cmpd="sng">
                  <a:solidFill>
                    <a:schemeClr val="accent1"/>
                  </a:solidFill>
                  <a:prstDash val="solid"/>
                </a:ln>
                <a:solidFill>
                  <a:srgbClr val="70AD47">
                    <a:tint val="1000"/>
                  </a:srgbClr>
                </a:solidFill>
                <a:effectLst>
                  <a:glow rad="38100">
                    <a:schemeClr val="accent1">
                      <a:alpha val="40000"/>
                    </a:schemeClr>
                  </a:glow>
                </a:effectLst>
              </a:rPr>
              <a:t>THANK  </a:t>
            </a:r>
            <a:r>
              <a:rPr lang="en-IN" sz="2400" b="1" spc="50" dirty="0" smtClean="0">
                <a:ln w="12700" cmpd="sng">
                  <a:solidFill>
                    <a:schemeClr val="accent1"/>
                  </a:solidFill>
                  <a:prstDash val="solid"/>
                </a:ln>
                <a:solidFill>
                  <a:srgbClr val="70AD47">
                    <a:tint val="1000"/>
                  </a:srgbClr>
                </a:solidFill>
                <a:effectLst>
                  <a:glow rad="38100">
                    <a:schemeClr val="accent1">
                      <a:alpha val="40000"/>
                    </a:schemeClr>
                  </a:glow>
                </a:effectLst>
              </a:rPr>
              <a:t>YOU</a:t>
            </a:r>
            <a:endParaRPr lang="en-IN" sz="2400" b="1" spc="50" dirty="0">
              <a:ln w="12700"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4" name="Content Placeholder 10">
            <a:extLst>
              <a:ext uri="{FF2B5EF4-FFF2-40B4-BE49-F238E27FC236}">
                <a16:creationId xmlns:a16="http://schemas.microsoft.com/office/drawing/2014/main" xmlns="" id="{3082D4BC-358E-9FB9-84A9-657D5FB2B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305800" cy="382156"/>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a:buChar char=""/>
              <a:tabLst>
                <a:tab pos="497840" algn="l"/>
                <a:tab pos="498475" algn="l"/>
              </a:tabLst>
            </a:pPr>
            <a:r>
              <a:rPr lang="en-US" sz="2400" b="1" dirty="0">
                <a:solidFill>
                  <a:srgbClr val="FF0000"/>
                </a:solidFill>
                <a:latin typeface="Arial"/>
                <a:cs typeface="Arial"/>
              </a:rPr>
              <a:t>Work</a:t>
            </a:r>
            <a:r>
              <a:rPr lang="en-US" sz="2400" b="1" spc="-40" dirty="0">
                <a:solidFill>
                  <a:srgbClr val="FF0000"/>
                </a:solidFill>
                <a:latin typeface="Arial"/>
                <a:cs typeface="Arial"/>
              </a:rPr>
              <a:t> </a:t>
            </a:r>
            <a:r>
              <a:rPr lang="en-US" sz="2400" b="1" dirty="0">
                <a:solidFill>
                  <a:srgbClr val="FF0000"/>
                </a:solidFill>
                <a:latin typeface="Arial"/>
                <a:cs typeface="Arial"/>
              </a:rPr>
              <a:t>Flow</a:t>
            </a:r>
            <a:r>
              <a:rPr lang="en-US" sz="2400" b="1" spc="-50" dirty="0">
                <a:solidFill>
                  <a:srgbClr val="FF0000"/>
                </a:solidFill>
                <a:latin typeface="Arial"/>
                <a:cs typeface="Arial"/>
              </a:rPr>
              <a:t> </a:t>
            </a:r>
            <a:r>
              <a:rPr lang="en-US" sz="2400" b="1" spc="-50" dirty="0" smtClean="0">
                <a:solidFill>
                  <a:srgbClr val="FF0000"/>
                </a:solidFill>
                <a:latin typeface="Arial"/>
                <a:cs typeface="Arial"/>
              </a:rPr>
              <a:t>:</a:t>
            </a:r>
            <a:endParaRPr lang="en-US" sz="2400" dirty="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38" name="object 6"/>
          <p:cNvSpPr txBox="1"/>
          <p:nvPr/>
        </p:nvSpPr>
        <p:spPr>
          <a:xfrm>
            <a:off x="529844" y="2179603"/>
            <a:ext cx="132715" cy="238760"/>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5FCFF"/>
                </a:solidFill>
                <a:latin typeface="Arial"/>
                <a:cs typeface="Arial"/>
              </a:rPr>
              <a:t>●</a:t>
            </a:r>
            <a:endParaRPr sz="1400">
              <a:latin typeface="Arial"/>
              <a:cs typeface="Arial"/>
            </a:endParaRPr>
          </a:p>
        </p:txBody>
      </p:sp>
      <p:sp>
        <p:nvSpPr>
          <p:cNvPr id="39" name="object 10"/>
          <p:cNvSpPr txBox="1"/>
          <p:nvPr/>
        </p:nvSpPr>
        <p:spPr>
          <a:xfrm>
            <a:off x="1182624" y="2231673"/>
            <a:ext cx="1661160" cy="814705"/>
          </a:xfrm>
          <a:prstGeom prst="rect">
            <a:avLst/>
          </a:prstGeom>
        </p:spPr>
        <p:txBody>
          <a:bodyPr vert="horz" wrap="square" lIns="0" tIns="52705" rIns="0" bIns="0" rtlCol="0">
            <a:spAutoFit/>
          </a:bodyPr>
          <a:lstStyle/>
          <a:p>
            <a:pPr marL="12700" marR="5080" algn="ctr">
              <a:lnSpc>
                <a:spcPct val="86200"/>
              </a:lnSpc>
              <a:spcBef>
                <a:spcPts val="415"/>
              </a:spcBef>
            </a:pPr>
            <a:r>
              <a:rPr sz="1900" dirty="0">
                <a:solidFill>
                  <a:srgbClr val="F5FCFF"/>
                </a:solidFill>
                <a:latin typeface="Arial"/>
                <a:cs typeface="Arial"/>
              </a:rPr>
              <a:t>Data</a:t>
            </a:r>
            <a:r>
              <a:rPr sz="1900" spc="-15" dirty="0">
                <a:solidFill>
                  <a:srgbClr val="F5FCFF"/>
                </a:solidFill>
                <a:latin typeface="Arial"/>
                <a:cs typeface="Arial"/>
              </a:rPr>
              <a:t> </a:t>
            </a:r>
            <a:r>
              <a:rPr sz="1900" spc="-10" dirty="0">
                <a:solidFill>
                  <a:srgbClr val="F5FCFF"/>
                </a:solidFill>
                <a:latin typeface="Arial"/>
                <a:cs typeface="Arial"/>
              </a:rPr>
              <a:t>Collect </a:t>
            </a:r>
            <a:r>
              <a:rPr sz="1900" spc="-25" dirty="0">
                <a:solidFill>
                  <a:srgbClr val="F5FCFF"/>
                </a:solidFill>
                <a:latin typeface="Arial"/>
                <a:cs typeface="Arial"/>
              </a:rPr>
              <a:t>and </a:t>
            </a:r>
            <a:r>
              <a:rPr sz="1900" spc="-10" dirty="0">
                <a:solidFill>
                  <a:srgbClr val="F5FCFF"/>
                </a:solidFill>
                <a:latin typeface="Arial"/>
                <a:cs typeface="Arial"/>
              </a:rPr>
              <a:t>Understanding</a:t>
            </a:r>
            <a:endParaRPr sz="1900" dirty="0">
              <a:latin typeface="Arial"/>
              <a:cs typeface="Arial"/>
            </a:endParaRPr>
          </a:p>
        </p:txBody>
      </p:sp>
      <p:sp>
        <p:nvSpPr>
          <p:cNvPr id="40" name="object 14"/>
          <p:cNvSpPr txBox="1"/>
          <p:nvPr/>
        </p:nvSpPr>
        <p:spPr>
          <a:xfrm>
            <a:off x="3819144" y="2231673"/>
            <a:ext cx="1621155" cy="814705"/>
          </a:xfrm>
          <a:prstGeom prst="rect">
            <a:avLst/>
          </a:prstGeom>
        </p:spPr>
        <p:txBody>
          <a:bodyPr vert="horz" wrap="square" lIns="0" tIns="52705" rIns="0" bIns="0" rtlCol="0">
            <a:spAutoFit/>
          </a:bodyPr>
          <a:lstStyle/>
          <a:p>
            <a:pPr marL="12065" marR="5080" algn="ctr">
              <a:lnSpc>
                <a:spcPct val="86200"/>
              </a:lnSpc>
              <a:spcBef>
                <a:spcPts val="415"/>
              </a:spcBef>
              <a:tabLst>
                <a:tab pos="655320" algn="l"/>
              </a:tabLst>
            </a:pPr>
            <a:r>
              <a:rPr sz="1900" spc="-20" dirty="0">
                <a:solidFill>
                  <a:srgbClr val="F5FCFF"/>
                </a:solidFill>
                <a:latin typeface="Arial"/>
                <a:cs typeface="Arial"/>
              </a:rPr>
              <a:t>Data</a:t>
            </a:r>
            <a:r>
              <a:rPr sz="1900" dirty="0">
                <a:solidFill>
                  <a:srgbClr val="F5FCFF"/>
                </a:solidFill>
                <a:latin typeface="Arial"/>
                <a:cs typeface="Arial"/>
              </a:rPr>
              <a:t>	</a:t>
            </a:r>
            <a:r>
              <a:rPr sz="1900" spc="-10" dirty="0" err="1">
                <a:solidFill>
                  <a:srgbClr val="F5FCFF"/>
                </a:solidFill>
                <a:latin typeface="Arial"/>
                <a:cs typeface="Arial"/>
              </a:rPr>
              <a:t>Clenng</a:t>
            </a:r>
            <a:r>
              <a:rPr sz="1900" spc="-10" dirty="0">
                <a:solidFill>
                  <a:srgbClr val="F5FCFF"/>
                </a:solidFill>
                <a:latin typeface="Arial"/>
                <a:cs typeface="Arial"/>
              </a:rPr>
              <a:t> </a:t>
            </a:r>
            <a:r>
              <a:rPr sz="1900" spc="-25" dirty="0">
                <a:solidFill>
                  <a:srgbClr val="F5FCFF"/>
                </a:solidFill>
                <a:latin typeface="Arial"/>
                <a:cs typeface="Arial"/>
              </a:rPr>
              <a:t>and </a:t>
            </a:r>
            <a:r>
              <a:rPr sz="1900" spc="-10" dirty="0">
                <a:solidFill>
                  <a:srgbClr val="F5FCFF"/>
                </a:solidFill>
                <a:latin typeface="Arial"/>
                <a:cs typeface="Arial"/>
              </a:rPr>
              <a:t>Manipulation</a:t>
            </a:r>
            <a:endParaRPr sz="1900" dirty="0">
              <a:latin typeface="Arial"/>
              <a:cs typeface="Arial"/>
            </a:endParaRPr>
          </a:p>
        </p:txBody>
      </p:sp>
      <p:sp>
        <p:nvSpPr>
          <p:cNvPr id="41" name="object 18"/>
          <p:cNvSpPr txBox="1"/>
          <p:nvPr/>
        </p:nvSpPr>
        <p:spPr>
          <a:xfrm>
            <a:off x="6454647" y="2231673"/>
            <a:ext cx="1581785" cy="814705"/>
          </a:xfrm>
          <a:prstGeom prst="rect">
            <a:avLst/>
          </a:prstGeom>
        </p:spPr>
        <p:txBody>
          <a:bodyPr vert="horz" wrap="square" lIns="0" tIns="52705" rIns="0" bIns="0" rtlCol="0">
            <a:spAutoFit/>
          </a:bodyPr>
          <a:lstStyle/>
          <a:p>
            <a:pPr marL="12700" marR="5080" indent="-635" algn="ctr">
              <a:lnSpc>
                <a:spcPct val="86200"/>
              </a:lnSpc>
              <a:spcBef>
                <a:spcPts val="415"/>
              </a:spcBef>
            </a:pPr>
            <a:r>
              <a:rPr sz="1900" spc="-10" dirty="0">
                <a:solidFill>
                  <a:srgbClr val="F5FCFF"/>
                </a:solidFill>
                <a:latin typeface="Arial"/>
                <a:cs typeface="Arial"/>
              </a:rPr>
              <a:t>Exploratory </a:t>
            </a:r>
            <a:r>
              <a:rPr sz="1900" spc="-20" dirty="0">
                <a:solidFill>
                  <a:srgbClr val="F5FCFF"/>
                </a:solidFill>
                <a:latin typeface="Arial"/>
                <a:cs typeface="Arial"/>
              </a:rPr>
              <a:t>Data </a:t>
            </a:r>
            <a:r>
              <a:rPr sz="1900" spc="-10" dirty="0">
                <a:solidFill>
                  <a:srgbClr val="F5FCFF"/>
                </a:solidFill>
                <a:latin typeface="Arial"/>
                <a:cs typeface="Arial"/>
              </a:rPr>
              <a:t>Analysis(EDA)</a:t>
            </a:r>
            <a:endParaRPr sz="1900" dirty="0">
              <a:latin typeface="Arial"/>
              <a:cs typeface="Arial"/>
            </a:endParaRPr>
          </a:p>
        </p:txBody>
      </p:sp>
      <p:grpSp>
        <p:nvGrpSpPr>
          <p:cNvPr id="42" name="object 4">
            <a:extLst>
              <a:ext uri="{FF2B5EF4-FFF2-40B4-BE49-F238E27FC236}">
                <a16:creationId xmlns:a16="http://schemas.microsoft.com/office/drawing/2014/main" xmlns="" id="{4C95E730-8576-3987-7BCE-BE48CF23D8CA}"/>
              </a:ext>
            </a:extLst>
          </p:cNvPr>
          <p:cNvGrpSpPr/>
          <p:nvPr/>
        </p:nvGrpSpPr>
        <p:grpSpPr>
          <a:xfrm>
            <a:off x="529844" y="2015011"/>
            <a:ext cx="2148205" cy="1774825"/>
            <a:chOff x="4679886" y="2541714"/>
            <a:chExt cx="2148205" cy="1774825"/>
          </a:xfrm>
          <a:solidFill>
            <a:srgbClr val="FF0000"/>
          </a:solidFill>
        </p:grpSpPr>
        <p:sp>
          <p:nvSpPr>
            <p:cNvPr id="43" name="object 5">
              <a:extLst>
                <a:ext uri="{FF2B5EF4-FFF2-40B4-BE49-F238E27FC236}">
                  <a16:creationId xmlns:a16="http://schemas.microsoft.com/office/drawing/2014/main" xmlns="" id="{A7D04812-3405-3B60-7CF4-2184CD19038D}"/>
                </a:ext>
              </a:extLst>
            </p:cNvPr>
            <p:cNvSpPr/>
            <p:nvPr/>
          </p:nvSpPr>
          <p:spPr>
            <a:xfrm>
              <a:off x="4687823" y="2549651"/>
              <a:ext cx="2132330" cy="1758950"/>
            </a:xfrm>
            <a:custGeom>
              <a:avLst/>
              <a:gdLst/>
              <a:ahLst/>
              <a:cxnLst/>
              <a:rect l="l" t="t" r="r" b="b"/>
              <a:pathLst>
                <a:path w="2132329" h="1758950">
                  <a:moveTo>
                    <a:pt x="1956180" y="0"/>
                  </a:moveTo>
                  <a:lnTo>
                    <a:pt x="175895" y="0"/>
                  </a:lnTo>
                  <a:lnTo>
                    <a:pt x="129131" y="6282"/>
                  </a:lnTo>
                  <a:lnTo>
                    <a:pt x="87112" y="24012"/>
                  </a:lnTo>
                  <a:lnTo>
                    <a:pt x="51514" y="51514"/>
                  </a:lnTo>
                  <a:lnTo>
                    <a:pt x="24012" y="87112"/>
                  </a:lnTo>
                  <a:lnTo>
                    <a:pt x="6282" y="129131"/>
                  </a:lnTo>
                  <a:lnTo>
                    <a:pt x="0" y="175895"/>
                  </a:lnTo>
                  <a:lnTo>
                    <a:pt x="0" y="1582801"/>
                  </a:lnTo>
                  <a:lnTo>
                    <a:pt x="6282" y="1629564"/>
                  </a:lnTo>
                  <a:lnTo>
                    <a:pt x="24012" y="1671583"/>
                  </a:lnTo>
                  <a:lnTo>
                    <a:pt x="51514" y="1707181"/>
                  </a:lnTo>
                  <a:lnTo>
                    <a:pt x="87112" y="1734683"/>
                  </a:lnTo>
                  <a:lnTo>
                    <a:pt x="129131" y="1752413"/>
                  </a:lnTo>
                  <a:lnTo>
                    <a:pt x="175895" y="1758696"/>
                  </a:lnTo>
                  <a:lnTo>
                    <a:pt x="1956180" y="1758696"/>
                  </a:lnTo>
                  <a:lnTo>
                    <a:pt x="2002944" y="1752413"/>
                  </a:lnTo>
                  <a:lnTo>
                    <a:pt x="2044963" y="1734683"/>
                  </a:lnTo>
                  <a:lnTo>
                    <a:pt x="2080561" y="1707181"/>
                  </a:lnTo>
                  <a:lnTo>
                    <a:pt x="2108063" y="1671583"/>
                  </a:lnTo>
                  <a:lnTo>
                    <a:pt x="2125793" y="1629564"/>
                  </a:lnTo>
                  <a:lnTo>
                    <a:pt x="2132076" y="1582801"/>
                  </a:lnTo>
                  <a:lnTo>
                    <a:pt x="2132076" y="175895"/>
                  </a:lnTo>
                  <a:lnTo>
                    <a:pt x="2125793" y="129131"/>
                  </a:lnTo>
                  <a:lnTo>
                    <a:pt x="2108063" y="87112"/>
                  </a:lnTo>
                  <a:lnTo>
                    <a:pt x="2080561" y="51514"/>
                  </a:lnTo>
                  <a:lnTo>
                    <a:pt x="2044963" y="24012"/>
                  </a:lnTo>
                  <a:lnTo>
                    <a:pt x="2002944" y="6282"/>
                  </a:lnTo>
                  <a:lnTo>
                    <a:pt x="1956180" y="0"/>
                  </a:lnTo>
                  <a:close/>
                </a:path>
              </a:pathLst>
            </a:custGeom>
            <a:grpFill/>
          </p:spPr>
          <p:txBody>
            <a:bodyPr wrap="square" lIns="0" tIns="0" rIns="0" bIns="0" rtlCol="0"/>
            <a:lstStyle/>
            <a:p>
              <a:endParaRPr>
                <a:solidFill>
                  <a:srgbClr val="C00000"/>
                </a:solidFill>
              </a:endParaRPr>
            </a:p>
          </p:txBody>
        </p:sp>
        <p:sp>
          <p:nvSpPr>
            <p:cNvPr id="44" name="object 6">
              <a:extLst>
                <a:ext uri="{FF2B5EF4-FFF2-40B4-BE49-F238E27FC236}">
                  <a16:creationId xmlns:a16="http://schemas.microsoft.com/office/drawing/2014/main" xmlns="" id="{980B9D4E-71DC-0023-2EC4-2070C1EC0324}"/>
                </a:ext>
              </a:extLst>
            </p:cNvPr>
            <p:cNvSpPr/>
            <p:nvPr/>
          </p:nvSpPr>
          <p:spPr>
            <a:xfrm>
              <a:off x="4687823" y="2549651"/>
              <a:ext cx="2132330" cy="1758950"/>
            </a:xfrm>
            <a:custGeom>
              <a:avLst/>
              <a:gdLst/>
              <a:ahLst/>
              <a:cxnLst/>
              <a:rect l="l" t="t" r="r" b="b"/>
              <a:pathLst>
                <a:path w="2132329" h="1758950">
                  <a:moveTo>
                    <a:pt x="0" y="175895"/>
                  </a:moveTo>
                  <a:lnTo>
                    <a:pt x="6282" y="129131"/>
                  </a:lnTo>
                  <a:lnTo>
                    <a:pt x="24012" y="87112"/>
                  </a:lnTo>
                  <a:lnTo>
                    <a:pt x="51514" y="51514"/>
                  </a:lnTo>
                  <a:lnTo>
                    <a:pt x="87112" y="24012"/>
                  </a:lnTo>
                  <a:lnTo>
                    <a:pt x="129131" y="6282"/>
                  </a:lnTo>
                  <a:lnTo>
                    <a:pt x="175895" y="0"/>
                  </a:lnTo>
                  <a:lnTo>
                    <a:pt x="1956180" y="0"/>
                  </a:lnTo>
                  <a:lnTo>
                    <a:pt x="2002944" y="6282"/>
                  </a:lnTo>
                  <a:lnTo>
                    <a:pt x="2044963" y="24012"/>
                  </a:lnTo>
                  <a:lnTo>
                    <a:pt x="2080561" y="51514"/>
                  </a:lnTo>
                  <a:lnTo>
                    <a:pt x="2108063" y="87112"/>
                  </a:lnTo>
                  <a:lnTo>
                    <a:pt x="2125793" y="129131"/>
                  </a:lnTo>
                  <a:lnTo>
                    <a:pt x="2132076" y="175895"/>
                  </a:lnTo>
                  <a:lnTo>
                    <a:pt x="2132076" y="1582801"/>
                  </a:lnTo>
                  <a:lnTo>
                    <a:pt x="2125793" y="1629564"/>
                  </a:lnTo>
                  <a:lnTo>
                    <a:pt x="2108063" y="1671583"/>
                  </a:lnTo>
                  <a:lnTo>
                    <a:pt x="2080561" y="1707181"/>
                  </a:lnTo>
                  <a:lnTo>
                    <a:pt x="2044963" y="1734683"/>
                  </a:lnTo>
                  <a:lnTo>
                    <a:pt x="2002944" y="1752413"/>
                  </a:lnTo>
                  <a:lnTo>
                    <a:pt x="1956180" y="1758696"/>
                  </a:lnTo>
                  <a:lnTo>
                    <a:pt x="175895" y="1758696"/>
                  </a:lnTo>
                  <a:lnTo>
                    <a:pt x="129131" y="1752413"/>
                  </a:lnTo>
                  <a:lnTo>
                    <a:pt x="87112" y="1734683"/>
                  </a:lnTo>
                  <a:lnTo>
                    <a:pt x="51514" y="1707181"/>
                  </a:lnTo>
                  <a:lnTo>
                    <a:pt x="24012" y="1671583"/>
                  </a:lnTo>
                  <a:lnTo>
                    <a:pt x="6282" y="1629564"/>
                  </a:lnTo>
                  <a:lnTo>
                    <a:pt x="0" y="1582801"/>
                  </a:lnTo>
                  <a:lnTo>
                    <a:pt x="0" y="175895"/>
                  </a:lnTo>
                  <a:close/>
                </a:path>
              </a:pathLst>
            </a:custGeom>
            <a:grpFill/>
            <a:ln w="15875">
              <a:solidFill>
                <a:srgbClr val="857658"/>
              </a:solidFill>
            </a:ln>
          </p:spPr>
          <p:txBody>
            <a:bodyPr wrap="square" lIns="0" tIns="0" rIns="0" bIns="0" rtlCol="0"/>
            <a:lstStyle/>
            <a:p>
              <a:endParaRPr dirty="0">
                <a:solidFill>
                  <a:srgbClr val="C00000"/>
                </a:solidFill>
              </a:endParaRPr>
            </a:p>
          </p:txBody>
        </p:sp>
      </p:grpSp>
      <p:sp>
        <p:nvSpPr>
          <p:cNvPr id="45" name="TextBox 44">
            <a:extLst>
              <a:ext uri="{FF2B5EF4-FFF2-40B4-BE49-F238E27FC236}">
                <a16:creationId xmlns:a16="http://schemas.microsoft.com/office/drawing/2014/main" xmlns="" id="{3D60D54C-FA3A-0085-193E-1AA6543A7CD7}"/>
              </a:ext>
            </a:extLst>
          </p:cNvPr>
          <p:cNvSpPr txBox="1"/>
          <p:nvPr/>
        </p:nvSpPr>
        <p:spPr>
          <a:xfrm>
            <a:off x="507042" y="2104769"/>
            <a:ext cx="2185949" cy="797654"/>
          </a:xfrm>
          <a:prstGeom prst="rect">
            <a:avLst/>
          </a:prstGeom>
          <a:noFill/>
        </p:spPr>
        <p:txBody>
          <a:bodyPr wrap="square">
            <a:spAutoFit/>
          </a:bodyPr>
          <a:lstStyle/>
          <a:p>
            <a:pPr marL="184785" indent="-172720">
              <a:lnSpc>
                <a:spcPts val="1914"/>
              </a:lnSpc>
              <a:spcBef>
                <a:spcPts val="95"/>
              </a:spcBef>
              <a:buChar char="•"/>
              <a:tabLst>
                <a:tab pos="185420" algn="l"/>
              </a:tabLst>
            </a:pPr>
            <a:r>
              <a:rPr lang="en-US" sz="1600" spc="-20" dirty="0">
                <a:latin typeface="Franklin Gothic Medium"/>
                <a:cs typeface="Franklin Gothic Medium"/>
              </a:rPr>
              <a:t>Creating</a:t>
            </a:r>
            <a:r>
              <a:rPr lang="en-US" sz="1600" spc="-55" dirty="0">
                <a:latin typeface="Franklin Gothic Medium"/>
                <a:cs typeface="Franklin Gothic Medium"/>
              </a:rPr>
              <a:t> </a:t>
            </a:r>
            <a:r>
              <a:rPr lang="en-US" sz="1600" dirty="0">
                <a:latin typeface="Franklin Gothic Medium"/>
                <a:cs typeface="Franklin Gothic Medium"/>
              </a:rPr>
              <a:t>Data</a:t>
            </a:r>
            <a:r>
              <a:rPr lang="en-US" sz="1600" spc="-65" dirty="0">
                <a:latin typeface="Franklin Gothic Medium"/>
                <a:cs typeface="Franklin Gothic Medium"/>
              </a:rPr>
              <a:t> </a:t>
            </a:r>
            <a:r>
              <a:rPr lang="en-US" sz="1600" spc="-20" dirty="0">
                <a:latin typeface="Franklin Gothic Medium"/>
                <a:cs typeface="Franklin Gothic Medium"/>
              </a:rPr>
              <a:t>Frame</a:t>
            </a:r>
            <a:endParaRPr lang="en-US" sz="1600" dirty="0">
              <a:latin typeface="Franklin Gothic Medium"/>
              <a:cs typeface="Franklin Gothic Medium"/>
            </a:endParaRPr>
          </a:p>
          <a:p>
            <a:pPr marL="184785" indent="-172720">
              <a:lnSpc>
                <a:spcPts val="1770"/>
              </a:lnSpc>
              <a:buChar char="•"/>
              <a:tabLst>
                <a:tab pos="185420" algn="l"/>
              </a:tabLst>
            </a:pPr>
            <a:r>
              <a:rPr lang="en-US" sz="1600" dirty="0">
                <a:latin typeface="Franklin Gothic Medium"/>
                <a:cs typeface="Franklin Gothic Medium"/>
              </a:rPr>
              <a:t>Understand</a:t>
            </a:r>
            <a:r>
              <a:rPr lang="en-US" sz="1600" spc="-55" dirty="0">
                <a:latin typeface="Franklin Gothic Medium"/>
                <a:cs typeface="Franklin Gothic Medium"/>
              </a:rPr>
              <a:t> </a:t>
            </a:r>
            <a:r>
              <a:rPr lang="en-US" sz="1600" spc="-25" dirty="0">
                <a:latin typeface="Franklin Gothic Medium"/>
                <a:cs typeface="Franklin Gothic Medium"/>
              </a:rPr>
              <a:t>the</a:t>
            </a:r>
            <a:endParaRPr lang="en-US" sz="1600" dirty="0">
              <a:latin typeface="Franklin Gothic Medium"/>
              <a:cs typeface="Franklin Gothic Medium"/>
            </a:endParaRPr>
          </a:p>
          <a:p>
            <a:pPr marL="184785">
              <a:lnSpc>
                <a:spcPts val="1775"/>
              </a:lnSpc>
            </a:pPr>
            <a:r>
              <a:rPr lang="en-US" sz="1600" spc="-10" dirty="0">
                <a:latin typeface="Franklin Gothic Medium"/>
                <a:cs typeface="Franklin Gothic Medium"/>
              </a:rPr>
              <a:t>columns</a:t>
            </a:r>
            <a:endParaRPr lang="en-US" sz="1600" dirty="0">
              <a:latin typeface="Franklin Gothic Medium"/>
              <a:cs typeface="Franklin Gothic Medium"/>
            </a:endParaRPr>
          </a:p>
        </p:txBody>
      </p:sp>
      <p:grpSp>
        <p:nvGrpSpPr>
          <p:cNvPr id="46" name="object 13">
            <a:extLst>
              <a:ext uri="{FF2B5EF4-FFF2-40B4-BE49-F238E27FC236}">
                <a16:creationId xmlns:a16="http://schemas.microsoft.com/office/drawing/2014/main" xmlns="" id="{D9AB7BC2-62EE-ED86-9385-DDE8DB0C268B}"/>
              </a:ext>
            </a:extLst>
          </p:cNvPr>
          <p:cNvGrpSpPr/>
          <p:nvPr/>
        </p:nvGrpSpPr>
        <p:grpSpPr>
          <a:xfrm>
            <a:off x="3230175" y="2022948"/>
            <a:ext cx="2149475" cy="1774825"/>
            <a:chOff x="7244778" y="2541714"/>
            <a:chExt cx="2149475" cy="1774825"/>
          </a:xfrm>
          <a:solidFill>
            <a:srgbClr val="FF0000"/>
          </a:solidFill>
        </p:grpSpPr>
        <p:sp>
          <p:nvSpPr>
            <p:cNvPr id="47" name="object 14">
              <a:extLst>
                <a:ext uri="{FF2B5EF4-FFF2-40B4-BE49-F238E27FC236}">
                  <a16:creationId xmlns:a16="http://schemas.microsoft.com/office/drawing/2014/main" xmlns="" id="{EFF144B2-F404-775E-6602-CC0984897083}"/>
                </a:ext>
              </a:extLst>
            </p:cNvPr>
            <p:cNvSpPr/>
            <p:nvPr/>
          </p:nvSpPr>
          <p:spPr>
            <a:xfrm>
              <a:off x="7252716" y="2549651"/>
              <a:ext cx="2133600" cy="1758950"/>
            </a:xfrm>
            <a:custGeom>
              <a:avLst/>
              <a:gdLst/>
              <a:ahLst/>
              <a:cxnLst/>
              <a:rect l="l" t="t" r="r" b="b"/>
              <a:pathLst>
                <a:path w="2133600" h="1758950">
                  <a:moveTo>
                    <a:pt x="1957704" y="0"/>
                  </a:moveTo>
                  <a:lnTo>
                    <a:pt x="175894" y="0"/>
                  </a:lnTo>
                  <a:lnTo>
                    <a:pt x="129131" y="6282"/>
                  </a:lnTo>
                  <a:lnTo>
                    <a:pt x="87112" y="24012"/>
                  </a:lnTo>
                  <a:lnTo>
                    <a:pt x="51514" y="51514"/>
                  </a:lnTo>
                  <a:lnTo>
                    <a:pt x="24012" y="87112"/>
                  </a:lnTo>
                  <a:lnTo>
                    <a:pt x="6282" y="129131"/>
                  </a:lnTo>
                  <a:lnTo>
                    <a:pt x="0" y="175895"/>
                  </a:lnTo>
                  <a:lnTo>
                    <a:pt x="0" y="1582801"/>
                  </a:lnTo>
                  <a:lnTo>
                    <a:pt x="6282" y="1629564"/>
                  </a:lnTo>
                  <a:lnTo>
                    <a:pt x="24012" y="1671583"/>
                  </a:lnTo>
                  <a:lnTo>
                    <a:pt x="51514" y="1707181"/>
                  </a:lnTo>
                  <a:lnTo>
                    <a:pt x="87112" y="1734683"/>
                  </a:lnTo>
                  <a:lnTo>
                    <a:pt x="129131" y="1752413"/>
                  </a:lnTo>
                  <a:lnTo>
                    <a:pt x="175894" y="1758696"/>
                  </a:lnTo>
                  <a:lnTo>
                    <a:pt x="1957704" y="1758696"/>
                  </a:lnTo>
                  <a:lnTo>
                    <a:pt x="2004468" y="1752413"/>
                  </a:lnTo>
                  <a:lnTo>
                    <a:pt x="2046487" y="1734683"/>
                  </a:lnTo>
                  <a:lnTo>
                    <a:pt x="2082085" y="1707181"/>
                  </a:lnTo>
                  <a:lnTo>
                    <a:pt x="2109587" y="1671583"/>
                  </a:lnTo>
                  <a:lnTo>
                    <a:pt x="2127317" y="1629564"/>
                  </a:lnTo>
                  <a:lnTo>
                    <a:pt x="2133600" y="1582801"/>
                  </a:lnTo>
                  <a:lnTo>
                    <a:pt x="2133600" y="175895"/>
                  </a:lnTo>
                  <a:lnTo>
                    <a:pt x="2127317" y="129131"/>
                  </a:lnTo>
                  <a:lnTo>
                    <a:pt x="2109587" y="87112"/>
                  </a:lnTo>
                  <a:lnTo>
                    <a:pt x="2082085" y="51514"/>
                  </a:lnTo>
                  <a:lnTo>
                    <a:pt x="2046487" y="24012"/>
                  </a:lnTo>
                  <a:lnTo>
                    <a:pt x="2004468" y="6282"/>
                  </a:lnTo>
                  <a:lnTo>
                    <a:pt x="1957704" y="0"/>
                  </a:lnTo>
                  <a:close/>
                </a:path>
              </a:pathLst>
            </a:custGeom>
            <a:grpFill/>
          </p:spPr>
          <p:txBody>
            <a:bodyPr wrap="square" lIns="0" tIns="0" rIns="0" bIns="0" rtlCol="0"/>
            <a:lstStyle/>
            <a:p>
              <a:endParaRPr/>
            </a:p>
          </p:txBody>
        </p:sp>
        <p:sp>
          <p:nvSpPr>
            <p:cNvPr id="48" name="object 15">
              <a:extLst>
                <a:ext uri="{FF2B5EF4-FFF2-40B4-BE49-F238E27FC236}">
                  <a16:creationId xmlns:a16="http://schemas.microsoft.com/office/drawing/2014/main" xmlns="" id="{FB6349A2-7752-C01D-84C0-4A0F032DD058}"/>
                </a:ext>
              </a:extLst>
            </p:cNvPr>
            <p:cNvSpPr/>
            <p:nvPr/>
          </p:nvSpPr>
          <p:spPr>
            <a:xfrm>
              <a:off x="7252716" y="2549651"/>
              <a:ext cx="2133600" cy="1758950"/>
            </a:xfrm>
            <a:custGeom>
              <a:avLst/>
              <a:gdLst/>
              <a:ahLst/>
              <a:cxnLst/>
              <a:rect l="l" t="t" r="r" b="b"/>
              <a:pathLst>
                <a:path w="2133600" h="1758950">
                  <a:moveTo>
                    <a:pt x="0" y="175895"/>
                  </a:moveTo>
                  <a:lnTo>
                    <a:pt x="6282" y="129131"/>
                  </a:lnTo>
                  <a:lnTo>
                    <a:pt x="24012" y="87112"/>
                  </a:lnTo>
                  <a:lnTo>
                    <a:pt x="51514" y="51514"/>
                  </a:lnTo>
                  <a:lnTo>
                    <a:pt x="87112" y="24012"/>
                  </a:lnTo>
                  <a:lnTo>
                    <a:pt x="129131" y="6282"/>
                  </a:lnTo>
                  <a:lnTo>
                    <a:pt x="175894" y="0"/>
                  </a:lnTo>
                  <a:lnTo>
                    <a:pt x="1957704" y="0"/>
                  </a:lnTo>
                  <a:lnTo>
                    <a:pt x="2004468" y="6282"/>
                  </a:lnTo>
                  <a:lnTo>
                    <a:pt x="2046487" y="24012"/>
                  </a:lnTo>
                  <a:lnTo>
                    <a:pt x="2082085" y="51514"/>
                  </a:lnTo>
                  <a:lnTo>
                    <a:pt x="2109587" y="87112"/>
                  </a:lnTo>
                  <a:lnTo>
                    <a:pt x="2127317" y="129131"/>
                  </a:lnTo>
                  <a:lnTo>
                    <a:pt x="2133600" y="175895"/>
                  </a:lnTo>
                  <a:lnTo>
                    <a:pt x="2133600" y="1582801"/>
                  </a:lnTo>
                  <a:lnTo>
                    <a:pt x="2127317" y="1629564"/>
                  </a:lnTo>
                  <a:lnTo>
                    <a:pt x="2109587" y="1671583"/>
                  </a:lnTo>
                  <a:lnTo>
                    <a:pt x="2082085" y="1707181"/>
                  </a:lnTo>
                  <a:lnTo>
                    <a:pt x="2046487" y="1734683"/>
                  </a:lnTo>
                  <a:lnTo>
                    <a:pt x="2004468" y="1752413"/>
                  </a:lnTo>
                  <a:lnTo>
                    <a:pt x="1957704" y="1758696"/>
                  </a:lnTo>
                  <a:lnTo>
                    <a:pt x="175894" y="1758696"/>
                  </a:lnTo>
                  <a:lnTo>
                    <a:pt x="129131" y="1752413"/>
                  </a:lnTo>
                  <a:lnTo>
                    <a:pt x="87112" y="1734683"/>
                  </a:lnTo>
                  <a:lnTo>
                    <a:pt x="51514" y="1707181"/>
                  </a:lnTo>
                  <a:lnTo>
                    <a:pt x="24012" y="1671583"/>
                  </a:lnTo>
                  <a:lnTo>
                    <a:pt x="6282" y="1629564"/>
                  </a:lnTo>
                  <a:lnTo>
                    <a:pt x="0" y="1582801"/>
                  </a:lnTo>
                  <a:lnTo>
                    <a:pt x="0" y="175895"/>
                  </a:lnTo>
                  <a:close/>
                </a:path>
              </a:pathLst>
            </a:custGeom>
            <a:grpFill/>
            <a:ln w="15875">
              <a:solidFill>
                <a:srgbClr val="857658"/>
              </a:solidFill>
            </a:ln>
          </p:spPr>
          <p:txBody>
            <a:bodyPr wrap="square" lIns="0" tIns="0" rIns="0" bIns="0" rtlCol="0"/>
            <a:lstStyle/>
            <a:p>
              <a:endParaRPr/>
            </a:p>
          </p:txBody>
        </p:sp>
      </p:grpSp>
      <p:grpSp>
        <p:nvGrpSpPr>
          <p:cNvPr id="49" name="object 22">
            <a:extLst>
              <a:ext uri="{FF2B5EF4-FFF2-40B4-BE49-F238E27FC236}">
                <a16:creationId xmlns:a16="http://schemas.microsoft.com/office/drawing/2014/main" xmlns="" id="{DC309E25-14AF-77C8-712E-7ECCC3C0D3A9}"/>
              </a:ext>
            </a:extLst>
          </p:cNvPr>
          <p:cNvGrpSpPr/>
          <p:nvPr/>
        </p:nvGrpSpPr>
        <p:grpSpPr>
          <a:xfrm>
            <a:off x="6170801" y="1938811"/>
            <a:ext cx="2149475" cy="1774825"/>
            <a:chOff x="9811194" y="2541714"/>
            <a:chExt cx="2149475" cy="1774825"/>
          </a:xfrm>
          <a:solidFill>
            <a:srgbClr val="FF0000"/>
          </a:solidFill>
        </p:grpSpPr>
        <p:sp>
          <p:nvSpPr>
            <p:cNvPr id="50" name="object 23">
              <a:extLst>
                <a:ext uri="{FF2B5EF4-FFF2-40B4-BE49-F238E27FC236}">
                  <a16:creationId xmlns:a16="http://schemas.microsoft.com/office/drawing/2014/main" xmlns="" id="{21B04F1A-D0AF-548C-8224-E36BAF70428C}"/>
                </a:ext>
              </a:extLst>
            </p:cNvPr>
            <p:cNvSpPr/>
            <p:nvPr/>
          </p:nvSpPr>
          <p:spPr>
            <a:xfrm>
              <a:off x="9819131" y="2549651"/>
              <a:ext cx="2133600" cy="1758950"/>
            </a:xfrm>
            <a:custGeom>
              <a:avLst/>
              <a:gdLst/>
              <a:ahLst/>
              <a:cxnLst/>
              <a:rect l="l" t="t" r="r" b="b"/>
              <a:pathLst>
                <a:path w="2133600" h="1758950">
                  <a:moveTo>
                    <a:pt x="1957704" y="0"/>
                  </a:moveTo>
                  <a:lnTo>
                    <a:pt x="175895" y="0"/>
                  </a:lnTo>
                  <a:lnTo>
                    <a:pt x="129131" y="6282"/>
                  </a:lnTo>
                  <a:lnTo>
                    <a:pt x="87112" y="24012"/>
                  </a:lnTo>
                  <a:lnTo>
                    <a:pt x="51514" y="51514"/>
                  </a:lnTo>
                  <a:lnTo>
                    <a:pt x="24012" y="87112"/>
                  </a:lnTo>
                  <a:lnTo>
                    <a:pt x="6282" y="129131"/>
                  </a:lnTo>
                  <a:lnTo>
                    <a:pt x="0" y="175895"/>
                  </a:lnTo>
                  <a:lnTo>
                    <a:pt x="0" y="1582801"/>
                  </a:lnTo>
                  <a:lnTo>
                    <a:pt x="6282" y="1629564"/>
                  </a:lnTo>
                  <a:lnTo>
                    <a:pt x="24012" y="1671583"/>
                  </a:lnTo>
                  <a:lnTo>
                    <a:pt x="51514" y="1707181"/>
                  </a:lnTo>
                  <a:lnTo>
                    <a:pt x="87112" y="1734683"/>
                  </a:lnTo>
                  <a:lnTo>
                    <a:pt x="129131" y="1752413"/>
                  </a:lnTo>
                  <a:lnTo>
                    <a:pt x="175895" y="1758696"/>
                  </a:lnTo>
                  <a:lnTo>
                    <a:pt x="1957704" y="1758696"/>
                  </a:lnTo>
                  <a:lnTo>
                    <a:pt x="2004468" y="1752413"/>
                  </a:lnTo>
                  <a:lnTo>
                    <a:pt x="2046487" y="1734683"/>
                  </a:lnTo>
                  <a:lnTo>
                    <a:pt x="2082085" y="1707181"/>
                  </a:lnTo>
                  <a:lnTo>
                    <a:pt x="2109587" y="1671583"/>
                  </a:lnTo>
                  <a:lnTo>
                    <a:pt x="2127317" y="1629564"/>
                  </a:lnTo>
                  <a:lnTo>
                    <a:pt x="2133600" y="1582801"/>
                  </a:lnTo>
                  <a:lnTo>
                    <a:pt x="2133600" y="175895"/>
                  </a:lnTo>
                  <a:lnTo>
                    <a:pt x="2127317" y="129131"/>
                  </a:lnTo>
                  <a:lnTo>
                    <a:pt x="2109587" y="87112"/>
                  </a:lnTo>
                  <a:lnTo>
                    <a:pt x="2082085" y="51514"/>
                  </a:lnTo>
                  <a:lnTo>
                    <a:pt x="2046487" y="24012"/>
                  </a:lnTo>
                  <a:lnTo>
                    <a:pt x="2004468" y="6282"/>
                  </a:lnTo>
                  <a:lnTo>
                    <a:pt x="1957704" y="0"/>
                  </a:lnTo>
                  <a:close/>
                </a:path>
              </a:pathLst>
            </a:custGeom>
            <a:grpFill/>
          </p:spPr>
          <p:txBody>
            <a:bodyPr wrap="square" lIns="0" tIns="0" rIns="0" bIns="0" rtlCol="0"/>
            <a:lstStyle/>
            <a:p>
              <a:endParaRPr/>
            </a:p>
          </p:txBody>
        </p:sp>
        <p:sp>
          <p:nvSpPr>
            <p:cNvPr id="51" name="object 24">
              <a:extLst>
                <a:ext uri="{FF2B5EF4-FFF2-40B4-BE49-F238E27FC236}">
                  <a16:creationId xmlns:a16="http://schemas.microsoft.com/office/drawing/2014/main" xmlns="" id="{BC52C4A2-14EB-11AA-D475-2EAA267A956D}"/>
                </a:ext>
              </a:extLst>
            </p:cNvPr>
            <p:cNvSpPr/>
            <p:nvPr/>
          </p:nvSpPr>
          <p:spPr>
            <a:xfrm>
              <a:off x="9819131" y="2549651"/>
              <a:ext cx="2133600" cy="1758950"/>
            </a:xfrm>
            <a:custGeom>
              <a:avLst/>
              <a:gdLst/>
              <a:ahLst/>
              <a:cxnLst/>
              <a:rect l="l" t="t" r="r" b="b"/>
              <a:pathLst>
                <a:path w="2133600" h="1758950">
                  <a:moveTo>
                    <a:pt x="0" y="175895"/>
                  </a:moveTo>
                  <a:lnTo>
                    <a:pt x="6282" y="129131"/>
                  </a:lnTo>
                  <a:lnTo>
                    <a:pt x="24012" y="87112"/>
                  </a:lnTo>
                  <a:lnTo>
                    <a:pt x="51514" y="51514"/>
                  </a:lnTo>
                  <a:lnTo>
                    <a:pt x="87112" y="24012"/>
                  </a:lnTo>
                  <a:lnTo>
                    <a:pt x="129131" y="6282"/>
                  </a:lnTo>
                  <a:lnTo>
                    <a:pt x="175895" y="0"/>
                  </a:lnTo>
                  <a:lnTo>
                    <a:pt x="1957704" y="0"/>
                  </a:lnTo>
                  <a:lnTo>
                    <a:pt x="2004468" y="6282"/>
                  </a:lnTo>
                  <a:lnTo>
                    <a:pt x="2046487" y="24012"/>
                  </a:lnTo>
                  <a:lnTo>
                    <a:pt x="2082085" y="51514"/>
                  </a:lnTo>
                  <a:lnTo>
                    <a:pt x="2109587" y="87112"/>
                  </a:lnTo>
                  <a:lnTo>
                    <a:pt x="2127317" y="129131"/>
                  </a:lnTo>
                  <a:lnTo>
                    <a:pt x="2133600" y="175895"/>
                  </a:lnTo>
                  <a:lnTo>
                    <a:pt x="2133600" y="1582801"/>
                  </a:lnTo>
                  <a:lnTo>
                    <a:pt x="2127317" y="1629564"/>
                  </a:lnTo>
                  <a:lnTo>
                    <a:pt x="2109587" y="1671583"/>
                  </a:lnTo>
                  <a:lnTo>
                    <a:pt x="2082085" y="1707181"/>
                  </a:lnTo>
                  <a:lnTo>
                    <a:pt x="2046487" y="1734683"/>
                  </a:lnTo>
                  <a:lnTo>
                    <a:pt x="2004468" y="1752413"/>
                  </a:lnTo>
                  <a:lnTo>
                    <a:pt x="1957704" y="1758696"/>
                  </a:lnTo>
                  <a:lnTo>
                    <a:pt x="175895" y="1758696"/>
                  </a:lnTo>
                  <a:lnTo>
                    <a:pt x="129131" y="1752413"/>
                  </a:lnTo>
                  <a:lnTo>
                    <a:pt x="87112" y="1734683"/>
                  </a:lnTo>
                  <a:lnTo>
                    <a:pt x="51514" y="1707181"/>
                  </a:lnTo>
                  <a:lnTo>
                    <a:pt x="24012" y="1671583"/>
                  </a:lnTo>
                  <a:lnTo>
                    <a:pt x="6282" y="1629564"/>
                  </a:lnTo>
                  <a:lnTo>
                    <a:pt x="0" y="1582801"/>
                  </a:lnTo>
                  <a:lnTo>
                    <a:pt x="0" y="175895"/>
                  </a:lnTo>
                  <a:close/>
                </a:path>
              </a:pathLst>
            </a:custGeom>
            <a:grpFill/>
            <a:ln w="15875">
              <a:solidFill>
                <a:srgbClr val="857658"/>
              </a:solidFill>
            </a:ln>
          </p:spPr>
          <p:txBody>
            <a:bodyPr wrap="square" lIns="0" tIns="0" rIns="0" bIns="0" rtlCol="0"/>
            <a:lstStyle/>
            <a:p>
              <a:endParaRPr dirty="0"/>
            </a:p>
          </p:txBody>
        </p:sp>
      </p:grpSp>
      <p:sp>
        <p:nvSpPr>
          <p:cNvPr id="52" name="TextBox 51">
            <a:extLst>
              <a:ext uri="{FF2B5EF4-FFF2-40B4-BE49-F238E27FC236}">
                <a16:creationId xmlns:a16="http://schemas.microsoft.com/office/drawing/2014/main" xmlns="" id="{E555FF9E-91E1-5879-2025-7FA2B8983DC3}"/>
              </a:ext>
            </a:extLst>
          </p:cNvPr>
          <p:cNvSpPr txBox="1"/>
          <p:nvPr/>
        </p:nvSpPr>
        <p:spPr>
          <a:xfrm>
            <a:off x="3238112" y="2305070"/>
            <a:ext cx="2176411" cy="1284967"/>
          </a:xfrm>
          <a:prstGeom prst="rect">
            <a:avLst/>
          </a:prstGeom>
          <a:noFill/>
        </p:spPr>
        <p:txBody>
          <a:bodyPr wrap="square">
            <a:spAutoFit/>
          </a:bodyPr>
          <a:lstStyle/>
          <a:p>
            <a:pPr marL="12065">
              <a:lnSpc>
                <a:spcPts val="1914"/>
              </a:lnSpc>
              <a:spcBef>
                <a:spcPts val="95"/>
              </a:spcBef>
              <a:tabLst>
                <a:tab pos="185420" algn="l"/>
              </a:tabLst>
            </a:pPr>
            <a:endParaRPr lang="en-US" sz="1600" dirty="0">
              <a:latin typeface="Franklin Gothic Medium"/>
              <a:cs typeface="Franklin Gothic Medium"/>
            </a:endParaRPr>
          </a:p>
          <a:p>
            <a:pPr marL="184785" marR="5080" indent="-172720">
              <a:lnSpc>
                <a:spcPts val="1630"/>
              </a:lnSpc>
              <a:spcBef>
                <a:spcPts val="290"/>
              </a:spcBef>
              <a:buChar char="•"/>
              <a:tabLst>
                <a:tab pos="185420" algn="l"/>
              </a:tabLst>
            </a:pPr>
            <a:r>
              <a:rPr lang="en-US" sz="1600" spc="-20" dirty="0">
                <a:latin typeface="Franklin Gothic Medium"/>
                <a:cs typeface="Franklin Gothic Medium"/>
              </a:rPr>
              <a:t>Dealing</a:t>
            </a:r>
            <a:r>
              <a:rPr lang="en-US" sz="1600" spc="-50" dirty="0">
                <a:latin typeface="Franklin Gothic Medium"/>
                <a:cs typeface="Franklin Gothic Medium"/>
              </a:rPr>
              <a:t> </a:t>
            </a:r>
            <a:r>
              <a:rPr lang="en-US" sz="1600" spc="-20" dirty="0">
                <a:latin typeface="Franklin Gothic Medium"/>
                <a:cs typeface="Franklin Gothic Medium"/>
              </a:rPr>
              <a:t>with</a:t>
            </a:r>
            <a:r>
              <a:rPr lang="en-US" sz="1600" spc="-40" dirty="0">
                <a:latin typeface="Franklin Gothic Medium"/>
                <a:cs typeface="Franklin Gothic Medium"/>
              </a:rPr>
              <a:t> </a:t>
            </a:r>
            <a:r>
              <a:rPr lang="en-US" sz="1600" spc="-25" dirty="0" smtClean="0">
                <a:latin typeface="Franklin Gothic Medium"/>
                <a:cs typeface="Franklin Gothic Medium"/>
              </a:rPr>
              <a:t>missing </a:t>
            </a:r>
            <a:r>
              <a:rPr lang="en-US" sz="1600" spc="-10" dirty="0" smtClean="0">
                <a:latin typeface="Franklin Gothic Medium"/>
                <a:cs typeface="Franklin Gothic Medium"/>
              </a:rPr>
              <a:t>values</a:t>
            </a:r>
            <a:endParaRPr lang="en-US" sz="1600" dirty="0">
              <a:latin typeface="Franklin Gothic Medium"/>
              <a:cs typeface="Franklin Gothic Medium"/>
            </a:endParaRPr>
          </a:p>
          <a:p>
            <a:pPr marL="184785" indent="-172720">
              <a:lnSpc>
                <a:spcPts val="1760"/>
              </a:lnSpc>
              <a:buChar char="•"/>
              <a:tabLst>
                <a:tab pos="185420" algn="l"/>
              </a:tabLst>
            </a:pPr>
            <a:r>
              <a:rPr lang="en-US" sz="1600" spc="-10" dirty="0">
                <a:latin typeface="Franklin Gothic Medium"/>
                <a:cs typeface="Franklin Gothic Medium"/>
              </a:rPr>
              <a:t>Creating</a:t>
            </a:r>
            <a:r>
              <a:rPr lang="en-US" sz="1600" spc="-85" dirty="0">
                <a:latin typeface="Franklin Gothic Medium"/>
                <a:cs typeface="Franklin Gothic Medium"/>
              </a:rPr>
              <a:t> </a:t>
            </a:r>
            <a:r>
              <a:rPr lang="en-US" sz="1600" spc="-25" dirty="0">
                <a:latin typeface="Franklin Gothic Medium"/>
                <a:cs typeface="Franklin Gothic Medium"/>
              </a:rPr>
              <a:t>new</a:t>
            </a:r>
            <a:endParaRPr lang="en-US" sz="1600" dirty="0">
              <a:latin typeface="Franklin Gothic Medium"/>
              <a:cs typeface="Franklin Gothic Medium"/>
            </a:endParaRPr>
          </a:p>
          <a:p>
            <a:pPr marL="184785">
              <a:lnSpc>
                <a:spcPts val="1775"/>
              </a:lnSpc>
            </a:pPr>
            <a:r>
              <a:rPr lang="en-US" sz="1600" spc="-10" dirty="0">
                <a:latin typeface="Franklin Gothic Medium"/>
                <a:cs typeface="Franklin Gothic Medium"/>
              </a:rPr>
              <a:t>columns</a:t>
            </a:r>
            <a:endParaRPr lang="en-US" sz="1600" dirty="0">
              <a:latin typeface="Franklin Gothic Medium"/>
              <a:cs typeface="Franklin Gothic Medium"/>
            </a:endParaRPr>
          </a:p>
        </p:txBody>
      </p:sp>
      <p:grpSp>
        <p:nvGrpSpPr>
          <p:cNvPr id="53" name="object 26">
            <a:extLst>
              <a:ext uri="{FF2B5EF4-FFF2-40B4-BE49-F238E27FC236}">
                <a16:creationId xmlns:a16="http://schemas.microsoft.com/office/drawing/2014/main" xmlns="" id="{DF265645-E945-DEF3-6F84-7618492A149B}"/>
              </a:ext>
            </a:extLst>
          </p:cNvPr>
          <p:cNvGrpSpPr/>
          <p:nvPr/>
        </p:nvGrpSpPr>
        <p:grpSpPr>
          <a:xfrm>
            <a:off x="6941956" y="3266373"/>
            <a:ext cx="1911985" cy="768985"/>
            <a:chOff x="10285158" y="3923982"/>
            <a:chExt cx="1911985" cy="768985"/>
          </a:xfrm>
        </p:grpSpPr>
        <p:sp>
          <p:nvSpPr>
            <p:cNvPr id="54" name="object 27">
              <a:extLst>
                <a:ext uri="{FF2B5EF4-FFF2-40B4-BE49-F238E27FC236}">
                  <a16:creationId xmlns:a16="http://schemas.microsoft.com/office/drawing/2014/main" xmlns="" id="{FE2BB7D5-7EAD-070E-19B9-32B44FF381F3}"/>
                </a:ext>
              </a:extLst>
            </p:cNvPr>
            <p:cNvSpPr/>
            <p:nvPr/>
          </p:nvSpPr>
          <p:spPr>
            <a:xfrm>
              <a:off x="10293095" y="3931920"/>
              <a:ext cx="1896110" cy="753110"/>
            </a:xfrm>
            <a:custGeom>
              <a:avLst/>
              <a:gdLst/>
              <a:ahLst/>
              <a:cxnLst/>
              <a:rect l="l" t="t" r="r" b="b"/>
              <a:pathLst>
                <a:path w="1896109" h="753110">
                  <a:moveTo>
                    <a:pt x="1820545" y="0"/>
                  </a:moveTo>
                  <a:lnTo>
                    <a:pt x="75310" y="0"/>
                  </a:lnTo>
                  <a:lnTo>
                    <a:pt x="45970" y="5909"/>
                  </a:lnTo>
                  <a:lnTo>
                    <a:pt x="22034" y="22034"/>
                  </a:lnTo>
                  <a:lnTo>
                    <a:pt x="5909" y="45970"/>
                  </a:lnTo>
                  <a:lnTo>
                    <a:pt x="0" y="75310"/>
                  </a:lnTo>
                  <a:lnTo>
                    <a:pt x="0" y="677544"/>
                  </a:lnTo>
                  <a:lnTo>
                    <a:pt x="5909" y="706885"/>
                  </a:lnTo>
                  <a:lnTo>
                    <a:pt x="22034" y="730821"/>
                  </a:lnTo>
                  <a:lnTo>
                    <a:pt x="45970" y="746946"/>
                  </a:lnTo>
                  <a:lnTo>
                    <a:pt x="75310" y="752855"/>
                  </a:lnTo>
                  <a:lnTo>
                    <a:pt x="1820545" y="752855"/>
                  </a:lnTo>
                  <a:lnTo>
                    <a:pt x="1849885" y="746946"/>
                  </a:lnTo>
                  <a:lnTo>
                    <a:pt x="1873821" y="730821"/>
                  </a:lnTo>
                  <a:lnTo>
                    <a:pt x="1889946" y="706885"/>
                  </a:lnTo>
                  <a:lnTo>
                    <a:pt x="1895855" y="677544"/>
                  </a:lnTo>
                  <a:lnTo>
                    <a:pt x="1895855" y="75310"/>
                  </a:lnTo>
                  <a:lnTo>
                    <a:pt x="1889946" y="45970"/>
                  </a:lnTo>
                  <a:lnTo>
                    <a:pt x="1873821" y="22034"/>
                  </a:lnTo>
                  <a:lnTo>
                    <a:pt x="1849885" y="5909"/>
                  </a:lnTo>
                  <a:lnTo>
                    <a:pt x="1820545" y="0"/>
                  </a:lnTo>
                  <a:close/>
                </a:path>
              </a:pathLst>
            </a:custGeom>
            <a:solidFill>
              <a:srgbClr val="FFFFFF"/>
            </a:solidFill>
          </p:spPr>
          <p:txBody>
            <a:bodyPr wrap="square" lIns="0" tIns="0" rIns="0" bIns="0" rtlCol="0"/>
            <a:lstStyle/>
            <a:p>
              <a:endParaRPr/>
            </a:p>
          </p:txBody>
        </p:sp>
        <p:sp>
          <p:nvSpPr>
            <p:cNvPr id="55" name="object 28">
              <a:extLst>
                <a:ext uri="{FF2B5EF4-FFF2-40B4-BE49-F238E27FC236}">
                  <a16:creationId xmlns:a16="http://schemas.microsoft.com/office/drawing/2014/main" xmlns="" id="{8FA22BAB-3A41-EC5D-9834-E31BDCB1059C}"/>
                </a:ext>
              </a:extLst>
            </p:cNvPr>
            <p:cNvSpPr/>
            <p:nvPr/>
          </p:nvSpPr>
          <p:spPr>
            <a:xfrm>
              <a:off x="10293095" y="3931920"/>
              <a:ext cx="1896110" cy="753110"/>
            </a:xfrm>
            <a:custGeom>
              <a:avLst/>
              <a:gdLst/>
              <a:ahLst/>
              <a:cxnLst/>
              <a:rect l="l" t="t" r="r" b="b"/>
              <a:pathLst>
                <a:path w="1896109" h="753110">
                  <a:moveTo>
                    <a:pt x="0" y="75310"/>
                  </a:moveTo>
                  <a:lnTo>
                    <a:pt x="5909" y="45970"/>
                  </a:lnTo>
                  <a:lnTo>
                    <a:pt x="22034" y="22034"/>
                  </a:lnTo>
                  <a:lnTo>
                    <a:pt x="45970" y="5909"/>
                  </a:lnTo>
                  <a:lnTo>
                    <a:pt x="75310" y="0"/>
                  </a:lnTo>
                  <a:lnTo>
                    <a:pt x="1820545" y="0"/>
                  </a:lnTo>
                  <a:lnTo>
                    <a:pt x="1849885" y="5909"/>
                  </a:lnTo>
                  <a:lnTo>
                    <a:pt x="1873821" y="22034"/>
                  </a:lnTo>
                  <a:lnTo>
                    <a:pt x="1889946" y="45970"/>
                  </a:lnTo>
                  <a:lnTo>
                    <a:pt x="1895855" y="75310"/>
                  </a:lnTo>
                  <a:lnTo>
                    <a:pt x="1895855" y="677544"/>
                  </a:lnTo>
                  <a:lnTo>
                    <a:pt x="1889946" y="706885"/>
                  </a:lnTo>
                  <a:lnTo>
                    <a:pt x="1873821" y="730821"/>
                  </a:lnTo>
                  <a:lnTo>
                    <a:pt x="1849885" y="746946"/>
                  </a:lnTo>
                  <a:lnTo>
                    <a:pt x="1820545" y="752855"/>
                  </a:lnTo>
                  <a:lnTo>
                    <a:pt x="75310" y="752855"/>
                  </a:lnTo>
                  <a:lnTo>
                    <a:pt x="45970" y="746946"/>
                  </a:lnTo>
                  <a:lnTo>
                    <a:pt x="22034" y="730821"/>
                  </a:lnTo>
                  <a:lnTo>
                    <a:pt x="5909" y="706885"/>
                  </a:lnTo>
                  <a:lnTo>
                    <a:pt x="0" y="677544"/>
                  </a:lnTo>
                  <a:lnTo>
                    <a:pt x="0" y="75310"/>
                  </a:lnTo>
                  <a:close/>
                </a:path>
              </a:pathLst>
            </a:custGeom>
            <a:ln w="15875">
              <a:solidFill>
                <a:srgbClr val="786A50"/>
              </a:solidFill>
            </a:ln>
          </p:spPr>
          <p:txBody>
            <a:bodyPr wrap="square" lIns="0" tIns="0" rIns="0" bIns="0" rtlCol="0"/>
            <a:lstStyle/>
            <a:p>
              <a:endParaRPr/>
            </a:p>
          </p:txBody>
        </p:sp>
      </p:grpSp>
      <p:grpSp>
        <p:nvGrpSpPr>
          <p:cNvPr id="56" name="object 26">
            <a:extLst>
              <a:ext uri="{FF2B5EF4-FFF2-40B4-BE49-F238E27FC236}">
                <a16:creationId xmlns:a16="http://schemas.microsoft.com/office/drawing/2014/main" xmlns="" id="{E0A82D94-ED3C-74C8-CAD5-8771D3C11269}"/>
              </a:ext>
            </a:extLst>
          </p:cNvPr>
          <p:cNvGrpSpPr/>
          <p:nvPr/>
        </p:nvGrpSpPr>
        <p:grpSpPr>
          <a:xfrm>
            <a:off x="1297427" y="3276946"/>
            <a:ext cx="1911985" cy="768985"/>
            <a:chOff x="10285158" y="3923982"/>
            <a:chExt cx="1911985" cy="768985"/>
          </a:xfrm>
        </p:grpSpPr>
        <p:sp>
          <p:nvSpPr>
            <p:cNvPr id="57" name="object 27">
              <a:extLst>
                <a:ext uri="{FF2B5EF4-FFF2-40B4-BE49-F238E27FC236}">
                  <a16:creationId xmlns:a16="http://schemas.microsoft.com/office/drawing/2014/main" xmlns="" id="{D7997FB1-7B10-5A73-EE00-326224E7D274}"/>
                </a:ext>
              </a:extLst>
            </p:cNvPr>
            <p:cNvSpPr/>
            <p:nvPr/>
          </p:nvSpPr>
          <p:spPr>
            <a:xfrm>
              <a:off x="10293095" y="3931920"/>
              <a:ext cx="1896110" cy="753110"/>
            </a:xfrm>
            <a:custGeom>
              <a:avLst/>
              <a:gdLst/>
              <a:ahLst/>
              <a:cxnLst/>
              <a:rect l="l" t="t" r="r" b="b"/>
              <a:pathLst>
                <a:path w="1896109" h="753110">
                  <a:moveTo>
                    <a:pt x="1820545" y="0"/>
                  </a:moveTo>
                  <a:lnTo>
                    <a:pt x="75310" y="0"/>
                  </a:lnTo>
                  <a:lnTo>
                    <a:pt x="45970" y="5909"/>
                  </a:lnTo>
                  <a:lnTo>
                    <a:pt x="22034" y="22034"/>
                  </a:lnTo>
                  <a:lnTo>
                    <a:pt x="5909" y="45970"/>
                  </a:lnTo>
                  <a:lnTo>
                    <a:pt x="0" y="75310"/>
                  </a:lnTo>
                  <a:lnTo>
                    <a:pt x="0" y="677544"/>
                  </a:lnTo>
                  <a:lnTo>
                    <a:pt x="5909" y="706885"/>
                  </a:lnTo>
                  <a:lnTo>
                    <a:pt x="22034" y="730821"/>
                  </a:lnTo>
                  <a:lnTo>
                    <a:pt x="45970" y="746946"/>
                  </a:lnTo>
                  <a:lnTo>
                    <a:pt x="75310" y="752855"/>
                  </a:lnTo>
                  <a:lnTo>
                    <a:pt x="1820545" y="752855"/>
                  </a:lnTo>
                  <a:lnTo>
                    <a:pt x="1849885" y="746946"/>
                  </a:lnTo>
                  <a:lnTo>
                    <a:pt x="1873821" y="730821"/>
                  </a:lnTo>
                  <a:lnTo>
                    <a:pt x="1889946" y="706885"/>
                  </a:lnTo>
                  <a:lnTo>
                    <a:pt x="1895855" y="677544"/>
                  </a:lnTo>
                  <a:lnTo>
                    <a:pt x="1895855" y="75310"/>
                  </a:lnTo>
                  <a:lnTo>
                    <a:pt x="1889946" y="45970"/>
                  </a:lnTo>
                  <a:lnTo>
                    <a:pt x="1873821" y="22034"/>
                  </a:lnTo>
                  <a:lnTo>
                    <a:pt x="1849885" y="5909"/>
                  </a:lnTo>
                  <a:lnTo>
                    <a:pt x="1820545" y="0"/>
                  </a:lnTo>
                  <a:close/>
                </a:path>
              </a:pathLst>
            </a:custGeom>
            <a:solidFill>
              <a:srgbClr val="FFFFFF"/>
            </a:solidFill>
          </p:spPr>
          <p:txBody>
            <a:bodyPr wrap="square" lIns="0" tIns="0" rIns="0" bIns="0" rtlCol="0"/>
            <a:lstStyle/>
            <a:p>
              <a:endParaRPr/>
            </a:p>
          </p:txBody>
        </p:sp>
        <p:sp>
          <p:nvSpPr>
            <p:cNvPr id="58" name="object 28">
              <a:extLst>
                <a:ext uri="{FF2B5EF4-FFF2-40B4-BE49-F238E27FC236}">
                  <a16:creationId xmlns:a16="http://schemas.microsoft.com/office/drawing/2014/main" xmlns="" id="{0A4C4DA0-E6E7-BA47-BC4B-FB7CEB68FD6B}"/>
                </a:ext>
              </a:extLst>
            </p:cNvPr>
            <p:cNvSpPr/>
            <p:nvPr/>
          </p:nvSpPr>
          <p:spPr>
            <a:xfrm>
              <a:off x="10293095" y="3931920"/>
              <a:ext cx="1896110" cy="753110"/>
            </a:xfrm>
            <a:custGeom>
              <a:avLst/>
              <a:gdLst/>
              <a:ahLst/>
              <a:cxnLst/>
              <a:rect l="l" t="t" r="r" b="b"/>
              <a:pathLst>
                <a:path w="1896109" h="753110">
                  <a:moveTo>
                    <a:pt x="0" y="75310"/>
                  </a:moveTo>
                  <a:lnTo>
                    <a:pt x="5909" y="45970"/>
                  </a:lnTo>
                  <a:lnTo>
                    <a:pt x="22034" y="22034"/>
                  </a:lnTo>
                  <a:lnTo>
                    <a:pt x="45970" y="5909"/>
                  </a:lnTo>
                  <a:lnTo>
                    <a:pt x="75310" y="0"/>
                  </a:lnTo>
                  <a:lnTo>
                    <a:pt x="1820545" y="0"/>
                  </a:lnTo>
                  <a:lnTo>
                    <a:pt x="1849885" y="5909"/>
                  </a:lnTo>
                  <a:lnTo>
                    <a:pt x="1873821" y="22034"/>
                  </a:lnTo>
                  <a:lnTo>
                    <a:pt x="1889946" y="45970"/>
                  </a:lnTo>
                  <a:lnTo>
                    <a:pt x="1895855" y="75310"/>
                  </a:lnTo>
                  <a:lnTo>
                    <a:pt x="1895855" y="677544"/>
                  </a:lnTo>
                  <a:lnTo>
                    <a:pt x="1889946" y="706885"/>
                  </a:lnTo>
                  <a:lnTo>
                    <a:pt x="1873821" y="730821"/>
                  </a:lnTo>
                  <a:lnTo>
                    <a:pt x="1849885" y="746946"/>
                  </a:lnTo>
                  <a:lnTo>
                    <a:pt x="1820545" y="752855"/>
                  </a:lnTo>
                  <a:lnTo>
                    <a:pt x="75310" y="752855"/>
                  </a:lnTo>
                  <a:lnTo>
                    <a:pt x="45970" y="746946"/>
                  </a:lnTo>
                  <a:lnTo>
                    <a:pt x="22034" y="730821"/>
                  </a:lnTo>
                  <a:lnTo>
                    <a:pt x="5909" y="706885"/>
                  </a:lnTo>
                  <a:lnTo>
                    <a:pt x="0" y="677544"/>
                  </a:lnTo>
                  <a:lnTo>
                    <a:pt x="0" y="75310"/>
                  </a:lnTo>
                  <a:close/>
                </a:path>
              </a:pathLst>
            </a:custGeom>
            <a:ln w="15875">
              <a:solidFill>
                <a:srgbClr val="786A50"/>
              </a:solidFill>
            </a:ln>
          </p:spPr>
          <p:txBody>
            <a:bodyPr wrap="square" lIns="0" tIns="0" rIns="0" bIns="0" rtlCol="0"/>
            <a:lstStyle/>
            <a:p>
              <a:endParaRPr/>
            </a:p>
          </p:txBody>
        </p:sp>
      </p:grpSp>
      <p:grpSp>
        <p:nvGrpSpPr>
          <p:cNvPr id="59" name="object 26">
            <a:extLst>
              <a:ext uri="{FF2B5EF4-FFF2-40B4-BE49-F238E27FC236}">
                <a16:creationId xmlns:a16="http://schemas.microsoft.com/office/drawing/2014/main" xmlns="" id="{90B2B274-83C3-D358-0E62-AA860095170B}"/>
              </a:ext>
            </a:extLst>
          </p:cNvPr>
          <p:cNvGrpSpPr/>
          <p:nvPr/>
        </p:nvGrpSpPr>
        <p:grpSpPr>
          <a:xfrm>
            <a:off x="4081374" y="1679366"/>
            <a:ext cx="1911985" cy="768985"/>
            <a:chOff x="10285158" y="3923982"/>
            <a:chExt cx="1911985" cy="768985"/>
          </a:xfrm>
        </p:grpSpPr>
        <p:sp>
          <p:nvSpPr>
            <p:cNvPr id="60" name="object 27">
              <a:extLst>
                <a:ext uri="{FF2B5EF4-FFF2-40B4-BE49-F238E27FC236}">
                  <a16:creationId xmlns:a16="http://schemas.microsoft.com/office/drawing/2014/main" xmlns="" id="{34F5EC65-C833-37E2-DE2C-7BFA582CF2E3}"/>
                </a:ext>
              </a:extLst>
            </p:cNvPr>
            <p:cNvSpPr/>
            <p:nvPr/>
          </p:nvSpPr>
          <p:spPr>
            <a:xfrm>
              <a:off x="10293095" y="3931920"/>
              <a:ext cx="1896110" cy="753110"/>
            </a:xfrm>
            <a:custGeom>
              <a:avLst/>
              <a:gdLst/>
              <a:ahLst/>
              <a:cxnLst/>
              <a:rect l="l" t="t" r="r" b="b"/>
              <a:pathLst>
                <a:path w="1896109" h="753110">
                  <a:moveTo>
                    <a:pt x="1820545" y="0"/>
                  </a:moveTo>
                  <a:lnTo>
                    <a:pt x="75310" y="0"/>
                  </a:lnTo>
                  <a:lnTo>
                    <a:pt x="45970" y="5909"/>
                  </a:lnTo>
                  <a:lnTo>
                    <a:pt x="22034" y="22034"/>
                  </a:lnTo>
                  <a:lnTo>
                    <a:pt x="5909" y="45970"/>
                  </a:lnTo>
                  <a:lnTo>
                    <a:pt x="0" y="75310"/>
                  </a:lnTo>
                  <a:lnTo>
                    <a:pt x="0" y="677544"/>
                  </a:lnTo>
                  <a:lnTo>
                    <a:pt x="5909" y="706885"/>
                  </a:lnTo>
                  <a:lnTo>
                    <a:pt x="22034" y="730821"/>
                  </a:lnTo>
                  <a:lnTo>
                    <a:pt x="45970" y="746946"/>
                  </a:lnTo>
                  <a:lnTo>
                    <a:pt x="75310" y="752855"/>
                  </a:lnTo>
                  <a:lnTo>
                    <a:pt x="1820545" y="752855"/>
                  </a:lnTo>
                  <a:lnTo>
                    <a:pt x="1849885" y="746946"/>
                  </a:lnTo>
                  <a:lnTo>
                    <a:pt x="1873821" y="730821"/>
                  </a:lnTo>
                  <a:lnTo>
                    <a:pt x="1889946" y="706885"/>
                  </a:lnTo>
                  <a:lnTo>
                    <a:pt x="1895855" y="677544"/>
                  </a:lnTo>
                  <a:lnTo>
                    <a:pt x="1895855" y="75310"/>
                  </a:lnTo>
                  <a:lnTo>
                    <a:pt x="1889946" y="45970"/>
                  </a:lnTo>
                  <a:lnTo>
                    <a:pt x="1873821" y="22034"/>
                  </a:lnTo>
                  <a:lnTo>
                    <a:pt x="1849885" y="5909"/>
                  </a:lnTo>
                  <a:lnTo>
                    <a:pt x="1820545" y="0"/>
                  </a:lnTo>
                  <a:close/>
                </a:path>
              </a:pathLst>
            </a:custGeom>
            <a:solidFill>
              <a:srgbClr val="FFFFFF"/>
            </a:solidFill>
          </p:spPr>
          <p:txBody>
            <a:bodyPr wrap="square" lIns="0" tIns="0" rIns="0" bIns="0" rtlCol="0"/>
            <a:lstStyle/>
            <a:p>
              <a:endParaRPr/>
            </a:p>
          </p:txBody>
        </p:sp>
        <p:sp>
          <p:nvSpPr>
            <p:cNvPr id="61" name="object 28">
              <a:extLst>
                <a:ext uri="{FF2B5EF4-FFF2-40B4-BE49-F238E27FC236}">
                  <a16:creationId xmlns:a16="http://schemas.microsoft.com/office/drawing/2014/main" xmlns="" id="{75717B47-4974-4593-37AA-B9A9B80A21EA}"/>
                </a:ext>
              </a:extLst>
            </p:cNvPr>
            <p:cNvSpPr/>
            <p:nvPr/>
          </p:nvSpPr>
          <p:spPr>
            <a:xfrm>
              <a:off x="10293095" y="3931920"/>
              <a:ext cx="1896110" cy="753110"/>
            </a:xfrm>
            <a:custGeom>
              <a:avLst/>
              <a:gdLst/>
              <a:ahLst/>
              <a:cxnLst/>
              <a:rect l="l" t="t" r="r" b="b"/>
              <a:pathLst>
                <a:path w="1896109" h="753110">
                  <a:moveTo>
                    <a:pt x="0" y="75310"/>
                  </a:moveTo>
                  <a:lnTo>
                    <a:pt x="5909" y="45970"/>
                  </a:lnTo>
                  <a:lnTo>
                    <a:pt x="22034" y="22034"/>
                  </a:lnTo>
                  <a:lnTo>
                    <a:pt x="45970" y="5909"/>
                  </a:lnTo>
                  <a:lnTo>
                    <a:pt x="75310" y="0"/>
                  </a:lnTo>
                  <a:lnTo>
                    <a:pt x="1820545" y="0"/>
                  </a:lnTo>
                  <a:lnTo>
                    <a:pt x="1849885" y="5909"/>
                  </a:lnTo>
                  <a:lnTo>
                    <a:pt x="1873821" y="22034"/>
                  </a:lnTo>
                  <a:lnTo>
                    <a:pt x="1889946" y="45970"/>
                  </a:lnTo>
                  <a:lnTo>
                    <a:pt x="1895855" y="75310"/>
                  </a:lnTo>
                  <a:lnTo>
                    <a:pt x="1895855" y="677544"/>
                  </a:lnTo>
                  <a:lnTo>
                    <a:pt x="1889946" y="706885"/>
                  </a:lnTo>
                  <a:lnTo>
                    <a:pt x="1873821" y="730821"/>
                  </a:lnTo>
                  <a:lnTo>
                    <a:pt x="1849885" y="746946"/>
                  </a:lnTo>
                  <a:lnTo>
                    <a:pt x="1820545" y="752855"/>
                  </a:lnTo>
                  <a:lnTo>
                    <a:pt x="75310" y="752855"/>
                  </a:lnTo>
                  <a:lnTo>
                    <a:pt x="45970" y="746946"/>
                  </a:lnTo>
                  <a:lnTo>
                    <a:pt x="22034" y="730821"/>
                  </a:lnTo>
                  <a:lnTo>
                    <a:pt x="5909" y="706885"/>
                  </a:lnTo>
                  <a:lnTo>
                    <a:pt x="0" y="677544"/>
                  </a:lnTo>
                  <a:lnTo>
                    <a:pt x="0" y="75310"/>
                  </a:lnTo>
                  <a:close/>
                </a:path>
              </a:pathLst>
            </a:custGeom>
            <a:ln w="15875">
              <a:solidFill>
                <a:srgbClr val="786A50"/>
              </a:solidFill>
            </a:ln>
          </p:spPr>
          <p:txBody>
            <a:bodyPr wrap="square" lIns="0" tIns="0" rIns="0" bIns="0" rtlCol="0"/>
            <a:lstStyle/>
            <a:p>
              <a:endParaRPr/>
            </a:p>
          </p:txBody>
        </p:sp>
      </p:grpSp>
      <p:sp>
        <p:nvSpPr>
          <p:cNvPr id="62" name="TextBox 61">
            <a:extLst>
              <a:ext uri="{FF2B5EF4-FFF2-40B4-BE49-F238E27FC236}">
                <a16:creationId xmlns:a16="http://schemas.microsoft.com/office/drawing/2014/main" xmlns="" id="{5EBFE224-E15B-CF66-84BB-F36902E740E0}"/>
              </a:ext>
            </a:extLst>
          </p:cNvPr>
          <p:cNvSpPr txBox="1"/>
          <p:nvPr/>
        </p:nvSpPr>
        <p:spPr>
          <a:xfrm>
            <a:off x="1319704" y="3481589"/>
            <a:ext cx="1875597" cy="338554"/>
          </a:xfrm>
          <a:prstGeom prst="rect">
            <a:avLst/>
          </a:prstGeom>
          <a:noFill/>
        </p:spPr>
        <p:txBody>
          <a:bodyPr wrap="square">
            <a:spAutoFit/>
          </a:bodyPr>
          <a:lstStyle/>
          <a:p>
            <a:pPr marL="12700">
              <a:lnSpc>
                <a:spcPct val="100000"/>
              </a:lnSpc>
              <a:spcBef>
                <a:spcPts val="100"/>
              </a:spcBef>
            </a:pPr>
            <a:r>
              <a:rPr lang="en-IN" sz="1600" dirty="0">
                <a:latin typeface="Franklin Gothic Medium"/>
                <a:cs typeface="Franklin Gothic Medium"/>
              </a:rPr>
              <a:t>1.</a:t>
            </a:r>
            <a:r>
              <a:rPr lang="en-IN" sz="1600" spc="-50" dirty="0">
                <a:latin typeface="Franklin Gothic Medium"/>
                <a:cs typeface="Franklin Gothic Medium"/>
              </a:rPr>
              <a:t> </a:t>
            </a:r>
            <a:r>
              <a:rPr lang="en-IN" sz="1600" spc="-10" dirty="0">
                <a:latin typeface="Franklin Gothic Medium"/>
                <a:cs typeface="Franklin Gothic Medium"/>
              </a:rPr>
              <a:t>Data</a:t>
            </a:r>
            <a:r>
              <a:rPr lang="en-IN" sz="1600" spc="-40" dirty="0">
                <a:latin typeface="Franklin Gothic Medium"/>
                <a:cs typeface="Franklin Gothic Medium"/>
              </a:rPr>
              <a:t> </a:t>
            </a:r>
            <a:r>
              <a:rPr lang="en-IN" sz="1600" spc="-10" dirty="0" smtClean="0">
                <a:latin typeface="Franklin Gothic Medium"/>
                <a:cs typeface="Franklin Gothic Medium"/>
              </a:rPr>
              <a:t>Inspection</a:t>
            </a:r>
            <a:endParaRPr lang="en-IN" sz="1600" dirty="0">
              <a:latin typeface="Franklin Gothic Medium"/>
              <a:cs typeface="Franklin Gothic Medium"/>
            </a:endParaRPr>
          </a:p>
        </p:txBody>
      </p:sp>
      <p:grpSp>
        <p:nvGrpSpPr>
          <p:cNvPr id="63" name="object 26">
            <a:extLst>
              <a:ext uri="{FF2B5EF4-FFF2-40B4-BE49-F238E27FC236}">
                <a16:creationId xmlns:a16="http://schemas.microsoft.com/office/drawing/2014/main" xmlns="" id="{125BE96D-B5FC-E6B0-DC1F-D796B9B8EF95}"/>
              </a:ext>
            </a:extLst>
          </p:cNvPr>
          <p:cNvGrpSpPr/>
          <p:nvPr/>
        </p:nvGrpSpPr>
        <p:grpSpPr>
          <a:xfrm>
            <a:off x="4089092" y="1674588"/>
            <a:ext cx="1911985" cy="768985"/>
            <a:chOff x="10285158" y="3923982"/>
            <a:chExt cx="1911985" cy="768985"/>
          </a:xfrm>
        </p:grpSpPr>
        <p:sp>
          <p:nvSpPr>
            <p:cNvPr id="64" name="object 27">
              <a:extLst>
                <a:ext uri="{FF2B5EF4-FFF2-40B4-BE49-F238E27FC236}">
                  <a16:creationId xmlns:a16="http://schemas.microsoft.com/office/drawing/2014/main" xmlns="" id="{DF2CDDD0-50B0-2ADE-86CF-05D7C7B52E3B}"/>
                </a:ext>
              </a:extLst>
            </p:cNvPr>
            <p:cNvSpPr/>
            <p:nvPr/>
          </p:nvSpPr>
          <p:spPr>
            <a:xfrm>
              <a:off x="10293095" y="3931920"/>
              <a:ext cx="1896110" cy="753110"/>
            </a:xfrm>
            <a:custGeom>
              <a:avLst/>
              <a:gdLst/>
              <a:ahLst/>
              <a:cxnLst/>
              <a:rect l="l" t="t" r="r" b="b"/>
              <a:pathLst>
                <a:path w="1896109" h="753110">
                  <a:moveTo>
                    <a:pt x="1820545" y="0"/>
                  </a:moveTo>
                  <a:lnTo>
                    <a:pt x="75310" y="0"/>
                  </a:lnTo>
                  <a:lnTo>
                    <a:pt x="45970" y="5909"/>
                  </a:lnTo>
                  <a:lnTo>
                    <a:pt x="22034" y="22034"/>
                  </a:lnTo>
                  <a:lnTo>
                    <a:pt x="5909" y="45970"/>
                  </a:lnTo>
                  <a:lnTo>
                    <a:pt x="0" y="75310"/>
                  </a:lnTo>
                  <a:lnTo>
                    <a:pt x="0" y="677544"/>
                  </a:lnTo>
                  <a:lnTo>
                    <a:pt x="5909" y="706885"/>
                  </a:lnTo>
                  <a:lnTo>
                    <a:pt x="22034" y="730821"/>
                  </a:lnTo>
                  <a:lnTo>
                    <a:pt x="45970" y="746946"/>
                  </a:lnTo>
                  <a:lnTo>
                    <a:pt x="75310" y="752855"/>
                  </a:lnTo>
                  <a:lnTo>
                    <a:pt x="1820545" y="752855"/>
                  </a:lnTo>
                  <a:lnTo>
                    <a:pt x="1849885" y="746946"/>
                  </a:lnTo>
                  <a:lnTo>
                    <a:pt x="1873821" y="730821"/>
                  </a:lnTo>
                  <a:lnTo>
                    <a:pt x="1889946" y="706885"/>
                  </a:lnTo>
                  <a:lnTo>
                    <a:pt x="1895855" y="677544"/>
                  </a:lnTo>
                  <a:lnTo>
                    <a:pt x="1895855" y="75310"/>
                  </a:lnTo>
                  <a:lnTo>
                    <a:pt x="1889946" y="45970"/>
                  </a:lnTo>
                  <a:lnTo>
                    <a:pt x="1873821" y="22034"/>
                  </a:lnTo>
                  <a:lnTo>
                    <a:pt x="1849885" y="5909"/>
                  </a:lnTo>
                  <a:lnTo>
                    <a:pt x="1820545" y="0"/>
                  </a:lnTo>
                  <a:close/>
                </a:path>
              </a:pathLst>
            </a:custGeom>
            <a:solidFill>
              <a:srgbClr val="FFFFFF"/>
            </a:solidFill>
          </p:spPr>
          <p:txBody>
            <a:bodyPr wrap="square" lIns="0" tIns="0" rIns="0" bIns="0" rtlCol="0"/>
            <a:lstStyle/>
            <a:p>
              <a:endParaRPr/>
            </a:p>
          </p:txBody>
        </p:sp>
        <p:sp>
          <p:nvSpPr>
            <p:cNvPr id="65" name="object 28">
              <a:extLst>
                <a:ext uri="{FF2B5EF4-FFF2-40B4-BE49-F238E27FC236}">
                  <a16:creationId xmlns:a16="http://schemas.microsoft.com/office/drawing/2014/main" xmlns="" id="{451B926D-283B-351A-3A7A-52EF2461CD4E}"/>
                </a:ext>
              </a:extLst>
            </p:cNvPr>
            <p:cNvSpPr/>
            <p:nvPr/>
          </p:nvSpPr>
          <p:spPr>
            <a:xfrm>
              <a:off x="10293095" y="3931920"/>
              <a:ext cx="1896110" cy="753110"/>
            </a:xfrm>
            <a:custGeom>
              <a:avLst/>
              <a:gdLst/>
              <a:ahLst/>
              <a:cxnLst/>
              <a:rect l="l" t="t" r="r" b="b"/>
              <a:pathLst>
                <a:path w="1896109" h="753110">
                  <a:moveTo>
                    <a:pt x="0" y="75310"/>
                  </a:moveTo>
                  <a:lnTo>
                    <a:pt x="5909" y="45970"/>
                  </a:lnTo>
                  <a:lnTo>
                    <a:pt x="22034" y="22034"/>
                  </a:lnTo>
                  <a:lnTo>
                    <a:pt x="45970" y="5909"/>
                  </a:lnTo>
                  <a:lnTo>
                    <a:pt x="75310" y="0"/>
                  </a:lnTo>
                  <a:lnTo>
                    <a:pt x="1820545" y="0"/>
                  </a:lnTo>
                  <a:lnTo>
                    <a:pt x="1849885" y="5909"/>
                  </a:lnTo>
                  <a:lnTo>
                    <a:pt x="1873821" y="22034"/>
                  </a:lnTo>
                  <a:lnTo>
                    <a:pt x="1889946" y="45970"/>
                  </a:lnTo>
                  <a:lnTo>
                    <a:pt x="1895855" y="75310"/>
                  </a:lnTo>
                  <a:lnTo>
                    <a:pt x="1895855" y="677544"/>
                  </a:lnTo>
                  <a:lnTo>
                    <a:pt x="1889946" y="706885"/>
                  </a:lnTo>
                  <a:lnTo>
                    <a:pt x="1873821" y="730821"/>
                  </a:lnTo>
                  <a:lnTo>
                    <a:pt x="1849885" y="746946"/>
                  </a:lnTo>
                  <a:lnTo>
                    <a:pt x="1820545" y="752855"/>
                  </a:lnTo>
                  <a:lnTo>
                    <a:pt x="75310" y="752855"/>
                  </a:lnTo>
                  <a:lnTo>
                    <a:pt x="45970" y="746946"/>
                  </a:lnTo>
                  <a:lnTo>
                    <a:pt x="22034" y="730821"/>
                  </a:lnTo>
                  <a:lnTo>
                    <a:pt x="5909" y="706885"/>
                  </a:lnTo>
                  <a:lnTo>
                    <a:pt x="0" y="677544"/>
                  </a:lnTo>
                  <a:lnTo>
                    <a:pt x="0" y="75310"/>
                  </a:lnTo>
                  <a:close/>
                </a:path>
              </a:pathLst>
            </a:custGeom>
            <a:ln w="15875">
              <a:solidFill>
                <a:srgbClr val="786A50"/>
              </a:solidFill>
            </a:ln>
          </p:spPr>
          <p:txBody>
            <a:bodyPr wrap="square" lIns="0" tIns="0" rIns="0" bIns="0" rtlCol="0"/>
            <a:lstStyle/>
            <a:p>
              <a:endParaRPr/>
            </a:p>
          </p:txBody>
        </p:sp>
      </p:grpSp>
      <p:sp>
        <p:nvSpPr>
          <p:cNvPr id="66" name="TextBox 65">
            <a:extLst>
              <a:ext uri="{FF2B5EF4-FFF2-40B4-BE49-F238E27FC236}">
                <a16:creationId xmlns:a16="http://schemas.microsoft.com/office/drawing/2014/main" xmlns="" id="{AB49EC2E-14B1-47DD-1825-C49BA3D6930B}"/>
              </a:ext>
            </a:extLst>
          </p:cNvPr>
          <p:cNvSpPr txBox="1"/>
          <p:nvPr/>
        </p:nvSpPr>
        <p:spPr>
          <a:xfrm>
            <a:off x="4101108" y="1766693"/>
            <a:ext cx="1870779" cy="584775"/>
          </a:xfrm>
          <a:prstGeom prst="rect">
            <a:avLst/>
          </a:prstGeom>
          <a:noFill/>
        </p:spPr>
        <p:txBody>
          <a:bodyPr wrap="square">
            <a:spAutoFit/>
          </a:bodyPr>
          <a:lstStyle/>
          <a:p>
            <a:r>
              <a:rPr lang="en-US" sz="1600" dirty="0">
                <a:solidFill>
                  <a:srgbClr val="000000"/>
                </a:solidFill>
                <a:latin typeface="Franklin Gothic Medium"/>
                <a:cs typeface="Franklin Gothic Medium"/>
              </a:rPr>
              <a:t>2.</a:t>
            </a:r>
            <a:r>
              <a:rPr lang="en-US" sz="1600" spc="-45" dirty="0">
                <a:solidFill>
                  <a:srgbClr val="000000"/>
                </a:solidFill>
                <a:latin typeface="Franklin Gothic Medium"/>
                <a:cs typeface="Franklin Gothic Medium"/>
              </a:rPr>
              <a:t> </a:t>
            </a:r>
            <a:r>
              <a:rPr lang="en-US" sz="1600" spc="-10" dirty="0">
                <a:solidFill>
                  <a:srgbClr val="000000"/>
                </a:solidFill>
                <a:latin typeface="Franklin Gothic Medium"/>
                <a:cs typeface="Franklin Gothic Medium"/>
              </a:rPr>
              <a:t>Data</a:t>
            </a:r>
            <a:r>
              <a:rPr lang="en-US" sz="1600" spc="-35" dirty="0">
                <a:solidFill>
                  <a:srgbClr val="000000"/>
                </a:solidFill>
                <a:latin typeface="Franklin Gothic Medium"/>
                <a:cs typeface="Franklin Gothic Medium"/>
              </a:rPr>
              <a:t> </a:t>
            </a:r>
            <a:r>
              <a:rPr lang="en-US" sz="1600" spc="-10" dirty="0">
                <a:solidFill>
                  <a:srgbClr val="000000"/>
                </a:solidFill>
                <a:latin typeface="Franklin Gothic Medium"/>
                <a:cs typeface="Franklin Gothic Medium"/>
              </a:rPr>
              <a:t>Cleaning</a:t>
            </a:r>
          </a:p>
          <a:p>
            <a:r>
              <a:rPr lang="en-US" sz="1600" spc="-10" dirty="0">
                <a:solidFill>
                  <a:srgbClr val="000000"/>
                </a:solidFill>
                <a:latin typeface="Franklin Gothic Medium"/>
                <a:cs typeface="Franklin Gothic Medium"/>
              </a:rPr>
              <a:t> </a:t>
            </a:r>
            <a:r>
              <a:rPr lang="en-US" sz="1600" spc="-10" dirty="0" smtClean="0">
                <a:solidFill>
                  <a:srgbClr val="000000"/>
                </a:solidFill>
                <a:latin typeface="Franklin Gothic Medium"/>
                <a:cs typeface="Franklin Gothic Medium"/>
              </a:rPr>
              <a:t>   </a:t>
            </a:r>
            <a:r>
              <a:rPr lang="en-US" sz="1600" dirty="0" smtClean="0">
                <a:solidFill>
                  <a:srgbClr val="000000"/>
                </a:solidFill>
                <a:latin typeface="Franklin Gothic Medium"/>
                <a:cs typeface="Franklin Gothic Medium"/>
              </a:rPr>
              <a:t>and</a:t>
            </a:r>
            <a:r>
              <a:rPr lang="en-US" sz="1600" spc="-45" dirty="0" smtClean="0">
                <a:solidFill>
                  <a:srgbClr val="000000"/>
                </a:solidFill>
                <a:latin typeface="Franklin Gothic Medium"/>
                <a:cs typeface="Franklin Gothic Medium"/>
              </a:rPr>
              <a:t> </a:t>
            </a:r>
            <a:r>
              <a:rPr lang="en-US" sz="1600" spc="-25" dirty="0">
                <a:solidFill>
                  <a:srgbClr val="000000"/>
                </a:solidFill>
                <a:latin typeface="Franklin Gothic Medium"/>
                <a:cs typeface="Franklin Gothic Medium"/>
              </a:rPr>
              <a:t>Manipulation</a:t>
            </a:r>
            <a:endParaRPr lang="en-IN" sz="1600" dirty="0"/>
          </a:p>
        </p:txBody>
      </p:sp>
      <p:sp>
        <p:nvSpPr>
          <p:cNvPr id="67" name="Arrow: Curved Up 68">
            <a:extLst>
              <a:ext uri="{FF2B5EF4-FFF2-40B4-BE49-F238E27FC236}">
                <a16:creationId xmlns:a16="http://schemas.microsoft.com/office/drawing/2014/main" xmlns="" id="{7B3A1ED0-DD6F-D3A5-1B83-C8FD4C4A8784}"/>
              </a:ext>
            </a:extLst>
          </p:cNvPr>
          <p:cNvSpPr/>
          <p:nvPr/>
        </p:nvSpPr>
        <p:spPr>
          <a:xfrm>
            <a:off x="2362200" y="4027421"/>
            <a:ext cx="1734829" cy="23449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68" name="Arrow: Curved Down 69">
            <a:extLst>
              <a:ext uri="{FF2B5EF4-FFF2-40B4-BE49-F238E27FC236}">
                <a16:creationId xmlns:a16="http://schemas.microsoft.com/office/drawing/2014/main" xmlns="" id="{90334C8E-F6D5-51A7-FFCF-2D685C698A1D}"/>
              </a:ext>
            </a:extLst>
          </p:cNvPr>
          <p:cNvSpPr/>
          <p:nvPr/>
        </p:nvSpPr>
        <p:spPr>
          <a:xfrm>
            <a:off x="5105400" y="1428750"/>
            <a:ext cx="1815918" cy="253776"/>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69" name="TextBox 68">
            <a:extLst>
              <a:ext uri="{FF2B5EF4-FFF2-40B4-BE49-F238E27FC236}">
                <a16:creationId xmlns:a16="http://schemas.microsoft.com/office/drawing/2014/main" xmlns="" id="{66A0EC74-A6DC-D3AA-7051-3EAF4EF82B70}"/>
              </a:ext>
            </a:extLst>
          </p:cNvPr>
          <p:cNvSpPr txBox="1"/>
          <p:nvPr/>
        </p:nvSpPr>
        <p:spPr>
          <a:xfrm>
            <a:off x="6142868" y="2140596"/>
            <a:ext cx="2081709" cy="1323439"/>
          </a:xfrm>
          <a:prstGeom prst="rect">
            <a:avLst/>
          </a:prstGeom>
          <a:noFill/>
        </p:spPr>
        <p:txBody>
          <a:bodyPr wrap="square">
            <a:spAutoFit/>
          </a:bodyPr>
          <a:lstStyle/>
          <a:p>
            <a:pPr marL="114300" indent="-114300">
              <a:lnSpc>
                <a:spcPts val="1914"/>
              </a:lnSpc>
              <a:spcBef>
                <a:spcPts val="95"/>
              </a:spcBef>
              <a:buFont typeface="Arial" panose="020B0604020202020204" pitchFamily="34" charset="0"/>
              <a:buChar char="•"/>
            </a:pPr>
            <a:r>
              <a:rPr lang="en-US" sz="1600" spc="-20" dirty="0">
                <a:latin typeface="Franklin Gothic Medium"/>
                <a:cs typeface="Franklin Gothic Medium"/>
              </a:rPr>
              <a:t>Analyzing data on </a:t>
            </a:r>
            <a:r>
              <a:rPr lang="en-US" sz="1600" spc="-20" dirty="0" smtClean="0">
                <a:latin typeface="Franklin Gothic Medium"/>
                <a:cs typeface="Franklin Gothic Medium"/>
              </a:rPr>
              <a:t> the </a:t>
            </a:r>
            <a:r>
              <a:rPr lang="en-US" sz="1600" spc="-20" dirty="0">
                <a:latin typeface="Franklin Gothic Medium"/>
                <a:cs typeface="Franklin Gothic Medium"/>
              </a:rPr>
              <a:t>basis of </a:t>
            </a:r>
            <a:r>
              <a:rPr lang="en-US" sz="1600" spc="-20" dirty="0" smtClean="0">
                <a:latin typeface="Franklin Gothic Medium"/>
                <a:cs typeface="Franklin Gothic Medium"/>
              </a:rPr>
              <a:t>demand, price</a:t>
            </a:r>
            <a:r>
              <a:rPr lang="en-US" sz="1600" spc="-20" dirty="0">
                <a:latin typeface="Franklin Gothic Medium"/>
                <a:cs typeface="Franklin Gothic Medium"/>
              </a:rPr>
              <a:t>, booking </a:t>
            </a:r>
            <a:r>
              <a:rPr lang="en-US" sz="1600" spc="-20" dirty="0" smtClean="0">
                <a:latin typeface="Franklin Gothic Medium"/>
                <a:cs typeface="Franklin Gothic Medium"/>
              </a:rPr>
              <a:t>month, Year </a:t>
            </a:r>
            <a:r>
              <a:rPr lang="en-US" sz="1600" spc="-20" dirty="0">
                <a:latin typeface="Franklin Gothic Medium"/>
                <a:cs typeface="Franklin Gothic Medium"/>
              </a:rPr>
              <a:t>etc..</a:t>
            </a:r>
          </a:p>
          <a:p>
            <a:pPr marL="12065">
              <a:lnSpc>
                <a:spcPts val="1914"/>
              </a:lnSpc>
              <a:spcBef>
                <a:spcPts val="95"/>
              </a:spcBef>
              <a:tabLst>
                <a:tab pos="185420" algn="l"/>
              </a:tabLst>
            </a:pPr>
            <a:endParaRPr lang="en-US" sz="1600" dirty="0">
              <a:latin typeface="Franklin Gothic Medium"/>
              <a:cs typeface="Franklin Gothic Medium"/>
            </a:endParaRPr>
          </a:p>
        </p:txBody>
      </p:sp>
      <p:sp>
        <p:nvSpPr>
          <p:cNvPr id="2" name="Rectangle 1"/>
          <p:cNvSpPr/>
          <p:nvPr/>
        </p:nvSpPr>
        <p:spPr>
          <a:xfrm>
            <a:off x="304800" y="529472"/>
            <a:ext cx="4800600" cy="338554"/>
          </a:xfrm>
          <a:prstGeom prst="rect">
            <a:avLst/>
          </a:prstGeom>
        </p:spPr>
        <p:txBody>
          <a:bodyPr wrap="square">
            <a:spAutoFit/>
          </a:bodyPr>
          <a:lstStyle/>
          <a:p>
            <a:pPr marL="497840" lvl="1" indent="-285750">
              <a:lnSpc>
                <a:spcPct val="100000"/>
              </a:lnSpc>
              <a:buSzPct val="92857"/>
              <a:buFont typeface="Wingdings" panose="05000000000000000000" pitchFamily="2" charset="2"/>
              <a:buChar char="Ø"/>
              <a:tabLst>
                <a:tab pos="354965" algn="l"/>
              </a:tabLst>
            </a:pPr>
            <a:r>
              <a:rPr lang="en-US" sz="1400" dirty="0" smtClean="0">
                <a:latin typeface="Arial"/>
                <a:cs typeface="Arial"/>
              </a:rPr>
              <a:t>We </a:t>
            </a:r>
            <a:r>
              <a:rPr lang="en-US" sz="1400" dirty="0">
                <a:latin typeface="Arial"/>
                <a:cs typeface="Arial"/>
              </a:rPr>
              <a:t>will</a:t>
            </a:r>
            <a:r>
              <a:rPr lang="en-US" sz="1400" spc="-40" dirty="0">
                <a:latin typeface="Arial"/>
                <a:cs typeface="Arial"/>
              </a:rPr>
              <a:t> </a:t>
            </a:r>
            <a:r>
              <a:rPr lang="en-US" sz="1600" dirty="0">
                <a:latin typeface="Arial"/>
                <a:cs typeface="Arial"/>
              </a:rPr>
              <a:t>divide</a:t>
            </a:r>
            <a:r>
              <a:rPr lang="en-US" sz="1400" spc="-45" dirty="0">
                <a:latin typeface="Arial"/>
                <a:cs typeface="Arial"/>
              </a:rPr>
              <a:t> </a:t>
            </a:r>
            <a:r>
              <a:rPr lang="en-US" sz="1400" dirty="0">
                <a:latin typeface="Arial"/>
                <a:cs typeface="Arial"/>
              </a:rPr>
              <a:t>our</a:t>
            </a:r>
            <a:r>
              <a:rPr lang="en-US" sz="1400" spc="-50" dirty="0">
                <a:latin typeface="Arial"/>
                <a:cs typeface="Arial"/>
              </a:rPr>
              <a:t> </a:t>
            </a:r>
            <a:r>
              <a:rPr lang="en-US" sz="1400" dirty="0">
                <a:latin typeface="Arial"/>
                <a:cs typeface="Arial"/>
              </a:rPr>
              <a:t>work</a:t>
            </a:r>
            <a:r>
              <a:rPr lang="en-US" sz="1400" spc="-40" dirty="0">
                <a:latin typeface="Arial"/>
                <a:cs typeface="Arial"/>
              </a:rPr>
              <a:t> </a:t>
            </a:r>
            <a:r>
              <a:rPr lang="en-US" sz="1400" dirty="0">
                <a:latin typeface="Arial"/>
                <a:cs typeface="Arial"/>
              </a:rPr>
              <a:t>flow</a:t>
            </a:r>
            <a:r>
              <a:rPr lang="en-US" sz="1400" spc="-40" dirty="0">
                <a:latin typeface="Arial"/>
                <a:cs typeface="Arial"/>
              </a:rPr>
              <a:t> </a:t>
            </a:r>
            <a:r>
              <a:rPr lang="en-US" sz="1400" dirty="0">
                <a:latin typeface="Arial"/>
                <a:cs typeface="Arial"/>
              </a:rPr>
              <a:t>into</a:t>
            </a:r>
            <a:r>
              <a:rPr lang="en-US" sz="1400" spc="-45" dirty="0">
                <a:latin typeface="Arial"/>
                <a:cs typeface="Arial"/>
              </a:rPr>
              <a:t> </a:t>
            </a:r>
            <a:r>
              <a:rPr lang="en-US" sz="1400" dirty="0">
                <a:latin typeface="Arial"/>
                <a:cs typeface="Arial"/>
              </a:rPr>
              <a:t>following</a:t>
            </a:r>
            <a:r>
              <a:rPr lang="en-US" sz="1400" spc="-45" dirty="0">
                <a:latin typeface="Arial"/>
                <a:cs typeface="Arial"/>
              </a:rPr>
              <a:t> </a:t>
            </a:r>
            <a:r>
              <a:rPr lang="en-US" sz="1400" dirty="0">
                <a:latin typeface="Arial"/>
                <a:cs typeface="Arial"/>
              </a:rPr>
              <a:t>3</a:t>
            </a:r>
            <a:r>
              <a:rPr lang="en-US" sz="1400" spc="-40" dirty="0">
                <a:latin typeface="Arial"/>
                <a:cs typeface="Arial"/>
              </a:rPr>
              <a:t> </a:t>
            </a:r>
            <a:r>
              <a:rPr lang="en-US" sz="1400" spc="-10" dirty="0">
                <a:latin typeface="Arial"/>
                <a:cs typeface="Arial"/>
              </a:rPr>
              <a:t>steps.</a:t>
            </a:r>
            <a:endParaRPr lang="en-US" sz="1400" dirty="0">
              <a:latin typeface="Arial"/>
              <a:cs typeface="Arial"/>
            </a:endParaRPr>
          </a:p>
        </p:txBody>
      </p:sp>
      <p:sp>
        <p:nvSpPr>
          <p:cNvPr id="3" name="Rectangle 2"/>
          <p:cNvSpPr/>
          <p:nvPr/>
        </p:nvSpPr>
        <p:spPr>
          <a:xfrm>
            <a:off x="6946578" y="3342412"/>
            <a:ext cx="1899425" cy="630942"/>
          </a:xfrm>
          <a:prstGeom prst="rect">
            <a:avLst/>
          </a:prstGeom>
        </p:spPr>
        <p:txBody>
          <a:bodyPr wrap="square">
            <a:spAutoFit/>
          </a:bodyPr>
          <a:lstStyle/>
          <a:p>
            <a:pPr marL="24765" marR="5080" indent="-12700">
              <a:lnSpc>
                <a:spcPts val="1850"/>
              </a:lnSpc>
              <a:spcBef>
                <a:spcPts val="420"/>
              </a:spcBef>
            </a:pPr>
            <a:r>
              <a:rPr lang="en-IN" sz="1600" dirty="0">
                <a:latin typeface="Franklin Gothic Medium"/>
                <a:cs typeface="Franklin Gothic Medium"/>
              </a:rPr>
              <a:t>3. </a:t>
            </a:r>
            <a:r>
              <a:rPr lang="en-IN" sz="1600" spc="-25" dirty="0">
                <a:latin typeface="Franklin Gothic Medium"/>
                <a:cs typeface="Franklin Gothic Medium"/>
              </a:rPr>
              <a:t>Exploratory </a:t>
            </a:r>
            <a:r>
              <a:rPr lang="en-IN" sz="1600" spc="-10" dirty="0">
                <a:latin typeface="Franklin Gothic Medium"/>
                <a:cs typeface="Franklin Gothic Medium"/>
              </a:rPr>
              <a:t>Data</a:t>
            </a:r>
          </a:p>
          <a:p>
            <a:pPr marL="24765" marR="5080" indent="-12700">
              <a:lnSpc>
                <a:spcPts val="1850"/>
              </a:lnSpc>
              <a:spcBef>
                <a:spcPts val="420"/>
              </a:spcBef>
            </a:pPr>
            <a:r>
              <a:rPr lang="en-IN" sz="1600" spc="-85" dirty="0">
                <a:latin typeface="Franklin Gothic Medium"/>
                <a:cs typeface="Franklin Gothic Medium"/>
              </a:rPr>
              <a:t> </a:t>
            </a:r>
            <a:r>
              <a:rPr lang="en-IN" sz="1600" spc="-85" dirty="0" smtClean="0">
                <a:latin typeface="Franklin Gothic Medium"/>
                <a:cs typeface="Franklin Gothic Medium"/>
              </a:rPr>
              <a:t>     </a:t>
            </a:r>
            <a:r>
              <a:rPr lang="en-IN" sz="1600" spc="-20" dirty="0" smtClean="0">
                <a:latin typeface="Franklin Gothic Medium"/>
                <a:cs typeface="Franklin Gothic Medium"/>
              </a:rPr>
              <a:t>Analysis</a:t>
            </a:r>
            <a:endParaRPr lang="en-IN" sz="1600" dirty="0">
              <a:latin typeface="Franklin Gothic Medium"/>
              <a:cs typeface="Franklin Gothic Medium"/>
            </a:endParaRPr>
          </a:p>
        </p:txBody>
      </p:sp>
    </p:spTree>
    <p:extLst>
      <p:ext uri="{BB962C8B-B14F-4D97-AF65-F5344CB8AC3E}">
        <p14:creationId xmlns:p14="http://schemas.microsoft.com/office/powerpoint/2010/main" val="2022544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3058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a:solidFill>
                  <a:srgbClr val="FF0000"/>
                </a:solidFill>
                <a:latin typeface="Arial"/>
                <a:cs typeface="Arial"/>
              </a:rPr>
              <a:t>Data</a:t>
            </a:r>
            <a:r>
              <a:rPr lang="en-US" sz="2400" b="1" spc="-30" dirty="0">
                <a:solidFill>
                  <a:srgbClr val="FF0000"/>
                </a:solidFill>
                <a:latin typeface="Arial"/>
                <a:cs typeface="Arial"/>
              </a:rPr>
              <a:t> </a:t>
            </a:r>
            <a:r>
              <a:rPr lang="en-US" sz="2400" b="1" dirty="0" smtClean="0">
                <a:solidFill>
                  <a:srgbClr val="FF0000"/>
                </a:solidFill>
                <a:latin typeface="Arial"/>
                <a:cs typeface="Arial"/>
              </a:rPr>
              <a:t>Exploration and Inspection</a:t>
            </a:r>
            <a:r>
              <a:rPr lang="en-US" sz="2400" b="1" spc="-10" dirty="0" smtClean="0">
                <a:solidFill>
                  <a:srgbClr val="FF0000"/>
                </a:solidFill>
                <a:latin typeface="Arial"/>
                <a:cs typeface="Arial"/>
              </a:rPr>
              <a:t>:</a:t>
            </a:r>
            <a:endParaRPr lang="en-US" sz="2400" dirty="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2" name="Rectangle 1"/>
          <p:cNvSpPr/>
          <p:nvPr/>
        </p:nvSpPr>
        <p:spPr>
          <a:xfrm>
            <a:off x="304800" y="529472"/>
            <a:ext cx="8077200" cy="1120820"/>
          </a:xfrm>
          <a:prstGeom prst="rect">
            <a:avLst/>
          </a:prstGeom>
        </p:spPr>
        <p:txBody>
          <a:bodyPr wrap="square">
            <a:spAutoFit/>
          </a:bodyPr>
          <a:lstStyle/>
          <a:p>
            <a:pPr marL="12700" marR="5080">
              <a:lnSpc>
                <a:spcPct val="100000"/>
              </a:lnSpc>
              <a:spcBef>
                <a:spcPts val="1250"/>
              </a:spcBef>
              <a:buFont typeface="Wingdings"/>
              <a:buChar char=""/>
              <a:tabLst>
                <a:tab pos="252095" algn="l"/>
              </a:tabLst>
            </a:pPr>
            <a:r>
              <a:rPr lang="en-US" sz="1400" dirty="0" smtClean="0">
                <a:latin typeface="Arial"/>
                <a:cs typeface="Arial"/>
              </a:rPr>
              <a:t> Libraries imported: </a:t>
            </a:r>
          </a:p>
          <a:p>
            <a:pPr marL="755650" marR="5080" lvl="1" indent="-285750">
              <a:buFont typeface="Wingdings" panose="05000000000000000000" pitchFamily="2" charset="2"/>
              <a:buChar char="§"/>
              <a:tabLst>
                <a:tab pos="252095" algn="l"/>
              </a:tabLst>
            </a:pPr>
            <a:r>
              <a:rPr lang="en-US" sz="1400" dirty="0" smtClean="0">
                <a:latin typeface="Arial"/>
                <a:cs typeface="Arial"/>
              </a:rPr>
              <a:t>Data manipulation: </a:t>
            </a:r>
            <a:r>
              <a:rPr lang="en-US" sz="1400" dirty="0" err="1" smtClean="0">
                <a:latin typeface="Arial"/>
                <a:cs typeface="Arial"/>
              </a:rPr>
              <a:t>numpy</a:t>
            </a:r>
            <a:r>
              <a:rPr lang="en-US" sz="1400" dirty="0" smtClean="0">
                <a:latin typeface="Arial"/>
                <a:cs typeface="Arial"/>
              </a:rPr>
              <a:t> and  pandas</a:t>
            </a:r>
          </a:p>
          <a:p>
            <a:pPr marL="755650" marR="5080" lvl="1" indent="-285750">
              <a:buFont typeface="Wingdings" panose="05000000000000000000" pitchFamily="2" charset="2"/>
              <a:buChar char="§"/>
              <a:tabLst>
                <a:tab pos="252095" algn="l"/>
              </a:tabLst>
            </a:pPr>
            <a:r>
              <a:rPr lang="en-US" sz="1400" dirty="0" smtClean="0">
                <a:latin typeface="Arial"/>
                <a:cs typeface="Arial"/>
              </a:rPr>
              <a:t>Data visualization : </a:t>
            </a:r>
            <a:r>
              <a:rPr lang="en-US" sz="1400" dirty="0" err="1" smtClean="0">
                <a:latin typeface="Arial"/>
                <a:cs typeface="Arial"/>
              </a:rPr>
              <a:t>matplotlib</a:t>
            </a:r>
            <a:r>
              <a:rPr lang="en-US" sz="1400" dirty="0">
                <a:latin typeface="Arial"/>
                <a:cs typeface="Arial"/>
              </a:rPr>
              <a:t> </a:t>
            </a:r>
            <a:r>
              <a:rPr lang="en-US" sz="1400" dirty="0" smtClean="0">
                <a:latin typeface="Arial"/>
                <a:cs typeface="Arial"/>
              </a:rPr>
              <a:t>and </a:t>
            </a:r>
            <a:r>
              <a:rPr lang="en-US" sz="1400" dirty="0" err="1" smtClean="0">
                <a:latin typeface="Arial"/>
                <a:cs typeface="Arial"/>
              </a:rPr>
              <a:t>seaborn</a:t>
            </a:r>
            <a:endParaRPr lang="en-US" sz="1400" dirty="0" smtClean="0">
              <a:latin typeface="Arial"/>
              <a:cs typeface="Arial"/>
            </a:endParaRPr>
          </a:p>
          <a:p>
            <a:pPr marL="12700" marR="5080">
              <a:lnSpc>
                <a:spcPct val="100000"/>
              </a:lnSpc>
              <a:spcBef>
                <a:spcPts val="1250"/>
              </a:spcBef>
              <a:buFont typeface="Wingdings"/>
              <a:buChar char=""/>
              <a:tabLst>
                <a:tab pos="252095" algn="l"/>
              </a:tabLst>
            </a:pPr>
            <a:r>
              <a:rPr lang="en-US" sz="1400" dirty="0" smtClean="0">
                <a:latin typeface="Arial"/>
                <a:cs typeface="Arial"/>
              </a:rPr>
              <a:t> Initial dataset size: </a:t>
            </a:r>
            <a:r>
              <a:rPr lang="en-US" sz="1400" dirty="0">
                <a:latin typeface="Arial"/>
                <a:cs typeface="Arial"/>
              </a:rPr>
              <a:t>119390 rows and 32 columns. </a:t>
            </a:r>
            <a:endParaRPr lang="en-US" sz="1400" dirty="0" smtClean="0">
              <a:latin typeface="Arial"/>
              <a:cs typeface="Arial"/>
            </a:endParaRPr>
          </a:p>
        </p:txBody>
      </p:sp>
      <p:sp>
        <p:nvSpPr>
          <p:cNvPr id="7" name="TextBox 6"/>
          <p:cNvSpPr txBox="1"/>
          <p:nvPr/>
        </p:nvSpPr>
        <p:spPr>
          <a:xfrm>
            <a:off x="533400" y="1581150"/>
            <a:ext cx="7696200" cy="3539430"/>
          </a:xfrm>
          <a:prstGeom prst="rect">
            <a:avLst/>
          </a:prstGeom>
          <a:noFill/>
        </p:spPr>
        <p:txBody>
          <a:bodyPr wrap="square" rtlCol="0">
            <a:spAutoFit/>
          </a:bodyPr>
          <a:lstStyle/>
          <a:p>
            <a:r>
              <a:rPr lang="en-US" sz="1400" dirty="0">
                <a:latin typeface="Arial"/>
                <a:cs typeface="Arial"/>
              </a:rPr>
              <a:t>Data </a:t>
            </a:r>
            <a:r>
              <a:rPr lang="en-US" sz="1400" dirty="0" smtClean="0">
                <a:latin typeface="Arial"/>
                <a:cs typeface="Arial"/>
              </a:rPr>
              <a:t>contains following features:</a:t>
            </a:r>
            <a:endParaRPr lang="en-US" sz="1400" dirty="0">
              <a:latin typeface="Arial"/>
              <a:cs typeface="Arial"/>
            </a:endParaRPr>
          </a:p>
          <a:p>
            <a:pPr marL="171450" indent="-171450">
              <a:buFont typeface="Arial" panose="020B0604020202020204" pitchFamily="34" charset="0"/>
              <a:buChar char="•"/>
            </a:pPr>
            <a:r>
              <a:rPr lang="en-US" sz="1400" b="1" dirty="0" smtClean="0">
                <a:solidFill>
                  <a:srgbClr val="FF0000"/>
                </a:solidFill>
                <a:latin typeface="Arial"/>
                <a:cs typeface="Arial"/>
              </a:rPr>
              <a:t>hotel</a:t>
            </a:r>
            <a:r>
              <a:rPr lang="en-US" sz="1400" dirty="0" smtClean="0">
                <a:latin typeface="Arial"/>
                <a:cs typeface="Arial"/>
              </a:rPr>
              <a:t>: Resort </a:t>
            </a:r>
            <a:r>
              <a:rPr lang="en-US" sz="1400" dirty="0">
                <a:latin typeface="Arial"/>
                <a:cs typeface="Arial"/>
              </a:rPr>
              <a:t>Hotel or City Hotel</a:t>
            </a:r>
          </a:p>
          <a:p>
            <a:pPr marL="171450" indent="-171450">
              <a:buFont typeface="Arial" panose="020B0604020202020204" pitchFamily="34" charset="0"/>
              <a:buChar char="•"/>
            </a:pPr>
            <a:r>
              <a:rPr lang="en-US" sz="1400" b="1" dirty="0" err="1" smtClean="0">
                <a:solidFill>
                  <a:srgbClr val="FF0000"/>
                </a:solidFill>
                <a:latin typeface="Arial"/>
                <a:cs typeface="Arial"/>
              </a:rPr>
              <a:t>is_canceled</a:t>
            </a:r>
            <a:r>
              <a:rPr lang="en-US" sz="1400" dirty="0" smtClean="0">
                <a:latin typeface="Arial"/>
                <a:cs typeface="Arial"/>
              </a:rPr>
              <a:t>: </a:t>
            </a:r>
            <a:r>
              <a:rPr lang="en-US" sz="1400" dirty="0">
                <a:latin typeface="Arial"/>
                <a:cs typeface="Arial"/>
              </a:rPr>
              <a:t>Value indicating if the booking was canceled (1) or not (0)</a:t>
            </a:r>
          </a:p>
          <a:p>
            <a:pPr marL="171450" indent="-171450">
              <a:buFont typeface="Arial" panose="020B0604020202020204" pitchFamily="34" charset="0"/>
              <a:buChar char="•"/>
            </a:pPr>
            <a:r>
              <a:rPr lang="en-US" sz="1400" b="1" dirty="0" err="1" smtClean="0">
                <a:latin typeface="Arial"/>
                <a:cs typeface="Arial"/>
              </a:rPr>
              <a:t>lead_time</a:t>
            </a:r>
            <a:r>
              <a:rPr lang="en-US" sz="1400" dirty="0" smtClean="0">
                <a:latin typeface="Arial"/>
                <a:cs typeface="Arial"/>
              </a:rPr>
              <a:t>: </a:t>
            </a:r>
            <a:r>
              <a:rPr lang="en-US" sz="1400" dirty="0">
                <a:latin typeface="Arial"/>
                <a:cs typeface="Arial"/>
              </a:rPr>
              <a:t>Number of days that elapsed between the entering date of the booking and the arrival date</a:t>
            </a:r>
          </a:p>
          <a:p>
            <a:pPr marL="171450" indent="-171450">
              <a:buFont typeface="Arial" panose="020B0604020202020204" pitchFamily="34" charset="0"/>
              <a:buChar char="•"/>
            </a:pPr>
            <a:r>
              <a:rPr lang="en-US" sz="1400" b="1" dirty="0" err="1" smtClean="0">
                <a:solidFill>
                  <a:srgbClr val="FF0000"/>
                </a:solidFill>
                <a:latin typeface="Arial"/>
                <a:cs typeface="Arial"/>
              </a:rPr>
              <a:t>arrival_date_year</a:t>
            </a:r>
            <a:r>
              <a:rPr lang="en-US" sz="1400" dirty="0" smtClean="0">
                <a:latin typeface="Arial"/>
                <a:cs typeface="Arial"/>
              </a:rPr>
              <a:t>: </a:t>
            </a:r>
            <a:r>
              <a:rPr lang="en-US" sz="1400" dirty="0">
                <a:latin typeface="Arial"/>
                <a:cs typeface="Arial"/>
              </a:rPr>
              <a:t>Year of arrival date</a:t>
            </a:r>
          </a:p>
          <a:p>
            <a:pPr marL="171450" indent="-171450">
              <a:buFont typeface="Arial" panose="020B0604020202020204" pitchFamily="34" charset="0"/>
              <a:buChar char="•"/>
            </a:pPr>
            <a:r>
              <a:rPr lang="en-US" sz="1400" b="1" dirty="0" err="1" smtClean="0">
                <a:solidFill>
                  <a:srgbClr val="FF0000"/>
                </a:solidFill>
                <a:latin typeface="Arial"/>
                <a:cs typeface="Arial"/>
              </a:rPr>
              <a:t>arrival_date_month</a:t>
            </a:r>
            <a:r>
              <a:rPr lang="en-US" sz="1400" dirty="0" smtClean="0">
                <a:latin typeface="Arial"/>
                <a:cs typeface="Arial"/>
              </a:rPr>
              <a:t>: </a:t>
            </a:r>
            <a:r>
              <a:rPr lang="en-US" sz="1400" dirty="0">
                <a:latin typeface="Arial"/>
                <a:cs typeface="Arial"/>
              </a:rPr>
              <a:t>Month of arrival date </a:t>
            </a:r>
            <a:endParaRPr lang="en-US" sz="1400" dirty="0" smtClean="0">
              <a:latin typeface="Arial"/>
              <a:cs typeface="Arial"/>
            </a:endParaRPr>
          </a:p>
          <a:p>
            <a:pPr marL="171450" indent="-171450">
              <a:buFont typeface="Arial" panose="020B0604020202020204" pitchFamily="34" charset="0"/>
              <a:buChar char="•"/>
            </a:pPr>
            <a:r>
              <a:rPr lang="en-US" sz="1400" b="1" dirty="0" err="1" smtClean="0">
                <a:latin typeface="Arial"/>
                <a:cs typeface="Arial"/>
              </a:rPr>
              <a:t>arrival_date_week_number</a:t>
            </a:r>
            <a:r>
              <a:rPr lang="en-US" sz="1400" dirty="0" smtClean="0">
                <a:latin typeface="Arial"/>
                <a:cs typeface="Arial"/>
              </a:rPr>
              <a:t>: </a:t>
            </a:r>
            <a:r>
              <a:rPr lang="en-US" sz="1400" dirty="0">
                <a:latin typeface="Arial"/>
                <a:cs typeface="Arial"/>
              </a:rPr>
              <a:t>Week number of year for arrival date </a:t>
            </a:r>
            <a:r>
              <a:rPr lang="en-US" sz="1400" b="1" dirty="0" err="1" smtClean="0">
                <a:solidFill>
                  <a:srgbClr val="FF0000"/>
                </a:solidFill>
                <a:latin typeface="Arial"/>
                <a:cs typeface="Arial"/>
              </a:rPr>
              <a:t>arrival_date_day_of_month</a:t>
            </a:r>
            <a:r>
              <a:rPr lang="en-US" sz="1400" dirty="0" smtClean="0">
                <a:latin typeface="Arial"/>
                <a:cs typeface="Arial"/>
              </a:rPr>
              <a:t>: </a:t>
            </a:r>
            <a:r>
              <a:rPr lang="en-US" sz="1400" dirty="0">
                <a:latin typeface="Arial"/>
                <a:cs typeface="Arial"/>
              </a:rPr>
              <a:t>Day of arrival date </a:t>
            </a:r>
            <a:endParaRPr lang="en-US" sz="1400" dirty="0" smtClean="0">
              <a:latin typeface="Arial"/>
              <a:cs typeface="Arial"/>
            </a:endParaRPr>
          </a:p>
          <a:p>
            <a:pPr marL="171450" indent="-171450">
              <a:buFont typeface="Arial" panose="020B0604020202020204" pitchFamily="34" charset="0"/>
              <a:buChar char="•"/>
            </a:pPr>
            <a:r>
              <a:rPr lang="en-US" sz="1400" b="1" dirty="0" err="1" smtClean="0">
                <a:solidFill>
                  <a:srgbClr val="FF0000"/>
                </a:solidFill>
                <a:latin typeface="Arial"/>
                <a:cs typeface="Arial"/>
              </a:rPr>
              <a:t>stays_in_weekend_nights</a:t>
            </a:r>
            <a:r>
              <a:rPr lang="en-US" sz="1400" dirty="0" smtClean="0">
                <a:latin typeface="Arial"/>
                <a:cs typeface="Arial"/>
              </a:rPr>
              <a:t>: </a:t>
            </a:r>
            <a:r>
              <a:rPr lang="en-US" sz="1400" dirty="0">
                <a:latin typeface="Arial"/>
                <a:cs typeface="Arial"/>
              </a:rPr>
              <a:t>Number of weekend nights </a:t>
            </a:r>
            <a:endParaRPr lang="en-US" sz="1400" dirty="0" smtClean="0">
              <a:latin typeface="Arial"/>
              <a:cs typeface="Arial"/>
            </a:endParaRPr>
          </a:p>
          <a:p>
            <a:pPr marL="171450" indent="-171450">
              <a:buFont typeface="Arial" panose="020B0604020202020204" pitchFamily="34" charset="0"/>
              <a:buChar char="•"/>
            </a:pPr>
            <a:r>
              <a:rPr lang="en-US" sz="1400" b="1" dirty="0" err="1" smtClean="0">
                <a:solidFill>
                  <a:srgbClr val="FF0000"/>
                </a:solidFill>
                <a:latin typeface="Arial"/>
                <a:cs typeface="Arial"/>
              </a:rPr>
              <a:t>stays_in_week_nights</a:t>
            </a:r>
            <a:r>
              <a:rPr lang="en-US" sz="1400" dirty="0" smtClean="0">
                <a:latin typeface="Arial"/>
                <a:cs typeface="Arial"/>
              </a:rPr>
              <a:t>: </a:t>
            </a:r>
            <a:r>
              <a:rPr lang="en-US" sz="1400" dirty="0">
                <a:latin typeface="Arial"/>
                <a:cs typeface="Arial"/>
              </a:rPr>
              <a:t>Number of week nights.</a:t>
            </a:r>
          </a:p>
          <a:p>
            <a:pPr marL="171450" indent="-171450">
              <a:buFont typeface="Arial" panose="020B0604020202020204" pitchFamily="34" charset="0"/>
              <a:buChar char="•"/>
            </a:pPr>
            <a:r>
              <a:rPr lang="en-US" sz="1400" b="1" dirty="0" smtClean="0">
                <a:solidFill>
                  <a:srgbClr val="FF0000"/>
                </a:solidFill>
                <a:latin typeface="Arial"/>
                <a:cs typeface="Arial"/>
              </a:rPr>
              <a:t>adults</a:t>
            </a:r>
            <a:r>
              <a:rPr lang="en-US" sz="1400" dirty="0" smtClean="0">
                <a:latin typeface="Arial"/>
                <a:cs typeface="Arial"/>
              </a:rPr>
              <a:t>: </a:t>
            </a:r>
            <a:r>
              <a:rPr lang="en-US" sz="1400" dirty="0">
                <a:latin typeface="Arial"/>
                <a:cs typeface="Arial"/>
              </a:rPr>
              <a:t>Number of adults </a:t>
            </a:r>
            <a:endParaRPr lang="en-US" sz="1400" dirty="0" smtClean="0">
              <a:latin typeface="Arial"/>
              <a:cs typeface="Arial"/>
            </a:endParaRPr>
          </a:p>
          <a:p>
            <a:pPr marL="171450" indent="-171450">
              <a:buFont typeface="Arial" panose="020B0604020202020204" pitchFamily="34" charset="0"/>
              <a:buChar char="•"/>
            </a:pPr>
            <a:r>
              <a:rPr lang="en-US" sz="1400" b="1" dirty="0" smtClean="0">
                <a:solidFill>
                  <a:srgbClr val="FF0000"/>
                </a:solidFill>
                <a:latin typeface="Arial"/>
                <a:cs typeface="Arial"/>
              </a:rPr>
              <a:t>children</a:t>
            </a:r>
            <a:r>
              <a:rPr lang="en-US" sz="1400" dirty="0" smtClean="0">
                <a:latin typeface="Arial"/>
                <a:cs typeface="Arial"/>
              </a:rPr>
              <a:t>: </a:t>
            </a:r>
            <a:r>
              <a:rPr lang="en-US" sz="1400" dirty="0">
                <a:latin typeface="Arial"/>
                <a:cs typeface="Arial"/>
              </a:rPr>
              <a:t>Number of children </a:t>
            </a:r>
            <a:endParaRPr lang="en-US" sz="1400" dirty="0" smtClean="0">
              <a:latin typeface="Arial"/>
              <a:cs typeface="Arial"/>
            </a:endParaRPr>
          </a:p>
          <a:p>
            <a:pPr marL="171450" indent="-171450">
              <a:buFont typeface="Arial" panose="020B0604020202020204" pitchFamily="34" charset="0"/>
              <a:buChar char="•"/>
            </a:pPr>
            <a:r>
              <a:rPr lang="en-US" sz="1400" b="1" dirty="0" smtClean="0">
                <a:solidFill>
                  <a:srgbClr val="FF0000"/>
                </a:solidFill>
                <a:latin typeface="Arial"/>
                <a:cs typeface="Arial"/>
              </a:rPr>
              <a:t>babies</a:t>
            </a:r>
            <a:r>
              <a:rPr lang="en-US" sz="1400" dirty="0" smtClean="0">
                <a:latin typeface="Arial"/>
                <a:cs typeface="Arial"/>
              </a:rPr>
              <a:t>: </a:t>
            </a:r>
            <a:r>
              <a:rPr lang="en-US" sz="1400" dirty="0">
                <a:latin typeface="Arial"/>
                <a:cs typeface="Arial"/>
              </a:rPr>
              <a:t>Number of babies </a:t>
            </a:r>
            <a:endParaRPr lang="en-US" sz="1400" dirty="0" smtClean="0">
              <a:latin typeface="Arial"/>
              <a:cs typeface="Arial"/>
            </a:endParaRPr>
          </a:p>
          <a:p>
            <a:pPr marL="171450" indent="-171450">
              <a:buFont typeface="Arial" panose="020B0604020202020204" pitchFamily="34" charset="0"/>
              <a:buChar char="•"/>
            </a:pPr>
            <a:r>
              <a:rPr lang="en-US" sz="1400" b="1" dirty="0" smtClean="0">
                <a:latin typeface="Arial"/>
                <a:cs typeface="Arial"/>
              </a:rPr>
              <a:t>meal</a:t>
            </a:r>
            <a:r>
              <a:rPr lang="en-US" sz="1400" dirty="0" smtClean="0">
                <a:latin typeface="Arial"/>
                <a:cs typeface="Arial"/>
              </a:rPr>
              <a:t>: </a:t>
            </a:r>
            <a:r>
              <a:rPr lang="en-US" sz="1400" dirty="0">
                <a:latin typeface="Arial"/>
                <a:cs typeface="Arial"/>
              </a:rPr>
              <a:t>Type of meal </a:t>
            </a:r>
            <a:r>
              <a:rPr lang="en-US" sz="1400" dirty="0" smtClean="0">
                <a:latin typeface="Arial"/>
                <a:cs typeface="Arial"/>
              </a:rPr>
              <a:t>booked </a:t>
            </a:r>
          </a:p>
          <a:p>
            <a:pPr marL="171450" indent="-171450">
              <a:buFont typeface="Arial" panose="020B0604020202020204" pitchFamily="34" charset="0"/>
              <a:buChar char="•"/>
            </a:pPr>
            <a:r>
              <a:rPr lang="en-US" sz="1400" b="1" dirty="0" smtClean="0">
                <a:solidFill>
                  <a:srgbClr val="FF0000"/>
                </a:solidFill>
                <a:latin typeface="Arial"/>
                <a:cs typeface="Arial"/>
              </a:rPr>
              <a:t>country</a:t>
            </a:r>
            <a:r>
              <a:rPr lang="en-US" sz="1400" dirty="0" smtClean="0">
                <a:latin typeface="Arial"/>
                <a:cs typeface="Arial"/>
              </a:rPr>
              <a:t>: </a:t>
            </a:r>
            <a:r>
              <a:rPr lang="en-US" sz="1400" dirty="0">
                <a:latin typeface="Arial"/>
                <a:cs typeface="Arial"/>
              </a:rPr>
              <a:t>Country of origin.</a:t>
            </a:r>
          </a:p>
        </p:txBody>
      </p:sp>
    </p:spTree>
    <p:extLst>
      <p:ext uri="{BB962C8B-B14F-4D97-AF65-F5344CB8AC3E}">
        <p14:creationId xmlns:p14="http://schemas.microsoft.com/office/powerpoint/2010/main" val="3284253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3058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a:solidFill>
                  <a:srgbClr val="FF0000"/>
                </a:solidFill>
                <a:latin typeface="Arial"/>
                <a:cs typeface="Arial"/>
              </a:rPr>
              <a:t>Data</a:t>
            </a:r>
            <a:r>
              <a:rPr lang="en-US" sz="2400" b="1" spc="-30" dirty="0">
                <a:solidFill>
                  <a:srgbClr val="FF0000"/>
                </a:solidFill>
                <a:latin typeface="Arial"/>
                <a:cs typeface="Arial"/>
              </a:rPr>
              <a:t> </a:t>
            </a:r>
            <a:r>
              <a:rPr lang="en-US" sz="2400" b="1" dirty="0" smtClean="0">
                <a:solidFill>
                  <a:srgbClr val="FF0000"/>
                </a:solidFill>
                <a:latin typeface="Arial"/>
                <a:cs typeface="Arial"/>
              </a:rPr>
              <a:t>Exploration and Inspection</a:t>
            </a:r>
            <a:r>
              <a:rPr lang="en-US" sz="2400" b="1" spc="-10" dirty="0" smtClean="0">
                <a:solidFill>
                  <a:srgbClr val="FF0000"/>
                </a:solidFill>
                <a:latin typeface="Arial"/>
                <a:cs typeface="Arial"/>
              </a:rPr>
              <a:t>:</a:t>
            </a:r>
            <a:endParaRPr lang="en-US" sz="2400" dirty="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7" name="TextBox 6"/>
          <p:cNvSpPr txBox="1"/>
          <p:nvPr/>
        </p:nvSpPr>
        <p:spPr>
          <a:xfrm>
            <a:off x="76200" y="502044"/>
            <a:ext cx="8534400" cy="4616648"/>
          </a:xfrm>
          <a:prstGeom prst="rect">
            <a:avLst/>
          </a:prstGeom>
          <a:noFill/>
        </p:spPr>
        <p:txBody>
          <a:bodyPr wrap="square" rtlCol="0">
            <a:spAutoFit/>
          </a:bodyPr>
          <a:lstStyle/>
          <a:p>
            <a:pPr marL="171450" indent="-171450">
              <a:buFont typeface="Arial" panose="020B0604020202020204" pitchFamily="34" charset="0"/>
              <a:buChar char="•"/>
            </a:pPr>
            <a:r>
              <a:rPr lang="en-US" sz="1400" b="1" dirty="0" err="1" smtClean="0">
                <a:solidFill>
                  <a:srgbClr val="FF0000"/>
                </a:solidFill>
                <a:latin typeface="Arial"/>
                <a:cs typeface="Arial"/>
              </a:rPr>
              <a:t>market_segment</a:t>
            </a:r>
            <a:r>
              <a:rPr lang="en-US" sz="1400" dirty="0" smtClean="0">
                <a:latin typeface="Arial"/>
                <a:cs typeface="Arial"/>
              </a:rPr>
              <a:t>: </a:t>
            </a:r>
            <a:r>
              <a:rPr lang="en-US" sz="1400" dirty="0">
                <a:latin typeface="Arial"/>
                <a:cs typeface="Arial"/>
              </a:rPr>
              <a:t>Market segment </a:t>
            </a:r>
            <a:r>
              <a:rPr lang="en-US" sz="1400" dirty="0" smtClean="0">
                <a:latin typeface="Arial"/>
                <a:cs typeface="Arial"/>
              </a:rPr>
              <a:t>designation </a:t>
            </a:r>
            <a:r>
              <a:rPr lang="en-US" sz="1400" dirty="0">
                <a:latin typeface="Arial"/>
                <a:cs typeface="Arial"/>
              </a:rPr>
              <a:t>(TA/TO) </a:t>
            </a:r>
            <a:endParaRPr lang="en-US" sz="1400" dirty="0" smtClean="0">
              <a:latin typeface="Arial"/>
              <a:cs typeface="Arial"/>
            </a:endParaRPr>
          </a:p>
          <a:p>
            <a:pPr marL="171450" indent="-171450">
              <a:buFont typeface="Arial" panose="020B0604020202020204" pitchFamily="34" charset="0"/>
              <a:buChar char="•"/>
            </a:pPr>
            <a:r>
              <a:rPr lang="en-US" sz="1400" b="1" dirty="0" err="1" smtClean="0">
                <a:solidFill>
                  <a:srgbClr val="FF0000"/>
                </a:solidFill>
                <a:latin typeface="Arial"/>
                <a:cs typeface="Arial"/>
              </a:rPr>
              <a:t>distribution_channel</a:t>
            </a:r>
            <a:r>
              <a:rPr lang="en-US" sz="1400" dirty="0" smtClean="0">
                <a:latin typeface="Arial"/>
                <a:cs typeface="Arial"/>
              </a:rPr>
              <a:t>: </a:t>
            </a:r>
            <a:r>
              <a:rPr lang="en-US" sz="1400" dirty="0">
                <a:latin typeface="Arial"/>
                <a:cs typeface="Arial"/>
              </a:rPr>
              <a:t>Booking distribution channel.(T/A/TO) </a:t>
            </a:r>
            <a:endParaRPr lang="en-US" sz="1400" dirty="0" smtClean="0">
              <a:latin typeface="Arial"/>
              <a:cs typeface="Arial"/>
            </a:endParaRPr>
          </a:p>
          <a:p>
            <a:pPr marL="171450" indent="-171450">
              <a:buFont typeface="Arial" panose="020B0604020202020204" pitchFamily="34" charset="0"/>
              <a:buChar char="•"/>
            </a:pPr>
            <a:r>
              <a:rPr lang="en-US" sz="1400" b="1" dirty="0" err="1" smtClean="0">
                <a:solidFill>
                  <a:srgbClr val="FF0000"/>
                </a:solidFill>
                <a:latin typeface="Arial"/>
                <a:cs typeface="Arial"/>
              </a:rPr>
              <a:t>is_repeated_guest</a:t>
            </a:r>
            <a:r>
              <a:rPr lang="en-US" sz="1400" dirty="0" smtClean="0">
                <a:latin typeface="Arial"/>
                <a:cs typeface="Arial"/>
              </a:rPr>
              <a:t>: </a:t>
            </a:r>
            <a:r>
              <a:rPr lang="en-US" sz="1400" dirty="0">
                <a:latin typeface="Arial"/>
                <a:cs typeface="Arial"/>
              </a:rPr>
              <a:t>is a repeated guest (1) or not (0)</a:t>
            </a:r>
          </a:p>
          <a:p>
            <a:pPr marL="171450" indent="-171450">
              <a:buFont typeface="Arial" panose="020B0604020202020204" pitchFamily="34" charset="0"/>
              <a:buChar char="•"/>
            </a:pPr>
            <a:r>
              <a:rPr lang="en-US" sz="1400" b="1" dirty="0" err="1" smtClean="0">
                <a:latin typeface="Arial"/>
                <a:cs typeface="Arial"/>
              </a:rPr>
              <a:t>previous_cancellations</a:t>
            </a:r>
            <a:r>
              <a:rPr lang="en-US" sz="1400" dirty="0" smtClean="0">
                <a:latin typeface="Arial"/>
                <a:cs typeface="Arial"/>
              </a:rPr>
              <a:t>: </a:t>
            </a:r>
            <a:r>
              <a:rPr lang="en-US" sz="1400" dirty="0">
                <a:latin typeface="Arial"/>
                <a:cs typeface="Arial"/>
              </a:rPr>
              <a:t>Number of previous bookings that were cancelled </a:t>
            </a:r>
            <a:r>
              <a:rPr lang="en-US" sz="1400" dirty="0" smtClean="0">
                <a:latin typeface="Arial"/>
                <a:cs typeface="Arial"/>
              </a:rPr>
              <a:t>prior </a:t>
            </a:r>
            <a:r>
              <a:rPr lang="en-US" sz="1400" dirty="0">
                <a:latin typeface="Arial"/>
                <a:cs typeface="Arial"/>
              </a:rPr>
              <a:t>to the current booking</a:t>
            </a:r>
          </a:p>
          <a:p>
            <a:pPr marL="171450" indent="-171450">
              <a:buFont typeface="Arial" panose="020B0604020202020204" pitchFamily="34" charset="0"/>
              <a:buChar char="•"/>
            </a:pPr>
            <a:r>
              <a:rPr lang="en-US" sz="1400" b="1" dirty="0" err="1" smtClean="0">
                <a:latin typeface="Arial"/>
                <a:cs typeface="Arial"/>
              </a:rPr>
              <a:t>previous_bookings_not_canceled</a:t>
            </a:r>
            <a:r>
              <a:rPr lang="en-US" sz="1400" dirty="0" smtClean="0">
                <a:latin typeface="Arial"/>
                <a:cs typeface="Arial"/>
              </a:rPr>
              <a:t>: </a:t>
            </a:r>
            <a:r>
              <a:rPr lang="en-US" sz="1400" dirty="0">
                <a:latin typeface="Arial"/>
                <a:cs typeface="Arial"/>
              </a:rPr>
              <a:t>Number of previous bookings not cancelled by the customer prior to the current booking</a:t>
            </a:r>
          </a:p>
          <a:p>
            <a:pPr marL="171450" indent="-171450">
              <a:buFont typeface="Arial" panose="020B0604020202020204" pitchFamily="34" charset="0"/>
              <a:buChar char="•"/>
            </a:pPr>
            <a:r>
              <a:rPr lang="en-US" sz="1400" b="1" dirty="0" err="1" smtClean="0">
                <a:latin typeface="Arial"/>
                <a:cs typeface="Arial"/>
              </a:rPr>
              <a:t>reserved_room_type</a:t>
            </a:r>
            <a:r>
              <a:rPr lang="en-US" sz="1400" dirty="0" smtClean="0">
                <a:latin typeface="Arial"/>
                <a:cs typeface="Arial"/>
              </a:rPr>
              <a:t>: </a:t>
            </a:r>
            <a:r>
              <a:rPr lang="en-US" sz="1400" dirty="0">
                <a:latin typeface="Arial"/>
                <a:cs typeface="Arial"/>
              </a:rPr>
              <a:t>Code of room type reserved.</a:t>
            </a:r>
          </a:p>
          <a:p>
            <a:pPr marL="171450" indent="-171450">
              <a:buFont typeface="Arial" panose="020B0604020202020204" pitchFamily="34" charset="0"/>
              <a:buChar char="•"/>
            </a:pPr>
            <a:r>
              <a:rPr lang="en-US" sz="1400" b="1" dirty="0" err="1" smtClean="0">
                <a:latin typeface="Arial"/>
                <a:cs typeface="Arial"/>
              </a:rPr>
              <a:t>assigned_room_type</a:t>
            </a:r>
            <a:r>
              <a:rPr lang="en-US" sz="1400" dirty="0" smtClean="0">
                <a:latin typeface="Arial"/>
                <a:cs typeface="Arial"/>
              </a:rPr>
              <a:t>: </a:t>
            </a:r>
            <a:r>
              <a:rPr lang="en-US" sz="1400" dirty="0">
                <a:latin typeface="Arial"/>
                <a:cs typeface="Arial"/>
              </a:rPr>
              <a:t>Code for the type of room assigned to the booking.</a:t>
            </a:r>
          </a:p>
          <a:p>
            <a:pPr marL="171450" indent="-171450">
              <a:buFont typeface="Arial" panose="020B0604020202020204" pitchFamily="34" charset="0"/>
              <a:buChar char="•"/>
            </a:pPr>
            <a:r>
              <a:rPr lang="en-US" sz="1400" b="1" dirty="0" err="1" smtClean="0">
                <a:latin typeface="Arial"/>
                <a:cs typeface="Arial"/>
              </a:rPr>
              <a:t>booking_changes</a:t>
            </a:r>
            <a:r>
              <a:rPr lang="en-US" sz="1400" dirty="0" smtClean="0">
                <a:latin typeface="Arial"/>
                <a:cs typeface="Arial"/>
              </a:rPr>
              <a:t>: </a:t>
            </a:r>
            <a:r>
              <a:rPr lang="en-US" sz="1400" dirty="0">
                <a:latin typeface="Arial"/>
                <a:cs typeface="Arial"/>
              </a:rPr>
              <a:t>Number of changes made to the booking </a:t>
            </a:r>
            <a:endParaRPr lang="en-US" sz="1400" dirty="0" smtClean="0">
              <a:latin typeface="Arial"/>
              <a:cs typeface="Arial"/>
            </a:endParaRPr>
          </a:p>
          <a:p>
            <a:pPr marL="171450" indent="-171450">
              <a:buFont typeface="Arial" panose="020B0604020202020204" pitchFamily="34" charset="0"/>
              <a:buChar char="•"/>
            </a:pPr>
            <a:r>
              <a:rPr lang="en-US" sz="1400" b="1" dirty="0" err="1" smtClean="0">
                <a:latin typeface="Arial"/>
                <a:cs typeface="Arial"/>
              </a:rPr>
              <a:t>deposit_type</a:t>
            </a:r>
            <a:r>
              <a:rPr lang="en-US" sz="1400" dirty="0" smtClean="0">
                <a:latin typeface="Arial"/>
                <a:cs typeface="Arial"/>
              </a:rPr>
              <a:t> </a:t>
            </a:r>
            <a:r>
              <a:rPr lang="en-US" sz="1400" dirty="0">
                <a:latin typeface="Arial"/>
                <a:cs typeface="Arial"/>
              </a:rPr>
              <a:t>: No Deposit, Non Refund , Refundable. </a:t>
            </a:r>
            <a:endParaRPr lang="en-US" sz="1400" dirty="0" smtClean="0">
              <a:latin typeface="Arial"/>
              <a:cs typeface="Arial"/>
            </a:endParaRPr>
          </a:p>
          <a:p>
            <a:pPr marL="171450" indent="-171450">
              <a:buFont typeface="Arial" panose="020B0604020202020204" pitchFamily="34" charset="0"/>
              <a:buChar char="•"/>
            </a:pPr>
            <a:r>
              <a:rPr lang="en-US" sz="1400" b="1" dirty="0" smtClean="0">
                <a:latin typeface="Arial"/>
                <a:cs typeface="Arial"/>
              </a:rPr>
              <a:t>agent</a:t>
            </a:r>
            <a:r>
              <a:rPr lang="en-US" sz="1400" dirty="0" smtClean="0">
                <a:latin typeface="Arial"/>
                <a:cs typeface="Arial"/>
              </a:rPr>
              <a:t>: </a:t>
            </a:r>
            <a:r>
              <a:rPr lang="en-US" sz="1400" dirty="0">
                <a:latin typeface="Arial"/>
                <a:cs typeface="Arial"/>
              </a:rPr>
              <a:t>ID of the travel agency that made the booking </a:t>
            </a:r>
            <a:endParaRPr lang="en-US" sz="1400" dirty="0" smtClean="0">
              <a:latin typeface="Arial"/>
              <a:cs typeface="Arial"/>
            </a:endParaRPr>
          </a:p>
          <a:p>
            <a:pPr marL="171450" indent="-171450">
              <a:buFont typeface="Arial" panose="020B0604020202020204" pitchFamily="34" charset="0"/>
              <a:buChar char="•"/>
            </a:pPr>
            <a:r>
              <a:rPr lang="en-US" sz="1400" b="1" dirty="0" smtClean="0">
                <a:latin typeface="Arial"/>
                <a:cs typeface="Arial"/>
              </a:rPr>
              <a:t>company</a:t>
            </a:r>
            <a:r>
              <a:rPr lang="en-US" sz="1400" dirty="0" smtClean="0">
                <a:latin typeface="Arial"/>
                <a:cs typeface="Arial"/>
              </a:rPr>
              <a:t>: </a:t>
            </a:r>
            <a:r>
              <a:rPr lang="en-US" sz="1400" dirty="0">
                <a:latin typeface="Arial"/>
                <a:cs typeface="Arial"/>
              </a:rPr>
              <a:t>ID of the company/entity that made the booking .</a:t>
            </a:r>
          </a:p>
          <a:p>
            <a:pPr marL="171450" indent="-171450">
              <a:buFont typeface="Arial" panose="020B0604020202020204" pitchFamily="34" charset="0"/>
              <a:buChar char="•"/>
            </a:pPr>
            <a:r>
              <a:rPr lang="en-US" sz="1400" b="1" dirty="0" err="1">
                <a:latin typeface="Arial"/>
                <a:cs typeface="Arial"/>
              </a:rPr>
              <a:t>days_in_waiting_list</a:t>
            </a:r>
            <a:r>
              <a:rPr lang="en-US" sz="1400" dirty="0">
                <a:latin typeface="Arial"/>
                <a:cs typeface="Arial"/>
              </a:rPr>
              <a:t> : Number of days the booking was in the waiting list before it was confirmed to the customer</a:t>
            </a:r>
          </a:p>
          <a:p>
            <a:pPr marL="171450" indent="-171450">
              <a:buFont typeface="Arial" panose="020B0604020202020204" pitchFamily="34" charset="0"/>
              <a:buChar char="•"/>
            </a:pPr>
            <a:r>
              <a:rPr lang="en-US" sz="1400" b="1" dirty="0" err="1" smtClean="0">
                <a:latin typeface="Arial"/>
                <a:cs typeface="Arial"/>
              </a:rPr>
              <a:t>customer_type</a:t>
            </a:r>
            <a:r>
              <a:rPr lang="en-US" sz="1400" dirty="0" smtClean="0">
                <a:latin typeface="Arial"/>
                <a:cs typeface="Arial"/>
              </a:rPr>
              <a:t>: </a:t>
            </a:r>
            <a:r>
              <a:rPr lang="en-US" sz="1400" dirty="0">
                <a:latin typeface="Arial"/>
                <a:cs typeface="Arial"/>
              </a:rPr>
              <a:t>type of customer. Contract</a:t>
            </a:r>
            <a:r>
              <a:rPr lang="en-US" sz="1400" dirty="0" smtClean="0">
                <a:latin typeface="Arial"/>
                <a:cs typeface="Arial"/>
              </a:rPr>
              <a:t>, Group, Transient, Transient </a:t>
            </a:r>
            <a:r>
              <a:rPr lang="en-US" sz="1400" dirty="0">
                <a:latin typeface="Arial"/>
                <a:cs typeface="Arial"/>
              </a:rPr>
              <a:t>party.</a:t>
            </a:r>
          </a:p>
          <a:p>
            <a:pPr marL="171450" indent="-171450">
              <a:buFont typeface="Arial" panose="020B0604020202020204" pitchFamily="34" charset="0"/>
              <a:buChar char="•"/>
            </a:pPr>
            <a:r>
              <a:rPr lang="en-US" sz="1400" b="1" dirty="0" err="1" smtClean="0">
                <a:solidFill>
                  <a:srgbClr val="FF0000"/>
                </a:solidFill>
                <a:latin typeface="Arial"/>
                <a:cs typeface="Arial"/>
              </a:rPr>
              <a:t>adr</a:t>
            </a:r>
            <a:r>
              <a:rPr lang="en-US" sz="1400" dirty="0" smtClean="0">
                <a:latin typeface="Arial"/>
                <a:cs typeface="Arial"/>
              </a:rPr>
              <a:t>: </a:t>
            </a:r>
            <a:r>
              <a:rPr lang="en-US" sz="1400" dirty="0">
                <a:latin typeface="Arial"/>
                <a:cs typeface="Arial"/>
              </a:rPr>
              <a:t>Average Daily Rate as defined by dividing the sum of all lodging transactions by the total number of staying nights</a:t>
            </a:r>
          </a:p>
          <a:p>
            <a:pPr marL="171450" indent="-171450">
              <a:buFont typeface="Arial" panose="020B0604020202020204" pitchFamily="34" charset="0"/>
              <a:buChar char="•"/>
            </a:pPr>
            <a:r>
              <a:rPr lang="en-US" sz="1400" b="1" dirty="0" err="1" smtClean="0">
                <a:solidFill>
                  <a:srgbClr val="FF0000"/>
                </a:solidFill>
                <a:latin typeface="Arial"/>
                <a:cs typeface="Arial"/>
              </a:rPr>
              <a:t>required_car_parking_spaces</a:t>
            </a:r>
            <a:r>
              <a:rPr lang="en-US" sz="1400" dirty="0" smtClean="0">
                <a:latin typeface="Arial"/>
                <a:cs typeface="Arial"/>
              </a:rPr>
              <a:t>: </a:t>
            </a:r>
            <a:r>
              <a:rPr lang="en-US" sz="1400" dirty="0">
                <a:latin typeface="Arial"/>
                <a:cs typeface="Arial"/>
              </a:rPr>
              <a:t>Number of car parking spaces required by the customer </a:t>
            </a:r>
            <a:r>
              <a:rPr lang="en-US" sz="1400" b="1" dirty="0" err="1" smtClean="0">
                <a:latin typeface="Arial"/>
                <a:cs typeface="Arial"/>
              </a:rPr>
              <a:t>total_of_special_requests</a:t>
            </a:r>
            <a:r>
              <a:rPr lang="en-US" sz="1400" dirty="0" smtClean="0">
                <a:latin typeface="Arial"/>
                <a:cs typeface="Arial"/>
              </a:rPr>
              <a:t>: </a:t>
            </a:r>
            <a:r>
              <a:rPr lang="en-US" sz="1400" dirty="0">
                <a:latin typeface="Arial"/>
                <a:cs typeface="Arial"/>
              </a:rPr>
              <a:t>Number of special requests made by the customer (e.g. twin bed or high floor</a:t>
            </a:r>
            <a:r>
              <a:rPr lang="en-US" sz="1400" dirty="0" smtClean="0">
                <a:latin typeface="Arial"/>
                <a:cs typeface="Arial"/>
              </a:rPr>
              <a:t>)</a:t>
            </a:r>
          </a:p>
          <a:p>
            <a:pPr marL="171450" indent="-171450">
              <a:buFont typeface="Arial" panose="020B0604020202020204" pitchFamily="34" charset="0"/>
              <a:buChar char="•"/>
            </a:pPr>
            <a:r>
              <a:rPr lang="en-US" sz="1400" b="1" dirty="0" err="1" smtClean="0">
                <a:solidFill>
                  <a:srgbClr val="FF0000"/>
                </a:solidFill>
                <a:latin typeface="Arial"/>
                <a:cs typeface="Arial"/>
              </a:rPr>
              <a:t>reservation_status</a:t>
            </a:r>
            <a:r>
              <a:rPr lang="en-US" sz="1400" dirty="0" smtClean="0">
                <a:latin typeface="Arial"/>
                <a:cs typeface="Arial"/>
              </a:rPr>
              <a:t>: </a:t>
            </a:r>
            <a:r>
              <a:rPr lang="en-US" sz="1400" dirty="0">
                <a:latin typeface="Arial"/>
                <a:cs typeface="Arial"/>
              </a:rPr>
              <a:t>Reservation last status.</a:t>
            </a:r>
          </a:p>
        </p:txBody>
      </p:sp>
    </p:spTree>
    <p:extLst>
      <p:ext uri="{BB962C8B-B14F-4D97-AF65-F5344CB8AC3E}">
        <p14:creationId xmlns:p14="http://schemas.microsoft.com/office/powerpoint/2010/main" val="1124146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305800" cy="382156"/>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a:buChar char=""/>
              <a:tabLst>
                <a:tab pos="497840" algn="l"/>
                <a:tab pos="498475" algn="l"/>
              </a:tabLst>
            </a:pPr>
            <a:r>
              <a:rPr lang="en-US" sz="2400" b="1" dirty="0">
                <a:solidFill>
                  <a:srgbClr val="FF0000"/>
                </a:solidFill>
                <a:latin typeface="Arial"/>
                <a:cs typeface="Arial"/>
              </a:rPr>
              <a:t>Data</a:t>
            </a:r>
            <a:r>
              <a:rPr lang="en-US" sz="2400" b="1" spc="-55" dirty="0">
                <a:solidFill>
                  <a:srgbClr val="FF0000"/>
                </a:solidFill>
                <a:latin typeface="Arial"/>
                <a:cs typeface="Arial"/>
              </a:rPr>
              <a:t> </a:t>
            </a:r>
            <a:r>
              <a:rPr lang="en-US" sz="2400" b="1" dirty="0">
                <a:solidFill>
                  <a:srgbClr val="FF0000"/>
                </a:solidFill>
                <a:latin typeface="Arial"/>
                <a:cs typeface="Arial"/>
              </a:rPr>
              <a:t>Cleaning</a:t>
            </a:r>
            <a:r>
              <a:rPr lang="en-US" sz="2400" b="1" spc="-60" dirty="0">
                <a:solidFill>
                  <a:srgbClr val="FF0000"/>
                </a:solidFill>
                <a:latin typeface="Arial"/>
                <a:cs typeface="Arial"/>
              </a:rPr>
              <a:t> </a:t>
            </a:r>
            <a:r>
              <a:rPr lang="en-US" sz="2400" b="1" dirty="0">
                <a:solidFill>
                  <a:srgbClr val="FF0000"/>
                </a:solidFill>
                <a:latin typeface="Arial"/>
                <a:cs typeface="Arial"/>
              </a:rPr>
              <a:t>and</a:t>
            </a:r>
            <a:r>
              <a:rPr lang="en-US" sz="2400" b="1" spc="-60" dirty="0">
                <a:solidFill>
                  <a:srgbClr val="FF0000"/>
                </a:solidFill>
                <a:latin typeface="Arial"/>
                <a:cs typeface="Arial"/>
              </a:rPr>
              <a:t> </a:t>
            </a:r>
            <a:r>
              <a:rPr lang="en-US" sz="2400" b="1" spc="-10" dirty="0">
                <a:solidFill>
                  <a:srgbClr val="FF0000"/>
                </a:solidFill>
                <a:latin typeface="Arial"/>
                <a:cs typeface="Arial"/>
              </a:rPr>
              <a:t>Manipulation:</a:t>
            </a:r>
            <a:endParaRPr lang="en-US" sz="2400" dirty="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2" name="Rectangle 1"/>
          <p:cNvSpPr/>
          <p:nvPr/>
        </p:nvSpPr>
        <p:spPr>
          <a:xfrm>
            <a:off x="304800" y="529472"/>
            <a:ext cx="7086600" cy="307777"/>
          </a:xfrm>
          <a:prstGeom prst="rect">
            <a:avLst/>
          </a:prstGeom>
        </p:spPr>
        <p:txBody>
          <a:bodyPr wrap="square">
            <a:spAutoFit/>
          </a:bodyPr>
          <a:lstStyle/>
          <a:p>
            <a:pPr marL="212090" lvl="1">
              <a:lnSpc>
                <a:spcPct val="100000"/>
              </a:lnSpc>
              <a:buSzPct val="92857"/>
              <a:tabLst>
                <a:tab pos="354965" algn="l"/>
              </a:tabLst>
            </a:pPr>
            <a:r>
              <a:rPr lang="en-US" sz="1400" b="1" dirty="0" smtClean="0">
                <a:latin typeface="Arial"/>
                <a:cs typeface="Arial"/>
              </a:rPr>
              <a:t>I. Handling Null values: </a:t>
            </a:r>
            <a:r>
              <a:rPr lang="en-US" sz="1400" dirty="0">
                <a:latin typeface="Arial"/>
                <a:cs typeface="Arial"/>
              </a:rPr>
              <a:t>C</a:t>
            </a:r>
            <a:r>
              <a:rPr lang="en-US" sz="1400" dirty="0" smtClean="0">
                <a:latin typeface="Arial"/>
                <a:cs typeface="Arial"/>
              </a:rPr>
              <a:t>olumns company, agent, country and children </a:t>
            </a:r>
            <a:r>
              <a:rPr lang="en-US" sz="1400" b="1" dirty="0" smtClean="0">
                <a:latin typeface="Arial"/>
                <a:cs typeface="Arial"/>
              </a:rPr>
              <a:t> </a:t>
            </a:r>
            <a:endParaRPr lang="en-US" sz="1400" b="1" dirty="0">
              <a:latin typeface="Arial"/>
              <a:cs typeface="Arial"/>
            </a:endParaRPr>
          </a:p>
        </p:txBody>
      </p:sp>
      <p:sp>
        <p:nvSpPr>
          <p:cNvPr id="14" name="Down Arrow 13"/>
          <p:cNvSpPr/>
          <p:nvPr/>
        </p:nvSpPr>
        <p:spPr>
          <a:xfrm>
            <a:off x="4381500" y="2800220"/>
            <a:ext cx="381000" cy="457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4"/>
          <a:srcRect r="4460"/>
          <a:stretch/>
        </p:blipFill>
        <p:spPr>
          <a:xfrm>
            <a:off x="535905" y="3264250"/>
            <a:ext cx="8072190" cy="1533580"/>
          </a:xfrm>
          <a:prstGeom prst="rect">
            <a:avLst/>
          </a:prstGeom>
          <a:ln>
            <a:solidFill>
              <a:schemeClr val="tx1"/>
            </a:solidFill>
          </a:ln>
        </p:spPr>
      </p:pic>
      <p:pic>
        <p:nvPicPr>
          <p:cNvPr id="16" name="Picture 15"/>
          <p:cNvPicPr>
            <a:picLocks noChangeAspect="1"/>
          </p:cNvPicPr>
          <p:nvPr/>
        </p:nvPicPr>
        <p:blipFill rotWithShape="1">
          <a:blip r:embed="rId5"/>
          <a:srcRect b="13661"/>
          <a:stretch/>
        </p:blipFill>
        <p:spPr>
          <a:xfrm>
            <a:off x="1607371" y="830420"/>
            <a:ext cx="5929259" cy="1962897"/>
          </a:xfrm>
          <a:prstGeom prst="rect">
            <a:avLst/>
          </a:prstGeom>
          <a:ln>
            <a:solidFill>
              <a:schemeClr val="tx1"/>
            </a:solidFill>
          </a:ln>
        </p:spPr>
      </p:pic>
    </p:spTree>
    <p:extLst>
      <p:ext uri="{BB962C8B-B14F-4D97-AF65-F5344CB8AC3E}">
        <p14:creationId xmlns:p14="http://schemas.microsoft.com/office/powerpoint/2010/main" val="328720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305800" cy="382156"/>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a:buChar char=""/>
              <a:tabLst>
                <a:tab pos="497840" algn="l"/>
                <a:tab pos="498475" algn="l"/>
              </a:tabLst>
            </a:pPr>
            <a:r>
              <a:rPr lang="en-US" sz="2400" b="1" dirty="0">
                <a:solidFill>
                  <a:srgbClr val="FF0000"/>
                </a:solidFill>
                <a:latin typeface="Arial"/>
                <a:cs typeface="Arial"/>
              </a:rPr>
              <a:t>Data</a:t>
            </a:r>
            <a:r>
              <a:rPr lang="en-US" sz="2400" b="1" spc="-55" dirty="0">
                <a:solidFill>
                  <a:srgbClr val="FF0000"/>
                </a:solidFill>
                <a:latin typeface="Arial"/>
                <a:cs typeface="Arial"/>
              </a:rPr>
              <a:t> </a:t>
            </a:r>
            <a:r>
              <a:rPr lang="en-US" sz="2400" b="1" dirty="0">
                <a:solidFill>
                  <a:srgbClr val="FF0000"/>
                </a:solidFill>
                <a:latin typeface="Arial"/>
                <a:cs typeface="Arial"/>
              </a:rPr>
              <a:t>Cleaning</a:t>
            </a:r>
            <a:r>
              <a:rPr lang="en-US" sz="2400" b="1" spc="-60" dirty="0">
                <a:solidFill>
                  <a:srgbClr val="FF0000"/>
                </a:solidFill>
                <a:latin typeface="Arial"/>
                <a:cs typeface="Arial"/>
              </a:rPr>
              <a:t> </a:t>
            </a:r>
            <a:r>
              <a:rPr lang="en-US" sz="2400" b="1" dirty="0">
                <a:solidFill>
                  <a:srgbClr val="FF0000"/>
                </a:solidFill>
                <a:latin typeface="Arial"/>
                <a:cs typeface="Arial"/>
              </a:rPr>
              <a:t>and</a:t>
            </a:r>
            <a:r>
              <a:rPr lang="en-US" sz="2400" b="1" spc="-60" dirty="0">
                <a:solidFill>
                  <a:srgbClr val="FF0000"/>
                </a:solidFill>
                <a:latin typeface="Arial"/>
                <a:cs typeface="Arial"/>
              </a:rPr>
              <a:t> </a:t>
            </a:r>
            <a:r>
              <a:rPr lang="en-US" sz="2400" b="1" spc="-10" dirty="0">
                <a:solidFill>
                  <a:srgbClr val="FF0000"/>
                </a:solidFill>
                <a:latin typeface="Arial"/>
                <a:cs typeface="Arial"/>
              </a:rPr>
              <a:t>Manipulation:</a:t>
            </a:r>
            <a:endParaRPr lang="en-US" sz="2400" dirty="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2" name="Rectangle 1"/>
          <p:cNvSpPr/>
          <p:nvPr/>
        </p:nvSpPr>
        <p:spPr>
          <a:xfrm>
            <a:off x="304800" y="529472"/>
            <a:ext cx="8305800" cy="307777"/>
          </a:xfrm>
          <a:prstGeom prst="rect">
            <a:avLst/>
          </a:prstGeom>
        </p:spPr>
        <p:txBody>
          <a:bodyPr wrap="square">
            <a:spAutoFit/>
          </a:bodyPr>
          <a:lstStyle/>
          <a:p>
            <a:pPr marL="212090" lvl="1">
              <a:lnSpc>
                <a:spcPct val="100000"/>
              </a:lnSpc>
              <a:buSzPct val="92857"/>
              <a:tabLst>
                <a:tab pos="354965" algn="l"/>
              </a:tabLst>
            </a:pPr>
            <a:r>
              <a:rPr lang="en-US" sz="1400" b="1" dirty="0" smtClean="0">
                <a:latin typeface="Arial"/>
                <a:cs typeface="Arial"/>
              </a:rPr>
              <a:t>II. Dropping irrelevant columns and rows</a:t>
            </a:r>
            <a:endParaRPr lang="en-US" sz="1400" b="1" dirty="0">
              <a:latin typeface="Arial"/>
              <a:cs typeface="Arial"/>
            </a:endParaRPr>
          </a:p>
        </p:txBody>
      </p:sp>
      <p:pic>
        <p:nvPicPr>
          <p:cNvPr id="3" name="Picture 2"/>
          <p:cNvPicPr>
            <a:picLocks noChangeAspect="1"/>
          </p:cNvPicPr>
          <p:nvPr/>
        </p:nvPicPr>
        <p:blipFill>
          <a:blip r:embed="rId4"/>
          <a:stretch>
            <a:fillRect/>
          </a:stretch>
        </p:blipFill>
        <p:spPr>
          <a:xfrm>
            <a:off x="1661707" y="935395"/>
            <a:ext cx="5820587" cy="1219370"/>
          </a:xfrm>
          <a:prstGeom prst="rect">
            <a:avLst/>
          </a:prstGeom>
        </p:spPr>
      </p:pic>
      <p:pic>
        <p:nvPicPr>
          <p:cNvPr id="4" name="Picture 3"/>
          <p:cNvPicPr>
            <a:picLocks noChangeAspect="1"/>
          </p:cNvPicPr>
          <p:nvPr/>
        </p:nvPicPr>
        <p:blipFill>
          <a:blip r:embed="rId5"/>
          <a:stretch>
            <a:fillRect/>
          </a:stretch>
        </p:blipFill>
        <p:spPr>
          <a:xfrm>
            <a:off x="2671498" y="2685689"/>
            <a:ext cx="3801005" cy="1657581"/>
          </a:xfrm>
          <a:prstGeom prst="rect">
            <a:avLst/>
          </a:prstGeom>
        </p:spPr>
      </p:pic>
      <p:sp>
        <p:nvSpPr>
          <p:cNvPr id="15" name="Down Arrow 14"/>
          <p:cNvSpPr/>
          <p:nvPr/>
        </p:nvSpPr>
        <p:spPr>
          <a:xfrm>
            <a:off x="4381500" y="2190620"/>
            <a:ext cx="381000" cy="4573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180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305800" cy="382156"/>
          </a:xfrm>
          <a:prstGeom prst="rect">
            <a:avLst/>
          </a:prstGeom>
        </p:spPr>
        <p:txBody>
          <a:bodyPr vert="horz" wrap="square" lIns="0" tIns="12700" rIns="0" bIns="0" rtlCol="0">
            <a:spAutoFit/>
          </a:bodyPr>
          <a:lstStyle/>
          <a:p>
            <a:pPr marL="497840" indent="-485775">
              <a:lnSpc>
                <a:spcPct val="100000"/>
              </a:lnSpc>
              <a:spcBef>
                <a:spcPts val="100"/>
              </a:spcBef>
              <a:buSzPct val="116666"/>
              <a:buFont typeface="Wingdings"/>
              <a:buChar char=""/>
              <a:tabLst>
                <a:tab pos="497840" algn="l"/>
                <a:tab pos="498475" algn="l"/>
              </a:tabLst>
            </a:pPr>
            <a:r>
              <a:rPr lang="en-US" sz="2400" b="1" dirty="0">
                <a:solidFill>
                  <a:srgbClr val="FF0000"/>
                </a:solidFill>
                <a:latin typeface="Arial"/>
                <a:cs typeface="Arial"/>
              </a:rPr>
              <a:t>Data</a:t>
            </a:r>
            <a:r>
              <a:rPr lang="en-US" sz="2400" b="1" spc="-55" dirty="0">
                <a:solidFill>
                  <a:srgbClr val="FF0000"/>
                </a:solidFill>
                <a:latin typeface="Arial"/>
                <a:cs typeface="Arial"/>
              </a:rPr>
              <a:t> </a:t>
            </a:r>
            <a:r>
              <a:rPr lang="en-US" sz="2400" b="1" dirty="0">
                <a:solidFill>
                  <a:srgbClr val="FF0000"/>
                </a:solidFill>
                <a:latin typeface="Arial"/>
                <a:cs typeface="Arial"/>
              </a:rPr>
              <a:t>Cleaning</a:t>
            </a:r>
            <a:r>
              <a:rPr lang="en-US" sz="2400" b="1" spc="-60" dirty="0">
                <a:solidFill>
                  <a:srgbClr val="FF0000"/>
                </a:solidFill>
                <a:latin typeface="Arial"/>
                <a:cs typeface="Arial"/>
              </a:rPr>
              <a:t> </a:t>
            </a:r>
            <a:r>
              <a:rPr lang="en-US" sz="2400" b="1" dirty="0">
                <a:solidFill>
                  <a:srgbClr val="FF0000"/>
                </a:solidFill>
                <a:latin typeface="Arial"/>
                <a:cs typeface="Arial"/>
              </a:rPr>
              <a:t>and</a:t>
            </a:r>
            <a:r>
              <a:rPr lang="en-US" sz="2400" b="1" spc="-60" dirty="0">
                <a:solidFill>
                  <a:srgbClr val="FF0000"/>
                </a:solidFill>
                <a:latin typeface="Arial"/>
                <a:cs typeface="Arial"/>
              </a:rPr>
              <a:t> </a:t>
            </a:r>
            <a:r>
              <a:rPr lang="en-US" sz="2400" b="1" spc="-10" dirty="0">
                <a:solidFill>
                  <a:srgbClr val="FF0000"/>
                </a:solidFill>
                <a:latin typeface="Arial"/>
                <a:cs typeface="Arial"/>
              </a:rPr>
              <a:t>Manipulation:</a:t>
            </a:r>
            <a:endParaRPr lang="en-US" sz="2400" dirty="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2" name="Rectangle 1"/>
          <p:cNvSpPr/>
          <p:nvPr/>
        </p:nvSpPr>
        <p:spPr>
          <a:xfrm>
            <a:off x="304800" y="529472"/>
            <a:ext cx="8305800" cy="307777"/>
          </a:xfrm>
          <a:prstGeom prst="rect">
            <a:avLst/>
          </a:prstGeom>
        </p:spPr>
        <p:txBody>
          <a:bodyPr wrap="square">
            <a:spAutoFit/>
          </a:bodyPr>
          <a:lstStyle/>
          <a:p>
            <a:pPr marL="212090" lvl="1">
              <a:lnSpc>
                <a:spcPct val="100000"/>
              </a:lnSpc>
              <a:buSzPct val="92857"/>
              <a:tabLst>
                <a:tab pos="354965" algn="l"/>
              </a:tabLst>
            </a:pPr>
            <a:r>
              <a:rPr lang="en-US" sz="1400" b="1" dirty="0" smtClean="0">
                <a:latin typeface="Arial"/>
                <a:cs typeface="Arial"/>
              </a:rPr>
              <a:t>III. Parsing date in string to Datetime format</a:t>
            </a:r>
            <a:endParaRPr lang="en-US" sz="1400" b="1" dirty="0">
              <a:latin typeface="Arial"/>
              <a:cs typeface="Arial"/>
            </a:endParaRPr>
          </a:p>
        </p:txBody>
      </p:sp>
      <p:pic>
        <p:nvPicPr>
          <p:cNvPr id="7" name="Picture 6"/>
          <p:cNvPicPr>
            <a:picLocks noChangeAspect="1"/>
          </p:cNvPicPr>
          <p:nvPr/>
        </p:nvPicPr>
        <p:blipFill>
          <a:blip r:embed="rId4"/>
          <a:stretch>
            <a:fillRect/>
          </a:stretch>
        </p:blipFill>
        <p:spPr>
          <a:xfrm>
            <a:off x="404508" y="885198"/>
            <a:ext cx="8334985" cy="1198494"/>
          </a:xfrm>
          <a:prstGeom prst="rect">
            <a:avLst/>
          </a:prstGeom>
        </p:spPr>
      </p:pic>
      <p:sp>
        <p:nvSpPr>
          <p:cNvPr id="9" name="Rectangle 8"/>
          <p:cNvSpPr/>
          <p:nvPr/>
        </p:nvSpPr>
        <p:spPr>
          <a:xfrm>
            <a:off x="304800" y="2257574"/>
            <a:ext cx="8305800" cy="738664"/>
          </a:xfrm>
          <a:prstGeom prst="rect">
            <a:avLst/>
          </a:prstGeom>
        </p:spPr>
        <p:txBody>
          <a:bodyPr wrap="square">
            <a:spAutoFit/>
          </a:bodyPr>
          <a:lstStyle/>
          <a:p>
            <a:pPr marL="212090" lvl="1">
              <a:lnSpc>
                <a:spcPct val="100000"/>
              </a:lnSpc>
              <a:buSzPct val="92857"/>
              <a:tabLst>
                <a:tab pos="354965" algn="l"/>
              </a:tabLst>
            </a:pPr>
            <a:r>
              <a:rPr lang="en-US" sz="1400" b="1" dirty="0" smtClean="0">
                <a:latin typeface="Arial"/>
                <a:cs typeface="Arial"/>
              </a:rPr>
              <a:t>IV. Feature Engineering</a:t>
            </a:r>
          </a:p>
          <a:p>
            <a:pPr marL="682625" lvl="1" indent="-220663">
              <a:lnSpc>
                <a:spcPct val="100000"/>
              </a:lnSpc>
              <a:buSzPct val="92857"/>
              <a:buFont typeface="+mj-lt"/>
              <a:buAutoNum type="alphaLcPeriod"/>
              <a:tabLst>
                <a:tab pos="354965" algn="l"/>
              </a:tabLst>
            </a:pPr>
            <a:r>
              <a:rPr lang="en-US" sz="1400" dirty="0" smtClean="0">
                <a:latin typeface="Arial"/>
                <a:cs typeface="Arial"/>
              </a:rPr>
              <a:t>‘</a:t>
            </a:r>
            <a:r>
              <a:rPr lang="en-US" sz="1400" dirty="0" err="1" smtClean="0">
                <a:latin typeface="Arial"/>
                <a:cs typeface="Arial"/>
              </a:rPr>
              <a:t>total_people</a:t>
            </a:r>
            <a:r>
              <a:rPr lang="en-US" sz="1400" dirty="0">
                <a:latin typeface="Arial"/>
                <a:cs typeface="Arial"/>
              </a:rPr>
              <a:t>’ </a:t>
            </a:r>
            <a:r>
              <a:rPr lang="en-US" sz="1400" dirty="0" smtClean="0">
                <a:latin typeface="Arial"/>
                <a:cs typeface="Arial"/>
              </a:rPr>
              <a:t>  = total of adults, children and babies</a:t>
            </a:r>
          </a:p>
          <a:p>
            <a:pPr marL="682625" lvl="1" indent="-220663">
              <a:lnSpc>
                <a:spcPct val="100000"/>
              </a:lnSpc>
              <a:buSzPct val="92857"/>
              <a:buFont typeface="+mj-lt"/>
              <a:buAutoNum type="alphaLcPeriod"/>
              <a:tabLst>
                <a:tab pos="354965" algn="l"/>
              </a:tabLst>
            </a:pPr>
            <a:r>
              <a:rPr lang="en-US" sz="1400" dirty="0" smtClean="0">
                <a:latin typeface="Arial"/>
                <a:cs typeface="Arial"/>
              </a:rPr>
              <a:t>‘</a:t>
            </a:r>
            <a:r>
              <a:rPr lang="en-US" sz="1400" dirty="0" err="1" smtClean="0">
                <a:latin typeface="Arial"/>
                <a:cs typeface="Arial"/>
              </a:rPr>
              <a:t>total_stay</a:t>
            </a:r>
            <a:r>
              <a:rPr lang="en-US" sz="1400" dirty="0">
                <a:latin typeface="Arial"/>
                <a:cs typeface="Arial"/>
              </a:rPr>
              <a:t>’ </a:t>
            </a:r>
            <a:r>
              <a:rPr lang="en-US" sz="1400" dirty="0" smtClean="0">
                <a:latin typeface="Arial"/>
                <a:cs typeface="Arial"/>
              </a:rPr>
              <a:t>      =  total of weekend </a:t>
            </a:r>
            <a:r>
              <a:rPr lang="en-US" sz="1400" dirty="0">
                <a:latin typeface="Arial"/>
                <a:cs typeface="Arial"/>
              </a:rPr>
              <a:t>nights and </a:t>
            </a:r>
            <a:r>
              <a:rPr lang="en-US" sz="1400" dirty="0" smtClean="0">
                <a:latin typeface="Arial"/>
                <a:cs typeface="Arial"/>
              </a:rPr>
              <a:t>weekdays nights</a:t>
            </a:r>
            <a:endParaRPr lang="en-US" sz="1400" b="1" dirty="0">
              <a:latin typeface="Arial"/>
              <a:cs typeface="Arial"/>
            </a:endParaRPr>
          </a:p>
        </p:txBody>
      </p:sp>
      <p:pic>
        <p:nvPicPr>
          <p:cNvPr id="8" name="Picture 7"/>
          <p:cNvPicPr>
            <a:picLocks noChangeAspect="1"/>
          </p:cNvPicPr>
          <p:nvPr/>
        </p:nvPicPr>
        <p:blipFill>
          <a:blip r:embed="rId5"/>
          <a:stretch>
            <a:fillRect/>
          </a:stretch>
        </p:blipFill>
        <p:spPr>
          <a:xfrm>
            <a:off x="404508" y="3170120"/>
            <a:ext cx="8334985" cy="1050227"/>
          </a:xfrm>
          <a:prstGeom prst="rect">
            <a:avLst/>
          </a:prstGeom>
        </p:spPr>
      </p:pic>
    </p:spTree>
    <p:extLst>
      <p:ext uri="{BB962C8B-B14F-4D97-AF65-F5344CB8AC3E}">
        <p14:creationId xmlns:p14="http://schemas.microsoft.com/office/powerpoint/2010/main" val="2053096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6200" y="119888"/>
            <a:ext cx="8153400" cy="382156"/>
          </a:xfrm>
          <a:prstGeom prst="rect">
            <a:avLst/>
          </a:prstGeom>
        </p:spPr>
        <p:txBody>
          <a:bodyPr vert="horz" wrap="square" lIns="0" tIns="12700" rIns="0" bIns="0" rtlCol="0">
            <a:spAutoFit/>
          </a:bodyPr>
          <a:lstStyle/>
          <a:p>
            <a:pPr marL="527050" indent="-514350">
              <a:lnSpc>
                <a:spcPct val="100000"/>
              </a:lnSpc>
              <a:spcBef>
                <a:spcPts val="100"/>
              </a:spcBef>
              <a:buSzPct val="116666"/>
              <a:buFont typeface="Wingdings"/>
              <a:buChar char=""/>
              <a:tabLst>
                <a:tab pos="526415" algn="l"/>
                <a:tab pos="527050" algn="l"/>
              </a:tabLst>
            </a:pPr>
            <a:r>
              <a:rPr lang="en-US" sz="2400" b="1" dirty="0" smtClean="0">
                <a:solidFill>
                  <a:srgbClr val="FF0000"/>
                </a:solidFill>
                <a:latin typeface="Arial"/>
                <a:cs typeface="Arial"/>
              </a:rPr>
              <a:t>Exploratory Data Analysis (EDA)</a:t>
            </a:r>
            <a:r>
              <a:rPr sz="2400" b="1" spc="-10" dirty="0" smtClean="0">
                <a:solidFill>
                  <a:srgbClr val="FF0000"/>
                </a:solidFill>
                <a:latin typeface="Arial"/>
                <a:cs typeface="Arial"/>
              </a:rPr>
              <a:t>:</a:t>
            </a:r>
            <a:endParaRPr sz="2400" dirty="0" smtClean="0">
              <a:solidFill>
                <a:srgbClr val="FF0000"/>
              </a:solidFill>
              <a:latin typeface="Arial"/>
              <a:cs typeface="Arial"/>
            </a:endParaRPr>
          </a:p>
        </p:txBody>
      </p:sp>
      <p:pic>
        <p:nvPicPr>
          <p:cNvPr id="6" name="Content Placeholder 10">
            <a:extLst>
              <a:ext uri="{FF2B5EF4-FFF2-40B4-BE49-F238E27FC236}">
                <a16:creationId xmlns:a16="http://schemas.microsoft.com/office/drawing/2014/main" xmlns="" id="{E22F8223-5B35-1B88-BFCC-02D73F52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19600"/>
            <a:ext cx="323867" cy="342918"/>
          </a:xfrm>
          <a:prstGeom prst="rect">
            <a:avLst/>
          </a:prstGeom>
        </p:spPr>
      </p:pic>
      <p:sp>
        <p:nvSpPr>
          <p:cNvPr id="4" name="TextBox 3">
            <a:extLst>
              <a:ext uri="{FF2B5EF4-FFF2-40B4-BE49-F238E27FC236}">
                <a16:creationId xmlns:a16="http://schemas.microsoft.com/office/drawing/2014/main" xmlns="" id="{571C8D2C-D311-6408-F3E3-3349BFCC885A}"/>
              </a:ext>
            </a:extLst>
          </p:cNvPr>
          <p:cNvSpPr txBox="1"/>
          <p:nvPr/>
        </p:nvSpPr>
        <p:spPr>
          <a:xfrm>
            <a:off x="533400" y="4224576"/>
            <a:ext cx="6172200" cy="738664"/>
          </a:xfrm>
          <a:prstGeom prst="rect">
            <a:avLst/>
          </a:prstGeom>
          <a:noFill/>
        </p:spPr>
        <p:txBody>
          <a:bodyPr wrap="square">
            <a:spAutoFit/>
          </a:bodyPr>
          <a:lstStyle/>
          <a:p>
            <a:pPr algn="l"/>
            <a:r>
              <a:rPr lang="en-US" sz="1400" b="1" i="0" dirty="0">
                <a:effectLst/>
                <a:latin typeface="Arial" panose="020B0604020202020204" pitchFamily="34" charset="0"/>
                <a:cs typeface="Arial" panose="020B0604020202020204" pitchFamily="34" charset="0"/>
              </a:rPr>
              <a:t>INFERENCE:</a:t>
            </a:r>
            <a:endParaRPr lang="en-US" sz="1400"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Majority of the guest prefer City Hotel over Resort Hotel</a:t>
            </a:r>
          </a:p>
          <a:p>
            <a:pPr marL="285750" indent="-285750" algn="l">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2/3rd of total guest prefer City Hotel</a:t>
            </a:r>
          </a:p>
        </p:txBody>
      </p:sp>
      <p:pic>
        <p:nvPicPr>
          <p:cNvPr id="7" name="Picture 6">
            <a:extLst>
              <a:ext uri="{FF2B5EF4-FFF2-40B4-BE49-F238E27FC236}">
                <a16:creationId xmlns:a16="http://schemas.microsoft.com/office/drawing/2014/main" xmlns="" id="{74481B6A-862F-5F9B-ABF9-FF25B2563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747" y="1047750"/>
            <a:ext cx="4438506" cy="3106928"/>
          </a:xfrm>
          <a:prstGeom prst="rect">
            <a:avLst/>
          </a:prstGeom>
        </p:spPr>
      </p:pic>
      <p:sp>
        <p:nvSpPr>
          <p:cNvPr id="8" name="TextBox 7">
            <a:extLst>
              <a:ext uri="{FF2B5EF4-FFF2-40B4-BE49-F238E27FC236}">
                <a16:creationId xmlns:a16="http://schemas.microsoft.com/office/drawing/2014/main" xmlns="" id="{571C8D2C-D311-6408-F3E3-3349BFCC885A}"/>
              </a:ext>
            </a:extLst>
          </p:cNvPr>
          <p:cNvSpPr txBox="1"/>
          <p:nvPr/>
        </p:nvSpPr>
        <p:spPr>
          <a:xfrm>
            <a:off x="533400" y="502044"/>
            <a:ext cx="6172200"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Booking percentage of different type of Hotels</a:t>
            </a:r>
          </a:p>
        </p:txBody>
      </p:sp>
    </p:spTree>
    <p:extLst>
      <p:ext uri="{BB962C8B-B14F-4D97-AF65-F5344CB8AC3E}">
        <p14:creationId xmlns:p14="http://schemas.microsoft.com/office/powerpoint/2010/main" val="1600238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1041</TotalTime>
  <Words>1695</Words>
  <Application>Microsoft Office PowerPoint</Application>
  <PresentationFormat>On-screen Show (16:9)</PresentationFormat>
  <Paragraphs>159</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Franklin Gothic Medium</vt:lpstr>
      <vt:lpstr>Rockwell</vt:lpstr>
      <vt:lpstr>Segoe UI</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Signing off…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Nikhil Solanki</dc:creator>
  <cp:lastModifiedBy>HP</cp:lastModifiedBy>
  <cp:revision>28</cp:revision>
  <dcterms:created xsi:type="dcterms:W3CDTF">2022-12-04T14:37:52Z</dcterms:created>
  <dcterms:modified xsi:type="dcterms:W3CDTF">2022-12-05T19:05:32Z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2022-04-12T00:00:00Z</vt:filetime>
  </property>
  <property fmtid="{D5CDD505-2E9C-101B-9397-08002B2CF9AE}" pid="3" name="Creator">
    <vt:lpwstr>Microsoft® Office PowerPoint® 2007</vt:lpwstr>
  </property>
  <property fmtid="{D5CDD505-2E9C-101B-9397-08002B2CF9AE}" pid="4" name="LastSaved">
    <vt:filetime>2022-12-04T00:00:00Z</vt:filetime>
  </property>
  <property fmtid="{D5CDD505-2E9C-101B-9397-08002B2CF9AE}" pid="5" name="Producer">
    <vt:lpwstr>Microsoft® Office PowerPoint® 2007</vt:lpwstr>
  </property>
</Properties>
</file>