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2C0F-2C12-4438-8904-16C6FA9CE3A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6079-81BE-4063-92F8-E14510140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3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2C0F-2C12-4438-8904-16C6FA9CE3A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6079-81BE-4063-92F8-E14510140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0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2C0F-2C12-4438-8904-16C6FA9CE3A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6079-81BE-4063-92F8-E14510140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65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2C0F-2C12-4438-8904-16C6FA9CE3A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6079-81BE-4063-92F8-E14510140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68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2C0F-2C12-4438-8904-16C6FA9CE3A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6079-81BE-4063-92F8-E14510140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75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2C0F-2C12-4438-8904-16C6FA9CE3A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6079-81BE-4063-92F8-E14510140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79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2C0F-2C12-4438-8904-16C6FA9CE3A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6079-81BE-4063-92F8-E14510140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64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2C0F-2C12-4438-8904-16C6FA9CE3A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6079-81BE-4063-92F8-E14510140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52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2C0F-2C12-4438-8904-16C6FA9CE3A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6079-81BE-4063-92F8-E14510140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1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2C0F-2C12-4438-8904-16C6FA9CE3A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A936079-81BE-4063-92F8-E14510140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0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2C0F-2C12-4438-8904-16C6FA9CE3A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6079-81BE-4063-92F8-E14510140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6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2C0F-2C12-4438-8904-16C6FA9CE3A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6079-81BE-4063-92F8-E14510140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1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2C0F-2C12-4438-8904-16C6FA9CE3A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6079-81BE-4063-92F8-E14510140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7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2C0F-2C12-4438-8904-16C6FA9CE3A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6079-81BE-4063-92F8-E14510140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2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2C0F-2C12-4438-8904-16C6FA9CE3A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6079-81BE-4063-92F8-E14510140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2C0F-2C12-4438-8904-16C6FA9CE3A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6079-81BE-4063-92F8-E14510140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4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2C0F-2C12-4438-8904-16C6FA9CE3A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6079-81BE-4063-92F8-E14510140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1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C72C0F-2C12-4438-8904-16C6FA9CE3A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36079-81BE-4063-92F8-E14510140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0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B6DFA-E371-5CEF-FA7E-39CCD1676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0729" y="1179399"/>
            <a:ext cx="8590310" cy="2616199"/>
          </a:xfrm>
        </p:spPr>
        <p:txBody>
          <a:bodyPr/>
          <a:lstStyle/>
          <a:p>
            <a:r>
              <a:rPr lang="en-US" dirty="0"/>
              <a:t>Data Analysis and Insights for E-commerce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4518C-60A7-8B31-57CC-4C91F2330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999" y="4000097"/>
            <a:ext cx="8278125" cy="646331"/>
          </a:xfrm>
        </p:spPr>
        <p:txBody>
          <a:bodyPr/>
          <a:lstStyle/>
          <a:p>
            <a:r>
              <a:rPr lang="en-US" dirty="0"/>
              <a:t>Clustering Insights ,Correlation Analysis, Top Products and Sales Trends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023BF5-D791-6C57-9A7F-FFFF52D571B7}"/>
              </a:ext>
            </a:extLst>
          </p:cNvPr>
          <p:cNvSpPr txBox="1"/>
          <p:nvPr/>
        </p:nvSpPr>
        <p:spPr>
          <a:xfrm>
            <a:off x="8898340" y="5518027"/>
            <a:ext cx="32936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Name : Prerna Anant Palsapure</a:t>
            </a:r>
          </a:p>
          <a:p>
            <a:r>
              <a:rPr lang="en-US" dirty="0"/>
              <a:t>Date : 14/1/2025</a:t>
            </a:r>
          </a:p>
        </p:txBody>
      </p:sp>
    </p:spTree>
    <p:extLst>
      <p:ext uri="{BB962C8B-B14F-4D97-AF65-F5344CB8AC3E}">
        <p14:creationId xmlns:p14="http://schemas.microsoft.com/office/powerpoint/2010/main" val="3593675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F39B-541F-676E-DDCC-6E9CE4B8D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0" y="317499"/>
            <a:ext cx="4330700" cy="1371600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08791-61C2-7DA9-7C25-269D8CBE6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410" y="1714499"/>
            <a:ext cx="10018713" cy="3124201"/>
          </a:xfrm>
        </p:spPr>
        <p:txBody>
          <a:bodyPr/>
          <a:lstStyle/>
          <a:p>
            <a:r>
              <a:rPr lang="en-US" dirty="0"/>
              <a:t>Plan seasonal marketing campaigns for late summer and fall to capitalize on increased demand. Additionally, focus on inventory management and customer retention strategies during the off-peak months.</a:t>
            </a:r>
          </a:p>
        </p:txBody>
      </p:sp>
    </p:spTree>
    <p:extLst>
      <p:ext uri="{BB962C8B-B14F-4D97-AF65-F5344CB8AC3E}">
        <p14:creationId xmlns:p14="http://schemas.microsoft.com/office/powerpoint/2010/main" val="3247544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81C3-EF2E-45B1-A5EB-7B9F2ADC8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393700"/>
            <a:ext cx="4611688" cy="1155700"/>
          </a:xfrm>
        </p:spPr>
        <p:txBody>
          <a:bodyPr/>
          <a:lstStyle/>
          <a:p>
            <a:r>
              <a:rPr lang="en-US" dirty="0"/>
              <a:t>Conclusion &amp; Next Steps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9A726D0-26E0-23B6-DDF7-D28B85AF72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4709" y="1836365"/>
            <a:ext cx="1081219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This analysis provides critical insights into the factors influencing sales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Next Steps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Implement the recommendations to optimize marketing efforts, pricing strategies, and product offerings.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Emphasize that a combination of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data-driven decisions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targeted strategies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will help maximize revenue and customer satisfaction. </a:t>
            </a:r>
          </a:p>
        </p:txBody>
      </p:sp>
    </p:spTree>
    <p:extLst>
      <p:ext uri="{BB962C8B-B14F-4D97-AF65-F5344CB8AC3E}">
        <p14:creationId xmlns:p14="http://schemas.microsoft.com/office/powerpoint/2010/main" val="232213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6051-5A37-654F-8E57-45302E04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641600"/>
            <a:ext cx="10018713" cy="1752599"/>
          </a:xfrm>
        </p:spPr>
        <p:txBody>
          <a:bodyPr/>
          <a:lstStyle/>
          <a:p>
            <a:r>
              <a:rPr lang="en-US" b="1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39452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DEFB2-6121-7394-2089-94B828567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085" y="0"/>
            <a:ext cx="3998794" cy="118735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5DEB22-5410-95FF-2728-993F161BD5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6890" y="2136339"/>
            <a:ext cx="1070769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this analysis, we explore the relationships between various product and sales features, uncover </a:t>
            </a:r>
            <a:r>
              <a:rPr lang="en-US" altLang="en-US" dirty="0">
                <a:latin typeface="Arial" panose="020B0604020202020204" pitchFamily="34" charset="0"/>
              </a:rPr>
              <a:t>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ey trends, and identify actionable insights to improve sales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We'll cover the </a:t>
            </a:r>
            <a:r>
              <a:rPr lang="en-US" altLang="en-US" b="1" dirty="0">
                <a:latin typeface="Arial" panose="020B0604020202020204" pitchFamily="34" charset="0"/>
              </a:rPr>
              <a:t>clustering insights, correlation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matrix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top-selling products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distribution over time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223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D0E1-5D11-FA86-B1D2-1BE49F3A6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630" y="1"/>
            <a:ext cx="6109707" cy="1066800"/>
          </a:xfrm>
        </p:spPr>
        <p:txBody>
          <a:bodyPr/>
          <a:lstStyle/>
          <a:p>
            <a:r>
              <a:rPr lang="en-US" dirty="0"/>
              <a:t>Cluster Distribution Insights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A0D5E2-0403-DE9F-CE19-92A47E64A1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7" t="29231" r="49951" b="8808"/>
          <a:stretch/>
        </p:blipFill>
        <p:spPr>
          <a:xfrm>
            <a:off x="1587630" y="1815152"/>
            <a:ext cx="4690340" cy="440787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7DB6F-6B12-946E-304E-086B847F1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5516" y="1815151"/>
            <a:ext cx="5586484" cy="45515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Aptos Narrow" panose="020B0004020202020204" pitchFamily="34" charset="0"/>
              </a:rPr>
              <a:t>INSIGHTS:</a:t>
            </a:r>
          </a:p>
          <a:p>
            <a:r>
              <a:rPr lang="en-US" sz="2000" b="1" dirty="0">
                <a:latin typeface="Aptos" panose="020B0004020202020204" pitchFamily="34" charset="0"/>
              </a:rPr>
              <a:t>Cluster 0</a:t>
            </a:r>
            <a:r>
              <a:rPr lang="en-US" sz="2000" dirty="0">
                <a:latin typeface="Aptos" panose="020B0004020202020204" pitchFamily="34" charset="0"/>
              </a:rPr>
              <a:t> has the highest number of customers, which indicates that this cluster represents the </a:t>
            </a:r>
            <a:r>
              <a:rPr lang="en-US" sz="2000" b="1" dirty="0">
                <a:latin typeface="Aptos" panose="020B0004020202020204" pitchFamily="34" charset="0"/>
              </a:rPr>
              <a:t>largest segment</a:t>
            </a:r>
            <a:r>
              <a:rPr lang="en-US" sz="2000" dirty="0">
                <a:latin typeface="Aptos" panose="020B0004020202020204" pitchFamily="34" charset="0"/>
              </a:rPr>
              <a:t> in the dataset. Since it contains the most customers, this cluster could represent a </a:t>
            </a:r>
            <a:r>
              <a:rPr lang="en-US" sz="2000" b="1" dirty="0">
                <a:latin typeface="Aptos" panose="020B0004020202020204" pitchFamily="34" charset="0"/>
              </a:rPr>
              <a:t>general population</a:t>
            </a:r>
            <a:r>
              <a:rPr lang="en-US" sz="2000" dirty="0">
                <a:latin typeface="Aptos" panose="020B0004020202020204" pitchFamily="34" charset="0"/>
              </a:rPr>
              <a:t> of customers who don’t fit into specific niche groups. It could also represent </a:t>
            </a:r>
            <a:r>
              <a:rPr lang="en-US" sz="2000" b="1" dirty="0">
                <a:latin typeface="Aptos" panose="020B0004020202020204" pitchFamily="34" charset="0"/>
              </a:rPr>
              <a:t>frequent buyers</a:t>
            </a:r>
            <a:r>
              <a:rPr lang="en-US" sz="2000" dirty="0">
                <a:latin typeface="Aptos" panose="020B0004020202020204" pitchFamily="34" charset="0"/>
              </a:rPr>
              <a:t> or those with average purchase behavior.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ptos" panose="020B0004020202020204" pitchFamily="34" charset="0"/>
              </a:rPr>
              <a:t>Other Clusters</a:t>
            </a:r>
            <a:r>
              <a:rPr lang="en-US" sz="2000" dirty="0">
                <a:latin typeface="Aptos" panose="020B0004020202020204" pitchFamily="34" charset="0"/>
              </a:rPr>
              <a:t>: The smaller clusters could represent </a:t>
            </a:r>
            <a:r>
              <a:rPr lang="en-US" sz="2000" b="1" dirty="0">
                <a:latin typeface="Aptos" panose="020B0004020202020204" pitchFamily="34" charset="0"/>
              </a:rPr>
              <a:t>specialized groups</a:t>
            </a:r>
            <a:r>
              <a:rPr lang="en-US" sz="2000" dirty="0">
                <a:latin typeface="Aptos" panose="020B0004020202020204" pitchFamily="34" charset="0"/>
              </a:rPr>
              <a:t>—for example, </a:t>
            </a:r>
            <a:r>
              <a:rPr lang="en-US" sz="2000" b="1" dirty="0">
                <a:latin typeface="Aptos" panose="020B0004020202020204" pitchFamily="34" charset="0"/>
              </a:rPr>
              <a:t>VIP customers</a:t>
            </a:r>
            <a:r>
              <a:rPr lang="en-US" sz="2000" dirty="0">
                <a:latin typeface="Aptos" panose="020B0004020202020204" pitchFamily="34" charset="0"/>
              </a:rPr>
              <a:t>, </a:t>
            </a:r>
            <a:r>
              <a:rPr lang="en-US" sz="2000" b="1" dirty="0">
                <a:latin typeface="Aptos" panose="020B0004020202020204" pitchFamily="34" charset="0"/>
              </a:rPr>
              <a:t>seasonal buyers</a:t>
            </a:r>
            <a:r>
              <a:rPr lang="en-US" sz="2000" dirty="0">
                <a:latin typeface="Aptos" panose="020B0004020202020204" pitchFamily="34" charset="0"/>
              </a:rPr>
              <a:t>, or those with </a:t>
            </a:r>
            <a:r>
              <a:rPr lang="en-US" sz="2000" b="1" dirty="0">
                <a:latin typeface="Aptos" panose="020B0004020202020204" pitchFamily="34" charset="0"/>
              </a:rPr>
              <a:t>low-frequency purchases</a:t>
            </a:r>
            <a:r>
              <a:rPr lang="en-US" sz="2000" dirty="0">
                <a:latin typeface="Aptos" panose="020B00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01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F9D3D2-E440-F893-54A5-2E03FCA1D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99198"/>
            <a:ext cx="10018713" cy="1752599"/>
          </a:xfrm>
        </p:spPr>
        <p:txBody>
          <a:bodyPr/>
          <a:lstStyle/>
          <a:p>
            <a:r>
              <a:rPr lang="en-US" b="1" dirty="0"/>
              <a:t>Actionable Recommendations for Cluster Distribution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EBB83-72FD-9027-9BC4-DCCC55E02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51797"/>
            <a:ext cx="10018713" cy="431724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ptos" panose="020B0004020202020204" pitchFamily="34" charset="0"/>
              </a:rPr>
              <a:t>Target Cluster 0 with Broad Campaigns</a:t>
            </a:r>
            <a:r>
              <a:rPr lang="en-US" sz="2000" dirty="0">
                <a:latin typeface="Aptos" panose="020B0004020202020204" pitchFamily="34" charset="0"/>
              </a:rPr>
              <a:t>: Given that it represents the majority of customers, focus on </a:t>
            </a:r>
            <a:r>
              <a:rPr lang="en-US" sz="2000" b="1" dirty="0">
                <a:latin typeface="Aptos" panose="020B0004020202020204" pitchFamily="34" charset="0"/>
              </a:rPr>
              <a:t>general marketing campaigns</a:t>
            </a:r>
            <a:r>
              <a:rPr lang="en-US" sz="2000" dirty="0">
                <a:latin typeface="Aptos" panose="020B0004020202020204" pitchFamily="34" charset="0"/>
              </a:rPr>
              <a:t> and </a:t>
            </a:r>
            <a:r>
              <a:rPr lang="en-US" sz="2000" b="1" dirty="0">
                <a:latin typeface="Aptos" panose="020B0004020202020204" pitchFamily="34" charset="0"/>
              </a:rPr>
              <a:t>loyalty programs</a:t>
            </a:r>
            <a:r>
              <a:rPr lang="en-US" sz="2000" dirty="0">
                <a:latin typeface="Aptos" panose="020B0004020202020204" pitchFamily="34" charset="0"/>
              </a:rPr>
              <a:t> aimed at retaining these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ptos" panose="020B0004020202020204" pitchFamily="34" charset="0"/>
              </a:rPr>
              <a:t>Tailor Strategies for Smaller Clusters</a:t>
            </a:r>
            <a:r>
              <a:rPr lang="en-US" sz="2000" dirty="0">
                <a:latin typeface="Aptos" panose="020B0004020202020204" pitchFamily="34" charset="0"/>
              </a:rPr>
              <a:t>: For the other clusters, create </a:t>
            </a:r>
            <a:r>
              <a:rPr lang="en-US" sz="2000" b="1" dirty="0">
                <a:latin typeface="Aptos" panose="020B0004020202020204" pitchFamily="34" charset="0"/>
              </a:rPr>
              <a:t>targeted campaigns</a:t>
            </a:r>
            <a:r>
              <a:rPr lang="en-US" sz="2000" dirty="0">
                <a:latin typeface="Aptos" panose="020B0004020202020204" pitchFamily="34" charset="0"/>
              </a:rPr>
              <a:t> based on the unique behaviors of those segments,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Offering </a:t>
            </a:r>
            <a:r>
              <a:rPr lang="en-US" b="1" dirty="0">
                <a:latin typeface="Aptos" panose="020B0004020202020204" pitchFamily="34" charset="0"/>
              </a:rPr>
              <a:t>special promotions</a:t>
            </a:r>
            <a:r>
              <a:rPr lang="en-US" dirty="0">
                <a:latin typeface="Aptos" panose="020B0004020202020204" pitchFamily="34" charset="0"/>
              </a:rPr>
              <a:t> for VIP customers or high-value customers in the smaller clusters.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Creating </a:t>
            </a:r>
            <a:r>
              <a:rPr lang="en-US" b="1" dirty="0">
                <a:latin typeface="Aptos" panose="020B0004020202020204" pitchFamily="34" charset="0"/>
              </a:rPr>
              <a:t>seasonal offers</a:t>
            </a:r>
            <a:r>
              <a:rPr lang="en-US" dirty="0">
                <a:latin typeface="Aptos" panose="020B0004020202020204" pitchFamily="34" charset="0"/>
              </a:rPr>
              <a:t> for customers in a niche segment who buy products during specific times.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865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FBF3-35A0-EC33-11F1-077B9C58B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"/>
            <a:ext cx="9174589" cy="1066800"/>
          </a:xfrm>
        </p:spPr>
        <p:txBody>
          <a:bodyPr/>
          <a:lstStyle/>
          <a:p>
            <a:r>
              <a:rPr lang="en-US" dirty="0"/>
              <a:t>Key Findings from the Correlation Matrix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675E64-3AD0-8EA6-C5B3-09C653127A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47" t="6098" r="13175" b="4472"/>
          <a:stretch/>
        </p:blipFill>
        <p:spPr>
          <a:xfrm>
            <a:off x="1358900" y="1590519"/>
            <a:ext cx="4895056" cy="481773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79DD6-7007-951C-3E44-BB136F3D3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6" y="1219200"/>
            <a:ext cx="5584033" cy="541020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dirty="0">
                <a:latin typeface="Aptos" panose="020B0004020202020204" pitchFamily="34" charset="0"/>
              </a:rPr>
              <a:t>TotalPrice vs Quantity (0.90)</a:t>
            </a:r>
            <a:r>
              <a:rPr lang="en-US" sz="1900" dirty="0">
                <a:latin typeface="Aptos" panose="020B0004020202020204" pitchFamily="34" charset="0"/>
              </a:rPr>
              <a:t>: Strong positive correlation suggests increasing quantity will significantly boost total revenue.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dirty="0">
                <a:latin typeface="Aptos" panose="020B0004020202020204" pitchFamily="34" charset="0"/>
              </a:rPr>
              <a:t>UnitPrice vs TotalPrice (0.16)</a:t>
            </a:r>
            <a:r>
              <a:rPr lang="en-US" sz="1900" dirty="0">
                <a:latin typeface="Aptos" panose="020B0004020202020204" pitchFamily="34" charset="0"/>
              </a:rPr>
              <a:t>: Weak positive correlation means unit price has a smaller impact on revenue.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dirty="0">
                <a:latin typeface="Aptos" panose="020B0004020202020204" pitchFamily="34" charset="0"/>
              </a:rPr>
              <a:t>CustomerID vs Quantity (-0.01)</a:t>
            </a:r>
            <a:r>
              <a:rPr lang="en-US" sz="1900" dirty="0">
                <a:latin typeface="Aptos" panose="020B0004020202020204" pitchFamily="34" charset="0"/>
              </a:rPr>
              <a:t>: Customer identity has no significant effect on quantity sold.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dirty="0">
                <a:latin typeface="Aptos" panose="020B0004020202020204" pitchFamily="34" charset="0"/>
              </a:rPr>
              <a:t>UnitPrice vs CustomerID (-0.01)</a:t>
            </a:r>
            <a:r>
              <a:rPr lang="en-US" sz="1900" dirty="0">
                <a:latin typeface="Aptos" panose="020B0004020202020204" pitchFamily="34" charset="0"/>
              </a:rPr>
              <a:t>: Pricing is standardized across customers, indicating no direct relationship.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dirty="0">
                <a:latin typeface="Aptos" panose="020B0004020202020204" pitchFamily="34" charset="0"/>
              </a:rPr>
              <a:t>CustomerID vs TotalPrice (-0.00)</a:t>
            </a:r>
            <a:r>
              <a:rPr lang="en-US" sz="1900" dirty="0">
                <a:latin typeface="Aptos" panose="020B0004020202020204" pitchFamily="34" charset="0"/>
              </a:rPr>
              <a:t>: No correlation between customer identity and total revenue.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dirty="0">
                <a:latin typeface="Aptos" panose="020B0004020202020204" pitchFamily="34" charset="0"/>
              </a:rPr>
              <a:t>UnitPrice vs Quantity (-0.00)</a:t>
            </a:r>
            <a:r>
              <a:rPr lang="en-US" sz="1900" dirty="0">
                <a:latin typeface="Aptos" panose="020B0004020202020204" pitchFamily="34" charset="0"/>
              </a:rPr>
              <a:t>: No meaningful relationship between unit price and quantity sold.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6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F9DE4-5E35-9FB3-DC10-E41547053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68300"/>
            <a:ext cx="9386890" cy="1041400"/>
          </a:xfrm>
        </p:spPr>
        <p:txBody>
          <a:bodyPr/>
          <a:lstStyle/>
          <a:p>
            <a:r>
              <a:rPr lang="en-US" dirty="0"/>
              <a:t>Actionable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20C8F-0C46-6DD3-73A8-213700BF3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110" y="1409700"/>
            <a:ext cx="10018713" cy="458469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ptos" panose="020B0004020202020204" pitchFamily="34" charset="0"/>
              </a:rPr>
              <a:t>Increase Sales Volume</a:t>
            </a:r>
            <a:r>
              <a:rPr lang="en-US" dirty="0">
                <a:latin typeface="Aptos" panose="020B0004020202020204" pitchFamily="34" charset="0"/>
              </a:rPr>
              <a:t>: Since quantity sold strongly correlates with revenue, prioritize strategies that drive </a:t>
            </a:r>
            <a:r>
              <a:rPr lang="en-US" b="1" dirty="0">
                <a:latin typeface="Aptos" panose="020B0004020202020204" pitchFamily="34" charset="0"/>
              </a:rPr>
              <a:t>higher sales volume</a:t>
            </a:r>
            <a:r>
              <a:rPr lang="en-US" dirty="0">
                <a:latin typeface="Aptos" panose="020B00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ptos" panose="020B0004020202020204" pitchFamily="34" charset="0"/>
              </a:rPr>
              <a:t>Focus on Product Offerings</a:t>
            </a:r>
            <a:r>
              <a:rPr lang="en-US" dirty="0">
                <a:latin typeface="Aptos" panose="020B0004020202020204" pitchFamily="34" charset="0"/>
              </a:rPr>
              <a:t>: Sales performance is not driven by customer identity; instead, concentrate on </a:t>
            </a:r>
            <a:r>
              <a:rPr lang="en-US" b="1" dirty="0">
                <a:latin typeface="Aptos" panose="020B0004020202020204" pitchFamily="34" charset="0"/>
              </a:rPr>
              <a:t>optimizing product offerings</a:t>
            </a:r>
            <a:r>
              <a:rPr lang="en-US" dirty="0">
                <a:latin typeface="Aptos" panose="020B00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ptos" panose="020B0004020202020204" pitchFamily="34" charset="0"/>
              </a:rPr>
              <a:t>Explore Dynamic Pricing</a:t>
            </a:r>
            <a:r>
              <a:rPr lang="en-US" dirty="0">
                <a:latin typeface="Aptos" panose="020B0004020202020204" pitchFamily="34" charset="0"/>
              </a:rPr>
              <a:t>: With weak correlation between unit price and quantity, consider </a:t>
            </a:r>
            <a:r>
              <a:rPr lang="en-US" b="1" dirty="0">
                <a:latin typeface="Aptos" panose="020B0004020202020204" pitchFamily="34" charset="0"/>
              </a:rPr>
              <a:t>dynamic pricing</a:t>
            </a:r>
            <a:r>
              <a:rPr lang="en-US" dirty="0">
                <a:latin typeface="Aptos" panose="020B0004020202020204" pitchFamily="34" charset="0"/>
              </a:rPr>
              <a:t> strategies.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ptos" panose="020B0004020202020204" pitchFamily="34" charset="0"/>
              </a:rPr>
              <a:t>Promotions &amp; Marketing</a:t>
            </a:r>
            <a:r>
              <a:rPr lang="en-US" dirty="0">
                <a:latin typeface="Aptos" panose="020B0004020202020204" pitchFamily="34" charset="0"/>
              </a:rPr>
              <a:t>: Shift focus to </a:t>
            </a:r>
            <a:r>
              <a:rPr lang="en-US" b="1" dirty="0">
                <a:latin typeface="Aptos" panose="020B0004020202020204" pitchFamily="34" charset="0"/>
              </a:rPr>
              <a:t>promotions</a:t>
            </a:r>
            <a:r>
              <a:rPr lang="en-US" dirty="0">
                <a:latin typeface="Aptos" panose="020B0004020202020204" pitchFamily="34" charset="0"/>
              </a:rPr>
              <a:t> and </a:t>
            </a:r>
            <a:r>
              <a:rPr lang="en-US" b="1" dirty="0">
                <a:latin typeface="Aptos" panose="020B0004020202020204" pitchFamily="34" charset="0"/>
              </a:rPr>
              <a:t>marketing</a:t>
            </a:r>
            <a:r>
              <a:rPr lang="en-US" dirty="0">
                <a:latin typeface="Aptos" panose="020B0004020202020204" pitchFamily="34" charset="0"/>
              </a:rPr>
              <a:t> strategies that increase sales volume rather than relying on pricing adjustments alone.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3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1B85-445E-D020-3592-EF98F92EE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0"/>
            <a:ext cx="5493544" cy="1308100"/>
          </a:xfrm>
        </p:spPr>
        <p:txBody>
          <a:bodyPr/>
          <a:lstStyle/>
          <a:p>
            <a:r>
              <a:rPr lang="en-US" dirty="0"/>
              <a:t>Top-Selling Products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BCAF3-841B-9E34-D1A1-AEF955B13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1155700"/>
            <a:ext cx="4895056" cy="530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Aptos Narrow" panose="020B0004020202020204" pitchFamily="34" charset="0"/>
              </a:rPr>
              <a:t>Top 5 products:</a:t>
            </a:r>
          </a:p>
          <a:p>
            <a:r>
              <a:rPr lang="en-US" sz="2000" b="1" dirty="0">
                <a:latin typeface="Aptos" panose="020B0004020202020204" pitchFamily="34" charset="0"/>
              </a:rPr>
              <a:t>Paper Craft, Little Birdie</a:t>
            </a:r>
            <a:r>
              <a:rPr lang="en-US" sz="2000" dirty="0">
                <a:latin typeface="Aptos" panose="020B0004020202020204" pitchFamily="34" charset="0"/>
              </a:rPr>
              <a:t>: Strong sales in the crafting niche.</a:t>
            </a:r>
          </a:p>
          <a:p>
            <a:r>
              <a:rPr lang="en-US" sz="2000" b="1" dirty="0">
                <a:latin typeface="Aptos" panose="020B0004020202020204" pitchFamily="34" charset="0"/>
              </a:rPr>
              <a:t>Medium Ceramic Top Storage Jar</a:t>
            </a:r>
            <a:r>
              <a:rPr lang="en-US" sz="2000" dirty="0">
                <a:latin typeface="Aptos" panose="020B0004020202020204" pitchFamily="34" charset="0"/>
              </a:rPr>
              <a:t>: Popular home decor and practical storage item.</a:t>
            </a:r>
          </a:p>
          <a:p>
            <a:r>
              <a:rPr lang="en-US" sz="2000" b="1" dirty="0">
                <a:latin typeface="Aptos" panose="020B0004020202020204" pitchFamily="34" charset="0"/>
              </a:rPr>
              <a:t>World War 2 Gliders Assorted Designs</a:t>
            </a:r>
            <a:r>
              <a:rPr lang="en-US" sz="2000" dirty="0">
                <a:latin typeface="Aptos" panose="020B0004020202020204" pitchFamily="34" charset="0"/>
              </a:rPr>
              <a:t>: Niche item catering to collectors and enthusiasts.</a:t>
            </a:r>
          </a:p>
          <a:p>
            <a:r>
              <a:rPr lang="en-US" sz="2000" b="1" dirty="0">
                <a:latin typeface="Aptos" panose="020B0004020202020204" pitchFamily="34" charset="0"/>
              </a:rPr>
              <a:t>Jumbo Bag Red Retrospot</a:t>
            </a:r>
            <a:r>
              <a:rPr lang="en-US" sz="2000" dirty="0">
                <a:latin typeface="Aptos" panose="020B0004020202020204" pitchFamily="34" charset="0"/>
              </a:rPr>
              <a:t>: Practical, functional product with style appeal.</a:t>
            </a:r>
          </a:p>
          <a:p>
            <a:r>
              <a:rPr lang="en-US" sz="2000" b="1" dirty="0">
                <a:latin typeface="Aptos" panose="020B0004020202020204" pitchFamily="34" charset="0"/>
              </a:rPr>
              <a:t>White Hanging Heart T-Light Holder</a:t>
            </a:r>
            <a:r>
              <a:rPr lang="en-US" sz="2000" dirty="0">
                <a:latin typeface="Aptos" panose="020B0004020202020204" pitchFamily="34" charset="0"/>
              </a:rPr>
              <a:t>: Decorative lighting item popular among home decor shoppers.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244C069-746C-EE1E-7B55-E94D0B9476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8" t="15846" r="26792"/>
          <a:stretch/>
        </p:blipFill>
        <p:spPr>
          <a:xfrm>
            <a:off x="1066800" y="1841501"/>
            <a:ext cx="5334000" cy="4144438"/>
          </a:xfrm>
        </p:spPr>
      </p:pic>
    </p:spTree>
    <p:extLst>
      <p:ext uri="{BB962C8B-B14F-4D97-AF65-F5344CB8AC3E}">
        <p14:creationId xmlns:p14="http://schemas.microsoft.com/office/powerpoint/2010/main" val="2081136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433A-A417-900F-5E1B-F6D561B3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600" y="1"/>
            <a:ext cx="9131300" cy="1066800"/>
          </a:xfrm>
        </p:spPr>
        <p:txBody>
          <a:bodyPr>
            <a:normAutofit/>
          </a:bodyPr>
          <a:lstStyle/>
          <a:p>
            <a:r>
              <a:rPr lang="en-US" dirty="0"/>
              <a:t>Key Insights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EB299-FBFA-6240-2CB2-5D7CEE492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51000"/>
            <a:ext cx="10018713" cy="4838700"/>
          </a:xfrm>
        </p:spPr>
        <p:txBody>
          <a:bodyPr>
            <a:normAutofit fontScale="47500" lnSpcReduction="20000"/>
          </a:bodyPr>
          <a:lstStyle/>
          <a:p>
            <a:r>
              <a:rPr lang="en-US" sz="3600" b="1" dirty="0">
                <a:latin typeface="Aptos" panose="020B0004020202020204" pitchFamily="34" charset="0"/>
              </a:rPr>
              <a:t>Key Insights:</a:t>
            </a:r>
          </a:p>
          <a:p>
            <a:r>
              <a:rPr lang="en-US" sz="3600" dirty="0">
                <a:latin typeface="Aptos" panose="020B0004020202020204" pitchFamily="34" charset="0"/>
              </a:rPr>
              <a:t>Diverse Customer Base: Customers are interested in a wide variety of products, from DIY and crafting to home decor and military memorabilia.</a:t>
            </a:r>
          </a:p>
          <a:p>
            <a:r>
              <a:rPr lang="en-US" sz="3600" dirty="0">
                <a:latin typeface="Aptos" panose="020B0004020202020204" pitchFamily="34" charset="0"/>
              </a:rPr>
              <a:t>Seasonal &amp; Trend-Driven Demand: Certain products may be influenced by specific trends, seasons, or niche markets.</a:t>
            </a:r>
          </a:p>
          <a:p>
            <a:r>
              <a:rPr lang="en-US" sz="3600" dirty="0">
                <a:latin typeface="Aptos" panose="020B0004020202020204" pitchFamily="34" charset="0"/>
              </a:rPr>
              <a:t>Home Decor &amp; Functional Items Lead Sales: Products related to home organization and decoration perform particularly well.</a:t>
            </a:r>
          </a:p>
          <a:p>
            <a:endParaRPr lang="en-US" sz="3600" dirty="0">
              <a:latin typeface="Aptos" panose="020B0004020202020204" pitchFamily="34" charset="0"/>
            </a:endParaRPr>
          </a:p>
          <a:p>
            <a:r>
              <a:rPr lang="en-US" sz="3600" b="1" dirty="0">
                <a:latin typeface="Aptos" panose="020B0004020202020204" pitchFamily="34" charset="0"/>
              </a:rPr>
              <a:t>Recommendations:</a:t>
            </a:r>
          </a:p>
          <a:p>
            <a:endParaRPr lang="en-US" sz="3600" dirty="0">
              <a:latin typeface="Aptos" panose="020B0004020202020204" pitchFamily="34" charset="0"/>
            </a:endParaRPr>
          </a:p>
          <a:p>
            <a:r>
              <a:rPr lang="en-US" sz="3600" dirty="0">
                <a:latin typeface="Aptos" panose="020B0004020202020204" pitchFamily="34" charset="0"/>
              </a:rPr>
              <a:t>Focus marketing efforts on niche products like the Paper Craft and WWII gliders by reaching out to specific communities (crafting enthusiasts, collectors).</a:t>
            </a:r>
          </a:p>
          <a:p>
            <a:r>
              <a:rPr lang="en-US" sz="3600" dirty="0">
                <a:latin typeface="Aptos" panose="020B0004020202020204" pitchFamily="34" charset="0"/>
              </a:rPr>
              <a:t>For home decor products, consider seasonal or themed campaigns to take advantage of ongoing trends in home improvement and decoration.</a:t>
            </a:r>
          </a:p>
          <a:p>
            <a:r>
              <a:rPr lang="en-US" sz="3600" dirty="0">
                <a:latin typeface="Aptos" panose="020B0004020202020204" pitchFamily="34" charset="0"/>
              </a:rPr>
              <a:t>Leverage promotions and bundles around popular product categories like decorative lighting and storage solutions.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606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F63B-8A29-E1D9-068F-477578FF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"/>
            <a:ext cx="10896600" cy="1066799"/>
          </a:xfrm>
        </p:spPr>
        <p:txBody>
          <a:bodyPr/>
          <a:lstStyle/>
          <a:p>
            <a:r>
              <a:rPr lang="en-US" dirty="0"/>
              <a:t>Sales Distribution Over Time (Monthly Sales Trend)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7F9710-03E2-A7DC-9FFD-8F7981C49F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8" t="20923" r="28349" b="3846"/>
          <a:stretch/>
        </p:blipFill>
        <p:spPr>
          <a:xfrm>
            <a:off x="838200" y="1841500"/>
            <a:ext cx="5384800" cy="40767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F0E8C-5B51-1FF6-EC8F-69F381343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1168400"/>
            <a:ext cx="4895056" cy="53340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ptos" panose="020B0004020202020204" pitchFamily="34" charset="0"/>
              </a:rPr>
              <a:t>August to November: </a:t>
            </a:r>
            <a:r>
              <a:rPr lang="en-US" sz="2000" dirty="0">
                <a:latin typeface="Aptos" panose="020B0004020202020204" pitchFamily="34" charset="0"/>
              </a:rPr>
              <a:t>There is a consistent increase in sales, possibly driven by seasonal demand or promotions (e.g., Black Friday, holiday shopping). This period represents a peak in revenue, highlighting the importance of leveraging marketing and promotions during these months.</a:t>
            </a:r>
          </a:p>
          <a:p>
            <a:r>
              <a:rPr lang="en-US" sz="2000" b="1" dirty="0">
                <a:latin typeface="Aptos" panose="020B0004020202020204" pitchFamily="34" charset="0"/>
              </a:rPr>
              <a:t>Other months (January-July): </a:t>
            </a:r>
            <a:r>
              <a:rPr lang="en-US" sz="2000" dirty="0">
                <a:latin typeface="Aptos" panose="020B0004020202020204" pitchFamily="34" charset="0"/>
              </a:rPr>
              <a:t>Sales show fluctuations, with periods of increase and decrease. This variability could be due to seasonal lulls, post-holiday effects, or inventory availability.</a:t>
            </a:r>
          </a:p>
        </p:txBody>
      </p:sp>
    </p:spTree>
    <p:extLst>
      <p:ext uri="{BB962C8B-B14F-4D97-AF65-F5344CB8AC3E}">
        <p14:creationId xmlns:p14="http://schemas.microsoft.com/office/powerpoint/2010/main" val="270213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209</TotalTime>
  <Words>832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Narrow</vt:lpstr>
      <vt:lpstr>Arial</vt:lpstr>
      <vt:lpstr>Corbel</vt:lpstr>
      <vt:lpstr>Parallax</vt:lpstr>
      <vt:lpstr>Data Analysis and Insights for E-commerce Sales</vt:lpstr>
      <vt:lpstr>INTRODUCTION</vt:lpstr>
      <vt:lpstr>Cluster Distribution Insights</vt:lpstr>
      <vt:lpstr>Actionable Recommendations for Cluster Distribution</vt:lpstr>
      <vt:lpstr>Key Findings from the Correlation Matrix</vt:lpstr>
      <vt:lpstr>Actionable Insights</vt:lpstr>
      <vt:lpstr>Top-Selling Products</vt:lpstr>
      <vt:lpstr>Key Insights and Recommendations</vt:lpstr>
      <vt:lpstr>Sales Distribution Over Time (Monthly Sales Trend)</vt:lpstr>
      <vt:lpstr>Recommendations</vt:lpstr>
      <vt:lpstr>Conclusion &amp; Next Steps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Prerana Palsapure</dc:creator>
  <cp:lastModifiedBy>Prerana Palsapure</cp:lastModifiedBy>
  <cp:revision>2</cp:revision>
  <dcterms:created xsi:type="dcterms:W3CDTF">2025-01-14T09:24:53Z</dcterms:created>
  <dcterms:modified xsi:type="dcterms:W3CDTF">2025-01-15T09:06:46Z</dcterms:modified>
</cp:coreProperties>
</file>