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3E5D048-A3D2-4944-8447-67D6624E1DCA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3B8CF4B-F0B5-4D4D-99D1-442BA0A5413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964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5D048-A3D2-4944-8447-67D6624E1DCA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8CF4B-F0B5-4D4D-99D1-442BA0A54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87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5D048-A3D2-4944-8447-67D6624E1DCA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8CF4B-F0B5-4D4D-99D1-442BA0A54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32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5D048-A3D2-4944-8447-67D6624E1DCA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8CF4B-F0B5-4D4D-99D1-442BA0A54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93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5D048-A3D2-4944-8447-67D6624E1DCA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8CF4B-F0B5-4D4D-99D1-442BA0A5413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321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5D048-A3D2-4944-8447-67D6624E1DCA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8CF4B-F0B5-4D4D-99D1-442BA0A54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59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5D048-A3D2-4944-8447-67D6624E1DCA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8CF4B-F0B5-4D4D-99D1-442BA0A54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1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5D048-A3D2-4944-8447-67D6624E1DCA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8CF4B-F0B5-4D4D-99D1-442BA0A54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47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5D048-A3D2-4944-8447-67D6624E1DCA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8CF4B-F0B5-4D4D-99D1-442BA0A54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45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5D048-A3D2-4944-8447-67D6624E1DCA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8CF4B-F0B5-4D4D-99D1-442BA0A54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7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5D048-A3D2-4944-8447-67D6624E1DCA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8CF4B-F0B5-4D4D-99D1-442BA0A54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96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3E5D048-A3D2-4944-8447-67D6624E1DCA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A3B8CF4B-F0B5-4D4D-99D1-442BA0A54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5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prerna-palsapure-3881b8347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s://f9e9-35-201-156-33.ngrok-free.app/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D2523-378C-14E8-758F-F33AA36557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0" dirty="0"/>
              <a:t>INTERACTIVE TIME SERIES SALES FORECASTING USING PROPHET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696F70-D109-970E-8BD9-7C5FFC51C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7400" y="5662541"/>
            <a:ext cx="2971800" cy="626166"/>
          </a:xfrm>
        </p:spPr>
        <p:txBody>
          <a:bodyPr/>
          <a:lstStyle/>
          <a:p>
            <a:r>
              <a:rPr lang="en-US" dirty="0"/>
              <a:t>By: Prerna Palsapure</a:t>
            </a:r>
          </a:p>
        </p:txBody>
      </p:sp>
    </p:spTree>
    <p:extLst>
      <p:ext uri="{BB962C8B-B14F-4D97-AF65-F5344CB8AC3E}">
        <p14:creationId xmlns:p14="http://schemas.microsoft.com/office/powerpoint/2010/main" val="3133682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5976C-DF8F-7549-3467-5B3AB0F12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5900" y="2425700"/>
            <a:ext cx="3441700" cy="1003300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DEB8D-218B-C45E-1510-EDCE23E62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5900" y="3327400"/>
            <a:ext cx="3257550" cy="914400"/>
          </a:xfrm>
        </p:spPr>
        <p:txBody>
          <a:bodyPr>
            <a:normAutofit/>
          </a:bodyPr>
          <a:lstStyle/>
          <a:p>
            <a:pPr marL="45720" indent="0" algn="ctr">
              <a:lnSpc>
                <a:spcPct val="150000"/>
              </a:lnSpc>
              <a:buNone/>
            </a:pPr>
            <a:r>
              <a:rPr lang="en-US" sz="1800" dirty="0"/>
              <a:t>Thank you for your attention.</a:t>
            </a:r>
          </a:p>
          <a:p>
            <a:pPr marL="4572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Connect with me on LinkedIn</a:t>
            </a: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565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9C680-8071-197D-A9E5-0F7EEB92C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</a:t>
            </a:r>
            <a:r>
              <a:rPr lang="en-US" sz="6000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E5B55-F9D2-CC64-8A7E-8B9A8F020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641600"/>
            <a:ext cx="9872871" cy="3454400"/>
          </a:xfrm>
        </p:spPr>
        <p:txBody>
          <a:bodyPr>
            <a:normAutofit/>
          </a:bodyPr>
          <a:lstStyle/>
          <a:p>
            <a:r>
              <a:rPr lang="en-US" sz="2800" dirty="0"/>
              <a:t>The goal of this project is to forecast monthly sales for different product lines using historical retail sales data.</a:t>
            </a:r>
            <a:br>
              <a:rPr lang="en-US" sz="2800" dirty="0"/>
            </a:br>
            <a:r>
              <a:rPr lang="en-US" sz="2800" dirty="0"/>
              <a:t>These forecasts are intended to support strategic planning in </a:t>
            </a:r>
            <a:r>
              <a:rPr lang="en-US" sz="2800" b="1" dirty="0"/>
              <a:t>inventory management</a:t>
            </a:r>
            <a:r>
              <a:rPr lang="en-US" sz="2800" dirty="0"/>
              <a:t>, </a:t>
            </a:r>
            <a:r>
              <a:rPr lang="en-US" sz="2800" b="1" dirty="0"/>
              <a:t>marketing</a:t>
            </a:r>
            <a:r>
              <a:rPr lang="en-US" sz="2800" dirty="0"/>
              <a:t>, and </a:t>
            </a:r>
            <a:r>
              <a:rPr lang="en-US" sz="2800" b="1" dirty="0"/>
              <a:t>budget allocation</a:t>
            </a:r>
            <a:r>
              <a:rPr lang="en-US" sz="2800" dirty="0"/>
              <a:t>, while identifying </a:t>
            </a:r>
            <a:r>
              <a:rPr lang="en-US" sz="2800" b="1" dirty="0"/>
              <a:t>seasonal trends</a:t>
            </a:r>
            <a:r>
              <a:rPr lang="en-US" sz="2800" dirty="0"/>
              <a:t> and </a:t>
            </a:r>
            <a:r>
              <a:rPr lang="en-US" sz="2800" b="1" dirty="0"/>
              <a:t>growth opportunities</a:t>
            </a:r>
            <a:r>
              <a:rPr lang="en-US" sz="2800" dirty="0"/>
              <a:t> across categories.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F43BD1-AB8A-6B10-B5E1-3138862CB43A}"/>
              </a:ext>
            </a:extLst>
          </p:cNvPr>
          <p:cNvCxnSpPr/>
          <p:nvPr/>
        </p:nvCxnSpPr>
        <p:spPr>
          <a:xfrm>
            <a:off x="1143000" y="1826260"/>
            <a:ext cx="30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548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3854F-7C24-2156-0BB3-A43C0C56C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Aptos" panose="020B0004020202020204" pitchFamily="34" charset="0"/>
              </a:rPr>
              <a:t>1. </a:t>
            </a:r>
            <a:r>
              <a:rPr lang="en-US" dirty="0"/>
              <a:t>Methodology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47A3F1E-A6C9-647F-C0AF-84A2FFC9EB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3000" y="2365329"/>
            <a:ext cx="9875520" cy="3083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800" dirty="0">
                <a:latin typeface="+mj-lt"/>
                <a:ea typeface="+mj-ea"/>
                <a:cs typeface="+mj-cs"/>
              </a:rPr>
              <a:t>* 📊 Data Processing:</a:t>
            </a:r>
          </a:p>
          <a:p>
            <a:pPr marL="0" marR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800" dirty="0">
                <a:latin typeface="+mj-lt"/>
                <a:ea typeface="+mj-ea"/>
                <a:cs typeface="+mj-cs"/>
              </a:rPr>
              <a:t>Grouped sales data by product line and aggregated monthly.</a:t>
            </a:r>
          </a:p>
          <a:p>
            <a:pPr marL="0" marR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800" dirty="0">
                <a:latin typeface="+mj-lt"/>
                <a:ea typeface="+mj-ea"/>
                <a:cs typeface="+mj-cs"/>
              </a:rPr>
              <a:t>Missing values cleaned and formatted into time series.</a:t>
            </a:r>
          </a:p>
          <a:p>
            <a:pPr marL="0" marR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800" dirty="0">
              <a:latin typeface="+mj-lt"/>
              <a:ea typeface="+mj-ea"/>
              <a:cs typeface="+mj-cs"/>
            </a:endParaRPr>
          </a:p>
          <a:p>
            <a:pPr marL="0" marR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800" dirty="0">
                <a:latin typeface="+mj-lt"/>
                <a:ea typeface="+mj-ea"/>
                <a:cs typeface="+mj-cs"/>
              </a:rPr>
              <a:t>* 🧠 Model Used:</a:t>
            </a:r>
          </a:p>
          <a:p>
            <a:pPr marL="0" marR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800" b="1" dirty="0">
                <a:latin typeface="+mj-lt"/>
                <a:ea typeface="+mj-ea"/>
                <a:cs typeface="+mj-cs"/>
              </a:rPr>
              <a:t>Facebook Prophet: </a:t>
            </a:r>
            <a:r>
              <a:rPr lang="en-US" altLang="en-US" sz="2800" dirty="0">
                <a:latin typeface="+mj-lt"/>
                <a:ea typeface="+mj-ea"/>
                <a:cs typeface="+mj-cs"/>
              </a:rPr>
              <a:t>Applied per product line to capture trends, seasonality, and holidays with strong interpretability.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511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CD2E-1FBE-B0A3-1542-EEC07531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Aptos" panose="020B0004020202020204" pitchFamily="34" charset="0"/>
              </a:rPr>
              <a:t>2. </a:t>
            </a:r>
            <a:r>
              <a:rPr lang="en-US" dirty="0"/>
              <a:t>Model Evaluation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4FCC54C-4A49-28DA-AA3F-CA31A85DFB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70065" y="2062921"/>
            <a:ext cx="10347235" cy="3637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latin typeface="+mj-lt"/>
                <a:ea typeface="+mj-ea"/>
                <a:cs typeface="+mj-cs"/>
              </a:rPr>
              <a:t>📏 </a:t>
            </a:r>
            <a:r>
              <a:rPr lang="en-US" altLang="en-US" sz="2400" b="1" dirty="0">
                <a:latin typeface="+mj-lt"/>
                <a:ea typeface="+mj-ea"/>
                <a:cs typeface="+mj-cs"/>
              </a:rPr>
              <a:t>Evaluation Metrics:</a:t>
            </a:r>
          </a:p>
          <a:p>
            <a:pPr marL="457200" marR="0" lvl="1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latin typeface="+mj-lt"/>
                <a:ea typeface="+mj-ea"/>
                <a:cs typeface="+mj-cs"/>
              </a:rPr>
              <a:t>* MAE (Mean Absolute Error): </a:t>
            </a:r>
            <a:r>
              <a:rPr lang="en-US" altLang="en-US" sz="2400" dirty="0">
                <a:latin typeface="Aptos" panose="020B0004020202020204" pitchFamily="34" charset="0"/>
                <a:ea typeface="+mj-ea"/>
                <a:cs typeface="+mj-cs"/>
              </a:rPr>
              <a:t>5167.34</a:t>
            </a:r>
          </a:p>
          <a:p>
            <a:pPr marL="457200" marR="0" lvl="1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latin typeface="+mj-lt"/>
                <a:ea typeface="+mj-ea"/>
                <a:cs typeface="+mj-cs"/>
              </a:rPr>
              <a:t>* RMSE (Root Mean Squared Error): </a:t>
            </a:r>
            <a:r>
              <a:rPr lang="en-US" altLang="en-US" sz="2400" dirty="0">
                <a:latin typeface="Aptos" panose="020B0004020202020204" pitchFamily="34" charset="0"/>
                <a:ea typeface="+mj-ea"/>
                <a:cs typeface="+mj-cs"/>
              </a:rPr>
              <a:t>9919.51</a:t>
            </a:r>
          </a:p>
          <a:p>
            <a:pPr marL="457200" marR="0" lvl="1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latin typeface="+mj-lt"/>
                <a:ea typeface="+mj-ea"/>
                <a:cs typeface="+mj-cs"/>
              </a:rPr>
              <a:t>* R² Score: </a:t>
            </a:r>
            <a:r>
              <a:rPr lang="en-US" altLang="en-US" sz="2400" dirty="0">
                <a:latin typeface="Aptos" panose="020B0004020202020204" pitchFamily="34" charset="0"/>
                <a:ea typeface="+mj-ea"/>
                <a:cs typeface="+mj-cs"/>
              </a:rPr>
              <a:t>0.97</a:t>
            </a:r>
          </a:p>
          <a:p>
            <a:pPr marL="0" marR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 dirty="0">
              <a:latin typeface="+mj-lt"/>
              <a:ea typeface="+mj-ea"/>
              <a:cs typeface="+mj-cs"/>
            </a:endParaRPr>
          </a:p>
          <a:p>
            <a:pPr marL="0" marR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latin typeface="+mj-lt"/>
                <a:ea typeface="+mj-ea"/>
                <a:cs typeface="+mj-cs"/>
              </a:rPr>
              <a:t>✅ </a:t>
            </a:r>
            <a:r>
              <a:rPr lang="en-US" altLang="en-US" sz="2400" b="1" dirty="0">
                <a:latin typeface="+mj-lt"/>
                <a:ea typeface="+mj-ea"/>
                <a:cs typeface="+mj-cs"/>
              </a:rPr>
              <a:t>Interpretation:</a:t>
            </a:r>
          </a:p>
          <a:p>
            <a:pPr marL="0" marR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latin typeface="+mj-lt"/>
                <a:ea typeface="+mj-ea"/>
                <a:cs typeface="+mj-cs"/>
              </a:rPr>
              <a:t>       On average, the model's forecasts are off by </a:t>
            </a:r>
            <a:r>
              <a:rPr lang="en-US" altLang="en-US" sz="2400" dirty="0">
                <a:latin typeface="Aptos" panose="020B0004020202020204" pitchFamily="34" charset="0"/>
                <a:ea typeface="+mj-ea"/>
                <a:cs typeface="+mj-cs"/>
              </a:rPr>
              <a:t>$5,000</a:t>
            </a:r>
            <a:r>
              <a:rPr lang="en-US" altLang="en-US" sz="2400" dirty="0">
                <a:latin typeface="+mj-lt"/>
                <a:ea typeface="+mj-ea"/>
                <a:cs typeface="+mj-cs"/>
              </a:rPr>
              <a:t>, which is just </a:t>
            </a:r>
            <a:r>
              <a:rPr lang="en-US" altLang="en-US" sz="2400" dirty="0">
                <a:latin typeface="Aptos" panose="020B0004020202020204" pitchFamily="34" charset="0"/>
                <a:ea typeface="+mj-ea"/>
                <a:cs typeface="+mj-cs"/>
              </a:rPr>
              <a:t>2–4% </a:t>
            </a:r>
            <a:r>
              <a:rPr lang="en-US" altLang="en-US" sz="2400" dirty="0">
                <a:latin typeface="+mj-lt"/>
                <a:ea typeface="+mj-ea"/>
                <a:cs typeface="+mj-cs"/>
              </a:rPr>
              <a:t>of                                                typical monthly sales (</a:t>
            </a:r>
            <a:r>
              <a:rPr lang="en-US" altLang="en-US" sz="2400" dirty="0">
                <a:latin typeface="Aptos" panose="020B0004020202020204" pitchFamily="34" charset="0"/>
                <a:ea typeface="+mj-ea"/>
                <a:cs typeface="+mj-cs"/>
              </a:rPr>
              <a:t>$230K</a:t>
            </a:r>
            <a:r>
              <a:rPr lang="en-US" altLang="en-US" sz="2400" dirty="0">
                <a:latin typeface="+mj-lt"/>
                <a:ea typeface="+mj-ea"/>
                <a:cs typeface="+mj-cs"/>
              </a:rPr>
              <a:t>).</a:t>
            </a:r>
          </a:p>
          <a:p>
            <a:pPr marL="0" marR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latin typeface="+mj-lt"/>
                <a:ea typeface="+mj-ea"/>
                <a:cs typeface="+mj-cs"/>
              </a:rPr>
              <a:t>       R² of </a:t>
            </a:r>
            <a:r>
              <a:rPr lang="en-US" altLang="en-US" sz="2400" dirty="0">
                <a:latin typeface="Aptos" panose="020B0004020202020204" pitchFamily="34" charset="0"/>
                <a:ea typeface="+mj-ea"/>
                <a:cs typeface="+mj-cs"/>
              </a:rPr>
              <a:t>0.97</a:t>
            </a:r>
            <a:r>
              <a:rPr lang="en-US" altLang="en-US" sz="2400" dirty="0">
                <a:latin typeface="+mj-lt"/>
                <a:ea typeface="+mj-ea"/>
                <a:cs typeface="+mj-cs"/>
              </a:rPr>
              <a:t> indicates a highly accurate and reliable model fit.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553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82F8D-3004-85AE-BA9F-E4D059D55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368300"/>
            <a:ext cx="9875520" cy="1356360"/>
          </a:xfrm>
        </p:spPr>
        <p:txBody>
          <a:bodyPr/>
          <a:lstStyle/>
          <a:p>
            <a:r>
              <a:rPr lang="en-US" sz="4800" dirty="0">
                <a:latin typeface="Aptos" panose="020B0004020202020204" pitchFamily="34" charset="0"/>
              </a:rPr>
              <a:t>3. </a:t>
            </a:r>
            <a:r>
              <a:rPr lang="en-US" dirty="0"/>
              <a:t>Insights and Trends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FD53ED-3813-721B-FF46-2759F19929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3000" y="1491378"/>
            <a:ext cx="10579100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📈 </a:t>
            </a:r>
            <a:r>
              <a:rPr lang="en-US" altLang="en-US" sz="2400" dirty="0">
                <a:latin typeface="+mj-lt"/>
                <a:ea typeface="+mj-ea"/>
                <a:cs typeface="+mj-cs"/>
              </a:rPr>
              <a:t>Overall Sales Trend: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latin typeface="+mj-lt"/>
                <a:ea typeface="+mj-ea"/>
                <a:cs typeface="+mj-cs"/>
              </a:rPr>
              <a:t>Sales show consistent upward movement with Q4 peaks, reflecting seasonal spikes (e.g., holidays).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 dirty="0"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latin typeface="+mj-lt"/>
                <a:ea typeface="+mj-ea"/>
                <a:cs typeface="+mj-cs"/>
              </a:rPr>
              <a:t>📦 Product Line Observations: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>
                <a:latin typeface="+mj-lt"/>
                <a:ea typeface="+mj-ea"/>
                <a:cs typeface="+mj-cs"/>
              </a:rPr>
              <a:t>Classic Cars: </a:t>
            </a:r>
            <a:r>
              <a:rPr lang="en-US" altLang="en-US" sz="2400" dirty="0">
                <a:latin typeface="+mj-lt"/>
                <a:ea typeface="+mj-ea"/>
                <a:cs typeface="+mj-cs"/>
              </a:rPr>
              <a:t>High volume and consistent growth.</a:t>
            </a:r>
            <a:br>
              <a:rPr lang="en-US" altLang="en-US" sz="2400" dirty="0">
                <a:latin typeface="+mj-lt"/>
                <a:ea typeface="+mj-ea"/>
                <a:cs typeface="+mj-cs"/>
              </a:rPr>
            </a:br>
            <a:r>
              <a:rPr lang="en-US" altLang="en-US" sz="2400" dirty="0">
                <a:latin typeface="+mj-lt"/>
                <a:ea typeface="+mj-ea"/>
                <a:cs typeface="+mj-cs"/>
              </a:rPr>
              <a:t>➤ Recommendation: Continue investment and promotions.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>
                <a:latin typeface="+mj-lt"/>
                <a:ea typeface="+mj-ea"/>
                <a:cs typeface="+mj-cs"/>
              </a:rPr>
              <a:t>Motorcycles &amp; Vintage Cars: </a:t>
            </a:r>
            <a:r>
              <a:rPr lang="en-US" altLang="en-US" sz="2400" dirty="0">
                <a:latin typeface="+mj-lt"/>
                <a:ea typeface="+mj-ea"/>
                <a:cs typeface="+mj-cs"/>
              </a:rPr>
              <a:t>Solid seasonal patterns.</a:t>
            </a:r>
            <a:br>
              <a:rPr lang="en-US" altLang="en-US" sz="2400" dirty="0">
                <a:latin typeface="+mj-lt"/>
                <a:ea typeface="+mj-ea"/>
                <a:cs typeface="+mj-cs"/>
              </a:rPr>
            </a:br>
            <a:r>
              <a:rPr lang="en-US" altLang="en-US" sz="2400" dirty="0">
                <a:latin typeface="+mj-lt"/>
                <a:ea typeface="+mj-ea"/>
                <a:cs typeface="+mj-cs"/>
              </a:rPr>
              <a:t>➤ Recommendation: Boost mid-year marketing.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>
                <a:latin typeface="+mj-lt"/>
                <a:ea typeface="+mj-ea"/>
                <a:cs typeface="+mj-cs"/>
              </a:rPr>
              <a:t>Planes, Trains &amp; Ships: </a:t>
            </a:r>
            <a:r>
              <a:rPr lang="en-US" altLang="en-US" sz="2400" dirty="0">
                <a:latin typeface="+mj-lt"/>
                <a:ea typeface="+mj-ea"/>
                <a:cs typeface="+mj-cs"/>
              </a:rPr>
              <a:t>Smaller niche segments.</a:t>
            </a:r>
            <a:br>
              <a:rPr lang="en-US" altLang="en-US" sz="2400" dirty="0">
                <a:latin typeface="+mj-lt"/>
                <a:ea typeface="+mj-ea"/>
                <a:cs typeface="+mj-cs"/>
              </a:rPr>
            </a:br>
            <a:r>
              <a:rPr lang="en-US" altLang="en-US" sz="2400" dirty="0">
                <a:latin typeface="+mj-lt"/>
                <a:ea typeface="+mj-ea"/>
                <a:cs typeface="+mj-cs"/>
              </a:rPr>
              <a:t>➤ Recommendation: Focus on top-performing SKUs.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>
                <a:latin typeface="+mj-lt"/>
                <a:ea typeface="+mj-ea"/>
                <a:cs typeface="+mj-cs"/>
              </a:rPr>
              <a:t>Trucks and Buses: </a:t>
            </a:r>
            <a:r>
              <a:rPr lang="en-US" altLang="en-US" sz="2400" dirty="0">
                <a:latin typeface="+mj-lt"/>
                <a:ea typeface="+mj-ea"/>
                <a:cs typeface="+mj-cs"/>
              </a:rPr>
              <a:t>Flat or weak performance.</a:t>
            </a:r>
            <a:br>
              <a:rPr lang="en-US" altLang="en-US" sz="2400" dirty="0">
                <a:latin typeface="+mj-lt"/>
                <a:ea typeface="+mj-ea"/>
                <a:cs typeface="+mj-cs"/>
              </a:rPr>
            </a:br>
            <a:r>
              <a:rPr lang="en-US" altLang="en-US" sz="2400" dirty="0">
                <a:latin typeface="+mj-lt"/>
                <a:ea typeface="+mj-ea"/>
                <a:cs typeface="+mj-cs"/>
              </a:rPr>
              <a:t>➤ Recommendation: Consider reducing stock or phasing out.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580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68659-9C89-C0CB-C477-BF9AD79D8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4.</a:t>
            </a:r>
            <a:r>
              <a:rPr lang="en-US" dirty="0"/>
              <a:t>Tools &amp; Technologies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AAA3024-6BB1-1C1F-1FAF-2464A1293B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49400" y="2720340"/>
            <a:ext cx="874983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>
                <a:latin typeface="+mj-lt"/>
                <a:ea typeface="+mj-ea"/>
                <a:cs typeface="+mj-cs"/>
              </a:rPr>
              <a:t>Languages</a:t>
            </a:r>
            <a:r>
              <a:rPr lang="en-US" altLang="en-US" sz="2400" dirty="0">
                <a:latin typeface="+mj-lt"/>
                <a:ea typeface="+mj-ea"/>
                <a:cs typeface="+mj-cs"/>
              </a:rPr>
              <a:t>: 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>
                <a:latin typeface="+mj-lt"/>
                <a:ea typeface="+mj-ea"/>
                <a:cs typeface="+mj-cs"/>
              </a:rPr>
              <a:t>Libraries: </a:t>
            </a:r>
            <a:r>
              <a:rPr lang="en-US" altLang="en-US" sz="2400" dirty="0">
                <a:latin typeface="+mj-lt"/>
                <a:ea typeface="+mj-ea"/>
                <a:cs typeface="+mj-cs"/>
              </a:rPr>
              <a:t>pandas, prophet, plotly, sklearn, streamlit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>
                <a:latin typeface="+mj-lt"/>
                <a:ea typeface="+mj-ea"/>
                <a:cs typeface="+mj-cs"/>
              </a:rPr>
              <a:t>Deployment: </a:t>
            </a:r>
            <a:r>
              <a:rPr lang="en-US" altLang="en-US" sz="2400" dirty="0">
                <a:latin typeface="+mj-lt"/>
                <a:ea typeface="+mj-ea"/>
                <a:cs typeface="+mj-cs"/>
              </a:rPr>
              <a:t>Streamlit app hosted via ngrok for interactive access</a:t>
            </a:r>
          </a:p>
        </p:txBody>
      </p:sp>
    </p:spTree>
    <p:extLst>
      <p:ext uri="{BB962C8B-B14F-4D97-AF65-F5344CB8AC3E}">
        <p14:creationId xmlns:p14="http://schemas.microsoft.com/office/powerpoint/2010/main" val="2696045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963E9-8478-D787-B337-046A3E2B5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5. </a:t>
            </a:r>
            <a:r>
              <a:rPr lang="en-US" dirty="0"/>
              <a:t>Deliverables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F7EA266-EB8C-10FB-D9FF-D41BE6FF35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41500" y="2369571"/>
            <a:ext cx="648286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latin typeface="+mj-lt"/>
                <a:ea typeface="+mj-ea"/>
                <a:cs typeface="+mj-cs"/>
              </a:rPr>
              <a:t>Forecast plots with confidence intervals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latin typeface="+mj-lt"/>
                <a:ea typeface="+mj-ea"/>
                <a:cs typeface="+mj-cs"/>
              </a:rPr>
              <a:t>Interactive dashboard for product line selection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latin typeface="+mj-lt"/>
                <a:ea typeface="+mj-ea"/>
                <a:cs typeface="+mj-cs"/>
              </a:rPr>
              <a:t>Evaluation metrics for model performance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latin typeface="+mj-lt"/>
                <a:ea typeface="+mj-ea"/>
                <a:cs typeface="+mj-cs"/>
              </a:rPr>
              <a:t>Product-line-specific business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4138254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DAC83-2666-FFAF-FC1D-84E0F6C63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30200"/>
            <a:ext cx="93218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Interactive Dashboard (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Streamlit App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576AB5-AFF5-D47F-94EA-63BBAFBFE4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" y="1244600"/>
            <a:ext cx="11226800" cy="5168900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4273868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F4953-054E-35E9-39EE-6184B5B30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C9DB9-53BF-F1EA-5EF3-B1E550B84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286000"/>
            <a:ext cx="9872871" cy="3810000"/>
          </a:xfrm>
        </p:spPr>
        <p:txBody>
          <a:bodyPr>
            <a:normAutofit/>
          </a:bodyPr>
          <a:lstStyle/>
          <a:p>
            <a:r>
              <a:rPr lang="en-US" sz="2400" dirty="0"/>
              <a:t>This project demonstrates the effectiveness of </a:t>
            </a:r>
            <a:r>
              <a:rPr lang="en-US" sz="2400" b="1" dirty="0"/>
              <a:t>Facebook Prophet</a:t>
            </a:r>
            <a:r>
              <a:rPr lang="en-US" sz="2400" dirty="0"/>
              <a:t> for time series forecasting in a retail setting.</a:t>
            </a:r>
            <a:br>
              <a:rPr lang="en-US" sz="2400" dirty="0"/>
            </a:br>
            <a:r>
              <a:rPr lang="en-US" sz="2400" dirty="0"/>
              <a:t>The </a:t>
            </a:r>
            <a:r>
              <a:rPr lang="en-US" sz="2400" b="1" dirty="0"/>
              <a:t>high accuracy (R² = </a:t>
            </a:r>
            <a:r>
              <a:rPr lang="en-US" sz="2400" b="1" dirty="0">
                <a:latin typeface="Aptos" panose="020B0004020202020204" pitchFamily="34" charset="0"/>
              </a:rPr>
              <a:t>0.97</a:t>
            </a:r>
            <a:r>
              <a:rPr lang="en-US" sz="2400" b="1" dirty="0"/>
              <a:t>)</a:t>
            </a:r>
            <a:r>
              <a:rPr lang="en-US" sz="2400" dirty="0"/>
              <a:t> and clean interpretability make it ideal for business use.</a:t>
            </a:r>
            <a:br>
              <a:rPr lang="en-US" sz="2400" dirty="0"/>
            </a:br>
            <a:r>
              <a:rPr lang="en-US" sz="2400" dirty="0"/>
              <a:t>The interactive dashboard offers stakeholders real-time insights to make data-driven decisions.</a:t>
            </a:r>
          </a:p>
        </p:txBody>
      </p:sp>
    </p:spTree>
    <p:extLst>
      <p:ext uri="{BB962C8B-B14F-4D97-AF65-F5344CB8AC3E}">
        <p14:creationId xmlns:p14="http://schemas.microsoft.com/office/powerpoint/2010/main" val="221106293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66</TotalTime>
  <Words>413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Arial</vt:lpstr>
      <vt:lpstr>Corbel</vt:lpstr>
      <vt:lpstr>Basis</vt:lpstr>
      <vt:lpstr>INTERACTIVE TIME SERIES SALES FORECASTING USING PROPHET</vt:lpstr>
      <vt:lpstr>OBJECTIVE :</vt:lpstr>
      <vt:lpstr>1. Methodology</vt:lpstr>
      <vt:lpstr>2. Model Evaluation</vt:lpstr>
      <vt:lpstr>3. Insights and Trends</vt:lpstr>
      <vt:lpstr>4.Tools &amp; Technologies</vt:lpstr>
      <vt:lpstr>5. Deliverables</vt:lpstr>
      <vt:lpstr>Interactive Dashboard (Streamlit App)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Prerana Palsapure</dc:creator>
  <cp:lastModifiedBy>Prerana Palsapure</cp:lastModifiedBy>
  <cp:revision>1</cp:revision>
  <dcterms:created xsi:type="dcterms:W3CDTF">2025-05-25T07:17:04Z</dcterms:created>
  <dcterms:modified xsi:type="dcterms:W3CDTF">2025-05-25T08:24:00Z</dcterms:modified>
</cp:coreProperties>
</file>