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 id="267" r:id="rId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0" d="100"/>
          <a:sy n="70" d="100"/>
        </p:scale>
        <p:origin x="10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6" name="Footer Placeholder 5">
            <a:extLst>
              <a:ext uri="{FF2B5EF4-FFF2-40B4-BE49-F238E27FC236}">
                <a16:creationId xmlns=""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8" name="Footer Placeholder 7">
            <a:extLst>
              <a:ext uri="{FF2B5EF4-FFF2-40B4-BE49-F238E27FC236}">
                <a16:creationId xmlns=""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4" name="Footer Placeholder 3">
            <a:extLst>
              <a:ext uri="{FF2B5EF4-FFF2-40B4-BE49-F238E27FC236}">
                <a16:creationId xmlns=""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3" name="Footer Placeholder 2">
            <a:extLst>
              <a:ext uri="{FF2B5EF4-FFF2-40B4-BE49-F238E27FC236}">
                <a16:creationId xmlns=""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6" name="Footer Placeholder 5">
            <a:extLst>
              <a:ext uri="{FF2B5EF4-FFF2-40B4-BE49-F238E27FC236}">
                <a16:creationId xmlns=""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25.08.2025</a:t>
            </a:fld>
            <a:endParaRPr lang="nb-NO"/>
          </a:p>
        </p:txBody>
      </p:sp>
      <p:sp>
        <p:nvSpPr>
          <p:cNvPr id="6" name="Footer Placeholder 5">
            <a:extLst>
              <a:ext uri="{FF2B5EF4-FFF2-40B4-BE49-F238E27FC236}">
                <a16:creationId xmlns=""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25.08.2025</a:t>
            </a:fld>
            <a:endParaRPr lang="nb-NO"/>
          </a:p>
        </p:txBody>
      </p:sp>
      <p:sp>
        <p:nvSpPr>
          <p:cNvPr id="5" name="Footer Placeholder 4">
            <a:extLst>
              <a:ext uri="{FF2B5EF4-FFF2-40B4-BE49-F238E27FC236}">
                <a16:creationId xmlns=""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 xmlns:a16="http://schemas.microsoft.com/office/drawing/2014/main" id="{C4EAED8B-40B8-2F67-2CA2-D6CB3B6F857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 xmlns:a16="http://schemas.microsoft.com/office/drawing/2014/main" id="{FFB07957-8AEC-E74B-74C4-5935935C9130}"/>
              </a:ext>
            </a:extLst>
          </p:cNvPr>
          <p:cNvSpPr>
            <a:spLocks noGrp="1"/>
          </p:cNvSpPr>
          <p:nvPr>
            <p:ph idx="1"/>
          </p:nvPr>
        </p:nvSpPr>
        <p:spPr>
          <a:xfrm>
            <a:off x="838200" y="1843209"/>
            <a:ext cx="10515600" cy="4351338"/>
          </a:xfrm>
          <a:noFill/>
        </p:spPr>
        <p:txBody>
          <a:bodyPr>
            <a:normAutofit fontScale="47500" lnSpcReduction="20000"/>
          </a:bodyPr>
          <a:lstStyle/>
          <a:p>
            <a:pPr>
              <a:lnSpc>
                <a:spcPct val="170000"/>
              </a:lnSpc>
            </a:pPr>
            <a:r>
              <a:rPr lang="en-US" dirty="0" err="1"/>
              <a:t>ShopEasy</a:t>
            </a:r>
            <a:r>
              <a:rPr lang="en-US" dirty="0"/>
              <a:t>, </a:t>
            </a:r>
            <a:r>
              <a:rPr lang="en-US" dirty="0">
                <a:solidFill>
                  <a:srgbClr val="FFC000"/>
                </a:solidFill>
              </a:rPr>
              <a:t>an online retail business</a:t>
            </a:r>
            <a:r>
              <a:rPr lang="en-US" dirty="0"/>
              <a:t>, is </a:t>
            </a:r>
            <a:r>
              <a:rPr lang="en-US" dirty="0">
                <a:solidFill>
                  <a:srgbClr val="FF0000"/>
                </a:solidFill>
              </a:rPr>
              <a:t>facing reduced customer engagement and conversion rates </a:t>
            </a:r>
            <a:r>
              <a:rPr lang="en-US" dirty="0"/>
              <a:t>despite launching </a:t>
            </a:r>
            <a:r>
              <a:rPr lang="en-US" dirty="0">
                <a:solidFill>
                  <a:srgbClr val="FFC000"/>
                </a:solidFill>
              </a:rPr>
              <a:t>several new online marketing campaigns</a:t>
            </a:r>
            <a:r>
              <a:rPr lang="en-US" dirty="0"/>
              <a:t>. They are reaching out to you to help conduct a detailed analysis and identify areas for </a:t>
            </a:r>
            <a:r>
              <a:rPr lang="en-US" dirty="0">
                <a:solidFill>
                  <a:srgbClr val="FF0000"/>
                </a:solidFill>
              </a:rPr>
              <a:t>improvement in their marketing strategies</a:t>
            </a:r>
            <a:r>
              <a:rPr lang="en-US" dirty="0"/>
              <a:t>.</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a:t>
            </a:r>
            <a:r>
              <a:rPr lang="en-US" b="1" dirty="0">
                <a:solidFill>
                  <a:srgbClr val="FF0000"/>
                </a:solidFill>
              </a:rPr>
              <a:t>customer interactions and engagement </a:t>
            </a:r>
            <a:r>
              <a:rPr lang="en-US" dirty="0"/>
              <a:t>with the site and marketing content has </a:t>
            </a:r>
            <a:r>
              <a:rPr lang="en-US" dirty="0">
                <a:solidFill>
                  <a:srgbClr val="FF0000"/>
                </a:solidFill>
              </a:rPr>
              <a:t>declined</a:t>
            </a:r>
            <a:r>
              <a:rPr lang="en-US" dirty="0"/>
              <a:t>.</a:t>
            </a:r>
          </a:p>
          <a:p>
            <a:pPr lvl="1">
              <a:lnSpc>
                <a:spcPct val="170000"/>
              </a:lnSpc>
            </a:pPr>
            <a:r>
              <a:rPr lang="en-US" b="1" dirty="0"/>
              <a:t>Decreased Conversion Rates</a:t>
            </a:r>
            <a:r>
              <a:rPr lang="en-US" b="1" dirty="0">
                <a:solidFill>
                  <a:srgbClr val="FF0000"/>
                </a:solidFill>
              </a:rPr>
              <a:t>:</a:t>
            </a:r>
            <a:r>
              <a:rPr lang="en-US" dirty="0">
                <a:solidFill>
                  <a:srgbClr val="FF0000"/>
                </a:solidFill>
              </a:rPr>
              <a:t> Fewer </a:t>
            </a:r>
            <a:r>
              <a:rPr lang="en-US" dirty="0"/>
              <a:t>site visitors are </a:t>
            </a:r>
            <a:r>
              <a:rPr lang="en-US" dirty="0">
                <a:solidFill>
                  <a:srgbClr val="FF0000"/>
                </a:solidFill>
              </a:rPr>
              <a:t>converting into paying customers</a:t>
            </a:r>
            <a:r>
              <a:rPr lang="en-US" dirty="0"/>
              <a:t>.</a:t>
            </a:r>
          </a:p>
          <a:p>
            <a:pPr lvl="1">
              <a:lnSpc>
                <a:spcPct val="170000"/>
              </a:lnSpc>
            </a:pPr>
            <a:r>
              <a:rPr lang="en-US" b="1" dirty="0"/>
              <a:t>High Marketing Expenses:</a:t>
            </a:r>
            <a:r>
              <a:rPr lang="en-US" dirty="0"/>
              <a:t> Significant </a:t>
            </a:r>
            <a:r>
              <a:rPr lang="en-US" dirty="0">
                <a:solidFill>
                  <a:srgbClr val="FF0000"/>
                </a:solidFill>
              </a:rPr>
              <a:t>investments in marketing campaigns </a:t>
            </a:r>
            <a:r>
              <a:rPr lang="en-US" dirty="0"/>
              <a:t>are </a:t>
            </a:r>
            <a:r>
              <a:rPr lang="en-US" dirty="0">
                <a:solidFill>
                  <a:srgbClr val="FF0000"/>
                </a:solidFill>
              </a:rPr>
              <a:t>not</a:t>
            </a:r>
            <a:r>
              <a:rPr lang="en-US" dirty="0"/>
              <a:t> yielding </a:t>
            </a:r>
            <a:r>
              <a:rPr lang="en-US" dirty="0">
                <a:solidFill>
                  <a:srgbClr val="FF0000"/>
                </a:solidFill>
              </a:rPr>
              <a:t>expected returns</a:t>
            </a:r>
            <a:r>
              <a:rPr lang="en-US" dirty="0"/>
              <a:t>.</a:t>
            </a:r>
          </a:p>
          <a:p>
            <a:pPr lvl="1">
              <a:lnSpc>
                <a:spcPct val="170000"/>
              </a:lnSpc>
            </a:pPr>
            <a:r>
              <a:rPr lang="en-US" b="1" dirty="0"/>
              <a:t>Need for Customer Feedback Analysis:</a:t>
            </a:r>
            <a:r>
              <a:rPr lang="en-US" dirty="0"/>
              <a:t> Understanding </a:t>
            </a:r>
            <a:r>
              <a:rPr lang="en-US" dirty="0">
                <a:solidFill>
                  <a:srgbClr val="FF0000"/>
                </a:solidFill>
              </a:rPr>
              <a:t>customer opinions </a:t>
            </a:r>
            <a:r>
              <a:rPr lang="en-US" dirty="0"/>
              <a:t>about </a:t>
            </a:r>
            <a:r>
              <a:rPr lang="en-US" dirty="0">
                <a:solidFill>
                  <a:srgbClr val="FF0000"/>
                </a:solidFill>
              </a:rPr>
              <a:t>products and services </a:t>
            </a:r>
            <a:r>
              <a:rPr lang="en-US" dirty="0"/>
              <a:t>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E5519D-E5FA-5BA8-A4BA-A225CA110308}"/>
              </a:ext>
            </a:extLst>
          </p:cNvPr>
          <p:cNvSpPr>
            <a:spLocks noGrp="1"/>
          </p:cNvSpPr>
          <p:nvPr>
            <p:ph type="title"/>
          </p:nvPr>
        </p:nvSpPr>
        <p:spPr/>
        <p:txBody>
          <a:bodyPr>
            <a:normAutofit/>
          </a:bodyPr>
          <a:lstStyle/>
          <a:p>
            <a:r>
              <a:rPr lang="en-US" sz="3600" b="1" dirty="0"/>
              <a:t>Subject: Request for Data Analysis to Improve Marketing Strategy</a:t>
            </a:r>
            <a:endParaRPr lang="nb-NO" sz="3600" b="1" dirty="0"/>
          </a:p>
        </p:txBody>
      </p:sp>
      <p:sp>
        <p:nvSpPr>
          <p:cNvPr id="3" name="Content Placeholder 2">
            <a:extLst>
              <a:ext uri="{FF2B5EF4-FFF2-40B4-BE49-F238E27FC236}">
                <a16:creationId xmlns="" xmlns:a16="http://schemas.microsoft.com/office/drawing/2014/main" id="{3AACD20F-C850-EB87-7F72-C016CF415169}"/>
              </a:ext>
            </a:extLst>
          </p:cNvPr>
          <p:cNvSpPr>
            <a:spLocks noGrp="1"/>
          </p:cNvSpPr>
          <p:nvPr>
            <p:ph idx="1"/>
          </p:nvPr>
        </p:nvSpPr>
        <p:spPr/>
        <p:txBody>
          <a:bodyPr>
            <a:noAutofit/>
          </a:bodyPr>
          <a:lstStyle/>
          <a:p>
            <a:pPr marL="0" indent="0">
              <a:lnSpc>
                <a:spcPct val="170000"/>
              </a:lnSpc>
              <a:buNone/>
            </a:pPr>
            <a:r>
              <a:rPr lang="en-US" sz="1200" dirty="0" smtClean="0"/>
              <a:t>Hi,</a:t>
            </a:r>
            <a:endParaRPr lang="en-US" sz="1200" dirty="0"/>
          </a:p>
          <a:p>
            <a:pPr marL="0" indent="0">
              <a:lnSpc>
                <a:spcPct val="170000"/>
              </a:lnSpc>
              <a:buNone/>
            </a:pPr>
            <a:r>
              <a:rPr lang="en-US" sz="1200" dirty="0"/>
              <a:t>I hope this email finds you well. I’m the Marketing Manager at </a:t>
            </a:r>
            <a:r>
              <a:rPr lang="en-US" sz="1200" dirty="0" err="1"/>
              <a:t>ShopEasy</a:t>
            </a:r>
            <a:r>
              <a:rPr lang="en-US" sz="1200" dirty="0"/>
              <a:t>. We’ve been </a:t>
            </a:r>
            <a:r>
              <a:rPr lang="en-US" sz="1200" dirty="0">
                <a:solidFill>
                  <a:srgbClr val="C00000"/>
                </a:solidFill>
              </a:rPr>
              <a:t>facing some challenges </a:t>
            </a:r>
            <a:r>
              <a:rPr lang="en-US" sz="1200" dirty="0"/>
              <a:t>with our </a:t>
            </a:r>
            <a:r>
              <a:rPr lang="en-US" sz="1200" dirty="0">
                <a:solidFill>
                  <a:srgbClr val="C00000"/>
                </a:solidFill>
              </a:rPr>
              <a:t>marketing campaigns </a:t>
            </a:r>
            <a:r>
              <a:rPr lang="en-US" sz="1200" dirty="0"/>
              <a:t>lately, and I’m reaching out to request your expertise in data analysis to help us identify areas for improvement.</a:t>
            </a:r>
          </a:p>
          <a:p>
            <a:pPr marL="0" indent="0">
              <a:lnSpc>
                <a:spcPct val="170000"/>
              </a:lnSpc>
              <a:buNone/>
            </a:pPr>
            <a:r>
              <a:rPr lang="en-US" sz="1200" dirty="0"/>
              <a:t>Despite our </a:t>
            </a:r>
            <a:r>
              <a:rPr lang="en-US" sz="1200" dirty="0">
                <a:solidFill>
                  <a:srgbClr val="C00000"/>
                </a:solidFill>
              </a:rPr>
              <a:t>increased investment in marketing</a:t>
            </a:r>
            <a:r>
              <a:rPr lang="en-US" sz="1200" dirty="0"/>
              <a:t>, we’ve observed a </a:t>
            </a:r>
            <a:r>
              <a:rPr lang="en-US" sz="1200" dirty="0">
                <a:solidFill>
                  <a:srgbClr val="C00000"/>
                </a:solidFill>
              </a:rPr>
              <a:t>decline in customer engagement and conversion rates</a:t>
            </a:r>
            <a:r>
              <a:rPr lang="en-US" sz="1200" dirty="0"/>
              <a:t>. Our </a:t>
            </a:r>
            <a:r>
              <a:rPr lang="en-US" sz="1200" dirty="0">
                <a:solidFill>
                  <a:srgbClr val="C00000"/>
                </a:solidFill>
              </a:rPr>
              <a:t>marketing expenses </a:t>
            </a:r>
            <a:r>
              <a:rPr lang="en-US" sz="1200" dirty="0"/>
              <a:t>have </a:t>
            </a:r>
            <a:r>
              <a:rPr lang="en-US" sz="1200" dirty="0">
                <a:solidFill>
                  <a:srgbClr val="C00000"/>
                </a:solidFill>
              </a:rPr>
              <a:t>gone up</a:t>
            </a:r>
            <a:r>
              <a:rPr lang="en-US" sz="1200" dirty="0"/>
              <a:t>, but the </a:t>
            </a:r>
            <a:r>
              <a:rPr lang="en-US" sz="1200" dirty="0">
                <a:solidFill>
                  <a:srgbClr val="C00000"/>
                </a:solidFill>
              </a:rPr>
              <a:t>return on investment isn’t </a:t>
            </a:r>
            <a:r>
              <a:rPr lang="en-US" sz="1200" dirty="0"/>
              <a:t>meeting our expectations. We need a comprehensive analysis to understand the </a:t>
            </a:r>
            <a:r>
              <a:rPr lang="en-US" sz="1200" dirty="0">
                <a:solidFill>
                  <a:srgbClr val="C00000"/>
                </a:solidFill>
              </a:rPr>
              <a:t>effectiveness of our current strategies </a:t>
            </a:r>
            <a:r>
              <a:rPr lang="en-US" sz="1200" dirty="0"/>
              <a:t>and to find </a:t>
            </a:r>
            <a:r>
              <a:rPr lang="en-US" sz="1200" dirty="0">
                <a:solidFill>
                  <a:srgbClr val="C00000"/>
                </a:solidFill>
              </a:rPr>
              <a:t>opportunities to optimize our efforts</a:t>
            </a:r>
            <a:r>
              <a:rPr lang="en-US" sz="1200" dirty="0"/>
              <a:t>.</a:t>
            </a:r>
          </a:p>
          <a:p>
            <a:pPr marL="0" indent="0">
              <a:lnSpc>
                <a:spcPct val="170000"/>
              </a:lnSpc>
              <a:buNone/>
            </a:pPr>
            <a:r>
              <a:rPr lang="en-US" sz="1200" dirty="0"/>
              <a:t>We have </a:t>
            </a:r>
            <a:r>
              <a:rPr lang="en-US" sz="1200" dirty="0">
                <a:solidFill>
                  <a:srgbClr val="FFC000"/>
                </a:solidFill>
              </a:rPr>
              <a:t>data</a:t>
            </a:r>
            <a:r>
              <a:rPr lang="en-US" sz="1200" dirty="0"/>
              <a:t> from </a:t>
            </a:r>
            <a:r>
              <a:rPr lang="en-US" sz="1200" dirty="0">
                <a:solidFill>
                  <a:srgbClr val="FFC000"/>
                </a:solidFill>
              </a:rPr>
              <a:t>various sources</a:t>
            </a:r>
            <a:r>
              <a:rPr lang="en-US" sz="1200" dirty="0"/>
              <a:t>, including </a:t>
            </a:r>
            <a:r>
              <a:rPr lang="en-US" sz="1200" dirty="0">
                <a:solidFill>
                  <a:srgbClr val="FFC000"/>
                </a:solidFill>
              </a:rPr>
              <a:t>customer reviews, social media comments</a:t>
            </a:r>
            <a:r>
              <a:rPr lang="en-US" sz="1200" dirty="0"/>
              <a:t>, and </a:t>
            </a:r>
            <a:r>
              <a:rPr lang="en-US" sz="1200" dirty="0">
                <a:solidFill>
                  <a:srgbClr val="FFC000"/>
                </a:solidFill>
              </a:rPr>
              <a:t>campaign performance metrics</a:t>
            </a:r>
            <a:r>
              <a:rPr lang="en-US" sz="1200" dirty="0"/>
              <a:t>. Your insights will be invaluable in helping us turn this situation around.</a:t>
            </a:r>
          </a:p>
          <a:p>
            <a:pPr marL="0" indent="0">
              <a:lnSpc>
                <a:spcPct val="170000"/>
              </a:lnSpc>
              <a:buNone/>
            </a:pPr>
            <a:r>
              <a:rPr lang="en-US" sz="1200" dirty="0"/>
              <a:t>Looking forward to your response.</a:t>
            </a:r>
          </a:p>
          <a:p>
            <a:pPr marL="0" indent="0">
              <a:lnSpc>
                <a:spcPct val="170000"/>
              </a:lnSpc>
              <a:buNone/>
            </a:pPr>
            <a:r>
              <a:rPr lang="en-US" sz="1200" dirty="0"/>
              <a:t>Best regards,</a:t>
            </a:r>
            <a:br>
              <a:rPr lang="en-US" sz="1200" dirty="0"/>
            </a:br>
            <a:r>
              <a:rPr lang="en-US" sz="1200" dirty="0"/>
              <a:t>Jane Doe</a:t>
            </a:r>
            <a:br>
              <a:rPr lang="en-US" sz="1200" dirty="0"/>
            </a:br>
            <a:r>
              <a:rPr lang="en-US" sz="1200"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E5519D-E5FA-5BA8-A4BA-A225CA110308}"/>
              </a:ext>
            </a:extLst>
          </p:cNvPr>
          <p:cNvSpPr>
            <a:spLocks noGrp="1"/>
          </p:cNvSpPr>
          <p:nvPr>
            <p:ph type="title"/>
          </p:nvPr>
        </p:nvSpPr>
        <p:spPr/>
        <p:txBody>
          <a:bodyPr>
            <a:normAutofit fontScale="90000"/>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 xmlns:a16="http://schemas.microsoft.com/office/drawing/2014/main" id="{3AACD20F-C850-EB87-7F72-C016CF415169}"/>
              </a:ext>
            </a:extLst>
          </p:cNvPr>
          <p:cNvSpPr>
            <a:spLocks noGrp="1"/>
          </p:cNvSpPr>
          <p:nvPr>
            <p:ph idx="1"/>
          </p:nvPr>
        </p:nvSpPr>
        <p:spPr/>
        <p:txBody>
          <a:bodyPr>
            <a:normAutofit fontScale="400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 xmlns:a16="http://schemas.microsoft.com/office/drawing/2014/main" id="{F9AAA8B0-E93B-E9BB-8C09-E2F8D0D61EB5}"/>
              </a:ext>
            </a:extLst>
          </p:cNvPr>
          <p:cNvSpPr>
            <a:spLocks noGrp="1"/>
          </p:cNvSpPr>
          <p:nvPr>
            <p:ph idx="1"/>
          </p:nvPr>
        </p:nvSpPr>
        <p:spPr/>
        <p:txBody>
          <a:bodyPr>
            <a:normAutofit fontScale="85000" lnSpcReduction="2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 xmlns:a16="http://schemas.microsoft.com/office/drawing/2014/main" id="{A96A4C0A-7CD6-52C8-5795-CE203917B8A2}"/>
              </a:ext>
            </a:extLst>
          </p:cNvPr>
          <p:cNvSpPr>
            <a:spLocks noGrp="1"/>
          </p:cNvSpPr>
          <p:nvPr>
            <p:ph idx="1"/>
          </p:nvPr>
        </p:nvSpPr>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Sources &amp; Tables</a:t>
            </a:r>
            <a:r>
              <a:rPr lang="en-US" dirty="0"/>
              <a:t/>
            </a:r>
            <a:br>
              <a:rPr lang="en-US"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smtClean="0"/>
              <a:t>Customer </a:t>
            </a:r>
            <a:r>
              <a:rPr lang="en-US" b="1" dirty="0"/>
              <a:t>Journey Table:</a:t>
            </a:r>
            <a:r>
              <a:rPr lang="en-US" dirty="0"/>
              <a:t> Track customer movements through the website to analyze the conversion funnel.</a:t>
            </a:r>
          </a:p>
          <a:p>
            <a:r>
              <a:rPr lang="en-US" b="1" dirty="0"/>
              <a:t>Engagement Data Table:</a:t>
            </a:r>
            <a:r>
              <a:rPr lang="en-US" dirty="0"/>
              <a:t> Measure engagement with different types of content.</a:t>
            </a:r>
          </a:p>
          <a:p>
            <a:r>
              <a:rPr lang="en-US" b="1" dirty="0"/>
              <a:t>Customer Reviews Table:</a:t>
            </a:r>
            <a:r>
              <a:rPr lang="en-US" dirty="0"/>
              <a:t> Analyze customer feedback to identify common themes and sentiment.</a:t>
            </a:r>
          </a:p>
          <a:p>
            <a:r>
              <a:rPr lang="en-US" b="1" dirty="0"/>
              <a:t>Customers Table:</a:t>
            </a:r>
            <a:r>
              <a:rPr lang="en-US" dirty="0"/>
              <a:t> Provide additional information about customers.</a:t>
            </a:r>
          </a:p>
          <a:p>
            <a:r>
              <a:rPr lang="en-US" b="1" dirty="0"/>
              <a:t>Geography Table:</a:t>
            </a:r>
            <a:r>
              <a:rPr lang="en-US" dirty="0"/>
              <a:t> Provide additional geographic information about customers.</a:t>
            </a:r>
          </a:p>
          <a:p>
            <a:r>
              <a:rPr lang="en-US" b="1" dirty="0"/>
              <a:t>Products Table:</a:t>
            </a:r>
            <a:r>
              <a:rPr lang="en-US" dirty="0"/>
              <a:t> Provide additional information about products.</a:t>
            </a:r>
          </a:p>
          <a:p>
            <a:endParaRPr lang="en-IN" dirty="0"/>
          </a:p>
        </p:txBody>
      </p:sp>
    </p:spTree>
    <p:extLst>
      <p:ext uri="{BB962C8B-B14F-4D97-AF65-F5344CB8AC3E}">
        <p14:creationId xmlns:p14="http://schemas.microsoft.com/office/powerpoint/2010/main" val="3474384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9140</TotalTime>
  <Words>669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lpstr>Data Sources &amp; Tables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Analytics Business Case</dc:title>
  <dc:creator>pp</dc:creator>
  <cp:lastModifiedBy>Admin</cp:lastModifiedBy>
  <cp:revision>6</cp:revision>
  <dcterms:created xsi:type="dcterms:W3CDTF">2024-07-20T13:50:58Z</dcterms:created>
  <dcterms:modified xsi:type="dcterms:W3CDTF">2025-08-24T19:16:13Z</dcterms:modified>
</cp:coreProperties>
</file>