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74" d="100"/>
          <a:sy n="74"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8/26/2025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93D5CC-2FCA-6593-9BCE-672700C84C63}"/>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Data Presentation</a:t>
            </a:r>
            <a:endParaRPr lang="nb-NO"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 xmlns:a16="http://schemas.microsoft.com/office/drawing/2014/main" id="{F3978D01-91D1-9F24-CCFC-EB29E23342F8}"/>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Marketing Analytics Portfolio Project</a:t>
            </a:r>
            <a:endParaRPr lang="nb-N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14306C0-546A-60F1-F05E-BED638FBB9EB}"/>
              </a:ext>
            </a:extLst>
          </p:cNvPr>
          <p:cNvSpPr>
            <a:spLocks noGrp="1"/>
          </p:cNvSpPr>
          <p:nvPr>
            <p:ph type="title"/>
          </p:nvPr>
        </p:nvSpPr>
        <p:spPr/>
        <p:txBody>
          <a:bodyPr/>
          <a:lstStyle/>
          <a:p>
            <a:r>
              <a:rPr lang="nb-NO" b="1" dirty="0" err="1">
                <a:latin typeface="Times New Roman" panose="02020603050405020304" pitchFamily="18" charset="0"/>
                <a:cs typeface="Times New Roman" panose="02020603050405020304" pitchFamily="18" charset="0"/>
              </a:rPr>
              <a:t>Overview</a:t>
            </a:r>
            <a:endParaRPr lang="nb-NO" b="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92500"/>
          </a:bodyPr>
          <a:lstStyle/>
          <a:p>
            <a:pPr>
              <a:lnSpc>
                <a:spcPct val="160000"/>
              </a:lnSpc>
            </a:pPr>
            <a:r>
              <a:rPr lang="en-US" sz="1100" b="1" dirty="0">
                <a:latin typeface="Times New Roman" panose="02020603050405020304" pitchFamily="18" charset="0"/>
                <a:cs typeface="Times New Roman" panose="02020603050405020304" pitchFamily="18" charset="0"/>
              </a:rPr>
              <a:t>Decreased Conversion Rates: </a:t>
            </a:r>
            <a:r>
              <a:rPr lang="en-US" sz="1100" dirty="0">
                <a:latin typeface="Times New Roman" panose="02020603050405020304" pitchFamily="18" charset="0"/>
                <a:cs typeface="Times New Roman" panose="02020603050405020304" pitchFamily="18" charset="0"/>
              </a:rPr>
              <a:t>The conversion rate demonstrated a strong rebound in December, reaching 10.2%, despite a notable dip to 5.0% in October.</a:t>
            </a:r>
          </a:p>
          <a:p>
            <a:pPr>
              <a:lnSpc>
                <a:spcPct val="160000"/>
              </a:lnSpc>
            </a:pPr>
            <a:r>
              <a:rPr lang="en-US" sz="1100" b="1" dirty="0">
                <a:latin typeface="Times New Roman" panose="02020603050405020304" pitchFamily="18" charset="0"/>
                <a:cs typeface="Times New Roman" panose="02020603050405020304" pitchFamily="18" charset="0"/>
              </a:rPr>
              <a:t>Reduced Customer Engagement:</a:t>
            </a:r>
          </a:p>
          <a:p>
            <a:pPr lvl="1">
              <a:lnSpc>
                <a:spcPct val="160000"/>
              </a:lnSpc>
            </a:pPr>
            <a:r>
              <a:rPr lang="en-US" sz="1100" dirty="0">
                <a:latin typeface="Times New Roman" panose="02020603050405020304" pitchFamily="18" charset="0"/>
                <a:cs typeface="Times New Roman" panose="02020603050405020304" pitchFamily="18" charset="0"/>
              </a:rPr>
              <a:t>There is a decline in overall social media engagement, with views dropping throughout the year.</a:t>
            </a:r>
          </a:p>
          <a:p>
            <a:pPr lvl="1">
              <a:lnSpc>
                <a:spcPct val="160000"/>
              </a:lnSpc>
            </a:pPr>
            <a:r>
              <a:rPr lang="en-US" sz="1100" dirty="0">
                <a:latin typeface="Times New Roman" panose="02020603050405020304" pitchFamily="18" charset="0"/>
                <a:cs typeface="Times New Roman" panose="02020603050405020304" pitchFamily="18" charset="0"/>
              </a:rPr>
              <a:t>While clicks and likes are low compared to views, the click-through rate stands at 15.37%, meaning that engaged users are still interacting effectively.</a:t>
            </a:r>
          </a:p>
          <a:p>
            <a:pPr>
              <a:lnSpc>
                <a:spcPct val="160000"/>
              </a:lnSpc>
            </a:pPr>
            <a:r>
              <a:rPr lang="en-US" sz="1100" b="1" dirty="0">
                <a:latin typeface="Times New Roman" panose="02020603050405020304" pitchFamily="18" charset="0"/>
                <a:cs typeface="Times New Roman" panose="02020603050405020304" pitchFamily="18" charset="0"/>
              </a:rPr>
              <a:t>Customer Feedback Analysis:</a:t>
            </a:r>
          </a:p>
          <a:p>
            <a:pPr lvl="1">
              <a:lnSpc>
                <a:spcPct val="160000"/>
              </a:lnSpc>
            </a:pPr>
            <a:r>
              <a:rPr lang="en-US" sz="1100" dirty="0">
                <a:latin typeface="Times New Roman" panose="02020603050405020304" pitchFamily="18" charset="0"/>
                <a:cs typeface="Times New Roman" panose="02020603050405020304" pitchFamily="18" charset="0"/>
              </a:rPr>
              <a:t>Customer ratings have remained consistent, averaging around 3.7 throughout the year.</a:t>
            </a:r>
          </a:p>
          <a:p>
            <a:pPr lvl="1">
              <a:lnSpc>
                <a:spcPct val="160000"/>
              </a:lnSpc>
            </a:pPr>
            <a:r>
              <a:rPr lang="en-US" sz="1100" dirty="0">
                <a:latin typeface="Times New Roman" panose="02020603050405020304" pitchFamily="18" charset="0"/>
                <a:cs typeface="Times New Roman" panose="02020603050405020304" pitchFamily="18" charset="0"/>
              </a:rPr>
              <a:t>Although stable, the average rating is below the target of 4.0, suggesting a need for focused improvements in customer satisfaction, for products below 3,5.</a:t>
            </a:r>
            <a:endParaRPr lang="nb-NO"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5517886" y="1175533"/>
            <a:ext cx="5944312" cy="5220753"/>
          </a:xfrm>
          <a:prstGeom prst="rect">
            <a:avLst/>
          </a:prstGeom>
        </p:spPr>
      </p:pic>
      <p:sp>
        <p:nvSpPr>
          <p:cNvPr id="3" name="Oval 2"/>
          <p:cNvSpPr/>
          <p:nvPr/>
        </p:nvSpPr>
        <p:spPr>
          <a:xfrm>
            <a:off x="7315200" y="1690688"/>
            <a:ext cx="888642" cy="78205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7315200" y="5331854"/>
            <a:ext cx="772732" cy="5924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a:off x="10457645" y="3065172"/>
            <a:ext cx="896155" cy="450760"/>
          </a:xfrm>
          <a:prstGeom prst="straightConnector1">
            <a:avLst/>
          </a:prstGeom>
          <a:ln w="3810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E24B03-AA3A-063B-47A9-E6D9E66527A3}"/>
              </a:ext>
            </a:extLst>
          </p:cNvPr>
          <p:cNvSpPr>
            <a:spLocks noGrp="1"/>
          </p:cNvSpPr>
          <p:nvPr>
            <p:ph type="title"/>
          </p:nvPr>
        </p:nvSpPr>
        <p:spPr/>
        <p:txBody>
          <a:bodyPr/>
          <a:lstStyle/>
          <a:p>
            <a:r>
              <a:rPr lang="nb-NO" b="1" dirty="0" err="1">
                <a:latin typeface="Times New Roman" panose="02020603050405020304" pitchFamily="18" charset="0"/>
                <a:cs typeface="Times New Roman" panose="02020603050405020304" pitchFamily="18" charset="0"/>
              </a:rPr>
              <a:t>Decreased</a:t>
            </a:r>
            <a:r>
              <a:rPr lang="nb-NO" b="1" dirty="0">
                <a:latin typeface="Times New Roman" panose="02020603050405020304" pitchFamily="18" charset="0"/>
                <a:cs typeface="Times New Roman" panose="02020603050405020304" pitchFamily="18" charset="0"/>
              </a:rPr>
              <a:t> Conversion Rates</a:t>
            </a:r>
          </a:p>
        </p:txBody>
      </p:sp>
      <p:sp>
        <p:nvSpPr>
          <p:cNvPr id="3" name="Content Placeholder 2">
            <a:extLst>
              <a:ext uri="{FF2B5EF4-FFF2-40B4-BE49-F238E27FC236}">
                <a16:creationId xmlns="" xmlns:a16="http://schemas.microsoft.com/office/drawing/2014/main" id="{4F670CE0-1CA8-715A-00A3-F38DAB303988}"/>
              </a:ext>
            </a:extLst>
          </p:cNvPr>
          <p:cNvSpPr>
            <a:spLocks noGrp="1"/>
          </p:cNvSpPr>
          <p:nvPr>
            <p:ph sz="half" idx="1"/>
          </p:nvPr>
        </p:nvSpPr>
        <p:spPr/>
        <p:txBody>
          <a:bodyPr>
            <a:normAutofit fontScale="92500"/>
          </a:bodyPr>
          <a:lstStyle/>
          <a:p>
            <a:pPr>
              <a:lnSpc>
                <a:spcPct val="170000"/>
              </a:lnSpc>
            </a:pPr>
            <a:r>
              <a:rPr lang="en-US" sz="1200" b="1" dirty="0">
                <a:latin typeface="Times New Roman" panose="02020603050405020304" pitchFamily="18" charset="0"/>
                <a:cs typeface="Times New Roman" panose="02020603050405020304" pitchFamily="18" charset="0"/>
              </a:rPr>
              <a:t>General Conversion Trend:</a:t>
            </a:r>
          </a:p>
          <a:p>
            <a:pPr lvl="1">
              <a:lnSpc>
                <a:spcPct val="170000"/>
              </a:lnSpc>
            </a:pPr>
            <a:r>
              <a:rPr lang="en-US" sz="1100" dirty="0">
                <a:latin typeface="Times New Roman" panose="02020603050405020304" pitchFamily="18" charset="0"/>
                <a:cs typeface="Times New Roman" panose="02020603050405020304" pitchFamily="18" charset="0"/>
              </a:rPr>
              <a:t>Throughout the year, conversion rates varied, with higher numbers of products converting successfully in months like </a:t>
            </a:r>
            <a:r>
              <a:rPr lang="en-US" sz="1100" dirty="0" smtClean="0">
                <a:latin typeface="Times New Roman" panose="02020603050405020304" pitchFamily="18" charset="0"/>
                <a:cs typeface="Times New Roman" panose="02020603050405020304" pitchFamily="18" charset="0"/>
              </a:rPr>
              <a:t>March </a:t>
            </a:r>
            <a:r>
              <a:rPr lang="en-US" sz="1100" dirty="0">
                <a:latin typeface="Times New Roman" panose="02020603050405020304" pitchFamily="18" charset="0"/>
                <a:cs typeface="Times New Roman" panose="02020603050405020304" pitchFamily="18" charset="0"/>
              </a:rPr>
              <a:t>and </a:t>
            </a:r>
            <a:r>
              <a:rPr lang="en-US" sz="1100" dirty="0" smtClean="0">
                <a:latin typeface="Times New Roman" panose="02020603050405020304" pitchFamily="18" charset="0"/>
                <a:cs typeface="Times New Roman" panose="02020603050405020304" pitchFamily="18" charset="0"/>
              </a:rPr>
              <a:t>September. </a:t>
            </a:r>
            <a:r>
              <a:rPr lang="en-US" sz="1100" dirty="0">
                <a:latin typeface="Times New Roman" panose="02020603050405020304" pitchFamily="18" charset="0"/>
                <a:cs typeface="Times New Roman" panose="02020603050405020304" pitchFamily="18" charset="0"/>
              </a:rPr>
              <a:t>This suggests that while some products had strong seasonal peaks, there is potential to improve conversions in lower-performing months through targeted interventions.</a:t>
            </a:r>
          </a:p>
          <a:p>
            <a:pPr>
              <a:lnSpc>
                <a:spcPct val="170000"/>
              </a:lnSpc>
            </a:pPr>
            <a:r>
              <a:rPr lang="en-US" sz="1200" b="1" dirty="0">
                <a:latin typeface="Times New Roman" panose="02020603050405020304" pitchFamily="18" charset="0"/>
                <a:cs typeface="Times New Roman" panose="02020603050405020304" pitchFamily="18" charset="0"/>
              </a:rPr>
              <a:t>Lowest Conversion Month:</a:t>
            </a:r>
          </a:p>
          <a:p>
            <a:pPr lvl="1">
              <a:lnSpc>
                <a:spcPct val="170000"/>
              </a:lnSpc>
            </a:pPr>
            <a:r>
              <a:rPr lang="en-US" sz="1100" dirty="0" smtClean="0">
                <a:latin typeface="Times New Roman" panose="02020603050405020304" pitchFamily="18" charset="0"/>
                <a:cs typeface="Times New Roman" panose="02020603050405020304" pitchFamily="18" charset="0"/>
              </a:rPr>
              <a:t>October </a:t>
            </a:r>
            <a:r>
              <a:rPr lang="en-US" sz="1100" dirty="0">
                <a:latin typeface="Times New Roman" panose="02020603050405020304" pitchFamily="18" charset="0"/>
                <a:cs typeface="Times New Roman" panose="02020603050405020304" pitchFamily="18" charset="0"/>
              </a:rPr>
              <a:t>experienced the lowest overall conversion rate at </a:t>
            </a:r>
            <a:r>
              <a:rPr lang="en-US" sz="1100" dirty="0" smtClean="0">
                <a:latin typeface="Times New Roman" panose="02020603050405020304" pitchFamily="18" charset="0"/>
                <a:cs typeface="Times New Roman" panose="02020603050405020304" pitchFamily="18" charset="0"/>
              </a:rPr>
              <a:t>6.51%, </a:t>
            </a:r>
            <a:r>
              <a:rPr lang="en-US" sz="1100" dirty="0">
                <a:latin typeface="Times New Roman" panose="02020603050405020304" pitchFamily="18" charset="0"/>
                <a:cs typeface="Times New Roman" panose="02020603050405020304" pitchFamily="18" charset="0"/>
              </a:rPr>
              <a:t>with no products standing out significantly in terms of conversion. This indicates a potential need to revisit marketing strategies or promotions during this period to boost performance.</a:t>
            </a:r>
          </a:p>
          <a:p>
            <a:pPr>
              <a:lnSpc>
                <a:spcPct val="170000"/>
              </a:lnSpc>
            </a:pPr>
            <a:r>
              <a:rPr lang="en-US" sz="1200" b="1" dirty="0">
                <a:latin typeface="Times New Roman" panose="02020603050405020304" pitchFamily="18" charset="0"/>
                <a:cs typeface="Times New Roman" panose="02020603050405020304" pitchFamily="18" charset="0"/>
              </a:rPr>
              <a:t>Highest Conversion Rates:</a:t>
            </a:r>
          </a:p>
          <a:p>
            <a:pPr lvl="1">
              <a:lnSpc>
                <a:spcPct val="170000"/>
              </a:lnSpc>
            </a:pPr>
            <a:r>
              <a:rPr lang="en-US" sz="1100" dirty="0">
                <a:latin typeface="Times New Roman" panose="02020603050405020304" pitchFamily="18" charset="0"/>
                <a:cs typeface="Times New Roman" panose="02020603050405020304" pitchFamily="18" charset="0"/>
              </a:rPr>
              <a:t>January recorded the highest overall conversion rate at </a:t>
            </a:r>
            <a:r>
              <a:rPr lang="en-US" sz="1100" dirty="0" smtClean="0">
                <a:latin typeface="Times New Roman" panose="02020603050405020304" pitchFamily="18" charset="0"/>
                <a:cs typeface="Times New Roman" panose="02020603050405020304" pitchFamily="18" charset="0"/>
              </a:rPr>
              <a:t>17.31%, </a:t>
            </a:r>
            <a:r>
              <a:rPr lang="en-US" sz="1100" dirty="0">
                <a:latin typeface="Times New Roman" panose="02020603050405020304" pitchFamily="18" charset="0"/>
                <a:cs typeface="Times New Roman" panose="02020603050405020304" pitchFamily="18" charset="0"/>
              </a:rPr>
              <a:t>driven significantly by the Ski Boots with a remarkable </a:t>
            </a:r>
            <a:r>
              <a:rPr lang="en-US" sz="1100" dirty="0" smtClean="0">
                <a:latin typeface="Times New Roman" panose="02020603050405020304" pitchFamily="18" charset="0"/>
                <a:cs typeface="Times New Roman" panose="02020603050405020304" pitchFamily="18" charset="0"/>
              </a:rPr>
              <a:t>100</a:t>
            </a:r>
            <a:r>
              <a:rPr lang="en-US" sz="1100" dirty="0">
                <a:latin typeface="Times New Roman" panose="02020603050405020304" pitchFamily="18" charset="0"/>
                <a:cs typeface="Times New Roman" panose="02020603050405020304" pitchFamily="18" charset="0"/>
              </a:rPr>
              <a:t>% conversion. This indicates a strong start to the year, likely fueled by seasonal demand and effective marketing strategies.</a:t>
            </a:r>
          </a:p>
        </p:txBody>
      </p:sp>
      <p:pic>
        <p:nvPicPr>
          <p:cNvPr id="4" name="Picture 3"/>
          <p:cNvPicPr>
            <a:picLocks noChangeAspect="1"/>
          </p:cNvPicPr>
          <p:nvPr/>
        </p:nvPicPr>
        <p:blipFill>
          <a:blip r:embed="rId2"/>
          <a:stretch>
            <a:fillRect/>
          </a:stretch>
        </p:blipFill>
        <p:spPr>
          <a:xfrm>
            <a:off x="6385909" y="2096293"/>
            <a:ext cx="5806091" cy="3377227"/>
          </a:xfrm>
          <a:prstGeom prst="rect">
            <a:avLst/>
          </a:prstGeom>
        </p:spPr>
      </p:pic>
      <p:sp>
        <p:nvSpPr>
          <p:cNvPr id="7" name="Rectangle 6">
            <a:extLst>
              <a:ext uri="{FF2B5EF4-FFF2-40B4-BE49-F238E27FC236}">
                <a16:creationId xmlns="" xmlns:a16="http://schemas.microsoft.com/office/drawing/2014/main" id="{9AE336E2-BFE9-301A-AFA2-2180EEC07102}"/>
              </a:ext>
            </a:extLst>
          </p:cNvPr>
          <p:cNvSpPr/>
          <p:nvPr/>
        </p:nvSpPr>
        <p:spPr>
          <a:xfrm>
            <a:off x="10522039" y="2109172"/>
            <a:ext cx="399246" cy="31840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 xmlns:a16="http://schemas.microsoft.com/office/drawing/2014/main" id="{2F76FB0A-6CB5-47EB-50C2-6A2B95E1B209}"/>
              </a:ext>
            </a:extLst>
          </p:cNvPr>
          <p:cNvSpPr/>
          <p:nvPr/>
        </p:nvSpPr>
        <p:spPr>
          <a:xfrm>
            <a:off x="7096259" y="2089202"/>
            <a:ext cx="463640"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441323-4EC6-EDBF-8B2F-91031692055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Reduced Customer Engagement</a:t>
            </a:r>
            <a:endParaRPr lang="nb-NO"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64EEEC7-BFE3-E8A1-062C-F7A682CE01AD}"/>
              </a:ext>
            </a:extLst>
          </p:cNvPr>
          <p:cNvSpPr>
            <a:spLocks noGrp="1"/>
          </p:cNvSpPr>
          <p:nvPr>
            <p:ph sz="half" idx="1"/>
          </p:nvPr>
        </p:nvSpPr>
        <p:spPr/>
        <p:txBody>
          <a:bodyPr>
            <a:normAutofit/>
          </a:bodyPr>
          <a:lstStyle/>
          <a:p>
            <a:pPr>
              <a:lnSpc>
                <a:spcPct val="170000"/>
              </a:lnSpc>
            </a:pPr>
            <a:r>
              <a:rPr lang="en-US" sz="1200" b="1" dirty="0">
                <a:latin typeface="Times New Roman" panose="02020603050405020304" pitchFamily="18" charset="0"/>
                <a:cs typeface="Times New Roman" panose="02020603050405020304" pitchFamily="18" charset="0"/>
              </a:rPr>
              <a:t>Declining Views:</a:t>
            </a:r>
          </a:p>
          <a:p>
            <a:pPr lvl="1">
              <a:lnSpc>
                <a:spcPct val="170000"/>
              </a:lnSpc>
            </a:pPr>
            <a:r>
              <a:rPr lang="en-US" sz="1000" dirty="0">
                <a:latin typeface="Times New Roman" panose="02020603050405020304" pitchFamily="18" charset="0"/>
                <a:cs typeface="Times New Roman" panose="02020603050405020304" pitchFamily="18" charset="0"/>
              </a:rPr>
              <a:t>Views peaked in February and July but declined from August and on, indicating reduced audience engagement in the later half of the year.</a:t>
            </a:r>
          </a:p>
          <a:p>
            <a:pPr>
              <a:lnSpc>
                <a:spcPct val="170000"/>
              </a:lnSpc>
            </a:pPr>
            <a:r>
              <a:rPr lang="en-US" sz="1200" b="1" dirty="0">
                <a:latin typeface="Times New Roman" panose="02020603050405020304" pitchFamily="18" charset="0"/>
                <a:cs typeface="Times New Roman" panose="02020603050405020304" pitchFamily="18" charset="0"/>
              </a:rPr>
              <a:t>Low Interaction Rates:</a:t>
            </a:r>
          </a:p>
          <a:p>
            <a:pPr lvl="1">
              <a:lnSpc>
                <a:spcPct val="170000"/>
              </a:lnSpc>
            </a:pPr>
            <a:r>
              <a:rPr lang="en-US" sz="1000" dirty="0">
                <a:latin typeface="Times New Roman" panose="02020603050405020304" pitchFamily="18" charset="0"/>
                <a:cs typeface="Times New Roman" panose="02020603050405020304" pitchFamily="18" charset="0"/>
              </a:rPr>
              <a:t>Clicks and likes remained consistently low compared to views, suggesting the need for more engaging content or stronger calls to action.</a:t>
            </a:r>
          </a:p>
          <a:p>
            <a:pPr>
              <a:lnSpc>
                <a:spcPct val="170000"/>
              </a:lnSpc>
            </a:pPr>
            <a:r>
              <a:rPr lang="en-US" sz="1200" b="1" dirty="0">
                <a:latin typeface="Times New Roman" panose="02020603050405020304" pitchFamily="18" charset="0"/>
                <a:cs typeface="Times New Roman" panose="02020603050405020304" pitchFamily="18" charset="0"/>
              </a:rPr>
              <a:t>Content Type Performance</a:t>
            </a:r>
            <a:r>
              <a:rPr lang="en-US" sz="1200" b="1" dirty="0" smtClean="0">
                <a:latin typeface="Times New Roman" panose="02020603050405020304" pitchFamily="18" charset="0"/>
                <a:cs typeface="Times New Roman" panose="02020603050405020304" pitchFamily="18" charset="0"/>
              </a:rPr>
              <a:t>:</a:t>
            </a:r>
          </a:p>
          <a:p>
            <a:pPr lvl="1">
              <a:lnSpc>
                <a:spcPct val="170000"/>
              </a:lnSpc>
            </a:pPr>
            <a:r>
              <a:rPr lang="en-US" sz="1000" dirty="0" smtClean="0">
                <a:latin typeface="Times New Roman" panose="02020603050405020304" pitchFamily="18" charset="0"/>
                <a:cs typeface="Times New Roman" panose="02020603050405020304" pitchFamily="18" charset="0"/>
              </a:rPr>
              <a:t>January </a:t>
            </a:r>
            <a:r>
              <a:rPr lang="en-US" sz="1000" dirty="0">
                <a:latin typeface="Times New Roman" panose="02020603050405020304" pitchFamily="18" charset="0"/>
                <a:cs typeface="Times New Roman" panose="02020603050405020304" pitchFamily="18" charset="0"/>
              </a:rPr>
              <a:t>to March shows the peak clicks across all content, with Video leading in February</a:t>
            </a:r>
            <a:r>
              <a:rPr lang="en-US" sz="1000" dirty="0" smtClean="0">
                <a:latin typeface="Times New Roman" panose="02020603050405020304" pitchFamily="18" charset="0"/>
                <a:cs typeface="Times New Roman" panose="02020603050405020304" pitchFamily="18" charset="0"/>
              </a:rPr>
              <a:t>. May–July </a:t>
            </a:r>
            <a:r>
              <a:rPr lang="en-US" sz="1000" dirty="0">
                <a:latin typeface="Times New Roman" panose="02020603050405020304" pitchFamily="18" charset="0"/>
                <a:cs typeface="Times New Roman" panose="02020603050405020304" pitchFamily="18" charset="0"/>
              </a:rPr>
              <a:t>indicates a sharp decline across all three </a:t>
            </a:r>
            <a:r>
              <a:rPr lang="en-US" sz="1000" dirty="0" smtClean="0">
                <a:latin typeface="Times New Roman" panose="02020603050405020304" pitchFamily="18" charset="0"/>
                <a:cs typeface="Times New Roman" panose="02020603050405020304" pitchFamily="18" charset="0"/>
              </a:rPr>
              <a:t>format. From </a:t>
            </a:r>
            <a:r>
              <a:rPr lang="en-US" sz="1000" dirty="0">
                <a:latin typeface="Times New Roman" panose="02020603050405020304" pitchFamily="18" charset="0"/>
                <a:cs typeface="Times New Roman" panose="02020603050405020304" pitchFamily="18" charset="0"/>
              </a:rPr>
              <a:t>August onwards, engagement stabilizes at a lower level, with minor fluctuations.</a:t>
            </a:r>
          </a:p>
        </p:txBody>
      </p:sp>
      <p:pic>
        <p:nvPicPr>
          <p:cNvPr id="4" name="Picture 3"/>
          <p:cNvPicPr>
            <a:picLocks noChangeAspect="1"/>
          </p:cNvPicPr>
          <p:nvPr/>
        </p:nvPicPr>
        <p:blipFill>
          <a:blip r:embed="rId2"/>
          <a:stretch>
            <a:fillRect/>
          </a:stretch>
        </p:blipFill>
        <p:spPr>
          <a:xfrm>
            <a:off x="6740384" y="1605872"/>
            <a:ext cx="3884686" cy="2304825"/>
          </a:xfrm>
          <a:prstGeom prst="rect">
            <a:avLst/>
          </a:prstGeom>
        </p:spPr>
      </p:pic>
      <p:cxnSp>
        <p:nvCxnSpPr>
          <p:cNvPr id="9" name="Straight Arrow Connector 8">
            <a:extLst>
              <a:ext uri="{FF2B5EF4-FFF2-40B4-BE49-F238E27FC236}">
                <a16:creationId xmlns="" xmlns:a16="http://schemas.microsoft.com/office/drawing/2014/main" id="{1F4F75BE-DDC1-8FDE-9EA6-5BAC6391EC05}"/>
              </a:ext>
            </a:extLst>
          </p:cNvPr>
          <p:cNvCxnSpPr>
            <a:cxnSpLocks/>
          </p:cNvCxnSpPr>
          <p:nvPr/>
        </p:nvCxnSpPr>
        <p:spPr>
          <a:xfrm>
            <a:off x="9355227" y="2052041"/>
            <a:ext cx="1089472" cy="499101"/>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0" name="Picture 9"/>
          <p:cNvPicPr>
            <a:picLocks noChangeAspect="1"/>
          </p:cNvPicPr>
          <p:nvPr/>
        </p:nvPicPr>
        <p:blipFill>
          <a:blip r:embed="rId3"/>
          <a:stretch>
            <a:fillRect/>
          </a:stretch>
        </p:blipFill>
        <p:spPr>
          <a:xfrm>
            <a:off x="6607490" y="4155851"/>
            <a:ext cx="4017580" cy="2281276"/>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1EED45-DF7A-8484-AA42-BF4F3443B7AD}"/>
              </a:ext>
            </a:extLst>
          </p:cNvPr>
          <p:cNvSpPr>
            <a:spLocks noGrp="1"/>
          </p:cNvSpPr>
          <p:nvPr>
            <p:ph type="title"/>
          </p:nvPr>
        </p:nvSpPr>
        <p:spPr/>
        <p:txBody>
          <a:bodyPr/>
          <a:lstStyle/>
          <a:p>
            <a:r>
              <a:rPr lang="nb-NO" b="1" dirty="0" err="1">
                <a:latin typeface="Times New Roman" panose="02020603050405020304" pitchFamily="18" charset="0"/>
                <a:cs typeface="Times New Roman" panose="02020603050405020304" pitchFamily="18" charset="0"/>
              </a:rPr>
              <a:t>Customer</a:t>
            </a:r>
            <a:r>
              <a:rPr lang="nb-NO" b="1" dirty="0">
                <a:latin typeface="Times New Roman" panose="02020603050405020304" pitchFamily="18" charset="0"/>
                <a:cs typeface="Times New Roman" panose="02020603050405020304" pitchFamily="18" charset="0"/>
              </a:rPr>
              <a:t> Feedback Analysis</a:t>
            </a:r>
          </a:p>
        </p:txBody>
      </p:sp>
      <p:sp>
        <p:nvSpPr>
          <p:cNvPr id="3" name="Content Placeholder 2">
            <a:extLst>
              <a:ext uri="{FF2B5EF4-FFF2-40B4-BE49-F238E27FC236}">
                <a16:creationId xmlns="" xmlns:a16="http://schemas.microsoft.com/office/drawing/2014/main" id="{4071300D-C04A-F902-6B47-B80F46573FFC}"/>
              </a:ext>
            </a:extLst>
          </p:cNvPr>
          <p:cNvSpPr>
            <a:spLocks noGrp="1"/>
          </p:cNvSpPr>
          <p:nvPr>
            <p:ph sz="half" idx="1"/>
          </p:nvPr>
        </p:nvSpPr>
        <p:spPr/>
        <p:txBody>
          <a:bodyPr>
            <a:normAutofit fontScale="92500"/>
          </a:bodyPr>
          <a:lstStyle/>
          <a:p>
            <a:pPr>
              <a:lnSpc>
                <a:spcPct val="150000"/>
              </a:lnSpc>
            </a:pPr>
            <a:r>
              <a:rPr lang="en-US" sz="1050" b="1" dirty="0">
                <a:latin typeface="Times New Roman" panose="02020603050405020304" pitchFamily="18" charset="0"/>
                <a:cs typeface="Times New Roman" panose="02020603050405020304" pitchFamily="18" charset="0"/>
              </a:rPr>
              <a:t>Customer Ratings Distribution:</a:t>
            </a:r>
            <a:r>
              <a:rPr lang="en-US" sz="1050" dirty="0">
                <a:latin typeface="Times New Roman" panose="02020603050405020304" pitchFamily="18" charset="0"/>
                <a:cs typeface="Times New Roman" panose="02020603050405020304" pitchFamily="18" charset="0"/>
              </a:rPr>
              <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The majority of customer reviews fall in the higher ratings, with </a:t>
            </a:r>
            <a:r>
              <a:rPr lang="en-US" sz="1050" b="1" dirty="0">
                <a:latin typeface="Times New Roman" panose="02020603050405020304" pitchFamily="18" charset="0"/>
                <a:cs typeface="Times New Roman" panose="02020603050405020304" pitchFamily="18" charset="0"/>
              </a:rPr>
              <a:t>431 reviews at 4 stars</a:t>
            </a:r>
            <a:r>
              <a:rPr lang="en-US" sz="1050" dirty="0">
                <a:latin typeface="Times New Roman" panose="02020603050405020304" pitchFamily="18" charset="0"/>
                <a:cs typeface="Times New Roman" panose="02020603050405020304" pitchFamily="18" charset="0"/>
              </a:rPr>
              <a:t> and </a:t>
            </a:r>
            <a:r>
              <a:rPr lang="en-US" sz="1050" b="1" dirty="0">
                <a:latin typeface="Times New Roman" panose="02020603050405020304" pitchFamily="18" charset="0"/>
                <a:cs typeface="Times New Roman" panose="02020603050405020304" pitchFamily="18" charset="0"/>
              </a:rPr>
              <a:t>409 reviews at 5 stars</a:t>
            </a:r>
            <a:r>
              <a:rPr lang="en-US" sz="1050" dirty="0">
                <a:latin typeface="Times New Roman" panose="02020603050405020304" pitchFamily="18" charset="0"/>
                <a:cs typeface="Times New Roman" panose="02020603050405020304" pitchFamily="18" charset="0"/>
              </a:rPr>
              <a:t>, reflecting strong overall satisfaction. Mid-level ratings also show a significant share, with </a:t>
            </a:r>
            <a:r>
              <a:rPr lang="en-US" sz="1050" b="1" dirty="0">
                <a:latin typeface="Times New Roman" panose="02020603050405020304" pitchFamily="18" charset="0"/>
                <a:cs typeface="Times New Roman" panose="02020603050405020304" pitchFamily="18" charset="0"/>
              </a:rPr>
              <a:t>290 reviews at 3 stars</a:t>
            </a:r>
            <a:r>
              <a:rPr lang="en-US" sz="1050" dirty="0">
                <a:latin typeface="Times New Roman" panose="02020603050405020304" pitchFamily="18" charset="0"/>
                <a:cs typeface="Times New Roman" panose="02020603050405020304" pitchFamily="18" charset="0"/>
              </a:rPr>
              <a:t>. Lower ratings are comparatively fewer, with only </a:t>
            </a:r>
            <a:r>
              <a:rPr lang="en-US" sz="1050" b="1" dirty="0">
                <a:latin typeface="Times New Roman" panose="02020603050405020304" pitchFamily="18" charset="0"/>
                <a:cs typeface="Times New Roman" panose="02020603050405020304" pitchFamily="18" charset="0"/>
              </a:rPr>
              <a:t>80 reviews at 1 star</a:t>
            </a:r>
            <a:r>
              <a:rPr lang="en-US" sz="1050" dirty="0">
                <a:latin typeface="Times New Roman" panose="02020603050405020304" pitchFamily="18" charset="0"/>
                <a:cs typeface="Times New Roman" panose="02020603050405020304" pitchFamily="18" charset="0"/>
              </a:rPr>
              <a:t> and </a:t>
            </a:r>
            <a:r>
              <a:rPr lang="en-US" sz="1050" b="1" dirty="0">
                <a:latin typeface="Times New Roman" panose="02020603050405020304" pitchFamily="18" charset="0"/>
                <a:cs typeface="Times New Roman" panose="02020603050405020304" pitchFamily="18" charset="0"/>
              </a:rPr>
              <a:t>135 reviews at 2 stars</a:t>
            </a:r>
            <a:r>
              <a:rPr lang="en-US" sz="1050" dirty="0">
                <a:latin typeface="Times New Roman" panose="02020603050405020304" pitchFamily="18" charset="0"/>
                <a:cs typeface="Times New Roman" panose="02020603050405020304" pitchFamily="18" charset="0"/>
              </a:rPr>
              <a:t>, indicating that negative experiences are less frequent.</a:t>
            </a:r>
          </a:p>
          <a:p>
            <a:pPr>
              <a:lnSpc>
                <a:spcPct val="150000"/>
              </a:lnSpc>
            </a:pPr>
            <a:r>
              <a:rPr lang="en-US" sz="1050" b="1" dirty="0">
                <a:latin typeface="Times New Roman" panose="02020603050405020304" pitchFamily="18" charset="0"/>
                <a:cs typeface="Times New Roman" panose="02020603050405020304" pitchFamily="18" charset="0"/>
              </a:rPr>
              <a:t>Sentiment Analysis:</a:t>
            </a:r>
            <a:r>
              <a:rPr lang="en-US" sz="1050" dirty="0">
                <a:latin typeface="Times New Roman" panose="02020603050405020304" pitchFamily="18" charset="0"/>
                <a:cs typeface="Times New Roman" panose="02020603050405020304" pitchFamily="18" charset="0"/>
              </a:rPr>
              <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Customer sentiment is overwhelmingly positive, with </a:t>
            </a:r>
            <a:r>
              <a:rPr lang="en-US" sz="1050" b="1" dirty="0">
                <a:latin typeface="Times New Roman" panose="02020603050405020304" pitchFamily="18" charset="0"/>
                <a:cs typeface="Times New Roman" panose="02020603050405020304" pitchFamily="18" charset="0"/>
              </a:rPr>
              <a:t>840 reviews categorized as Positive</a:t>
            </a:r>
            <a:r>
              <a:rPr lang="en-US" sz="1050" dirty="0">
                <a:latin typeface="Times New Roman" panose="02020603050405020304" pitchFamily="18" charset="0"/>
                <a:cs typeface="Times New Roman" panose="02020603050405020304" pitchFamily="18" charset="0"/>
              </a:rPr>
              <a:t>. Negative sentiment is present but lower, with </a:t>
            </a:r>
            <a:r>
              <a:rPr lang="en-US" sz="1050" b="1" dirty="0">
                <a:latin typeface="Times New Roman" panose="02020603050405020304" pitchFamily="18" charset="0"/>
                <a:cs typeface="Times New Roman" panose="02020603050405020304" pitchFamily="18" charset="0"/>
              </a:rPr>
              <a:t>226 reviews</a:t>
            </a:r>
            <a:r>
              <a:rPr lang="en-US" sz="1050" dirty="0">
                <a:latin typeface="Times New Roman" panose="02020603050405020304" pitchFamily="18" charset="0"/>
                <a:cs typeface="Times New Roman" panose="02020603050405020304" pitchFamily="18" charset="0"/>
              </a:rPr>
              <a:t>, alongside </a:t>
            </a:r>
            <a:r>
              <a:rPr lang="en-US" sz="1050" b="1" dirty="0">
                <a:latin typeface="Times New Roman" panose="02020603050405020304" pitchFamily="18" charset="0"/>
                <a:cs typeface="Times New Roman" panose="02020603050405020304" pitchFamily="18" charset="0"/>
              </a:rPr>
              <a:t>196 reviews marked as Mixed Negative</a:t>
            </a:r>
            <a:r>
              <a:rPr lang="en-US" sz="1050" dirty="0">
                <a:latin typeface="Times New Roman" panose="02020603050405020304" pitchFamily="18" charset="0"/>
                <a:cs typeface="Times New Roman" panose="02020603050405020304" pitchFamily="18" charset="0"/>
              </a:rPr>
              <a:t>. Neutral (15) and Mixed Positive (83) reviews are relatively minimal. This highlights a strong base of customer approval, with limited dissatisfaction.</a:t>
            </a:r>
          </a:p>
          <a:p>
            <a:pPr>
              <a:lnSpc>
                <a:spcPct val="150000"/>
              </a:lnSpc>
            </a:pPr>
            <a:r>
              <a:rPr lang="en-US" sz="1050" b="1" dirty="0">
                <a:latin typeface="Times New Roman" panose="02020603050405020304" pitchFamily="18" charset="0"/>
                <a:cs typeface="Times New Roman" panose="02020603050405020304" pitchFamily="18" charset="0"/>
              </a:rPr>
              <a:t>Opportunity for Improvement:</a:t>
            </a:r>
            <a:r>
              <a:rPr lang="en-US" sz="1050" dirty="0">
                <a:latin typeface="Times New Roman" panose="02020603050405020304" pitchFamily="18" charset="0"/>
                <a:cs typeface="Times New Roman" panose="02020603050405020304" pitchFamily="18" charset="0"/>
              </a:rPr>
              <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While the majority of feedback is positive, the presence of </a:t>
            </a:r>
            <a:r>
              <a:rPr lang="en-US" sz="1050" b="1" dirty="0">
                <a:latin typeface="Times New Roman" panose="02020603050405020304" pitchFamily="18" charset="0"/>
                <a:cs typeface="Times New Roman" panose="02020603050405020304" pitchFamily="18" charset="0"/>
              </a:rPr>
              <a:t>mixed negative and negative reviews</a:t>
            </a:r>
            <a:r>
              <a:rPr lang="en-US" sz="1050" dirty="0">
                <a:latin typeface="Times New Roman" panose="02020603050405020304" pitchFamily="18" charset="0"/>
                <a:cs typeface="Times New Roman" panose="02020603050405020304" pitchFamily="18" charset="0"/>
              </a:rPr>
              <a:t> indicates areas where customer expectations are not being fully met. Addressing these concerns can help shift more customers toward positive sentiment. Furthermore, </a:t>
            </a:r>
            <a:r>
              <a:rPr lang="en-US" sz="1050" b="1" dirty="0">
                <a:latin typeface="Times New Roman" panose="02020603050405020304" pitchFamily="18" charset="0"/>
                <a:cs typeface="Times New Roman" panose="02020603050405020304" pitchFamily="18" charset="0"/>
              </a:rPr>
              <a:t>converting mixed positive reviews into fully positive ones</a:t>
            </a:r>
            <a:r>
              <a:rPr lang="en-US" sz="1050" dirty="0">
                <a:latin typeface="Times New Roman" panose="02020603050405020304" pitchFamily="18" charset="0"/>
                <a:cs typeface="Times New Roman" panose="02020603050405020304" pitchFamily="18" charset="0"/>
              </a:rPr>
              <a:t> presents an opportunity to enhance satisfaction and potentially increase 5-star ratings.</a:t>
            </a:r>
          </a:p>
        </p:txBody>
      </p:sp>
      <p:pic>
        <p:nvPicPr>
          <p:cNvPr id="4" name="Picture 3"/>
          <p:cNvPicPr>
            <a:picLocks noChangeAspect="1"/>
          </p:cNvPicPr>
          <p:nvPr/>
        </p:nvPicPr>
        <p:blipFill>
          <a:blip r:embed="rId2"/>
          <a:stretch>
            <a:fillRect/>
          </a:stretch>
        </p:blipFill>
        <p:spPr>
          <a:xfrm>
            <a:off x="6293811" y="2096080"/>
            <a:ext cx="5747935" cy="2862285"/>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1BB6A6-744C-74B5-068C-31DF311F2E42}"/>
              </a:ext>
            </a:extLst>
          </p:cNvPr>
          <p:cNvSpPr>
            <a:spLocks noGrp="1"/>
          </p:cNvSpPr>
          <p:nvPr>
            <p:ph type="title"/>
          </p:nvPr>
        </p:nvSpPr>
        <p:spPr/>
        <p:txBody>
          <a:bodyPr/>
          <a:lstStyle/>
          <a:p>
            <a:r>
              <a:rPr lang="nb-NO" b="1" dirty="0">
                <a:latin typeface="Times New Roman" panose="02020603050405020304" pitchFamily="18" charset="0"/>
                <a:cs typeface="Times New Roman" panose="02020603050405020304" pitchFamily="18" charset="0"/>
              </a:rPr>
              <a:t>Goals &amp; </a:t>
            </a:r>
            <a:r>
              <a:rPr lang="nb-NO" b="1" dirty="0" err="1">
                <a:latin typeface="Times New Roman" panose="02020603050405020304" pitchFamily="18" charset="0"/>
                <a:cs typeface="Times New Roman" panose="02020603050405020304" pitchFamily="18" charset="0"/>
              </a:rPr>
              <a:t>Actions</a:t>
            </a:r>
            <a:endParaRPr lang="nb-NO" b="1"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 xmlns:a16="http://schemas.microsoft.com/office/drawing/2014/main" id="{6DB5C43B-E784-C9BD-AFBF-26FC1D8FD751}"/>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Goals</a:t>
            </a:r>
            <a:endParaRPr lang="nb-NO"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 xmlns:a16="http://schemas.microsoft.com/office/drawing/2014/main" id="{078AD1BC-ECB0-8FAC-B8AF-195F4DF85279}"/>
              </a:ext>
            </a:extLst>
          </p:cNvPr>
          <p:cNvSpPr>
            <a:spLocks noGrp="1"/>
          </p:cNvSpPr>
          <p:nvPr>
            <p:ph sz="half" idx="2"/>
          </p:nvPr>
        </p:nvSpPr>
        <p:spPr>
          <a:xfrm>
            <a:off x="839788" y="2505075"/>
            <a:ext cx="5157787" cy="3987800"/>
          </a:xfrm>
        </p:spPr>
        <p:txBody>
          <a:bodyPr>
            <a:normAutofit/>
          </a:bodyPr>
          <a:lstStyle/>
          <a:p>
            <a:pPr>
              <a:lnSpc>
                <a:spcPct val="170000"/>
              </a:lnSpc>
            </a:pPr>
            <a:r>
              <a:rPr lang="en-US" sz="1000" b="1" dirty="0">
                <a:latin typeface="Times New Roman" panose="02020603050405020304" pitchFamily="18" charset="0"/>
                <a:cs typeface="Times New Roman" panose="02020603050405020304" pitchFamily="18" charset="0"/>
              </a:rPr>
              <a:t>Increase Conversion Rates:</a:t>
            </a:r>
          </a:p>
          <a:p>
            <a:pPr lvl="1">
              <a:lnSpc>
                <a:spcPct val="170000"/>
              </a:lnSpc>
            </a:pPr>
            <a:r>
              <a:rPr lang="en-US" sz="900" b="1" dirty="0">
                <a:latin typeface="Times New Roman" panose="02020603050405020304" pitchFamily="18" charset="0"/>
                <a:cs typeface="Times New Roman" panose="02020603050405020304" pitchFamily="18" charset="0"/>
              </a:rPr>
              <a:t>Goal: </a:t>
            </a:r>
            <a:r>
              <a:rPr lang="en-US" sz="900" dirty="0">
                <a:latin typeface="Times New Roman" panose="02020603050405020304" pitchFamily="18" charset="0"/>
                <a:cs typeface="Times New Roman" panose="02020603050405020304" pitchFamily="18" charset="0"/>
              </a:rPr>
              <a:t>Identify factors impacting the conversion rate and provide recommendations to improve it.</a:t>
            </a:r>
          </a:p>
          <a:p>
            <a:pPr lvl="1">
              <a:lnSpc>
                <a:spcPct val="170000"/>
              </a:lnSpc>
            </a:pPr>
            <a:r>
              <a:rPr lang="en-US" sz="900" b="1" dirty="0">
                <a:latin typeface="Times New Roman" panose="02020603050405020304" pitchFamily="18" charset="0"/>
                <a:cs typeface="Times New Roman" panose="02020603050405020304" pitchFamily="18" charset="0"/>
              </a:rPr>
              <a:t>Insight: </a:t>
            </a:r>
            <a:r>
              <a:rPr lang="en-US" sz="900" dirty="0">
                <a:latin typeface="Times New Roman" panose="02020603050405020304" pitchFamily="18" charset="0"/>
                <a:cs typeface="Times New Roman" panose="02020603050405020304" pitchFamily="18" charset="0"/>
              </a:rPr>
              <a:t>Highlight key stages where visitors drop off and suggest improvements to optimize the conversion funnel.</a:t>
            </a:r>
          </a:p>
          <a:p>
            <a:pPr>
              <a:lnSpc>
                <a:spcPct val="170000"/>
              </a:lnSpc>
            </a:pPr>
            <a:r>
              <a:rPr lang="en-US" sz="1000" b="1" dirty="0">
                <a:latin typeface="Times New Roman" panose="02020603050405020304" pitchFamily="18" charset="0"/>
                <a:cs typeface="Times New Roman" panose="02020603050405020304" pitchFamily="18" charset="0"/>
              </a:rPr>
              <a:t>Enhance Customer Engagement:</a:t>
            </a:r>
            <a:endParaRPr lang="en-US" sz="1000" dirty="0">
              <a:latin typeface="Times New Roman" panose="02020603050405020304" pitchFamily="18" charset="0"/>
              <a:cs typeface="Times New Roman" panose="02020603050405020304" pitchFamily="18" charset="0"/>
            </a:endParaRPr>
          </a:p>
          <a:p>
            <a:pPr lvl="1">
              <a:lnSpc>
                <a:spcPct val="170000"/>
              </a:lnSpc>
            </a:pPr>
            <a:r>
              <a:rPr lang="en-US" sz="900" b="1" dirty="0">
                <a:latin typeface="Times New Roman" panose="02020603050405020304" pitchFamily="18" charset="0"/>
                <a:cs typeface="Times New Roman" panose="02020603050405020304" pitchFamily="18" charset="0"/>
              </a:rPr>
              <a:t>Goal:</a:t>
            </a:r>
            <a:r>
              <a:rPr lang="en-US" sz="900" dirty="0">
                <a:latin typeface="Times New Roman" panose="02020603050405020304" pitchFamily="18" charset="0"/>
                <a:cs typeface="Times New Roman" panose="02020603050405020304" pitchFamily="18" charset="0"/>
              </a:rPr>
              <a:t> Determine which types of content drive the highest engagement. </a:t>
            </a:r>
          </a:p>
          <a:p>
            <a:pPr lvl="1">
              <a:lnSpc>
                <a:spcPct val="170000"/>
              </a:lnSpc>
            </a:pPr>
            <a:r>
              <a:rPr lang="en-US" sz="900" b="1" dirty="0">
                <a:latin typeface="Times New Roman" panose="02020603050405020304" pitchFamily="18" charset="0"/>
                <a:cs typeface="Times New Roman" panose="02020603050405020304" pitchFamily="18" charset="0"/>
              </a:rPr>
              <a:t>Insight:</a:t>
            </a:r>
            <a:r>
              <a:rPr lang="en-US" sz="900" dirty="0">
                <a:latin typeface="Times New Roman" panose="02020603050405020304" pitchFamily="18" charset="0"/>
                <a:cs typeface="Times New Roman" panose="02020603050405020304" pitchFamily="18" charset="0"/>
              </a:rPr>
              <a:t> Analyze interaction levels with different types of marketing content to inform better content strategies.</a:t>
            </a:r>
          </a:p>
          <a:p>
            <a:pPr>
              <a:lnSpc>
                <a:spcPct val="170000"/>
              </a:lnSpc>
            </a:pPr>
            <a:r>
              <a:rPr lang="en-US" sz="1000" b="1" dirty="0">
                <a:latin typeface="Times New Roman" panose="02020603050405020304" pitchFamily="18" charset="0"/>
                <a:cs typeface="Times New Roman" panose="02020603050405020304" pitchFamily="18" charset="0"/>
              </a:rPr>
              <a:t>Improve Customer Feedback Scores:</a:t>
            </a:r>
            <a:endParaRPr lang="en-US" sz="1000" dirty="0">
              <a:latin typeface="Times New Roman" panose="02020603050405020304" pitchFamily="18" charset="0"/>
              <a:cs typeface="Times New Roman" panose="02020603050405020304" pitchFamily="18" charset="0"/>
            </a:endParaRPr>
          </a:p>
          <a:p>
            <a:pPr lvl="1">
              <a:lnSpc>
                <a:spcPct val="170000"/>
              </a:lnSpc>
            </a:pPr>
            <a:r>
              <a:rPr lang="en-US" sz="900" b="1" dirty="0">
                <a:latin typeface="Times New Roman" panose="02020603050405020304" pitchFamily="18" charset="0"/>
                <a:cs typeface="Times New Roman" panose="02020603050405020304" pitchFamily="18" charset="0"/>
              </a:rPr>
              <a:t>Goal:</a:t>
            </a:r>
            <a:r>
              <a:rPr lang="en-US" sz="900" dirty="0">
                <a:latin typeface="Times New Roman" panose="02020603050405020304" pitchFamily="18" charset="0"/>
                <a:cs typeface="Times New Roman" panose="02020603050405020304" pitchFamily="18" charset="0"/>
              </a:rPr>
              <a:t> Understand common themes in customer reviews and provide actionable insights.</a:t>
            </a:r>
          </a:p>
          <a:p>
            <a:pPr lvl="1">
              <a:lnSpc>
                <a:spcPct val="170000"/>
              </a:lnSpc>
            </a:pPr>
            <a:r>
              <a:rPr lang="en-US" sz="900" b="1" dirty="0">
                <a:latin typeface="Times New Roman" panose="02020603050405020304" pitchFamily="18" charset="0"/>
                <a:cs typeface="Times New Roman" panose="02020603050405020304" pitchFamily="18" charset="0"/>
              </a:rPr>
              <a:t>Insight:</a:t>
            </a:r>
            <a:r>
              <a:rPr lang="en-US" sz="900" dirty="0">
                <a:latin typeface="Times New Roman" panose="02020603050405020304" pitchFamily="18" charset="0"/>
                <a:cs typeface="Times New Roman" panose="02020603050405020304" pitchFamily="18" charset="0"/>
              </a:rPr>
              <a:t> Identify recurring positive and negative feedback to guide product and service improvements.</a:t>
            </a:r>
          </a:p>
        </p:txBody>
      </p:sp>
      <p:sp>
        <p:nvSpPr>
          <p:cNvPr id="8" name="Text Placeholder 7">
            <a:extLst>
              <a:ext uri="{FF2B5EF4-FFF2-40B4-BE49-F238E27FC236}">
                <a16:creationId xmlns="" xmlns:a16="http://schemas.microsoft.com/office/drawing/2014/main" id="{D493FBA5-1FCE-4950-5EC5-479C0DE4BFE7}"/>
              </a:ext>
            </a:extLst>
          </p:cNvPr>
          <p:cNvSpPr>
            <a:spLocks noGrp="1"/>
          </p:cNvSpPr>
          <p:nvPr>
            <p:ph type="body" sz="quarter" idx="3"/>
          </p:nvPr>
        </p:nvSpPr>
        <p:spPr>
          <a:xfrm>
            <a:off x="6172200" y="1526617"/>
            <a:ext cx="5183188" cy="823912"/>
          </a:xfrm>
        </p:spPr>
        <p:txBody>
          <a:bodyPr/>
          <a:lstStyle/>
          <a:p>
            <a:r>
              <a:rPr lang="en-US" dirty="0">
                <a:latin typeface="Times New Roman" panose="02020603050405020304" pitchFamily="18" charset="0"/>
                <a:cs typeface="Times New Roman" panose="02020603050405020304" pitchFamily="18" charset="0"/>
              </a:rPr>
              <a:t>Actions</a:t>
            </a:r>
            <a:endParaRPr lang="nb-NO" dirty="0">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 xmlns:a16="http://schemas.microsoft.com/office/drawing/2014/main" id="{8BB130CF-2DD1-4F93-32BF-851910EF2C22}"/>
              </a:ext>
            </a:extLst>
          </p:cNvPr>
          <p:cNvSpPr>
            <a:spLocks noGrp="1"/>
          </p:cNvSpPr>
          <p:nvPr>
            <p:ph sz="quarter" idx="4"/>
          </p:nvPr>
        </p:nvSpPr>
        <p:spPr>
          <a:xfrm>
            <a:off x="6172200" y="2350529"/>
            <a:ext cx="5183188" cy="4211984"/>
          </a:xfrm>
        </p:spPr>
        <p:txBody>
          <a:bodyPr>
            <a:normAutofit/>
          </a:bodyPr>
          <a:lstStyle/>
          <a:p>
            <a:pPr>
              <a:lnSpc>
                <a:spcPct val="120000"/>
              </a:lnSpc>
            </a:pPr>
            <a:r>
              <a:rPr lang="nb-NO" sz="1000" b="1" dirty="0" err="1">
                <a:latin typeface="Times New Roman" panose="02020603050405020304" pitchFamily="18" charset="0"/>
                <a:cs typeface="Times New Roman" panose="02020603050405020304" pitchFamily="18" charset="0"/>
              </a:rPr>
              <a:t>Increase</a:t>
            </a:r>
            <a:r>
              <a:rPr lang="nb-NO" sz="1000" b="1" dirty="0">
                <a:latin typeface="Times New Roman" panose="02020603050405020304" pitchFamily="18" charset="0"/>
                <a:cs typeface="Times New Roman" panose="02020603050405020304" pitchFamily="18" charset="0"/>
              </a:rPr>
              <a:t> Conversion Rates:</a:t>
            </a:r>
          </a:p>
          <a:p>
            <a:pPr lvl="1">
              <a:lnSpc>
                <a:spcPct val="120000"/>
              </a:lnSpc>
            </a:pPr>
            <a:r>
              <a:rPr lang="en-US" sz="1000" u="sng" dirty="0">
                <a:latin typeface="Times New Roman" panose="02020603050405020304" pitchFamily="18" charset="0"/>
                <a:cs typeface="Times New Roman" panose="02020603050405020304" pitchFamily="18" charset="0"/>
              </a:rPr>
              <a:t>Target High-Performing Product Categories</a:t>
            </a:r>
            <a:r>
              <a:rPr lang="en-US" sz="1000" dirty="0">
                <a:latin typeface="Times New Roman" panose="02020603050405020304" pitchFamily="18" charset="0"/>
                <a:cs typeface="Times New Roman" panose="02020603050405020304" pitchFamily="18" charset="0"/>
              </a:rPr>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1000" dirty="0">
              <a:latin typeface="Times New Roman" panose="02020603050405020304" pitchFamily="18" charset="0"/>
              <a:cs typeface="Times New Roman" panose="02020603050405020304" pitchFamily="18" charset="0"/>
            </a:endParaRPr>
          </a:p>
          <a:p>
            <a:pPr>
              <a:lnSpc>
                <a:spcPct val="120000"/>
              </a:lnSpc>
            </a:pPr>
            <a:r>
              <a:rPr lang="nb-NO" sz="1000" b="1" dirty="0" err="1">
                <a:latin typeface="Times New Roman" panose="02020603050405020304" pitchFamily="18" charset="0"/>
                <a:cs typeface="Times New Roman" panose="02020603050405020304" pitchFamily="18" charset="0"/>
              </a:rPr>
              <a:t>Enhance</a:t>
            </a:r>
            <a:r>
              <a:rPr lang="nb-NO" sz="1000" b="1" dirty="0">
                <a:latin typeface="Times New Roman" panose="02020603050405020304" pitchFamily="18" charset="0"/>
                <a:cs typeface="Times New Roman" panose="02020603050405020304" pitchFamily="18" charset="0"/>
              </a:rPr>
              <a:t> </a:t>
            </a:r>
            <a:r>
              <a:rPr lang="nb-NO" sz="1000" b="1" dirty="0" err="1">
                <a:latin typeface="Times New Roman" panose="02020603050405020304" pitchFamily="18" charset="0"/>
                <a:cs typeface="Times New Roman" panose="02020603050405020304" pitchFamily="18" charset="0"/>
              </a:rPr>
              <a:t>Customer</a:t>
            </a:r>
            <a:r>
              <a:rPr lang="nb-NO" sz="1000" b="1" dirty="0">
                <a:latin typeface="Times New Roman" panose="02020603050405020304" pitchFamily="18" charset="0"/>
                <a:cs typeface="Times New Roman" panose="02020603050405020304" pitchFamily="18" charset="0"/>
              </a:rPr>
              <a:t> </a:t>
            </a:r>
            <a:r>
              <a:rPr lang="nb-NO" sz="1000" b="1" dirty="0" err="1">
                <a:latin typeface="Times New Roman" panose="02020603050405020304" pitchFamily="18" charset="0"/>
                <a:cs typeface="Times New Roman" panose="02020603050405020304" pitchFamily="18" charset="0"/>
              </a:rPr>
              <a:t>Engagement</a:t>
            </a:r>
            <a:r>
              <a:rPr lang="nb-NO" sz="1000" b="1" dirty="0">
                <a:latin typeface="Times New Roman" panose="02020603050405020304" pitchFamily="18" charset="0"/>
                <a:cs typeface="Times New Roman" panose="02020603050405020304" pitchFamily="18" charset="0"/>
              </a:rPr>
              <a:t>:</a:t>
            </a:r>
          </a:p>
          <a:p>
            <a:pPr lvl="1">
              <a:lnSpc>
                <a:spcPct val="120000"/>
              </a:lnSpc>
            </a:pPr>
            <a:r>
              <a:rPr lang="en-US" sz="1000" u="sng" dirty="0">
                <a:latin typeface="Times New Roman" panose="02020603050405020304" pitchFamily="18" charset="0"/>
                <a:cs typeface="Times New Roman" panose="02020603050405020304" pitchFamily="18" charset="0"/>
              </a:rPr>
              <a:t>Revitalize Content Strategy</a:t>
            </a:r>
            <a:r>
              <a:rPr lang="en-US" sz="1000" dirty="0">
                <a:latin typeface="Times New Roman" panose="02020603050405020304" pitchFamily="18" charset="0"/>
                <a:cs typeface="Times New Roman" panose="02020603050405020304" pitchFamily="18" charset="0"/>
              </a:rPr>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1000" dirty="0">
              <a:latin typeface="Times New Roman" panose="02020603050405020304" pitchFamily="18" charset="0"/>
              <a:cs typeface="Times New Roman" panose="02020603050405020304" pitchFamily="18" charset="0"/>
            </a:endParaRPr>
          </a:p>
          <a:p>
            <a:pPr>
              <a:lnSpc>
                <a:spcPct val="120000"/>
              </a:lnSpc>
            </a:pPr>
            <a:r>
              <a:rPr lang="nb-NO" sz="1000" b="1" dirty="0" err="1">
                <a:latin typeface="Times New Roman" panose="02020603050405020304" pitchFamily="18" charset="0"/>
                <a:cs typeface="Times New Roman" panose="02020603050405020304" pitchFamily="18" charset="0"/>
              </a:rPr>
              <a:t>Improve</a:t>
            </a:r>
            <a:r>
              <a:rPr lang="nb-NO" sz="1000" b="1" dirty="0">
                <a:latin typeface="Times New Roman" panose="02020603050405020304" pitchFamily="18" charset="0"/>
                <a:cs typeface="Times New Roman" panose="02020603050405020304" pitchFamily="18" charset="0"/>
              </a:rPr>
              <a:t> </a:t>
            </a:r>
            <a:r>
              <a:rPr lang="nb-NO" sz="1000" b="1" dirty="0" err="1">
                <a:latin typeface="Times New Roman" panose="02020603050405020304" pitchFamily="18" charset="0"/>
                <a:cs typeface="Times New Roman" panose="02020603050405020304" pitchFamily="18" charset="0"/>
              </a:rPr>
              <a:t>Customer</a:t>
            </a:r>
            <a:r>
              <a:rPr lang="nb-NO" sz="1000" b="1" dirty="0">
                <a:latin typeface="Times New Roman" panose="02020603050405020304" pitchFamily="18" charset="0"/>
                <a:cs typeface="Times New Roman" panose="02020603050405020304" pitchFamily="18" charset="0"/>
              </a:rPr>
              <a:t> Feedback Scores:</a:t>
            </a:r>
          </a:p>
          <a:p>
            <a:pPr lvl="1">
              <a:lnSpc>
                <a:spcPct val="120000"/>
              </a:lnSpc>
            </a:pPr>
            <a:r>
              <a:rPr lang="en-US" sz="1000" u="sng" dirty="0">
                <a:latin typeface="Times New Roman" panose="02020603050405020304" pitchFamily="18" charset="0"/>
                <a:cs typeface="Times New Roman" panose="02020603050405020304" pitchFamily="18" charset="0"/>
              </a:rPr>
              <a:t>Address Mixed and Negative Feedback: </a:t>
            </a:r>
            <a:r>
              <a:rPr lang="en-US" sz="1000" dirty="0">
                <a:latin typeface="Times New Roman" panose="02020603050405020304" pitchFamily="18" charset="0"/>
                <a:cs typeface="Times New Roman" panose="02020603050405020304" pitchFamily="18" charset="0"/>
              </a:rPr>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133</TotalTime>
  <Words>655</Words>
  <Application>Microsoft Office PowerPoint</Application>
  <PresentationFormat>Widescreen</PresentationFormat>
  <Paragraphs>48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Presentation</dc:title>
  <dc:creator>admin</dc:creator>
  <cp:lastModifiedBy>Admin</cp:lastModifiedBy>
  <cp:revision>8</cp:revision>
  <dcterms:created xsi:type="dcterms:W3CDTF">2024-09-03T15:16:05Z</dcterms:created>
  <dcterms:modified xsi:type="dcterms:W3CDTF">2025-08-26T14:23:46Z</dcterms:modified>
</cp:coreProperties>
</file>