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71" r:id="rId3"/>
    <p:sldId id="270" r:id="rId4"/>
    <p:sldId id="272" r:id="rId5"/>
    <p:sldId id="259" r:id="rId6"/>
    <p:sldId id="260" r:id="rId7"/>
    <p:sldId id="261" r:id="rId8"/>
    <p:sldId id="262" r:id="rId9"/>
    <p:sldId id="264" r:id="rId10"/>
    <p:sldId id="263" r:id="rId11"/>
    <p:sldId id="267" r:id="rId12"/>
    <p:sldId id="266" r:id="rId13"/>
    <p:sldId id="268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0145B-C7E7-4280-BB6F-B24DBDD4ABC5}" type="doc">
      <dgm:prSet loTypeId="urn:microsoft.com/office/officeart/2005/8/layout/hList1" loCatId="list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8AD09B5F-4F3F-422A-829E-960CAE05BA68}">
      <dgm:prSet phldrT="[Text]" custT="1"/>
      <dgm:spPr/>
      <dgm:t>
        <a:bodyPr/>
        <a:lstStyle/>
        <a:p>
          <a:r>
            <a:rPr lang="en-IN" sz="2400" b="1" dirty="0" smtClean="0">
              <a:latin typeface="Arial Black" pitchFamily="34" charset="0"/>
            </a:rPr>
            <a:t>Points to do </a:t>
          </a:r>
          <a:endParaRPr lang="en-IN" sz="2400" b="1" dirty="0">
            <a:latin typeface="Arial Black" pitchFamily="34" charset="0"/>
          </a:endParaRPr>
        </a:p>
      </dgm:t>
    </dgm:pt>
    <dgm:pt modelId="{C1BBA158-E9AF-42E1-AA72-85663A7B3B16}" type="parTrans" cxnId="{3D2E48F1-B7EF-44E8-AB23-D9D97F964BE8}">
      <dgm:prSet/>
      <dgm:spPr/>
      <dgm:t>
        <a:bodyPr/>
        <a:lstStyle/>
        <a:p>
          <a:endParaRPr lang="en-IN"/>
        </a:p>
      </dgm:t>
    </dgm:pt>
    <dgm:pt modelId="{688670D2-8EEF-4821-A610-F27D3F863946}" type="sibTrans" cxnId="{3D2E48F1-B7EF-44E8-AB23-D9D97F964BE8}">
      <dgm:prSet/>
      <dgm:spPr/>
      <dgm:t>
        <a:bodyPr/>
        <a:lstStyle/>
        <a:p>
          <a:endParaRPr lang="en-IN"/>
        </a:p>
      </dgm:t>
    </dgm:pt>
    <dgm:pt modelId="{7AB00EF1-FC56-4CEC-AD9B-59F5ADDA245C}">
      <dgm:prSet phldrT="[Text]" custT="1"/>
      <dgm:spPr/>
      <dgm:t>
        <a:bodyPr/>
        <a:lstStyle/>
        <a:p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Research 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B2582802-5D39-4638-9537-BBBECAD1BCA4}" type="parTrans" cxnId="{6B762276-6C05-4E29-B0E1-7C5F974F3D8F}">
      <dgm:prSet/>
      <dgm:spPr/>
      <dgm:t>
        <a:bodyPr/>
        <a:lstStyle/>
        <a:p>
          <a:endParaRPr lang="en-IN"/>
        </a:p>
      </dgm:t>
    </dgm:pt>
    <dgm:pt modelId="{A3247C54-1837-4E98-9695-13D2B8FC06FD}" type="sibTrans" cxnId="{6B762276-6C05-4E29-B0E1-7C5F974F3D8F}">
      <dgm:prSet/>
      <dgm:spPr/>
      <dgm:t>
        <a:bodyPr/>
        <a:lstStyle/>
        <a:p>
          <a:endParaRPr lang="en-IN"/>
        </a:p>
      </dgm:t>
    </dgm:pt>
    <dgm:pt modelId="{AF2DAA82-8913-44FE-B06B-F0EECD46D984}">
      <dgm:prSet phldrT="[Text]" custT="1"/>
      <dgm:spPr/>
      <dgm:t>
        <a:bodyPr/>
        <a:lstStyle/>
        <a:p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Monitor and Review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567403E8-ADCE-478C-8FF6-E15855A4BC69}" type="parTrans" cxnId="{734C9D28-D8AB-4EF4-B334-5CB5295E6C10}">
      <dgm:prSet/>
      <dgm:spPr/>
      <dgm:t>
        <a:bodyPr/>
        <a:lstStyle/>
        <a:p>
          <a:endParaRPr lang="en-IN"/>
        </a:p>
      </dgm:t>
    </dgm:pt>
    <dgm:pt modelId="{922AF3B7-1A71-4456-A37A-C02967E5FF2D}" type="sibTrans" cxnId="{734C9D28-D8AB-4EF4-B334-5CB5295E6C10}">
      <dgm:prSet/>
      <dgm:spPr/>
      <dgm:t>
        <a:bodyPr/>
        <a:lstStyle/>
        <a:p>
          <a:endParaRPr lang="en-IN"/>
        </a:p>
      </dgm:t>
    </dgm:pt>
    <dgm:pt modelId="{CC3D57FF-9BD8-4462-89B4-C46BF10DEE65}">
      <dgm:prSet phldrT="[Text]" custT="1"/>
      <dgm:spPr/>
      <dgm:t>
        <a:bodyPr/>
        <a:lstStyle/>
        <a:p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Diversify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B9F99094-1A84-4788-B75A-92680B9BCBB3}" type="parTrans" cxnId="{AE6D673C-0EA6-478E-A8D9-C432555EC1FB}">
      <dgm:prSet/>
      <dgm:spPr/>
      <dgm:t>
        <a:bodyPr/>
        <a:lstStyle/>
        <a:p>
          <a:endParaRPr lang="en-IN"/>
        </a:p>
      </dgm:t>
    </dgm:pt>
    <dgm:pt modelId="{71F0A9A2-7FAD-42BA-9DCA-A7C4BFE372F9}" type="sibTrans" cxnId="{AE6D673C-0EA6-478E-A8D9-C432555EC1FB}">
      <dgm:prSet/>
      <dgm:spPr/>
      <dgm:t>
        <a:bodyPr/>
        <a:lstStyle/>
        <a:p>
          <a:endParaRPr lang="en-IN"/>
        </a:p>
      </dgm:t>
    </dgm:pt>
    <dgm:pt modelId="{B6880508-DFC1-4844-B675-6413653E73A1}">
      <dgm:prSet phldrT="[Text]" custT="1"/>
      <dgm:spPr/>
      <dgm:t>
        <a:bodyPr/>
        <a:lstStyle/>
        <a:p>
          <a:r>
            <a:rPr lang="en-IN" sz="2400" b="1" dirty="0" smtClean="0">
              <a:latin typeface="Arial Black" pitchFamily="34" charset="0"/>
            </a:rPr>
            <a:t>Points to avoid</a:t>
          </a:r>
          <a:endParaRPr lang="en-IN" sz="2400" b="1" dirty="0">
            <a:latin typeface="Arial Black" pitchFamily="34" charset="0"/>
          </a:endParaRPr>
        </a:p>
      </dgm:t>
    </dgm:pt>
    <dgm:pt modelId="{4370EE92-DBC0-4E33-8F75-038F946BF71F}" type="parTrans" cxnId="{C7D6A4CA-43AA-462C-8699-14C31B88AB41}">
      <dgm:prSet/>
      <dgm:spPr/>
      <dgm:t>
        <a:bodyPr/>
        <a:lstStyle/>
        <a:p>
          <a:endParaRPr lang="en-IN"/>
        </a:p>
      </dgm:t>
    </dgm:pt>
    <dgm:pt modelId="{5608D3BD-CF4C-41FB-A35F-F07D53F9DE84}" type="sibTrans" cxnId="{C7D6A4CA-43AA-462C-8699-14C31B88AB41}">
      <dgm:prSet/>
      <dgm:spPr/>
      <dgm:t>
        <a:bodyPr/>
        <a:lstStyle/>
        <a:p>
          <a:endParaRPr lang="en-IN"/>
        </a:p>
      </dgm:t>
    </dgm:pt>
    <dgm:pt modelId="{C80D7F11-1449-45B2-BDAD-83E4BF210734}">
      <dgm:prSet phldrT="[Text]" custT="1"/>
      <dgm:spPr/>
      <dgm:t>
        <a:bodyPr/>
        <a:lstStyle/>
        <a:p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Emotional Decision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20CACD4A-1AAB-4737-A25C-14867F5A1B5A}" type="parTrans" cxnId="{3B090D96-246D-4BC2-817E-55ECD8345599}">
      <dgm:prSet/>
      <dgm:spPr/>
      <dgm:t>
        <a:bodyPr/>
        <a:lstStyle/>
        <a:p>
          <a:endParaRPr lang="en-IN"/>
        </a:p>
      </dgm:t>
    </dgm:pt>
    <dgm:pt modelId="{AE85E26A-CFA0-4BDB-AA02-B10A29308B46}" type="sibTrans" cxnId="{3B090D96-246D-4BC2-817E-55ECD8345599}">
      <dgm:prSet/>
      <dgm:spPr/>
      <dgm:t>
        <a:bodyPr/>
        <a:lstStyle/>
        <a:p>
          <a:endParaRPr lang="en-IN"/>
        </a:p>
      </dgm:t>
    </dgm:pt>
    <dgm:pt modelId="{DC70F941-1BE5-40C8-8BA3-6C974D1711E6}">
      <dgm:prSet phldrT="[Text]" custT="1"/>
      <dgm:spPr/>
      <dgm:t>
        <a:bodyPr/>
        <a:lstStyle/>
        <a:p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Over Trading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5CEBE9AD-3E2E-46FC-9592-AC2DA126A4D0}" type="parTrans" cxnId="{368D38F0-B946-4C80-AE9F-90472C52CC47}">
      <dgm:prSet/>
      <dgm:spPr/>
      <dgm:t>
        <a:bodyPr/>
        <a:lstStyle/>
        <a:p>
          <a:endParaRPr lang="en-IN"/>
        </a:p>
      </dgm:t>
    </dgm:pt>
    <dgm:pt modelId="{A182A462-EC7A-434E-AF4B-A9BF939DE9BD}" type="sibTrans" cxnId="{368D38F0-B946-4C80-AE9F-90472C52CC47}">
      <dgm:prSet/>
      <dgm:spPr/>
      <dgm:t>
        <a:bodyPr/>
        <a:lstStyle/>
        <a:p>
          <a:endParaRPr lang="en-IN"/>
        </a:p>
      </dgm:t>
    </dgm:pt>
    <dgm:pt modelId="{11CDCC09-F359-461D-9737-D5D16E36E15B}">
      <dgm:prSet phldrT="[Text]" custT="1"/>
      <dgm:spPr/>
      <dgm:t>
        <a:bodyPr/>
        <a:lstStyle/>
        <a:p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Ignoring Risk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94BA0ADC-1D1E-4C04-B406-7CA7C13D8380}" type="parTrans" cxnId="{1FBDC49E-7FC9-4677-B754-E728F888E091}">
      <dgm:prSet/>
      <dgm:spPr/>
      <dgm:t>
        <a:bodyPr/>
        <a:lstStyle/>
        <a:p>
          <a:endParaRPr lang="en-IN"/>
        </a:p>
      </dgm:t>
    </dgm:pt>
    <dgm:pt modelId="{B7805BF8-1416-47A6-8362-F328E915A03B}" type="sibTrans" cxnId="{1FBDC49E-7FC9-4677-B754-E728F888E091}">
      <dgm:prSet/>
      <dgm:spPr/>
      <dgm:t>
        <a:bodyPr/>
        <a:lstStyle/>
        <a:p>
          <a:endParaRPr lang="en-IN"/>
        </a:p>
      </dgm:t>
    </dgm:pt>
    <dgm:pt modelId="{E5E7DB88-D35B-4682-8D08-DEE5C29D33CC}">
      <dgm:prSet phldrT="[Text]" custT="1"/>
      <dgm:spPr/>
      <dgm:t>
        <a:bodyPr/>
        <a:lstStyle/>
        <a:p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Stay informed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ABFE54CB-3211-452B-93B5-D38BA68B36D2}" type="parTrans" cxnId="{7666B7D2-F5C3-49A7-B18E-2B3476C4A518}">
      <dgm:prSet/>
      <dgm:spPr/>
      <dgm:t>
        <a:bodyPr/>
        <a:lstStyle/>
        <a:p>
          <a:endParaRPr lang="en-IN"/>
        </a:p>
      </dgm:t>
    </dgm:pt>
    <dgm:pt modelId="{76545A70-865B-4C79-997C-3E0D2F97F03F}" type="sibTrans" cxnId="{7666B7D2-F5C3-49A7-B18E-2B3476C4A518}">
      <dgm:prSet/>
      <dgm:spPr/>
      <dgm:t>
        <a:bodyPr/>
        <a:lstStyle/>
        <a:p>
          <a:endParaRPr lang="en-IN"/>
        </a:p>
      </dgm:t>
    </dgm:pt>
    <dgm:pt modelId="{13BA7B25-0DBC-4085-A144-73684CAC735D}">
      <dgm:prSet phldrT="[Text]" custT="1"/>
      <dgm:spPr/>
      <dgm:t>
        <a:bodyPr/>
        <a:lstStyle/>
        <a:p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Chasing Hot Tips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58F5BE9F-4DF9-4BA1-941E-C89386E3000F}" type="parTrans" cxnId="{B687265C-CAD9-4E80-B557-409686E26544}">
      <dgm:prSet/>
      <dgm:spPr/>
      <dgm:t>
        <a:bodyPr/>
        <a:lstStyle/>
        <a:p>
          <a:endParaRPr lang="en-IN"/>
        </a:p>
      </dgm:t>
    </dgm:pt>
    <dgm:pt modelId="{D4B7C544-7F2D-492D-902E-901C2430616D}" type="sibTrans" cxnId="{B687265C-CAD9-4E80-B557-409686E26544}">
      <dgm:prSet/>
      <dgm:spPr/>
      <dgm:t>
        <a:bodyPr/>
        <a:lstStyle/>
        <a:p>
          <a:endParaRPr lang="en-IN"/>
        </a:p>
      </dgm:t>
    </dgm:pt>
    <dgm:pt modelId="{CA8D7611-73FD-4AE2-95FB-BF423B54D8BB}" type="pres">
      <dgm:prSet presAssocID="{CF50145B-C7E7-4280-BB6F-B24DBDD4AB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A04C7D0-8066-432E-9C81-CE52BEA5F1C0}" type="pres">
      <dgm:prSet presAssocID="{8AD09B5F-4F3F-422A-829E-960CAE05BA68}" presName="composite" presStyleCnt="0"/>
      <dgm:spPr/>
      <dgm:t>
        <a:bodyPr/>
        <a:lstStyle/>
        <a:p>
          <a:endParaRPr lang="en-IN"/>
        </a:p>
      </dgm:t>
    </dgm:pt>
    <dgm:pt modelId="{F04944EE-937E-4A69-BE9C-342C86B32A06}" type="pres">
      <dgm:prSet presAssocID="{8AD09B5F-4F3F-422A-829E-960CAE05BA6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8E8477-5B0E-417A-9A50-867A1ECB5276}" type="pres">
      <dgm:prSet presAssocID="{8AD09B5F-4F3F-422A-829E-960CAE05BA6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1907B9-D9C8-46DB-9202-F40711E51489}" type="pres">
      <dgm:prSet presAssocID="{688670D2-8EEF-4821-A610-F27D3F863946}" presName="space" presStyleCnt="0"/>
      <dgm:spPr/>
      <dgm:t>
        <a:bodyPr/>
        <a:lstStyle/>
        <a:p>
          <a:endParaRPr lang="en-IN"/>
        </a:p>
      </dgm:t>
    </dgm:pt>
    <dgm:pt modelId="{1B63B882-D741-4791-A293-337E4B4CA0E8}" type="pres">
      <dgm:prSet presAssocID="{B6880508-DFC1-4844-B675-6413653E73A1}" presName="composite" presStyleCnt="0"/>
      <dgm:spPr/>
      <dgm:t>
        <a:bodyPr/>
        <a:lstStyle/>
        <a:p>
          <a:endParaRPr lang="en-IN"/>
        </a:p>
      </dgm:t>
    </dgm:pt>
    <dgm:pt modelId="{02709872-681D-49B6-84E7-68A8486C51F9}" type="pres">
      <dgm:prSet presAssocID="{B6880508-DFC1-4844-B675-6413653E73A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3437EC-D9CF-4763-805A-8B53CACECEF0}" type="pres">
      <dgm:prSet presAssocID="{B6880508-DFC1-4844-B675-6413653E73A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68D38F0-B946-4C80-AE9F-90472C52CC47}" srcId="{B6880508-DFC1-4844-B675-6413653E73A1}" destId="{DC70F941-1BE5-40C8-8BA3-6C974D1711E6}" srcOrd="1" destOrd="0" parTransId="{5CEBE9AD-3E2E-46FC-9592-AC2DA126A4D0}" sibTransId="{A182A462-EC7A-434E-AF4B-A9BF939DE9BD}"/>
    <dgm:cxn modelId="{B687265C-CAD9-4E80-B557-409686E26544}" srcId="{B6880508-DFC1-4844-B675-6413653E73A1}" destId="{13BA7B25-0DBC-4085-A144-73684CAC735D}" srcOrd="3" destOrd="0" parTransId="{58F5BE9F-4DF9-4BA1-941E-C89386E3000F}" sibTransId="{D4B7C544-7F2D-492D-902E-901C2430616D}"/>
    <dgm:cxn modelId="{88093400-A7E1-4735-AAD8-485037E33977}" type="presOf" srcId="{B6880508-DFC1-4844-B675-6413653E73A1}" destId="{02709872-681D-49B6-84E7-68A8486C51F9}" srcOrd="0" destOrd="0" presId="urn:microsoft.com/office/officeart/2005/8/layout/hList1"/>
    <dgm:cxn modelId="{3D2E48F1-B7EF-44E8-AB23-D9D97F964BE8}" srcId="{CF50145B-C7E7-4280-BB6F-B24DBDD4ABC5}" destId="{8AD09B5F-4F3F-422A-829E-960CAE05BA68}" srcOrd="0" destOrd="0" parTransId="{C1BBA158-E9AF-42E1-AA72-85663A7B3B16}" sibTransId="{688670D2-8EEF-4821-A610-F27D3F863946}"/>
    <dgm:cxn modelId="{6B762276-6C05-4E29-B0E1-7C5F974F3D8F}" srcId="{8AD09B5F-4F3F-422A-829E-960CAE05BA68}" destId="{7AB00EF1-FC56-4CEC-AD9B-59F5ADDA245C}" srcOrd="0" destOrd="0" parTransId="{B2582802-5D39-4638-9537-BBBECAD1BCA4}" sibTransId="{A3247C54-1837-4E98-9695-13D2B8FC06FD}"/>
    <dgm:cxn modelId="{59C84B1E-7EED-4FD5-861A-622133C66D13}" type="presOf" srcId="{8AD09B5F-4F3F-422A-829E-960CAE05BA68}" destId="{F04944EE-937E-4A69-BE9C-342C86B32A06}" srcOrd="0" destOrd="0" presId="urn:microsoft.com/office/officeart/2005/8/layout/hList1"/>
    <dgm:cxn modelId="{734C9D28-D8AB-4EF4-B334-5CB5295E6C10}" srcId="{8AD09B5F-4F3F-422A-829E-960CAE05BA68}" destId="{AF2DAA82-8913-44FE-B06B-F0EECD46D984}" srcOrd="1" destOrd="0" parTransId="{567403E8-ADCE-478C-8FF6-E15855A4BC69}" sibTransId="{922AF3B7-1A71-4456-A37A-C02967E5FF2D}"/>
    <dgm:cxn modelId="{7F5E7194-C16C-4D00-B23A-9419E5B2D28B}" type="presOf" srcId="{AF2DAA82-8913-44FE-B06B-F0EECD46D984}" destId="{6F8E8477-5B0E-417A-9A50-867A1ECB5276}" srcOrd="0" destOrd="1" presId="urn:microsoft.com/office/officeart/2005/8/layout/hList1"/>
    <dgm:cxn modelId="{9FDC5135-92AF-4DEE-93CA-63B99162BAB7}" type="presOf" srcId="{E5E7DB88-D35B-4682-8D08-DEE5C29D33CC}" destId="{6F8E8477-5B0E-417A-9A50-867A1ECB5276}" srcOrd="0" destOrd="3" presId="urn:microsoft.com/office/officeart/2005/8/layout/hList1"/>
    <dgm:cxn modelId="{AE6D673C-0EA6-478E-A8D9-C432555EC1FB}" srcId="{8AD09B5F-4F3F-422A-829E-960CAE05BA68}" destId="{CC3D57FF-9BD8-4462-89B4-C46BF10DEE65}" srcOrd="2" destOrd="0" parTransId="{B9F99094-1A84-4788-B75A-92680B9BCBB3}" sibTransId="{71F0A9A2-7FAD-42BA-9DCA-A7C4BFE372F9}"/>
    <dgm:cxn modelId="{1FBDC49E-7FC9-4677-B754-E728F888E091}" srcId="{B6880508-DFC1-4844-B675-6413653E73A1}" destId="{11CDCC09-F359-461D-9737-D5D16E36E15B}" srcOrd="2" destOrd="0" parTransId="{94BA0ADC-1D1E-4C04-B406-7CA7C13D8380}" sibTransId="{B7805BF8-1416-47A6-8362-F328E915A03B}"/>
    <dgm:cxn modelId="{E82D97BD-0B82-40EF-B0DE-B770047181F4}" type="presOf" srcId="{13BA7B25-0DBC-4085-A144-73684CAC735D}" destId="{F63437EC-D9CF-4763-805A-8B53CACECEF0}" srcOrd="0" destOrd="3" presId="urn:microsoft.com/office/officeart/2005/8/layout/hList1"/>
    <dgm:cxn modelId="{431C0D25-8633-441F-B846-F12904C8B6F8}" type="presOf" srcId="{CF50145B-C7E7-4280-BB6F-B24DBDD4ABC5}" destId="{CA8D7611-73FD-4AE2-95FB-BF423B54D8BB}" srcOrd="0" destOrd="0" presId="urn:microsoft.com/office/officeart/2005/8/layout/hList1"/>
    <dgm:cxn modelId="{663E7D3E-E8B2-4ADE-A391-0DB98E17AB63}" type="presOf" srcId="{C80D7F11-1449-45B2-BDAD-83E4BF210734}" destId="{F63437EC-D9CF-4763-805A-8B53CACECEF0}" srcOrd="0" destOrd="0" presId="urn:microsoft.com/office/officeart/2005/8/layout/hList1"/>
    <dgm:cxn modelId="{99B27F11-07B0-4AA4-AB49-4DEB75DE2B22}" type="presOf" srcId="{DC70F941-1BE5-40C8-8BA3-6C974D1711E6}" destId="{F63437EC-D9CF-4763-805A-8B53CACECEF0}" srcOrd="0" destOrd="1" presId="urn:microsoft.com/office/officeart/2005/8/layout/hList1"/>
    <dgm:cxn modelId="{3B090D96-246D-4BC2-817E-55ECD8345599}" srcId="{B6880508-DFC1-4844-B675-6413653E73A1}" destId="{C80D7F11-1449-45B2-BDAD-83E4BF210734}" srcOrd="0" destOrd="0" parTransId="{20CACD4A-1AAB-4737-A25C-14867F5A1B5A}" sibTransId="{AE85E26A-CFA0-4BDB-AA02-B10A29308B46}"/>
    <dgm:cxn modelId="{40E1A43A-052F-451F-982C-F0D662BD7F03}" type="presOf" srcId="{7AB00EF1-FC56-4CEC-AD9B-59F5ADDA245C}" destId="{6F8E8477-5B0E-417A-9A50-867A1ECB5276}" srcOrd="0" destOrd="0" presId="urn:microsoft.com/office/officeart/2005/8/layout/hList1"/>
    <dgm:cxn modelId="{175E5DF6-4654-47CA-8AB6-2E71508589F1}" type="presOf" srcId="{11CDCC09-F359-461D-9737-D5D16E36E15B}" destId="{F63437EC-D9CF-4763-805A-8B53CACECEF0}" srcOrd="0" destOrd="2" presId="urn:microsoft.com/office/officeart/2005/8/layout/hList1"/>
    <dgm:cxn modelId="{64FE3691-D80D-44E4-822A-E7FDB5D0A9B3}" type="presOf" srcId="{CC3D57FF-9BD8-4462-89B4-C46BF10DEE65}" destId="{6F8E8477-5B0E-417A-9A50-867A1ECB5276}" srcOrd="0" destOrd="2" presId="urn:microsoft.com/office/officeart/2005/8/layout/hList1"/>
    <dgm:cxn modelId="{7666B7D2-F5C3-49A7-B18E-2B3476C4A518}" srcId="{8AD09B5F-4F3F-422A-829E-960CAE05BA68}" destId="{E5E7DB88-D35B-4682-8D08-DEE5C29D33CC}" srcOrd="3" destOrd="0" parTransId="{ABFE54CB-3211-452B-93B5-D38BA68B36D2}" sibTransId="{76545A70-865B-4C79-997C-3E0D2F97F03F}"/>
    <dgm:cxn modelId="{C7D6A4CA-43AA-462C-8699-14C31B88AB41}" srcId="{CF50145B-C7E7-4280-BB6F-B24DBDD4ABC5}" destId="{B6880508-DFC1-4844-B675-6413653E73A1}" srcOrd="1" destOrd="0" parTransId="{4370EE92-DBC0-4E33-8F75-038F946BF71F}" sibTransId="{5608D3BD-CF4C-41FB-A35F-F07D53F9DE84}"/>
    <dgm:cxn modelId="{3D0C0423-AE5C-4E1B-BCF0-2A5205EA2379}" type="presParOf" srcId="{CA8D7611-73FD-4AE2-95FB-BF423B54D8BB}" destId="{CA04C7D0-8066-432E-9C81-CE52BEA5F1C0}" srcOrd="0" destOrd="0" presId="urn:microsoft.com/office/officeart/2005/8/layout/hList1"/>
    <dgm:cxn modelId="{1D03F91E-2A4E-47E1-A5FE-F858BF59476F}" type="presParOf" srcId="{CA04C7D0-8066-432E-9C81-CE52BEA5F1C0}" destId="{F04944EE-937E-4A69-BE9C-342C86B32A06}" srcOrd="0" destOrd="0" presId="urn:microsoft.com/office/officeart/2005/8/layout/hList1"/>
    <dgm:cxn modelId="{D51A5547-165A-44C0-9BF2-C34CD5323951}" type="presParOf" srcId="{CA04C7D0-8066-432E-9C81-CE52BEA5F1C0}" destId="{6F8E8477-5B0E-417A-9A50-867A1ECB5276}" srcOrd="1" destOrd="0" presId="urn:microsoft.com/office/officeart/2005/8/layout/hList1"/>
    <dgm:cxn modelId="{42251AC9-9CB2-4895-AA2A-105759FC8152}" type="presParOf" srcId="{CA8D7611-73FD-4AE2-95FB-BF423B54D8BB}" destId="{491907B9-D9C8-46DB-9202-F40711E51489}" srcOrd="1" destOrd="0" presId="urn:microsoft.com/office/officeart/2005/8/layout/hList1"/>
    <dgm:cxn modelId="{0F629E13-0534-4CE8-95EB-6C9F4FDE76A0}" type="presParOf" srcId="{CA8D7611-73FD-4AE2-95FB-BF423B54D8BB}" destId="{1B63B882-D741-4791-A293-337E4B4CA0E8}" srcOrd="2" destOrd="0" presId="urn:microsoft.com/office/officeart/2005/8/layout/hList1"/>
    <dgm:cxn modelId="{17C39A27-626B-443E-91AF-A8F914D89D32}" type="presParOf" srcId="{1B63B882-D741-4791-A293-337E4B4CA0E8}" destId="{02709872-681D-49B6-84E7-68A8486C51F9}" srcOrd="0" destOrd="0" presId="urn:microsoft.com/office/officeart/2005/8/layout/hList1"/>
    <dgm:cxn modelId="{8F3AFAC2-058D-4E46-B311-8A33CBD2838D}" type="presParOf" srcId="{1B63B882-D741-4791-A293-337E4B4CA0E8}" destId="{F63437EC-D9CF-4763-805A-8B53CACECE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944EE-937E-4A69-BE9C-342C86B32A06}">
      <dsp:nvSpPr>
        <dsp:cNvPr id="0" name=""/>
        <dsp:cNvSpPr/>
      </dsp:nvSpPr>
      <dsp:spPr>
        <a:xfrm>
          <a:off x="29" y="6853"/>
          <a:ext cx="2848570" cy="1139428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Arial Black" pitchFamily="34" charset="0"/>
            </a:rPr>
            <a:t>Points to do </a:t>
          </a:r>
          <a:endParaRPr lang="en-IN" sz="2400" b="1" kern="1200" dirty="0">
            <a:latin typeface="Arial Black" pitchFamily="34" charset="0"/>
          </a:endParaRPr>
        </a:p>
      </dsp:txBody>
      <dsp:txXfrm>
        <a:off x="29" y="6853"/>
        <a:ext cx="2848570" cy="1139428"/>
      </dsp:txXfrm>
    </dsp:sp>
    <dsp:sp modelId="{6F8E8477-5B0E-417A-9A50-867A1ECB5276}">
      <dsp:nvSpPr>
        <dsp:cNvPr id="0" name=""/>
        <dsp:cNvSpPr/>
      </dsp:nvSpPr>
      <dsp:spPr>
        <a:xfrm>
          <a:off x="29" y="1146282"/>
          <a:ext cx="2848570" cy="259128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Research 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Monitor and Review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Diversify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Stay informed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" y="1146282"/>
        <a:ext cx="2848570" cy="2591280"/>
      </dsp:txXfrm>
    </dsp:sp>
    <dsp:sp modelId="{02709872-681D-49B6-84E7-68A8486C51F9}">
      <dsp:nvSpPr>
        <dsp:cNvPr id="0" name=""/>
        <dsp:cNvSpPr/>
      </dsp:nvSpPr>
      <dsp:spPr>
        <a:xfrm>
          <a:off x="3247399" y="6853"/>
          <a:ext cx="2848570" cy="1139428"/>
        </a:xfrm>
        <a:prstGeom prst="rect">
          <a:avLst/>
        </a:prstGeom>
        <a:solidFill>
          <a:schemeClr val="accent3">
            <a:shade val="80000"/>
            <a:hueOff val="7685"/>
            <a:satOff val="1125"/>
            <a:lumOff val="20385"/>
            <a:alphaOff val="0"/>
          </a:schemeClr>
        </a:solidFill>
        <a:ln w="9525" cap="flat" cmpd="sng" algn="ctr">
          <a:solidFill>
            <a:schemeClr val="accent3">
              <a:shade val="80000"/>
              <a:hueOff val="7685"/>
              <a:satOff val="1125"/>
              <a:lumOff val="20385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Arial Black" pitchFamily="34" charset="0"/>
            </a:rPr>
            <a:t>Points to avoid</a:t>
          </a:r>
          <a:endParaRPr lang="en-IN" sz="2400" b="1" kern="1200" dirty="0">
            <a:latin typeface="Arial Black" pitchFamily="34" charset="0"/>
          </a:endParaRPr>
        </a:p>
      </dsp:txBody>
      <dsp:txXfrm>
        <a:off x="3247399" y="6853"/>
        <a:ext cx="2848570" cy="1139428"/>
      </dsp:txXfrm>
    </dsp:sp>
    <dsp:sp modelId="{F63437EC-D9CF-4763-805A-8B53CACECEF0}">
      <dsp:nvSpPr>
        <dsp:cNvPr id="0" name=""/>
        <dsp:cNvSpPr/>
      </dsp:nvSpPr>
      <dsp:spPr>
        <a:xfrm>
          <a:off x="3247399" y="1146282"/>
          <a:ext cx="2848570" cy="259128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Emotional Decision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Over Trading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Ignoring Risk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Chasing Hot Tips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47399" y="1146282"/>
        <a:ext cx="2848570" cy="2591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EF6B8-AF0A-4851-A6D2-1BFFB00272B6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E91B-531B-4797-8DC1-28E5535CEA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30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E91B-531B-4797-8DC1-28E5535CEA42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16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B7866C2-C38F-46AA-9AE3-20A06E955F9D}" type="datetimeFigureOut">
              <a:rPr lang="en-IN" smtClean="0"/>
              <a:t>11-02-2024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1564D4-4195-4EE5-8BB9-847F523DD5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usinesswire.com/news/home/20240118034299/en/NSE-is-the-World%E2%80%99s-Largest-Derivative-Exchange-for-Fifth-Consecutive-Year" TargetMode="External"/><Relationship Id="rId3" Type="http://schemas.openxmlformats.org/officeDocument/2006/relationships/hyperlink" Target="https://www.indiainfoline.com/knowledge-center/currency/benefits-of-investing-in-stocks" TargetMode="External"/><Relationship Id="rId7" Type="http://schemas.openxmlformats.org/officeDocument/2006/relationships/hyperlink" Target="https://www.reddit.com/r/India247trending/comments/19dp2co/indias_stock_market_has_surpassed_hong_kongs_for/?rdt=41818" TargetMode="External"/><Relationship Id="rId2" Type="http://schemas.openxmlformats.org/officeDocument/2006/relationships/hyperlink" Target="https://www.nerdwallet.com/article/investing/what-is-the-stock-mark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m.wikipedia.org/wiki/Stock_market" TargetMode="External"/><Relationship Id="rId5" Type="http://schemas.openxmlformats.org/officeDocument/2006/relationships/hyperlink" Target="https://groww.in/blog/how-stock-market-affects-economy" TargetMode="External"/><Relationship Id="rId4" Type="http://schemas.openxmlformats.org/officeDocument/2006/relationships/hyperlink" Target="https://www.indiainfoline.com/knowledge-center/share-market/what-do-sensex-bse-nse-and-nifty-me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7904" y="12687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9756576" y="5157192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488360"/>
            <a:ext cx="47525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STOCK MARKET </a:t>
            </a: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(Back bone of Indian economy)   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Presented By: Prerna Bhatia</a:t>
            </a:r>
          </a:p>
          <a:p>
            <a:pPr algn="ctr"/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T.Y B.B.A (General)</a:t>
            </a: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( 6</a:t>
            </a:r>
            <a:r>
              <a:rPr lang="en-IN" sz="24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Semester )</a:t>
            </a:r>
          </a:p>
          <a:p>
            <a:pPr algn="ctr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Business Etiquettes And Presentation Skills – II</a:t>
            </a:r>
          </a:p>
          <a:p>
            <a:pPr algn="ctr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544" y="98072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Black" pitchFamily="34" charset="0"/>
              </a:rPr>
              <a:t>Benefits of Investing in Stocks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8229600" cy="3816424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Dividend income: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The investor can get return in terms of Dividend.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Better Returns: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The investor will get Better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long term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returns.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Diversify Risk: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In share market Diversification of finance reduce the risk.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Ownership Stake: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The investor is the counted as the owner of the company because he invested his/her money in shares.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Beat Inflation: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Investing in assets with  return maintain inflation through maintaining purchasing power of your money.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endParaRPr lang="en-IN" sz="24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IN" sz="2400" b="1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8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848872" cy="42484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IN" sz="31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IN" sz="31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052736"/>
            <a:ext cx="77768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 Black" pitchFamily="34" charset="0"/>
              </a:rPr>
              <a:t>Limitations of Stock Market</a:t>
            </a:r>
          </a:p>
          <a:p>
            <a:endParaRPr lang="en-IN" sz="24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Time Consuming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 Understand Stock Market 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Risk of Loss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 Lack of Control Over Stock Market 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Complexity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 It is Unpredictable 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External Factor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 Economic Indicators and Industry Trends 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Lack of Control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(Companies Internal Factor 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08136143"/>
              </p:ext>
            </p:extLst>
          </p:nvPr>
        </p:nvGraphicFramePr>
        <p:xfrm>
          <a:off x="1524000" y="1628800"/>
          <a:ext cx="609600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97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1227" y="386104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For Your Attention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Black" pitchFamily="34" charset="0"/>
              </a:rPr>
              <a:t>References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14756" y="1268760"/>
            <a:ext cx="806489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hlinkClick r:id="rId2"/>
              </a:rPr>
              <a:t>https://</a:t>
            </a:r>
            <a:r>
              <a:rPr lang="en-IN" sz="1600" dirty="0" smtClean="0">
                <a:hlinkClick r:id="rId2"/>
              </a:rPr>
              <a:t>www.nerdwallet.com/article/investing/what-is-the-stock-market</a:t>
            </a:r>
            <a:endParaRPr lang="en-IN" sz="16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hlinkClick r:id="rId3"/>
              </a:rPr>
              <a:t>https://</a:t>
            </a:r>
            <a:r>
              <a:rPr lang="en-IN" sz="1600" dirty="0" smtClean="0">
                <a:hlinkClick r:id="rId3"/>
              </a:rPr>
              <a:t>www.indiainfoline.com/knowledge-center/currency/benefits-of-investing-in-stocks</a:t>
            </a:r>
            <a:endParaRPr lang="en-IN" sz="16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hlinkClick r:id="rId4"/>
              </a:rPr>
              <a:t>https://</a:t>
            </a:r>
            <a:r>
              <a:rPr lang="en-IN" sz="1600" dirty="0" smtClean="0">
                <a:hlinkClick r:id="rId4"/>
              </a:rPr>
              <a:t>www.indiainfoline.com/knowledge-center/share-market/what-do-sensex-bse-nse-and-nifty-mean</a:t>
            </a:r>
            <a:endParaRPr lang="en-IN" sz="16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hlinkClick r:id="rId5"/>
              </a:rPr>
              <a:t>https://</a:t>
            </a:r>
            <a:r>
              <a:rPr lang="en-IN" sz="1600" dirty="0" smtClean="0">
                <a:hlinkClick r:id="rId5"/>
              </a:rPr>
              <a:t>groww.in/blog/how-stock-market-affects-economy</a:t>
            </a:r>
            <a:endParaRPr lang="en-IN" sz="16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hlinkClick r:id="rId6"/>
              </a:rPr>
              <a:t>https://</a:t>
            </a:r>
            <a:r>
              <a:rPr lang="en-IN" sz="1600" dirty="0" smtClean="0">
                <a:hlinkClick r:id="rId6"/>
              </a:rPr>
              <a:t>en.m.wikipedia.org/wiki/Stock_market</a:t>
            </a:r>
            <a:endParaRPr lang="en-IN" sz="16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hlinkClick r:id="rId7"/>
              </a:rPr>
              <a:t>https://www.reddit.com/r/India247trending/comments/19dp2co/indias_stock_market_has_surpassed_hong_kongs_for/?</a:t>
            </a:r>
            <a:r>
              <a:rPr lang="en-IN" sz="1600" dirty="0" smtClean="0">
                <a:hlinkClick r:id="rId7"/>
              </a:rPr>
              <a:t>rdt=41818</a:t>
            </a:r>
            <a:endParaRPr lang="en-IN" sz="16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hlinkClick r:id="rId8"/>
              </a:rPr>
              <a:t>https://</a:t>
            </a:r>
            <a:r>
              <a:rPr lang="en-IN" sz="1600" dirty="0" smtClean="0">
                <a:hlinkClick r:id="rId8"/>
              </a:rPr>
              <a:t>www.businesswire.com/news/home/20240118034299/en/NSE-is-the-World%E2%80%99s-Largest-Derivative-Exchange-for-Fifth-Consecutive-Year</a:t>
            </a:r>
            <a:r>
              <a:rPr lang="en-IN" sz="16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0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827584" y="476672"/>
            <a:ext cx="172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Black" pitchFamily="34" charset="0"/>
                <a:cs typeface="Times New Roman" pitchFamily="18" charset="0"/>
              </a:rPr>
              <a:t>I</a:t>
            </a:r>
            <a:r>
              <a:rPr lang="en-IN" sz="3600" dirty="0" smtClean="0">
                <a:latin typeface="Arial Black" pitchFamily="34" charset="0"/>
                <a:cs typeface="Times New Roman" pitchFamily="18" charset="0"/>
              </a:rPr>
              <a:t>ndex</a:t>
            </a:r>
            <a:endParaRPr lang="en-IN" sz="3600" dirty="0">
              <a:latin typeface="Arial Black" pitchFamily="34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5488"/>
              </p:ext>
            </p:extLst>
          </p:nvPr>
        </p:nvGraphicFramePr>
        <p:xfrm>
          <a:off x="943116" y="1440179"/>
          <a:ext cx="6096000" cy="3977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59768"/>
                <a:gridCol w="5136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</a:t>
                      </a:r>
                      <a:r>
                        <a:rPr lang="en-IN" baseline="0" dirty="0" smtClean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Particulars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What is Stock Market?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What is Stocks?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What is Stock Exchange?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Demate Account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Impact of Market on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Economy.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Benefits of Investing in Stocks.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Limitations of Stock Market.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Points to</a:t>
                      </a:r>
                      <a:r>
                        <a:rPr lang="en-IN" baseline="0" dirty="0" smtClean="0"/>
                        <a:t> do while investing.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Points</a:t>
                      </a:r>
                      <a:r>
                        <a:rPr lang="en-IN" baseline="0" dirty="0" smtClean="0"/>
                        <a:t> to avoid while investing.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60" y="0"/>
            <a:ext cx="9180512" cy="684883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1296" y="1273342"/>
            <a:ext cx="8064896" cy="4320480"/>
          </a:xfrm>
        </p:spPr>
        <p:txBody>
          <a:bodyPr>
            <a:normAutofit/>
          </a:bodyPr>
          <a:lstStyle/>
          <a:p>
            <a:pPr algn="l"/>
            <a:endParaRPr lang="en-IN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  <a:p>
            <a:pPr marL="285750" indent="-285750" algn="l">
              <a:buClr>
                <a:schemeClr val="tx1"/>
              </a:buClr>
              <a:buFont typeface="Arial" pitchFamily="34" charset="0"/>
              <a:buChar char="•"/>
            </a:pPr>
            <a:endParaRPr lang="en-IN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IN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Black" pitchFamily="34" charset="0"/>
              </a:rPr>
              <a:t>What is Stock Market?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“A Stock Market, Equity Market, Share Market is the aggregation of buyers and sellers of stocks, which represent ownership claims on the business.”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basic purpose of buying and selling of shares is investing, trading or any other purpose.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investors can be any Institute, Firms, Government, foreign institutional investors and general public.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9552" y="764704"/>
            <a:ext cx="7920880" cy="487409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  <a:latin typeface="Arial Black" pitchFamily="34" charset="0"/>
              </a:rPr>
              <a:t>What is stocks</a:t>
            </a:r>
            <a:r>
              <a:rPr lang="en-IN" b="1" dirty="0" smtClean="0">
                <a:solidFill>
                  <a:schemeClr val="tx1"/>
                </a:solidFill>
                <a:latin typeface="Arial Black" pitchFamily="34" charset="0"/>
              </a:rPr>
              <a:t>?</a:t>
            </a:r>
          </a:p>
          <a:p>
            <a:pPr algn="l"/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Stocks </a:t>
            </a:r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consist of the different shares that is owned by the person in its portfolio.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Stocks </a:t>
            </a:r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bought and sold on stock exchanges. Such transaction can be overseen by government.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issue stocks to raise capital by an initial public offering (IPO) and Share holder also earn return on their investment by selling it on higher price. </a:t>
            </a:r>
          </a:p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extBox 1"/>
          <p:cNvSpPr txBox="1"/>
          <p:nvPr/>
        </p:nvSpPr>
        <p:spPr>
          <a:xfrm>
            <a:off x="827584" y="1340768"/>
            <a:ext cx="76078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Black" pitchFamily="34" charset="0"/>
              </a:rPr>
              <a:t>What is Stocks?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Stocks consist of the different shares that is owned by the person in its portfolio.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Stocks can be bought and sold on stock exchanges. Such transaction can be overseen by the government.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Company can issue stocks to raise capital by an initial public offering (IPO) and share holder also earn return on their investment by selling it on higher price.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1700808"/>
            <a:ext cx="7992888" cy="3744416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2" name="TextBox 1"/>
          <p:cNvSpPr txBox="1"/>
          <p:nvPr/>
        </p:nvSpPr>
        <p:spPr>
          <a:xfrm rot="10800000" flipH="1" flipV="1">
            <a:off x="899592" y="1124744"/>
            <a:ext cx="73448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Black" pitchFamily="34" charset="0"/>
              </a:rPr>
              <a:t>What is Stock Exchange?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“A Stock Exchange is an authorised institution by SEBI (Security and Exchange Board of India). Which provides a base for purchase and sale of market securities of different companies.”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Stock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Exchange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India: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BSE (Bombay Stock Exchange)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NSE (National Stock Exchange)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"/>
            <a:ext cx="9144000" cy="6856365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3126254" cy="2952328"/>
          </a:xfrm>
        </p:spPr>
      </p:pic>
      <p:sp>
        <p:nvSpPr>
          <p:cNvPr id="5" name="TextBox 4"/>
          <p:cNvSpPr txBox="1"/>
          <p:nvPr/>
        </p:nvSpPr>
        <p:spPr>
          <a:xfrm>
            <a:off x="683568" y="1196752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Black" pitchFamily="34" charset="0"/>
              </a:rPr>
              <a:t>BSE ( Bombay Stock Exchange )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2420888"/>
            <a:ext cx="468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BSE is an Indian stock exchange founded in 1875. It is the first and largest security market based in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umbai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ndia.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 head quarters is also located in Mumbai. It is the oldest stock exchange in Asia.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1"/>
            <a:ext cx="9144000" cy="6854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5936" y="2453993"/>
            <a:ext cx="46085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NSE is Indian stock exchange founded in 1972.NSE is 7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largest market in 2023 and 1largest in India.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NSE is under the ownership of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financial institute such as banks and insurance companies.</a:t>
            </a:r>
          </a:p>
          <a:p>
            <a:pPr algn="just">
              <a:spcAft>
                <a:spcPts val="600"/>
              </a:spcAft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962" y="1255495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Black" pitchFamily="34" charset="0"/>
              </a:rPr>
              <a:t>NSE ( National Stock Exchange )</a:t>
            </a:r>
            <a:endParaRPr lang="en-IN" sz="3200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2" y="2453992"/>
            <a:ext cx="3328958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26"/>
            <a:ext cx="9144000" cy="6878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>
          <a:xfrm>
            <a:off x="5318364" y="3460367"/>
            <a:ext cx="1872208" cy="1475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979567"/>
            <a:ext cx="4680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itchFamily="34" charset="0"/>
              </a:rPr>
              <a:t>Demate Account</a:t>
            </a:r>
            <a:r>
              <a:rPr lang="en-IN" sz="3200" u="sng" dirty="0">
                <a:latin typeface="Arial Black" pitchFamily="34" charset="0"/>
              </a:rPr>
              <a:t> 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988840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Demate account is an Indian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ematerialization account that holds financial securities and shares in the share market.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many benefits of Digital Demate Account, which make the work of investors easy like: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No paper worries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 Easy access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 Low brokerage rate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 Ease in nomination process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88"/>
            <a:ext cx="9144000" cy="6886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730" y="980728"/>
            <a:ext cx="763284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itchFamily="34" charset="0"/>
              </a:rPr>
              <a:t>Impact </a:t>
            </a:r>
            <a:r>
              <a:rPr lang="en-IN" sz="3200" dirty="0" smtClean="0">
                <a:latin typeface="Arial Black" pitchFamily="34" charset="0"/>
              </a:rPr>
              <a:t>of </a:t>
            </a:r>
            <a:r>
              <a:rPr lang="en-IN" sz="3200" dirty="0">
                <a:latin typeface="Arial Black" pitchFamily="34" charset="0"/>
              </a:rPr>
              <a:t>Market on </a:t>
            </a:r>
            <a:r>
              <a:rPr lang="en-IN" sz="3200" dirty="0" smtClean="0">
                <a:latin typeface="Arial Black" pitchFamily="34" charset="0"/>
              </a:rPr>
              <a:t>Economy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Growth the Economy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 Individual &amp; Corporate Growth )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Increase Foreign Investment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 Increase FDI &amp; FI )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Corporate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Financing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 Companies raise capital)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Government Revenue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 Increase taxes and investment )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Infrastructure Development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 Increase in funds of GOV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Influence on Consumption and Investment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 Effect Individual Behaviour )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7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1003</TotalTime>
  <Words>750</Words>
  <Application>Microsoft Office PowerPoint</Application>
  <PresentationFormat>On-screen Show (4:3)</PresentationFormat>
  <Paragraphs>116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173</cp:revision>
  <dcterms:created xsi:type="dcterms:W3CDTF">2024-01-25T13:28:21Z</dcterms:created>
  <dcterms:modified xsi:type="dcterms:W3CDTF">2024-02-11T18:59:23Z</dcterms:modified>
</cp:coreProperties>
</file>