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7" r:id="rId2"/>
    <p:sldId id="256" r:id="rId3"/>
    <p:sldId id="258" r:id="rId4"/>
    <p:sldId id="264" r:id="rId5"/>
    <p:sldId id="259" r:id="rId6"/>
    <p:sldId id="260" r:id="rId7"/>
    <p:sldId id="265" r:id="rId8"/>
    <p:sldId id="277" r:id="rId9"/>
    <p:sldId id="267" r:id="rId10"/>
    <p:sldId id="263" r:id="rId11"/>
    <p:sldId id="268"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Sales</c:v>
                </c:pt>
              </c:strCache>
            </c:strRef>
          </c:tx>
          <c:cat>
            <c:strRef>
              <c:f>Sheet1!$A$2:$A$5</c:f>
              <c:strCache>
                <c:ptCount val="2"/>
                <c:pt idx="0">
                  <c:v>NO</c:v>
                </c:pt>
                <c:pt idx="1">
                  <c:v>YES</c:v>
                </c:pt>
              </c:strCache>
            </c:strRef>
          </c:cat>
          <c:val>
            <c:numRef>
              <c:f>Sheet1!$B$2:$B$5</c:f>
              <c:numCache>
                <c:formatCode>General</c:formatCode>
                <c:ptCount val="4"/>
                <c:pt idx="0">
                  <c:v>0</c:v>
                </c:pt>
                <c:pt idx="1">
                  <c:v>20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844735249782383"/>
          <c:y val="0.53954783364826675"/>
          <c:w val="0.19530397443791003"/>
          <c:h val="0.21206501563519004"/>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pieChart>
        <c:varyColors val="1"/>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Sheet1!$A$2:$A$5</c:f>
              <c:strCache>
                <c:ptCount val="4"/>
                <c:pt idx="0">
                  <c:v>offer flexible hours</c:v>
                </c:pt>
                <c:pt idx="1">
                  <c:v>Encouraging open communication</c:v>
                </c:pt>
                <c:pt idx="2">
                  <c:v>Developing healthy response</c:v>
                </c:pt>
                <c:pt idx="3">
                  <c:v>all of the above</c:v>
                </c:pt>
              </c:strCache>
            </c:strRef>
          </c:cat>
          <c:val>
            <c:numRef>
              <c:f>Sheet1!$B$2:$B$5</c:f>
              <c:numCache>
                <c:formatCode>General</c:formatCode>
                <c:ptCount val="4"/>
                <c:pt idx="0">
                  <c:v>2</c:v>
                </c:pt>
                <c:pt idx="1">
                  <c:v>2</c:v>
                </c:pt>
                <c:pt idx="2">
                  <c:v>9</c:v>
                </c:pt>
                <c:pt idx="3">
                  <c:v>1.2</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3281854359029301"/>
          <c:y val="6.6695030518494583E-2"/>
          <c:w val="0.45492353480773223"/>
          <c:h val="0.86660993896301086"/>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Sheet1!$A$2:$A$5</c:f>
              <c:strCache>
                <c:ptCount val="4"/>
                <c:pt idx="0">
                  <c:v>Encouraging holidays</c:v>
                </c:pt>
                <c:pt idx="1">
                  <c:v>Better Time Management</c:v>
                </c:pt>
                <c:pt idx="2">
                  <c:v>Providing Time Off</c:v>
                </c:pt>
                <c:pt idx="3">
                  <c:v>Bosting Employee Mangement</c:v>
                </c:pt>
              </c:strCache>
            </c:strRef>
          </c:cat>
          <c:val>
            <c:numRef>
              <c:f>Sheet1!$B$2:$B$5</c:f>
              <c:numCache>
                <c:formatCode>General</c:formatCode>
                <c:ptCount val="4"/>
                <c:pt idx="0">
                  <c:v>8.1999999999999993</c:v>
                </c:pt>
                <c:pt idx="1">
                  <c:v>6</c:v>
                </c:pt>
                <c:pt idx="2">
                  <c:v>2</c:v>
                </c:pt>
                <c:pt idx="3">
                  <c:v>8</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6529013116189708"/>
          <c:y val="0.11324976237208212"/>
          <c:w val="0.42433520458511148"/>
          <c:h val="0.77350047525583565"/>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713708524111979"/>
          <c:y val="1.7067996029115046E-2"/>
          <c:w val="0.28850931456788487"/>
          <c:h val="0.87483469578648965"/>
        </c:manualLayout>
      </c:layout>
      <c:pieChart>
        <c:varyColors val="1"/>
        <c:ser>
          <c:idx val="0"/>
          <c:order val="0"/>
          <c:tx>
            <c:strRef>
              <c:f>Sheet1!$B$1</c:f>
              <c:strCache>
                <c:ptCount val="1"/>
                <c:pt idx="0">
                  <c:v>Sales</c:v>
                </c:pt>
              </c:strCache>
            </c:strRef>
          </c:tx>
          <c:cat>
            <c:strRef>
              <c:f>Sheet1!$A$2:$A$5</c:f>
              <c:strCache>
                <c:ptCount val="3"/>
                <c:pt idx="0">
                  <c:v>Yes in positive way</c:v>
                </c:pt>
                <c:pt idx="1">
                  <c:v>Yes in Negative Way</c:v>
                </c:pt>
                <c:pt idx="2">
                  <c:v>No</c:v>
                </c:pt>
              </c:strCache>
            </c:strRef>
          </c:cat>
          <c:val>
            <c:numRef>
              <c:f>Sheet1!$B$2:$B$5</c:f>
              <c:numCache>
                <c:formatCode>General</c:formatCode>
                <c:ptCount val="4"/>
                <c:pt idx="0">
                  <c:v>8.1999999999999993</c:v>
                </c:pt>
                <c:pt idx="1">
                  <c:v>1</c:v>
                </c:pt>
                <c:pt idx="2">
                  <c:v>3</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4146510316820584"/>
          <c:y val="0.28894549351147364"/>
          <c:w val="0.44727728242961184"/>
          <c:h val="0.35109763789686449"/>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Sheet1!$A$2:$A$5</c:f>
              <c:strCache>
                <c:ptCount val="4"/>
                <c:pt idx="0">
                  <c:v>communication</c:v>
                </c:pt>
                <c:pt idx="1">
                  <c:v>work life balance</c:v>
                </c:pt>
                <c:pt idx="2">
                  <c:v>leadership development</c:v>
                </c:pt>
                <c:pt idx="3">
                  <c:v>career growth</c:v>
                </c:pt>
              </c:strCache>
            </c:strRef>
          </c:cat>
          <c:val>
            <c:numRef>
              <c:f>Sheet1!$B$2:$B$5</c:f>
              <c:numCache>
                <c:formatCode>General</c:formatCode>
                <c:ptCount val="4"/>
                <c:pt idx="0">
                  <c:v>11</c:v>
                </c:pt>
                <c:pt idx="1">
                  <c:v>5</c:v>
                </c:pt>
                <c:pt idx="2">
                  <c:v>3</c:v>
                </c:pt>
                <c:pt idx="3">
                  <c:v>1</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481633858267716"/>
          <c:y val="6.9552766676142533E-2"/>
          <c:w val="0.43933661417322833"/>
          <c:h val="0.86089446664771496"/>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cat>
            <c:strRef>
              <c:f>Sheet1!$A$2:$A$5</c:f>
              <c:strCache>
                <c:ptCount val="4"/>
                <c:pt idx="0">
                  <c:v>Competative culture</c:v>
                </c:pt>
                <c:pt idx="1">
                  <c:v>Strong leadership culture</c:v>
                </c:pt>
                <c:pt idx="2">
                  <c:v>Creative culture</c:v>
                </c:pt>
                <c:pt idx="3">
                  <c:v>Collaborative culture</c:v>
                </c:pt>
              </c:strCache>
            </c:strRef>
          </c:cat>
          <c:val>
            <c:numRef>
              <c:f>Sheet1!$B$2:$B$5</c:f>
              <c:numCache>
                <c:formatCode>General</c:formatCode>
                <c:ptCount val="4"/>
                <c:pt idx="0">
                  <c:v>4</c:v>
                </c:pt>
                <c:pt idx="1">
                  <c:v>8</c:v>
                </c:pt>
                <c:pt idx="2">
                  <c:v>4</c:v>
                </c:pt>
                <c:pt idx="3">
                  <c:v>1.2</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4824597480621806"/>
          <c:y val="8.2131922754751535E-2"/>
          <c:w val="0.44157887371488636"/>
          <c:h val="0.83573615449049699"/>
        </c:manualLayout>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1BC6A58-21A8-4AA4-80C5-DF9C1B2F624B}" type="datetimeFigureOut">
              <a:rPr lang="en-IN" smtClean="0"/>
              <a:t>10-02-2024</a:t>
            </a:fld>
            <a:endParaRPr lang="en-IN"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E1F7177-3008-4186-9AF4-BE2AD16F3A78}"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BC6A58-21A8-4AA4-80C5-DF9C1B2F624B}" type="datetimeFigureOut">
              <a:rPr lang="en-IN" smtClean="0"/>
              <a:t>10-02-2024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E1F7177-3008-4186-9AF4-BE2AD16F3A78}"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BC6A58-21A8-4AA4-80C5-DF9C1B2F624B}" type="datetimeFigureOut">
              <a:rPr lang="en-IN" smtClean="0"/>
              <a:t>10-02-2024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E1F7177-3008-4186-9AF4-BE2AD16F3A78}"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1BC6A58-21A8-4AA4-80C5-DF9C1B2F624B}" type="datetimeFigureOut">
              <a:rPr lang="en-IN" smtClean="0"/>
              <a:t>10-02-2024</a:t>
            </a:fld>
            <a:endParaRPr lang="en-IN" dirty="0"/>
          </a:p>
        </p:txBody>
      </p:sp>
      <p:sp>
        <p:nvSpPr>
          <p:cNvPr id="9" name="Slide Number Placeholder 8"/>
          <p:cNvSpPr>
            <a:spLocks noGrp="1"/>
          </p:cNvSpPr>
          <p:nvPr>
            <p:ph type="sldNum" sz="quarter" idx="15"/>
          </p:nvPr>
        </p:nvSpPr>
        <p:spPr/>
        <p:txBody>
          <a:bodyPr rtlCol="0"/>
          <a:lstStyle/>
          <a:p>
            <a:fld id="{0E1F7177-3008-4186-9AF4-BE2AD16F3A78}" type="slidenum">
              <a:rPr lang="en-IN" smtClean="0"/>
              <a:t>‹#›</a:t>
            </a:fld>
            <a:endParaRPr lang="en-IN" dirty="0"/>
          </a:p>
        </p:txBody>
      </p:sp>
      <p:sp>
        <p:nvSpPr>
          <p:cNvPr id="10" name="Footer Placeholder 9"/>
          <p:cNvSpPr>
            <a:spLocks noGrp="1"/>
          </p:cNvSpPr>
          <p:nvPr>
            <p:ph type="ftr" sz="quarter" idx="16"/>
          </p:nvPr>
        </p:nvSpPr>
        <p:spPr/>
        <p:txBody>
          <a:bodyPr rtlCol="0"/>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1BC6A58-21A8-4AA4-80C5-DF9C1B2F624B}" type="datetimeFigureOut">
              <a:rPr lang="en-IN" smtClean="0"/>
              <a:t>10-02-2024</a:t>
            </a:fld>
            <a:endParaRPr lang="en-IN"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0E1F7177-3008-4186-9AF4-BE2AD16F3A78}"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1BC6A58-21A8-4AA4-80C5-DF9C1B2F624B}" type="datetimeFigureOut">
              <a:rPr lang="en-IN" smtClean="0"/>
              <a:t>10-02-2024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E1F7177-3008-4186-9AF4-BE2AD16F3A78}" type="slidenum">
              <a:rPr lang="en-IN" smtClean="0"/>
              <a:t>‹#›</a:t>
            </a:fld>
            <a:endParaRPr lang="en-IN"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1BC6A58-21A8-4AA4-80C5-DF9C1B2F624B}" type="datetimeFigureOut">
              <a:rPr lang="en-IN" smtClean="0"/>
              <a:t>10-02-2024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E1F7177-3008-4186-9AF4-BE2AD16F3A78}" type="slidenum">
              <a:rPr lang="en-IN" smtClean="0"/>
              <a:t>‹#›</a:t>
            </a:fld>
            <a:endParaRPr lang="en-IN"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1BC6A58-21A8-4AA4-80C5-DF9C1B2F624B}" type="datetimeFigureOut">
              <a:rPr lang="en-IN" smtClean="0"/>
              <a:t>10-02-2024</a:t>
            </a:fld>
            <a:endParaRPr lang="en-IN" dirty="0"/>
          </a:p>
        </p:txBody>
      </p:sp>
      <p:sp>
        <p:nvSpPr>
          <p:cNvPr id="7" name="Slide Number Placeholder 6"/>
          <p:cNvSpPr>
            <a:spLocks noGrp="1"/>
          </p:cNvSpPr>
          <p:nvPr>
            <p:ph type="sldNum" sz="quarter" idx="11"/>
          </p:nvPr>
        </p:nvSpPr>
        <p:spPr/>
        <p:txBody>
          <a:bodyPr rtlCol="0"/>
          <a:lstStyle/>
          <a:p>
            <a:fld id="{0E1F7177-3008-4186-9AF4-BE2AD16F3A78}" type="slidenum">
              <a:rPr lang="en-IN" smtClean="0"/>
              <a:t>‹#›</a:t>
            </a:fld>
            <a:endParaRPr lang="en-IN" dirty="0"/>
          </a:p>
        </p:txBody>
      </p:sp>
      <p:sp>
        <p:nvSpPr>
          <p:cNvPr id="8" name="Footer Placeholder 7"/>
          <p:cNvSpPr>
            <a:spLocks noGrp="1"/>
          </p:cNvSpPr>
          <p:nvPr>
            <p:ph type="ftr" sz="quarter" idx="12"/>
          </p:nvPr>
        </p:nvSpPr>
        <p:spPr/>
        <p:txBody>
          <a:bodyPr rtlCol="0"/>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C6A58-21A8-4AA4-80C5-DF9C1B2F624B}" type="datetimeFigureOut">
              <a:rPr lang="en-IN" smtClean="0"/>
              <a:t>10-02-2024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E1F7177-3008-4186-9AF4-BE2AD16F3A78}"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1BC6A58-21A8-4AA4-80C5-DF9C1B2F624B}" type="datetimeFigureOut">
              <a:rPr lang="en-IN" smtClean="0"/>
              <a:t>10-02-2024</a:t>
            </a:fld>
            <a:endParaRPr lang="en-IN" dirty="0"/>
          </a:p>
        </p:txBody>
      </p:sp>
      <p:sp>
        <p:nvSpPr>
          <p:cNvPr id="22" name="Slide Number Placeholder 21"/>
          <p:cNvSpPr>
            <a:spLocks noGrp="1"/>
          </p:cNvSpPr>
          <p:nvPr>
            <p:ph type="sldNum" sz="quarter" idx="15"/>
          </p:nvPr>
        </p:nvSpPr>
        <p:spPr/>
        <p:txBody>
          <a:bodyPr rtlCol="0"/>
          <a:lstStyle/>
          <a:p>
            <a:fld id="{0E1F7177-3008-4186-9AF4-BE2AD16F3A78}" type="slidenum">
              <a:rPr lang="en-IN" smtClean="0"/>
              <a:t>‹#›</a:t>
            </a:fld>
            <a:endParaRPr lang="en-IN" dirty="0"/>
          </a:p>
        </p:txBody>
      </p:sp>
      <p:sp>
        <p:nvSpPr>
          <p:cNvPr id="23" name="Footer Placeholder 22"/>
          <p:cNvSpPr>
            <a:spLocks noGrp="1"/>
          </p:cNvSpPr>
          <p:nvPr>
            <p:ph type="ftr" sz="quarter" idx="16"/>
          </p:nvPr>
        </p:nvSpPr>
        <p:spPr/>
        <p:txBody>
          <a:bodyPr rtlCol="0"/>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1BC6A58-21A8-4AA4-80C5-DF9C1B2F624B}" type="datetimeFigureOut">
              <a:rPr lang="en-IN" smtClean="0"/>
              <a:t>10-02-2024</a:t>
            </a:fld>
            <a:endParaRPr lang="en-IN" dirty="0"/>
          </a:p>
        </p:txBody>
      </p:sp>
      <p:sp>
        <p:nvSpPr>
          <p:cNvPr id="18" name="Slide Number Placeholder 17"/>
          <p:cNvSpPr>
            <a:spLocks noGrp="1"/>
          </p:cNvSpPr>
          <p:nvPr>
            <p:ph type="sldNum" sz="quarter" idx="11"/>
          </p:nvPr>
        </p:nvSpPr>
        <p:spPr/>
        <p:txBody>
          <a:bodyPr rtlCol="0"/>
          <a:lstStyle/>
          <a:p>
            <a:fld id="{0E1F7177-3008-4186-9AF4-BE2AD16F3A78}" type="slidenum">
              <a:rPr lang="en-IN" smtClean="0"/>
              <a:t>‹#›</a:t>
            </a:fld>
            <a:endParaRPr lang="en-IN" dirty="0"/>
          </a:p>
        </p:txBody>
      </p:sp>
      <p:sp>
        <p:nvSpPr>
          <p:cNvPr id="21" name="Footer Placeholder 20"/>
          <p:cNvSpPr>
            <a:spLocks noGrp="1"/>
          </p:cNvSpPr>
          <p:nvPr>
            <p:ph type="ftr" sz="quarter" idx="12"/>
          </p:nvPr>
        </p:nvSpPr>
        <p:spPr/>
        <p:txBody>
          <a:bodyPr rtlCol="0"/>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1BC6A58-21A8-4AA4-80C5-DF9C1B2F624B}" type="datetimeFigureOut">
              <a:rPr lang="en-IN" smtClean="0"/>
              <a:t>10-02-2024</a:t>
            </a:fld>
            <a:endParaRPr lang="en-IN"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E1F7177-3008-4186-9AF4-BE2AD16F3A78}"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mailto:Kisfs1@gmail.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1869" y="1052736"/>
            <a:ext cx="5832648" cy="4464496"/>
          </a:xfrm>
          <a:prstGeom prst="rect">
            <a:avLst/>
          </a:prstGeom>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TextBox 4"/>
          <p:cNvSpPr txBox="1"/>
          <p:nvPr/>
        </p:nvSpPr>
        <p:spPr>
          <a:xfrm>
            <a:off x="3297560" y="2276872"/>
            <a:ext cx="4824536" cy="2585323"/>
          </a:xfrm>
          <a:prstGeom prst="rect">
            <a:avLst/>
          </a:prstGeom>
          <a:noFill/>
        </p:spPr>
        <p:txBody>
          <a:bodyPr wrap="square" rtlCol="0">
            <a:spAutoFit/>
          </a:bodyPr>
          <a:lstStyle/>
          <a:p>
            <a:pPr algn="ctr"/>
            <a:r>
              <a:rPr lang="en-IN" b="1" dirty="0" smtClean="0">
                <a:latin typeface="Arial Black" pitchFamily="34" charset="0"/>
                <a:cs typeface="Times New Roman" pitchFamily="18" charset="0"/>
              </a:rPr>
              <a:t>Presented by Prerna </a:t>
            </a:r>
            <a:r>
              <a:rPr lang="en-IN" b="1" dirty="0">
                <a:latin typeface="Arial Black" pitchFamily="34" charset="0"/>
                <a:cs typeface="Times New Roman" pitchFamily="18" charset="0"/>
              </a:rPr>
              <a:t>.P. </a:t>
            </a:r>
            <a:r>
              <a:rPr lang="en-IN" b="1" dirty="0" smtClean="0">
                <a:latin typeface="Arial Black" pitchFamily="34" charset="0"/>
                <a:cs typeface="Times New Roman" pitchFamily="18" charset="0"/>
              </a:rPr>
              <a:t>Bhatia</a:t>
            </a:r>
          </a:p>
          <a:p>
            <a:pPr algn="ctr"/>
            <a:endParaRPr lang="en-IN" dirty="0" smtClean="0">
              <a:latin typeface="Times New Roman" pitchFamily="18" charset="0"/>
              <a:cs typeface="Times New Roman" pitchFamily="18" charset="0"/>
            </a:endParaRPr>
          </a:p>
          <a:p>
            <a:pPr algn="ctr"/>
            <a:r>
              <a:rPr lang="en-IN" b="1" dirty="0">
                <a:latin typeface="Times New Roman" pitchFamily="18" charset="0"/>
                <a:cs typeface="Times New Roman" pitchFamily="18" charset="0"/>
              </a:rPr>
              <a:t>B.B.A (GEN) 6</a:t>
            </a:r>
            <a:r>
              <a:rPr lang="en-IN" b="1" baseline="30000" dirty="0">
                <a:latin typeface="Times New Roman" pitchFamily="18" charset="0"/>
                <a:cs typeface="Times New Roman" pitchFamily="18" charset="0"/>
              </a:rPr>
              <a:t>th</a:t>
            </a:r>
            <a:r>
              <a:rPr lang="en-IN" b="1" dirty="0">
                <a:latin typeface="Times New Roman" pitchFamily="18" charset="0"/>
                <a:cs typeface="Times New Roman" pitchFamily="18" charset="0"/>
              </a:rPr>
              <a:t> SEM</a:t>
            </a:r>
          </a:p>
          <a:p>
            <a:pPr algn="ctr"/>
            <a:endParaRPr lang="en-IN" dirty="0" smtClean="0">
              <a:latin typeface="Times New Roman" pitchFamily="18" charset="0"/>
              <a:cs typeface="Times New Roman" pitchFamily="18" charset="0"/>
            </a:endParaRPr>
          </a:p>
          <a:p>
            <a:pPr algn="ctr"/>
            <a:r>
              <a:rPr lang="en-IN" b="1" dirty="0">
                <a:latin typeface="Times New Roman" pitchFamily="18" charset="0"/>
                <a:cs typeface="Times New Roman" pitchFamily="18" charset="0"/>
              </a:rPr>
              <a:t>Subject: Comprehensive </a:t>
            </a:r>
            <a:r>
              <a:rPr lang="en-IN" b="1" dirty="0" smtClean="0">
                <a:latin typeface="Times New Roman" pitchFamily="18" charset="0"/>
                <a:cs typeface="Times New Roman" pitchFamily="18" charset="0"/>
              </a:rPr>
              <a:t>project</a:t>
            </a:r>
          </a:p>
          <a:p>
            <a:pPr algn="ctr"/>
            <a:endParaRPr lang="en-IN" b="1" dirty="0" smtClean="0">
              <a:latin typeface="Times New Roman" pitchFamily="18" charset="0"/>
              <a:cs typeface="Times New Roman" pitchFamily="18" charset="0"/>
            </a:endParaRPr>
          </a:p>
          <a:p>
            <a:pPr algn="ctr"/>
            <a:r>
              <a:rPr lang="en-IN" b="1" dirty="0">
                <a:latin typeface="Times New Roman" pitchFamily="18" charset="0"/>
                <a:cs typeface="Times New Roman" pitchFamily="18" charset="0"/>
              </a:rPr>
              <a:t>Roll No: </a:t>
            </a:r>
            <a:r>
              <a:rPr lang="en-IN" b="1" dirty="0" smtClean="0">
                <a:latin typeface="Times New Roman" pitchFamily="18" charset="0"/>
                <a:cs typeface="Times New Roman" pitchFamily="18" charset="0"/>
              </a:rPr>
              <a:t>825</a:t>
            </a:r>
          </a:p>
          <a:p>
            <a:pPr algn="ctr"/>
            <a:endParaRPr lang="en-IN"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287918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76672"/>
            <a:ext cx="7128792" cy="369332"/>
          </a:xfrm>
          <a:prstGeom prst="rect">
            <a:avLst/>
          </a:prstGeom>
          <a:noFill/>
        </p:spPr>
        <p:txBody>
          <a:bodyPr wrap="square" rtlCol="0">
            <a:spAutoFit/>
          </a:bodyPr>
          <a:lstStyle/>
          <a:p>
            <a:r>
              <a:rPr lang="en-IN" b="1" dirty="0" smtClean="0"/>
              <a:t>5. </a:t>
            </a:r>
            <a:r>
              <a:rPr lang="en-IN" b="1" u="sng" dirty="0" smtClean="0"/>
              <a:t>Data Analysis and Interpretation</a:t>
            </a:r>
            <a:endParaRPr lang="en-IN" b="1" u="sng" dirty="0"/>
          </a:p>
        </p:txBody>
      </p:sp>
      <p:sp>
        <p:nvSpPr>
          <p:cNvPr id="2" name="TextBox 1"/>
          <p:cNvSpPr txBox="1"/>
          <p:nvPr/>
        </p:nvSpPr>
        <p:spPr>
          <a:xfrm>
            <a:off x="625682" y="1043056"/>
            <a:ext cx="7560840" cy="338554"/>
          </a:xfrm>
          <a:prstGeom prst="rect">
            <a:avLst/>
          </a:prstGeom>
          <a:noFill/>
        </p:spPr>
        <p:txBody>
          <a:bodyPr wrap="square" rtlCol="0">
            <a:spAutoFit/>
          </a:bodyPr>
          <a:lstStyle/>
          <a:p>
            <a:r>
              <a:rPr lang="en-IN" sz="1600" b="1" dirty="0" smtClean="0"/>
              <a:t>1. Do you know about Organization Culture?</a:t>
            </a:r>
            <a:endParaRPr lang="en-IN" sz="1600" b="1" dirty="0"/>
          </a:p>
        </p:txBody>
      </p:sp>
      <p:graphicFrame>
        <p:nvGraphicFramePr>
          <p:cNvPr id="3" name="Table 2"/>
          <p:cNvGraphicFramePr>
            <a:graphicFrameLocks noGrp="1"/>
          </p:cNvGraphicFramePr>
          <p:nvPr>
            <p:extLst>
              <p:ext uri="{D42A27DB-BD31-4B8C-83A1-F6EECF244321}">
                <p14:modId xmlns:p14="http://schemas.microsoft.com/office/powerpoint/2010/main" val="846741952"/>
              </p:ext>
            </p:extLst>
          </p:nvPr>
        </p:nvGraphicFramePr>
        <p:xfrm>
          <a:off x="971600" y="1700808"/>
          <a:ext cx="6192687" cy="1483360"/>
        </p:xfrm>
        <a:graphic>
          <a:graphicData uri="http://schemas.openxmlformats.org/drawingml/2006/table">
            <a:tbl>
              <a:tblPr firstRow="1" bandRow="1">
                <a:tableStyleId>{C083E6E3-FA7D-4D7B-A595-EF9225AFEA82}</a:tableStyleId>
              </a:tblPr>
              <a:tblGrid>
                <a:gridCol w="1944216"/>
                <a:gridCol w="2016224"/>
                <a:gridCol w="2232247"/>
              </a:tblGrid>
              <a:tr h="370840">
                <a:tc>
                  <a:txBody>
                    <a:bodyPr/>
                    <a:lstStyle/>
                    <a:p>
                      <a:pPr algn="ctr"/>
                      <a:r>
                        <a:rPr lang="en-IN" sz="1600" dirty="0" smtClean="0"/>
                        <a:t>Particulars</a:t>
                      </a:r>
                      <a:endParaRPr lang="en-IN" sz="1600" dirty="0"/>
                    </a:p>
                  </a:txBody>
                  <a:tcPr/>
                </a:tc>
                <a:tc>
                  <a:txBody>
                    <a:bodyPr/>
                    <a:lstStyle/>
                    <a:p>
                      <a:pPr algn="ctr"/>
                      <a:r>
                        <a:rPr lang="en-IN" sz="1600" dirty="0" smtClean="0"/>
                        <a:t>No of Respondent</a:t>
                      </a:r>
                      <a:endParaRPr lang="en-IN" sz="1600" dirty="0"/>
                    </a:p>
                  </a:txBody>
                  <a:tcPr/>
                </a:tc>
                <a:tc>
                  <a:txBody>
                    <a:bodyPr/>
                    <a:lstStyle/>
                    <a:p>
                      <a:pPr algn="ctr"/>
                      <a:r>
                        <a:rPr lang="en-IN" sz="1600" dirty="0" smtClean="0"/>
                        <a:t>Percentage</a:t>
                      </a:r>
                      <a:endParaRPr lang="en-IN" sz="1600" dirty="0"/>
                    </a:p>
                  </a:txBody>
                  <a:tcPr/>
                </a:tc>
              </a:tr>
              <a:tr h="370840">
                <a:tc>
                  <a:txBody>
                    <a:bodyPr/>
                    <a:lstStyle/>
                    <a:p>
                      <a:pPr algn="ctr"/>
                      <a:r>
                        <a:rPr lang="en-IN" sz="1600" dirty="0" smtClean="0"/>
                        <a:t>YES</a:t>
                      </a:r>
                      <a:endParaRPr lang="en-IN" sz="1600" dirty="0"/>
                    </a:p>
                  </a:txBody>
                  <a:tcPr/>
                </a:tc>
                <a:tc>
                  <a:txBody>
                    <a:bodyPr/>
                    <a:lstStyle/>
                    <a:p>
                      <a:pPr algn="ctr"/>
                      <a:r>
                        <a:rPr lang="en-IN" sz="1600" dirty="0" smtClean="0"/>
                        <a:t>20</a:t>
                      </a:r>
                      <a:endParaRPr lang="en-IN" sz="1600" dirty="0"/>
                    </a:p>
                  </a:txBody>
                  <a:tcPr/>
                </a:tc>
                <a:tc>
                  <a:txBody>
                    <a:bodyPr/>
                    <a:lstStyle/>
                    <a:p>
                      <a:pPr algn="ctr"/>
                      <a:r>
                        <a:rPr lang="en-IN" sz="1600" dirty="0" smtClean="0"/>
                        <a:t>100%</a:t>
                      </a:r>
                      <a:endParaRPr lang="en-IN" sz="1600" dirty="0"/>
                    </a:p>
                  </a:txBody>
                  <a:tcPr/>
                </a:tc>
              </a:tr>
              <a:tr h="370840">
                <a:tc>
                  <a:txBody>
                    <a:bodyPr/>
                    <a:lstStyle/>
                    <a:p>
                      <a:pPr algn="ctr"/>
                      <a:r>
                        <a:rPr lang="en-IN" sz="1600" dirty="0" smtClean="0"/>
                        <a:t>NO</a:t>
                      </a:r>
                      <a:endParaRPr lang="en-IN" sz="1600" dirty="0"/>
                    </a:p>
                  </a:txBody>
                  <a:tcPr/>
                </a:tc>
                <a:tc>
                  <a:txBody>
                    <a:bodyPr/>
                    <a:lstStyle/>
                    <a:p>
                      <a:pPr algn="ctr"/>
                      <a:r>
                        <a:rPr lang="en-IN" sz="1600" dirty="0" smtClean="0"/>
                        <a:t>0</a:t>
                      </a:r>
                      <a:endParaRPr lang="en-IN" sz="1600" dirty="0"/>
                    </a:p>
                  </a:txBody>
                  <a:tcPr/>
                </a:tc>
                <a:tc>
                  <a:txBody>
                    <a:bodyPr/>
                    <a:lstStyle/>
                    <a:p>
                      <a:pPr algn="ctr"/>
                      <a:r>
                        <a:rPr lang="en-IN" sz="1600" dirty="0" smtClean="0"/>
                        <a:t>0%</a:t>
                      </a:r>
                      <a:endParaRPr lang="en-IN" sz="1600" dirty="0"/>
                    </a:p>
                  </a:txBody>
                  <a:tcPr/>
                </a:tc>
              </a:tr>
              <a:tr h="370840">
                <a:tc>
                  <a:txBody>
                    <a:bodyPr/>
                    <a:lstStyle/>
                    <a:p>
                      <a:pPr algn="ctr"/>
                      <a:r>
                        <a:rPr lang="en-IN" sz="1600" dirty="0" smtClean="0"/>
                        <a:t>Total</a:t>
                      </a:r>
                      <a:endParaRPr lang="en-IN" sz="1600" dirty="0"/>
                    </a:p>
                  </a:txBody>
                  <a:tcPr/>
                </a:tc>
                <a:tc>
                  <a:txBody>
                    <a:bodyPr/>
                    <a:lstStyle/>
                    <a:p>
                      <a:pPr algn="ctr"/>
                      <a:r>
                        <a:rPr lang="en-IN" sz="1600" dirty="0" smtClean="0"/>
                        <a:t>20</a:t>
                      </a:r>
                      <a:endParaRPr lang="en-IN" sz="1600" dirty="0"/>
                    </a:p>
                  </a:txBody>
                  <a:tcPr/>
                </a:tc>
                <a:tc>
                  <a:txBody>
                    <a:bodyPr/>
                    <a:lstStyle/>
                    <a:p>
                      <a:pPr algn="ctr"/>
                      <a:r>
                        <a:rPr lang="en-IN" sz="1600" dirty="0" smtClean="0"/>
                        <a:t>100%</a:t>
                      </a:r>
                      <a:endParaRPr lang="en-IN" sz="1600" dirty="0"/>
                    </a:p>
                  </a:txBody>
                  <a:tcPr/>
                </a:tc>
              </a:tr>
            </a:tbl>
          </a:graphicData>
        </a:graphic>
      </p:graphicFrame>
      <p:graphicFrame>
        <p:nvGraphicFramePr>
          <p:cNvPr id="6" name="Chart 5"/>
          <p:cNvGraphicFramePr/>
          <p:nvPr>
            <p:extLst>
              <p:ext uri="{D42A27DB-BD31-4B8C-83A1-F6EECF244321}">
                <p14:modId xmlns:p14="http://schemas.microsoft.com/office/powerpoint/2010/main" val="1943306105"/>
              </p:ext>
            </p:extLst>
          </p:nvPr>
        </p:nvGraphicFramePr>
        <p:xfrm>
          <a:off x="971600" y="3356992"/>
          <a:ext cx="6125972" cy="228219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827584" y="5881627"/>
            <a:ext cx="6840760" cy="584775"/>
          </a:xfrm>
          <a:prstGeom prst="rect">
            <a:avLst/>
          </a:prstGeom>
          <a:noFill/>
        </p:spPr>
        <p:txBody>
          <a:bodyPr wrap="square" rtlCol="0">
            <a:spAutoFit/>
          </a:bodyPr>
          <a:lstStyle/>
          <a:p>
            <a:pPr algn="just"/>
            <a:r>
              <a:rPr lang="en-IN" sz="1600" b="1" dirty="0" smtClean="0"/>
              <a:t>INTERPRETATION:</a:t>
            </a:r>
            <a:r>
              <a:rPr lang="en-IN" sz="1600" dirty="0" smtClean="0"/>
              <a:t> From this Table it is Interpret that all the respondent in this Organization know about Organization Culture.</a:t>
            </a:r>
            <a:endParaRPr lang="en-IN" sz="1600" b="1" dirty="0"/>
          </a:p>
        </p:txBody>
      </p:sp>
    </p:spTree>
    <p:extLst>
      <p:ext uri="{BB962C8B-B14F-4D97-AF65-F5344CB8AC3E}">
        <p14:creationId xmlns:p14="http://schemas.microsoft.com/office/powerpoint/2010/main" val="2925524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584" y="307395"/>
            <a:ext cx="7488832" cy="338554"/>
          </a:xfrm>
          <a:prstGeom prst="rect">
            <a:avLst/>
          </a:prstGeom>
          <a:noFill/>
        </p:spPr>
        <p:txBody>
          <a:bodyPr wrap="square" rtlCol="0">
            <a:spAutoFit/>
          </a:bodyPr>
          <a:lstStyle/>
          <a:p>
            <a:r>
              <a:rPr lang="en-IN" sz="1600" b="1" dirty="0" smtClean="0"/>
              <a:t>2. What your Company do, when you feel Stress? </a:t>
            </a:r>
            <a:endParaRPr lang="en-IN" sz="1600" b="1" dirty="0"/>
          </a:p>
        </p:txBody>
      </p:sp>
      <p:graphicFrame>
        <p:nvGraphicFramePr>
          <p:cNvPr id="5" name="Table 4"/>
          <p:cNvGraphicFramePr>
            <a:graphicFrameLocks noGrp="1"/>
          </p:cNvGraphicFramePr>
          <p:nvPr>
            <p:extLst>
              <p:ext uri="{D42A27DB-BD31-4B8C-83A1-F6EECF244321}">
                <p14:modId xmlns:p14="http://schemas.microsoft.com/office/powerpoint/2010/main" val="221446834"/>
              </p:ext>
            </p:extLst>
          </p:nvPr>
        </p:nvGraphicFramePr>
        <p:xfrm>
          <a:off x="639446" y="908720"/>
          <a:ext cx="7532953" cy="2011680"/>
        </p:xfrm>
        <a:graphic>
          <a:graphicData uri="http://schemas.openxmlformats.org/drawingml/2006/table">
            <a:tbl>
              <a:tblPr firstRow="1" bandRow="1">
                <a:tableStyleId>{C083E6E3-FA7D-4D7B-A595-EF9225AFEA82}</a:tableStyleId>
              </a:tblPr>
              <a:tblGrid>
                <a:gridCol w="3374135"/>
                <a:gridCol w="2197111"/>
                <a:gridCol w="1961707"/>
              </a:tblGrid>
              <a:tr h="300033">
                <a:tc>
                  <a:txBody>
                    <a:bodyPr/>
                    <a:lstStyle/>
                    <a:p>
                      <a:pPr algn="ctr"/>
                      <a:r>
                        <a:rPr lang="en-IN" sz="1600" dirty="0" smtClean="0"/>
                        <a:t>Particulars</a:t>
                      </a:r>
                      <a:endParaRPr lang="en-IN" sz="1600" dirty="0"/>
                    </a:p>
                  </a:txBody>
                  <a:tcPr/>
                </a:tc>
                <a:tc>
                  <a:txBody>
                    <a:bodyPr/>
                    <a:lstStyle/>
                    <a:p>
                      <a:pPr algn="ctr"/>
                      <a:r>
                        <a:rPr lang="en-IN" sz="1600" dirty="0" smtClean="0"/>
                        <a:t>No of Respondent</a:t>
                      </a:r>
                      <a:endParaRPr lang="en-IN" sz="1600" dirty="0"/>
                    </a:p>
                  </a:txBody>
                  <a:tcPr/>
                </a:tc>
                <a:tc>
                  <a:txBody>
                    <a:bodyPr/>
                    <a:lstStyle/>
                    <a:p>
                      <a:pPr algn="ctr"/>
                      <a:r>
                        <a:rPr lang="en-IN" sz="1600" dirty="0" smtClean="0"/>
                        <a:t>Percentage</a:t>
                      </a:r>
                      <a:endParaRPr lang="en-IN" sz="1600" dirty="0"/>
                    </a:p>
                  </a:txBody>
                  <a:tcPr/>
                </a:tc>
              </a:tr>
              <a:tr h="300033">
                <a:tc>
                  <a:txBody>
                    <a:bodyPr/>
                    <a:lstStyle/>
                    <a:p>
                      <a:pPr algn="ctr"/>
                      <a:r>
                        <a:rPr lang="en-IN" sz="1600" dirty="0" smtClean="0"/>
                        <a:t>Offer Flexible Hours</a:t>
                      </a:r>
                      <a:endParaRPr lang="en-IN" sz="1600" dirty="0"/>
                    </a:p>
                  </a:txBody>
                  <a:tcPr/>
                </a:tc>
                <a:tc>
                  <a:txBody>
                    <a:bodyPr/>
                    <a:lstStyle/>
                    <a:p>
                      <a:pPr algn="ctr"/>
                      <a:r>
                        <a:rPr lang="en-IN" sz="1600" dirty="0" smtClean="0"/>
                        <a:t>2</a:t>
                      </a:r>
                      <a:endParaRPr lang="en-IN" sz="1600" dirty="0"/>
                    </a:p>
                  </a:txBody>
                  <a:tcPr/>
                </a:tc>
                <a:tc>
                  <a:txBody>
                    <a:bodyPr/>
                    <a:lstStyle/>
                    <a:p>
                      <a:pPr algn="ctr"/>
                      <a:r>
                        <a:rPr lang="en-IN" sz="1600" dirty="0" smtClean="0"/>
                        <a:t>10%</a:t>
                      </a:r>
                      <a:endParaRPr lang="en-IN" sz="1600" dirty="0"/>
                    </a:p>
                  </a:txBody>
                  <a:tcPr/>
                </a:tc>
              </a:tr>
              <a:tr h="300033">
                <a:tc>
                  <a:txBody>
                    <a:bodyPr/>
                    <a:lstStyle/>
                    <a:p>
                      <a:pPr algn="ctr"/>
                      <a:r>
                        <a:rPr lang="en-IN" sz="1600" dirty="0" smtClean="0"/>
                        <a:t>Encouraging Open Communication</a:t>
                      </a:r>
                      <a:endParaRPr lang="en-IN" sz="1600" dirty="0"/>
                    </a:p>
                  </a:txBody>
                  <a:tcPr/>
                </a:tc>
                <a:tc>
                  <a:txBody>
                    <a:bodyPr/>
                    <a:lstStyle/>
                    <a:p>
                      <a:pPr algn="ctr"/>
                      <a:r>
                        <a:rPr lang="en-IN" sz="1600" dirty="0" smtClean="0"/>
                        <a:t>2</a:t>
                      </a:r>
                      <a:endParaRPr lang="en-IN" sz="1600" dirty="0"/>
                    </a:p>
                  </a:txBody>
                  <a:tcPr/>
                </a:tc>
                <a:tc>
                  <a:txBody>
                    <a:bodyPr/>
                    <a:lstStyle/>
                    <a:p>
                      <a:pPr algn="ctr"/>
                      <a:r>
                        <a:rPr lang="en-IN" sz="1600" dirty="0" smtClean="0"/>
                        <a:t>10%</a:t>
                      </a:r>
                      <a:endParaRPr lang="en-IN" sz="1600" dirty="0"/>
                    </a:p>
                  </a:txBody>
                  <a:tcPr/>
                </a:tc>
              </a:tr>
              <a:tr h="300033">
                <a:tc>
                  <a:txBody>
                    <a:bodyPr/>
                    <a:lstStyle/>
                    <a:p>
                      <a:pPr algn="ctr"/>
                      <a:r>
                        <a:rPr lang="en-IN" sz="1600" dirty="0" smtClean="0"/>
                        <a:t>Developing Healthy Response</a:t>
                      </a:r>
                      <a:endParaRPr lang="en-IN" sz="1600" dirty="0"/>
                    </a:p>
                  </a:txBody>
                  <a:tcPr/>
                </a:tc>
                <a:tc>
                  <a:txBody>
                    <a:bodyPr/>
                    <a:lstStyle/>
                    <a:p>
                      <a:pPr algn="ctr"/>
                      <a:r>
                        <a:rPr lang="en-IN" sz="1600" dirty="0" smtClean="0"/>
                        <a:t>9</a:t>
                      </a:r>
                      <a:endParaRPr lang="en-IN" sz="1600" dirty="0"/>
                    </a:p>
                  </a:txBody>
                  <a:tcPr/>
                </a:tc>
                <a:tc>
                  <a:txBody>
                    <a:bodyPr/>
                    <a:lstStyle/>
                    <a:p>
                      <a:pPr algn="ctr"/>
                      <a:r>
                        <a:rPr lang="en-IN" sz="1600" dirty="0" smtClean="0"/>
                        <a:t>45%</a:t>
                      </a:r>
                      <a:endParaRPr lang="en-IN" sz="1600" dirty="0"/>
                    </a:p>
                  </a:txBody>
                  <a:tcPr/>
                </a:tc>
              </a:tr>
              <a:tr h="300033">
                <a:tc>
                  <a:txBody>
                    <a:bodyPr/>
                    <a:lstStyle/>
                    <a:p>
                      <a:pPr algn="ctr"/>
                      <a:r>
                        <a:rPr lang="en-IN" sz="1600" dirty="0" smtClean="0"/>
                        <a:t>All of the Above</a:t>
                      </a:r>
                      <a:endParaRPr lang="en-IN" sz="1600" dirty="0"/>
                    </a:p>
                  </a:txBody>
                  <a:tcPr/>
                </a:tc>
                <a:tc>
                  <a:txBody>
                    <a:bodyPr/>
                    <a:lstStyle/>
                    <a:p>
                      <a:pPr algn="ctr"/>
                      <a:r>
                        <a:rPr lang="en-IN" sz="1600" dirty="0" smtClean="0"/>
                        <a:t>7</a:t>
                      </a:r>
                      <a:endParaRPr lang="en-IN" sz="1600" dirty="0"/>
                    </a:p>
                  </a:txBody>
                  <a:tcPr/>
                </a:tc>
                <a:tc>
                  <a:txBody>
                    <a:bodyPr/>
                    <a:lstStyle/>
                    <a:p>
                      <a:pPr algn="ctr"/>
                      <a:r>
                        <a:rPr lang="en-IN" sz="1600" dirty="0" smtClean="0"/>
                        <a:t>35%</a:t>
                      </a:r>
                      <a:endParaRPr lang="en-IN" sz="1600" dirty="0"/>
                    </a:p>
                  </a:txBody>
                  <a:tcPr/>
                </a:tc>
              </a:tr>
              <a:tr h="300033">
                <a:tc>
                  <a:txBody>
                    <a:bodyPr/>
                    <a:lstStyle/>
                    <a:p>
                      <a:pPr algn="ctr"/>
                      <a:r>
                        <a:rPr lang="en-IN" sz="1600" dirty="0" smtClean="0"/>
                        <a:t>Total</a:t>
                      </a:r>
                      <a:endParaRPr lang="en-IN" sz="1600" dirty="0"/>
                    </a:p>
                  </a:txBody>
                  <a:tcPr/>
                </a:tc>
                <a:tc>
                  <a:txBody>
                    <a:bodyPr/>
                    <a:lstStyle/>
                    <a:p>
                      <a:pPr algn="ctr"/>
                      <a:r>
                        <a:rPr lang="en-IN" sz="1600" dirty="0" smtClean="0"/>
                        <a:t>20</a:t>
                      </a:r>
                      <a:endParaRPr lang="en-IN" sz="1600" dirty="0"/>
                    </a:p>
                  </a:txBody>
                  <a:tcPr/>
                </a:tc>
                <a:tc>
                  <a:txBody>
                    <a:bodyPr/>
                    <a:lstStyle/>
                    <a:p>
                      <a:pPr algn="ctr"/>
                      <a:r>
                        <a:rPr lang="en-IN" sz="1600" dirty="0" smtClean="0"/>
                        <a:t>100%</a:t>
                      </a:r>
                      <a:endParaRPr lang="en-IN" sz="1600" dirty="0"/>
                    </a:p>
                  </a:txBody>
                  <a:tcPr/>
                </a:tc>
              </a:tr>
            </a:tbl>
          </a:graphicData>
        </a:graphic>
      </p:graphicFrame>
      <p:graphicFrame>
        <p:nvGraphicFramePr>
          <p:cNvPr id="6" name="Chart 5"/>
          <p:cNvGraphicFramePr/>
          <p:nvPr>
            <p:extLst>
              <p:ext uri="{D42A27DB-BD31-4B8C-83A1-F6EECF244321}">
                <p14:modId xmlns:p14="http://schemas.microsoft.com/office/powerpoint/2010/main" val="340486491"/>
              </p:ext>
            </p:extLst>
          </p:nvPr>
        </p:nvGraphicFramePr>
        <p:xfrm>
          <a:off x="463588" y="3501008"/>
          <a:ext cx="3708412" cy="244827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606268" y="5517232"/>
            <a:ext cx="7304856" cy="1077218"/>
          </a:xfrm>
          <a:prstGeom prst="rect">
            <a:avLst/>
          </a:prstGeom>
          <a:noFill/>
        </p:spPr>
        <p:txBody>
          <a:bodyPr wrap="square" rtlCol="0">
            <a:spAutoFit/>
          </a:bodyPr>
          <a:lstStyle/>
          <a:p>
            <a:pPr algn="just"/>
            <a:r>
              <a:rPr lang="en-IN" sz="1600" b="1" dirty="0" smtClean="0"/>
              <a:t>INTERPRETATION:</a:t>
            </a:r>
            <a:r>
              <a:rPr lang="en-IN" sz="1600" dirty="0" smtClean="0"/>
              <a:t> From the above table it can interpret that 10% respondent said that the company offer flexible hours, other 10% said that the company encourage open communication. Other 35% employee selects all of the above and majority 45% select developing healthy responses. </a:t>
            </a:r>
            <a:endParaRPr lang="en-IN" sz="1600" dirty="0"/>
          </a:p>
        </p:txBody>
      </p:sp>
      <p:graphicFrame>
        <p:nvGraphicFramePr>
          <p:cNvPr id="2" name="Chart 1"/>
          <p:cNvGraphicFramePr/>
          <p:nvPr>
            <p:extLst>
              <p:ext uri="{D42A27DB-BD31-4B8C-83A1-F6EECF244321}">
                <p14:modId xmlns:p14="http://schemas.microsoft.com/office/powerpoint/2010/main" val="1732589849"/>
              </p:ext>
            </p:extLst>
          </p:nvPr>
        </p:nvGraphicFramePr>
        <p:xfrm>
          <a:off x="427584" y="3068960"/>
          <a:ext cx="7168752" cy="23762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970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0372" y="326867"/>
            <a:ext cx="7992888" cy="338554"/>
          </a:xfrm>
          <a:prstGeom prst="rect">
            <a:avLst/>
          </a:prstGeom>
          <a:noFill/>
        </p:spPr>
        <p:txBody>
          <a:bodyPr wrap="square" rtlCol="0">
            <a:spAutoFit/>
          </a:bodyPr>
          <a:lstStyle/>
          <a:p>
            <a:r>
              <a:rPr lang="en-IN" sz="1600" b="1" dirty="0" smtClean="0"/>
              <a:t>3. What are Basic Benefits your Company Provide you to Support Work Life Balance?</a:t>
            </a:r>
            <a:endParaRPr lang="en-IN" sz="1600" b="1" dirty="0"/>
          </a:p>
        </p:txBody>
      </p:sp>
      <p:graphicFrame>
        <p:nvGraphicFramePr>
          <p:cNvPr id="5" name="Table 4"/>
          <p:cNvGraphicFramePr>
            <a:graphicFrameLocks noGrp="1"/>
          </p:cNvGraphicFramePr>
          <p:nvPr>
            <p:extLst>
              <p:ext uri="{D42A27DB-BD31-4B8C-83A1-F6EECF244321}">
                <p14:modId xmlns:p14="http://schemas.microsoft.com/office/powerpoint/2010/main" val="2507794426"/>
              </p:ext>
            </p:extLst>
          </p:nvPr>
        </p:nvGraphicFramePr>
        <p:xfrm>
          <a:off x="704408" y="908720"/>
          <a:ext cx="7344816" cy="2011680"/>
        </p:xfrm>
        <a:graphic>
          <a:graphicData uri="http://schemas.openxmlformats.org/drawingml/2006/table">
            <a:tbl>
              <a:tblPr firstRow="1" bandRow="1">
                <a:tableStyleId>{C083E6E3-FA7D-4D7B-A595-EF9225AFEA82}</a:tableStyleId>
              </a:tblPr>
              <a:tblGrid>
                <a:gridCol w="2448272"/>
                <a:gridCol w="2448272"/>
                <a:gridCol w="2448272"/>
              </a:tblGrid>
              <a:tr h="312034">
                <a:tc>
                  <a:txBody>
                    <a:bodyPr/>
                    <a:lstStyle/>
                    <a:p>
                      <a:pPr algn="ctr"/>
                      <a:r>
                        <a:rPr lang="en-IN" sz="1600" dirty="0" smtClean="0"/>
                        <a:t>Particulars </a:t>
                      </a:r>
                      <a:endParaRPr lang="en-IN" sz="1600" dirty="0"/>
                    </a:p>
                  </a:txBody>
                  <a:tcPr/>
                </a:tc>
                <a:tc>
                  <a:txBody>
                    <a:bodyPr/>
                    <a:lstStyle/>
                    <a:p>
                      <a:pPr algn="ctr"/>
                      <a:r>
                        <a:rPr lang="en-IN" sz="1600" dirty="0" smtClean="0"/>
                        <a:t>No of Respondent</a:t>
                      </a:r>
                      <a:endParaRPr lang="en-IN" sz="1600" dirty="0"/>
                    </a:p>
                  </a:txBody>
                  <a:tcPr/>
                </a:tc>
                <a:tc>
                  <a:txBody>
                    <a:bodyPr/>
                    <a:lstStyle/>
                    <a:p>
                      <a:pPr algn="ctr"/>
                      <a:r>
                        <a:rPr lang="en-IN" sz="1600" dirty="0" smtClean="0"/>
                        <a:t>Percentage</a:t>
                      </a:r>
                      <a:endParaRPr lang="en-IN" sz="1600" dirty="0"/>
                    </a:p>
                  </a:txBody>
                  <a:tcPr/>
                </a:tc>
              </a:tr>
              <a:tr h="312034">
                <a:tc>
                  <a:txBody>
                    <a:bodyPr/>
                    <a:lstStyle/>
                    <a:p>
                      <a:pPr algn="ctr"/>
                      <a:r>
                        <a:rPr lang="en-IN" sz="1600" dirty="0" smtClean="0"/>
                        <a:t>Encouraging Holidays</a:t>
                      </a:r>
                      <a:endParaRPr lang="en-IN" sz="1600" dirty="0"/>
                    </a:p>
                  </a:txBody>
                  <a:tcPr/>
                </a:tc>
                <a:tc>
                  <a:txBody>
                    <a:bodyPr/>
                    <a:lstStyle/>
                    <a:p>
                      <a:pPr algn="ctr"/>
                      <a:r>
                        <a:rPr lang="en-IN" sz="1600" dirty="0" smtClean="0"/>
                        <a:t>4</a:t>
                      </a:r>
                      <a:endParaRPr lang="en-IN" sz="1600" dirty="0"/>
                    </a:p>
                  </a:txBody>
                  <a:tcPr/>
                </a:tc>
                <a:tc>
                  <a:txBody>
                    <a:bodyPr/>
                    <a:lstStyle/>
                    <a:p>
                      <a:pPr algn="ctr"/>
                      <a:r>
                        <a:rPr lang="en-IN" sz="1600" dirty="0" smtClean="0"/>
                        <a:t>20%</a:t>
                      </a:r>
                      <a:endParaRPr lang="en-IN" sz="1600" dirty="0"/>
                    </a:p>
                  </a:txBody>
                  <a:tcPr/>
                </a:tc>
              </a:tr>
              <a:tr h="312034">
                <a:tc>
                  <a:txBody>
                    <a:bodyPr/>
                    <a:lstStyle/>
                    <a:p>
                      <a:pPr algn="ctr"/>
                      <a:r>
                        <a:rPr lang="en-IN" sz="1600" dirty="0" smtClean="0"/>
                        <a:t>Better Time Management</a:t>
                      </a:r>
                      <a:endParaRPr lang="en-IN" sz="1600" dirty="0"/>
                    </a:p>
                  </a:txBody>
                  <a:tcPr/>
                </a:tc>
                <a:tc>
                  <a:txBody>
                    <a:bodyPr/>
                    <a:lstStyle/>
                    <a:p>
                      <a:pPr algn="ctr"/>
                      <a:r>
                        <a:rPr lang="en-IN" sz="1600" dirty="0" smtClean="0"/>
                        <a:t>6</a:t>
                      </a:r>
                      <a:endParaRPr lang="en-IN" sz="1600" dirty="0"/>
                    </a:p>
                  </a:txBody>
                  <a:tcPr/>
                </a:tc>
                <a:tc>
                  <a:txBody>
                    <a:bodyPr/>
                    <a:lstStyle/>
                    <a:p>
                      <a:pPr algn="ctr"/>
                      <a:r>
                        <a:rPr lang="en-IN" sz="1600" dirty="0" smtClean="0"/>
                        <a:t>30%</a:t>
                      </a:r>
                      <a:endParaRPr lang="en-IN" sz="1600" dirty="0"/>
                    </a:p>
                  </a:txBody>
                  <a:tcPr/>
                </a:tc>
              </a:tr>
              <a:tr h="126856">
                <a:tc>
                  <a:txBody>
                    <a:bodyPr/>
                    <a:lstStyle/>
                    <a:p>
                      <a:pPr algn="ctr"/>
                      <a:r>
                        <a:rPr lang="en-IN" sz="1600" dirty="0" smtClean="0"/>
                        <a:t>Providing Time off</a:t>
                      </a:r>
                      <a:endParaRPr lang="en-IN" sz="1600" dirty="0"/>
                    </a:p>
                  </a:txBody>
                  <a:tcPr/>
                </a:tc>
                <a:tc>
                  <a:txBody>
                    <a:bodyPr/>
                    <a:lstStyle/>
                    <a:p>
                      <a:pPr algn="ctr"/>
                      <a:r>
                        <a:rPr lang="en-IN" sz="1600" dirty="0" smtClean="0"/>
                        <a:t>2</a:t>
                      </a:r>
                      <a:endParaRPr lang="en-IN" sz="1600" dirty="0"/>
                    </a:p>
                  </a:txBody>
                  <a:tcPr/>
                </a:tc>
                <a:tc>
                  <a:txBody>
                    <a:bodyPr/>
                    <a:lstStyle/>
                    <a:p>
                      <a:pPr algn="ctr"/>
                      <a:r>
                        <a:rPr lang="en-IN" sz="1600" dirty="0" smtClean="0"/>
                        <a:t>10%</a:t>
                      </a:r>
                      <a:endParaRPr lang="en-IN" sz="1600" dirty="0"/>
                    </a:p>
                  </a:txBody>
                  <a:tcPr/>
                </a:tc>
              </a:tr>
              <a:tr h="312034">
                <a:tc>
                  <a:txBody>
                    <a:bodyPr/>
                    <a:lstStyle/>
                    <a:p>
                      <a:pPr algn="ctr"/>
                      <a:r>
                        <a:rPr lang="en-IN" sz="1600" dirty="0" smtClean="0"/>
                        <a:t>Bosting</a:t>
                      </a:r>
                      <a:r>
                        <a:rPr lang="en-IN" sz="1600" baseline="0" dirty="0" smtClean="0"/>
                        <a:t> Employee Morale</a:t>
                      </a:r>
                      <a:endParaRPr lang="en-IN" sz="1600" dirty="0"/>
                    </a:p>
                  </a:txBody>
                  <a:tcPr/>
                </a:tc>
                <a:tc>
                  <a:txBody>
                    <a:bodyPr/>
                    <a:lstStyle/>
                    <a:p>
                      <a:pPr algn="ctr"/>
                      <a:r>
                        <a:rPr lang="en-IN" sz="1600" dirty="0" smtClean="0"/>
                        <a:t>8</a:t>
                      </a:r>
                      <a:endParaRPr lang="en-IN" sz="1600" dirty="0"/>
                    </a:p>
                  </a:txBody>
                  <a:tcPr/>
                </a:tc>
                <a:tc>
                  <a:txBody>
                    <a:bodyPr/>
                    <a:lstStyle/>
                    <a:p>
                      <a:pPr algn="ctr"/>
                      <a:r>
                        <a:rPr lang="en-IN" sz="1600" dirty="0" smtClean="0"/>
                        <a:t>40%</a:t>
                      </a:r>
                      <a:endParaRPr lang="en-IN" sz="1600" dirty="0"/>
                    </a:p>
                  </a:txBody>
                  <a:tcPr/>
                </a:tc>
              </a:tr>
              <a:tr h="312034">
                <a:tc>
                  <a:txBody>
                    <a:bodyPr/>
                    <a:lstStyle/>
                    <a:p>
                      <a:pPr algn="ctr"/>
                      <a:r>
                        <a:rPr lang="en-IN" sz="1600" dirty="0" smtClean="0"/>
                        <a:t>Total</a:t>
                      </a:r>
                      <a:endParaRPr lang="en-IN" sz="1600" dirty="0"/>
                    </a:p>
                  </a:txBody>
                  <a:tcPr/>
                </a:tc>
                <a:tc>
                  <a:txBody>
                    <a:bodyPr/>
                    <a:lstStyle/>
                    <a:p>
                      <a:pPr algn="ctr"/>
                      <a:r>
                        <a:rPr lang="en-IN" sz="1600" dirty="0" smtClean="0"/>
                        <a:t>20</a:t>
                      </a:r>
                      <a:endParaRPr lang="en-IN" sz="1600" dirty="0"/>
                    </a:p>
                  </a:txBody>
                  <a:tcPr/>
                </a:tc>
                <a:tc>
                  <a:txBody>
                    <a:bodyPr/>
                    <a:lstStyle/>
                    <a:p>
                      <a:pPr algn="ctr"/>
                      <a:r>
                        <a:rPr lang="en-IN" sz="1600" dirty="0" smtClean="0"/>
                        <a:t>100%</a:t>
                      </a:r>
                      <a:endParaRPr lang="en-IN" sz="1600" dirty="0"/>
                    </a:p>
                  </a:txBody>
                  <a:tcPr/>
                </a:tc>
              </a:tr>
            </a:tbl>
          </a:graphicData>
        </a:graphic>
      </p:graphicFrame>
      <p:sp>
        <p:nvSpPr>
          <p:cNvPr id="7" name="TextBox 6"/>
          <p:cNvSpPr txBox="1"/>
          <p:nvPr/>
        </p:nvSpPr>
        <p:spPr>
          <a:xfrm>
            <a:off x="611560" y="5298787"/>
            <a:ext cx="7416824" cy="1077218"/>
          </a:xfrm>
          <a:prstGeom prst="rect">
            <a:avLst/>
          </a:prstGeom>
          <a:noFill/>
        </p:spPr>
        <p:txBody>
          <a:bodyPr wrap="square" rtlCol="0">
            <a:spAutoFit/>
          </a:bodyPr>
          <a:lstStyle/>
          <a:p>
            <a:pPr algn="just"/>
            <a:r>
              <a:rPr lang="en-IN" sz="1600" b="1" dirty="0" smtClean="0"/>
              <a:t>INTERPRETATION:</a:t>
            </a:r>
            <a:r>
              <a:rPr lang="en-IN" sz="1600" dirty="0" smtClean="0"/>
              <a:t> From the following table it is interpret that the respondent gives</a:t>
            </a:r>
            <a:r>
              <a:rPr lang="en-IN" sz="1600" b="1" dirty="0" smtClean="0"/>
              <a:t> </a:t>
            </a:r>
            <a:r>
              <a:rPr lang="en-IN" sz="1600" dirty="0" smtClean="0"/>
              <a:t>10% for </a:t>
            </a:r>
            <a:r>
              <a:rPr lang="en-IN" sz="1600" dirty="0"/>
              <a:t>P</a:t>
            </a:r>
            <a:r>
              <a:rPr lang="en-IN" sz="1600" dirty="0" smtClean="0"/>
              <a:t>roviding </a:t>
            </a:r>
            <a:r>
              <a:rPr lang="en-IN" sz="1600" dirty="0"/>
              <a:t>T</a:t>
            </a:r>
            <a:r>
              <a:rPr lang="en-IN" sz="1600" dirty="0" smtClean="0"/>
              <a:t>ime Off, where as 20% for Encouraging </a:t>
            </a:r>
            <a:r>
              <a:rPr lang="en-IN" sz="1600" dirty="0"/>
              <a:t>H</a:t>
            </a:r>
            <a:r>
              <a:rPr lang="en-IN" sz="1600" dirty="0" smtClean="0"/>
              <a:t>olidays, Other 30% response is for Better </a:t>
            </a:r>
            <a:r>
              <a:rPr lang="en-IN" sz="1600" dirty="0"/>
              <a:t>T</a:t>
            </a:r>
            <a:r>
              <a:rPr lang="en-IN" sz="1600" dirty="0" smtClean="0"/>
              <a:t>ime </a:t>
            </a:r>
            <a:r>
              <a:rPr lang="en-IN" sz="1600" dirty="0"/>
              <a:t>M</a:t>
            </a:r>
            <a:r>
              <a:rPr lang="en-IN" sz="1600" dirty="0" smtClean="0"/>
              <a:t>anagement and majority of 40% responses for Bosting Employee Morale.</a:t>
            </a:r>
          </a:p>
        </p:txBody>
      </p:sp>
      <p:graphicFrame>
        <p:nvGraphicFramePr>
          <p:cNvPr id="8" name="Chart 7"/>
          <p:cNvGraphicFramePr/>
          <p:nvPr>
            <p:extLst>
              <p:ext uri="{D42A27DB-BD31-4B8C-83A1-F6EECF244321}">
                <p14:modId xmlns:p14="http://schemas.microsoft.com/office/powerpoint/2010/main" val="3485864608"/>
              </p:ext>
            </p:extLst>
          </p:nvPr>
        </p:nvGraphicFramePr>
        <p:xfrm>
          <a:off x="451845" y="2996952"/>
          <a:ext cx="7360515" cy="22322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5742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08912" cy="584775"/>
          </a:xfrm>
          <a:prstGeom prst="rect">
            <a:avLst/>
          </a:prstGeom>
          <a:noFill/>
        </p:spPr>
        <p:txBody>
          <a:bodyPr wrap="square" rtlCol="0">
            <a:spAutoFit/>
          </a:bodyPr>
          <a:lstStyle/>
          <a:p>
            <a:r>
              <a:rPr lang="en-IN" sz="1600" b="1" dirty="0" smtClean="0"/>
              <a:t>4. Have you observe any changes in the work culture over time. If yes, then how the change     affect you? </a:t>
            </a:r>
            <a:endParaRPr lang="en-IN" sz="1600" b="1" dirty="0"/>
          </a:p>
        </p:txBody>
      </p:sp>
      <p:graphicFrame>
        <p:nvGraphicFramePr>
          <p:cNvPr id="3" name="Table 2"/>
          <p:cNvGraphicFramePr>
            <a:graphicFrameLocks noGrp="1"/>
          </p:cNvGraphicFramePr>
          <p:nvPr>
            <p:extLst>
              <p:ext uri="{D42A27DB-BD31-4B8C-83A1-F6EECF244321}">
                <p14:modId xmlns:p14="http://schemas.microsoft.com/office/powerpoint/2010/main" val="2021939896"/>
              </p:ext>
            </p:extLst>
          </p:nvPr>
        </p:nvGraphicFramePr>
        <p:xfrm>
          <a:off x="653302" y="1124744"/>
          <a:ext cx="7519098" cy="1872205"/>
        </p:xfrm>
        <a:graphic>
          <a:graphicData uri="http://schemas.openxmlformats.org/drawingml/2006/table">
            <a:tbl>
              <a:tblPr firstRow="1" bandRow="1">
                <a:tableStyleId>{C083E6E3-FA7D-4D7B-A595-EF9225AFEA82}</a:tableStyleId>
              </a:tblPr>
              <a:tblGrid>
                <a:gridCol w="2506366"/>
                <a:gridCol w="2506366"/>
                <a:gridCol w="2506366"/>
              </a:tblGrid>
              <a:tr h="374441">
                <a:tc>
                  <a:txBody>
                    <a:bodyPr/>
                    <a:lstStyle/>
                    <a:p>
                      <a:pPr algn="ctr"/>
                      <a:r>
                        <a:rPr lang="en-IN" sz="1600" dirty="0" smtClean="0"/>
                        <a:t>Particulars</a:t>
                      </a:r>
                      <a:endParaRPr lang="en-IN" sz="1600" dirty="0"/>
                    </a:p>
                  </a:txBody>
                  <a:tcPr/>
                </a:tc>
                <a:tc>
                  <a:txBody>
                    <a:bodyPr/>
                    <a:lstStyle/>
                    <a:p>
                      <a:pPr algn="ctr"/>
                      <a:r>
                        <a:rPr lang="en-IN" sz="1600" dirty="0" smtClean="0"/>
                        <a:t>No of Respondent</a:t>
                      </a:r>
                      <a:endParaRPr lang="en-IN" sz="1600" dirty="0"/>
                    </a:p>
                  </a:txBody>
                  <a:tcPr/>
                </a:tc>
                <a:tc>
                  <a:txBody>
                    <a:bodyPr/>
                    <a:lstStyle/>
                    <a:p>
                      <a:pPr algn="ctr"/>
                      <a:r>
                        <a:rPr lang="en-IN" sz="1600" dirty="0" smtClean="0"/>
                        <a:t>Percentage</a:t>
                      </a:r>
                      <a:endParaRPr lang="en-IN" sz="1600" dirty="0"/>
                    </a:p>
                  </a:txBody>
                  <a:tcPr/>
                </a:tc>
              </a:tr>
              <a:tr h="374441">
                <a:tc>
                  <a:txBody>
                    <a:bodyPr/>
                    <a:lstStyle/>
                    <a:p>
                      <a:pPr algn="ctr"/>
                      <a:r>
                        <a:rPr lang="en-IN" sz="1600" dirty="0" smtClean="0"/>
                        <a:t>Yes – In Positive Way</a:t>
                      </a:r>
                      <a:endParaRPr lang="en-IN" sz="1600" dirty="0"/>
                    </a:p>
                  </a:txBody>
                  <a:tcPr/>
                </a:tc>
                <a:tc>
                  <a:txBody>
                    <a:bodyPr/>
                    <a:lstStyle/>
                    <a:p>
                      <a:pPr algn="ctr"/>
                      <a:r>
                        <a:rPr lang="en-IN" sz="1600" dirty="0" smtClean="0"/>
                        <a:t>16</a:t>
                      </a:r>
                      <a:endParaRPr lang="en-IN" sz="1600" dirty="0"/>
                    </a:p>
                  </a:txBody>
                  <a:tcPr/>
                </a:tc>
                <a:tc>
                  <a:txBody>
                    <a:bodyPr/>
                    <a:lstStyle/>
                    <a:p>
                      <a:pPr algn="ctr"/>
                      <a:r>
                        <a:rPr lang="en-IN" sz="1600" dirty="0" smtClean="0"/>
                        <a:t>80%</a:t>
                      </a:r>
                      <a:endParaRPr lang="en-IN" sz="1600" dirty="0"/>
                    </a:p>
                  </a:txBody>
                  <a:tcPr/>
                </a:tc>
              </a:tr>
              <a:tr h="374441">
                <a:tc>
                  <a:txBody>
                    <a:bodyPr/>
                    <a:lstStyle/>
                    <a:p>
                      <a:pPr algn="ctr"/>
                      <a:r>
                        <a:rPr lang="en-IN" sz="1600" dirty="0" smtClean="0"/>
                        <a:t>Yes – In Negative Way</a:t>
                      </a:r>
                      <a:endParaRPr lang="en-IN" sz="1600" dirty="0"/>
                    </a:p>
                  </a:txBody>
                  <a:tcPr/>
                </a:tc>
                <a:tc>
                  <a:txBody>
                    <a:bodyPr/>
                    <a:lstStyle/>
                    <a:p>
                      <a:pPr algn="ctr"/>
                      <a:r>
                        <a:rPr lang="en-IN" sz="1600" dirty="0" smtClean="0"/>
                        <a:t>1</a:t>
                      </a:r>
                      <a:endParaRPr lang="en-IN" sz="1600" dirty="0"/>
                    </a:p>
                  </a:txBody>
                  <a:tcPr/>
                </a:tc>
                <a:tc>
                  <a:txBody>
                    <a:bodyPr/>
                    <a:lstStyle/>
                    <a:p>
                      <a:pPr algn="ctr"/>
                      <a:r>
                        <a:rPr lang="en-IN" sz="1600" dirty="0" smtClean="0"/>
                        <a:t>5%</a:t>
                      </a:r>
                      <a:endParaRPr lang="en-IN" sz="1600" dirty="0"/>
                    </a:p>
                  </a:txBody>
                  <a:tcPr/>
                </a:tc>
              </a:tr>
              <a:tr h="374441">
                <a:tc>
                  <a:txBody>
                    <a:bodyPr/>
                    <a:lstStyle/>
                    <a:p>
                      <a:pPr algn="ctr"/>
                      <a:r>
                        <a:rPr lang="en-IN" sz="1600" dirty="0" smtClean="0"/>
                        <a:t>No</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15%</a:t>
                      </a:r>
                      <a:endParaRPr lang="en-IN" sz="1600" dirty="0"/>
                    </a:p>
                  </a:txBody>
                  <a:tcPr/>
                </a:tc>
              </a:tr>
              <a:tr h="374441">
                <a:tc>
                  <a:txBody>
                    <a:bodyPr/>
                    <a:lstStyle/>
                    <a:p>
                      <a:pPr algn="ctr"/>
                      <a:r>
                        <a:rPr lang="en-IN" sz="1600" dirty="0" smtClean="0"/>
                        <a:t>Total</a:t>
                      </a:r>
                      <a:endParaRPr lang="en-IN" sz="1600" dirty="0"/>
                    </a:p>
                  </a:txBody>
                  <a:tcPr/>
                </a:tc>
                <a:tc>
                  <a:txBody>
                    <a:bodyPr/>
                    <a:lstStyle/>
                    <a:p>
                      <a:pPr algn="ctr"/>
                      <a:r>
                        <a:rPr lang="en-IN" sz="1600" dirty="0" smtClean="0"/>
                        <a:t>20</a:t>
                      </a:r>
                      <a:endParaRPr lang="en-IN" sz="1600" dirty="0"/>
                    </a:p>
                  </a:txBody>
                  <a:tcPr/>
                </a:tc>
                <a:tc>
                  <a:txBody>
                    <a:bodyPr/>
                    <a:lstStyle/>
                    <a:p>
                      <a:pPr algn="ctr"/>
                      <a:r>
                        <a:rPr lang="en-IN" sz="1600" dirty="0" smtClean="0"/>
                        <a:t>100%</a:t>
                      </a:r>
                      <a:endParaRPr lang="en-IN" sz="1600" dirty="0"/>
                    </a:p>
                  </a:txBody>
                  <a:tcPr/>
                </a:tc>
              </a:tr>
            </a:tbl>
          </a:graphicData>
        </a:graphic>
      </p:graphicFrame>
      <p:graphicFrame>
        <p:nvGraphicFramePr>
          <p:cNvPr id="4" name="Chart 3"/>
          <p:cNvGraphicFramePr/>
          <p:nvPr>
            <p:extLst>
              <p:ext uri="{D42A27DB-BD31-4B8C-83A1-F6EECF244321}">
                <p14:modId xmlns:p14="http://schemas.microsoft.com/office/powerpoint/2010/main" val="1285885167"/>
              </p:ext>
            </p:extLst>
          </p:nvPr>
        </p:nvGraphicFramePr>
        <p:xfrm>
          <a:off x="1043608" y="3212976"/>
          <a:ext cx="6768752" cy="223224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rot="10800000" flipH="1" flipV="1">
            <a:off x="617564" y="5589240"/>
            <a:ext cx="7416824" cy="830997"/>
          </a:xfrm>
          <a:prstGeom prst="rect">
            <a:avLst/>
          </a:prstGeom>
          <a:noFill/>
        </p:spPr>
        <p:txBody>
          <a:bodyPr wrap="square" rtlCol="0">
            <a:spAutoFit/>
          </a:bodyPr>
          <a:lstStyle/>
          <a:p>
            <a:pPr algn="just"/>
            <a:r>
              <a:rPr lang="en-IN" sz="1600" b="1" dirty="0" smtClean="0"/>
              <a:t>INTERPRETATION:</a:t>
            </a:r>
            <a:r>
              <a:rPr lang="en-IN" sz="1600" dirty="0" smtClean="0"/>
              <a:t> From the above table the interpretation of the above information is 80% respondents are agree on Yes – In Positive Way. The other 15% respondents are agree on Yes – In Negative Way and other 5% respondents are agree on No.</a:t>
            </a:r>
            <a:endParaRPr lang="en-IN" sz="1600" b="1" dirty="0"/>
          </a:p>
        </p:txBody>
      </p:sp>
    </p:spTree>
    <p:extLst>
      <p:ext uri="{BB962C8B-B14F-4D97-AF65-F5344CB8AC3E}">
        <p14:creationId xmlns:p14="http://schemas.microsoft.com/office/powerpoint/2010/main" val="1196176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64014"/>
            <a:ext cx="8280920" cy="338554"/>
          </a:xfrm>
          <a:prstGeom prst="rect">
            <a:avLst/>
          </a:prstGeom>
          <a:noFill/>
        </p:spPr>
        <p:txBody>
          <a:bodyPr wrap="square" rtlCol="0">
            <a:spAutoFit/>
          </a:bodyPr>
          <a:lstStyle/>
          <a:p>
            <a:r>
              <a:rPr lang="en-IN" sz="1600" b="1" dirty="0" smtClean="0"/>
              <a:t>5. What are the main areas for improvement in current work culture based on your opinion?</a:t>
            </a:r>
            <a:endParaRPr lang="en-IN" sz="1600" b="1" dirty="0"/>
          </a:p>
        </p:txBody>
      </p:sp>
      <p:graphicFrame>
        <p:nvGraphicFramePr>
          <p:cNvPr id="4" name="Table 3"/>
          <p:cNvGraphicFramePr>
            <a:graphicFrameLocks noGrp="1"/>
          </p:cNvGraphicFramePr>
          <p:nvPr>
            <p:extLst>
              <p:ext uri="{D42A27DB-BD31-4B8C-83A1-F6EECF244321}">
                <p14:modId xmlns:p14="http://schemas.microsoft.com/office/powerpoint/2010/main" val="2950735481"/>
              </p:ext>
            </p:extLst>
          </p:nvPr>
        </p:nvGraphicFramePr>
        <p:xfrm>
          <a:off x="647564" y="908720"/>
          <a:ext cx="7596843" cy="2011680"/>
        </p:xfrm>
        <a:graphic>
          <a:graphicData uri="http://schemas.openxmlformats.org/drawingml/2006/table">
            <a:tbl>
              <a:tblPr firstRow="1" bandRow="1">
                <a:tableStyleId>{C083E6E3-FA7D-4D7B-A595-EF9225AFEA82}</a:tableStyleId>
              </a:tblPr>
              <a:tblGrid>
                <a:gridCol w="2532281"/>
                <a:gridCol w="2532281"/>
                <a:gridCol w="2532281"/>
              </a:tblGrid>
              <a:tr h="288032">
                <a:tc>
                  <a:txBody>
                    <a:bodyPr/>
                    <a:lstStyle/>
                    <a:p>
                      <a:pPr algn="ctr"/>
                      <a:r>
                        <a:rPr lang="en-IN" sz="1600" dirty="0" smtClean="0"/>
                        <a:t>Particulars</a:t>
                      </a:r>
                      <a:endParaRPr lang="en-IN" sz="1600" dirty="0"/>
                    </a:p>
                  </a:txBody>
                  <a:tcPr/>
                </a:tc>
                <a:tc>
                  <a:txBody>
                    <a:bodyPr/>
                    <a:lstStyle/>
                    <a:p>
                      <a:pPr algn="ctr"/>
                      <a:r>
                        <a:rPr lang="en-IN" sz="1600" dirty="0" smtClean="0"/>
                        <a:t>No of Responses</a:t>
                      </a:r>
                      <a:endParaRPr lang="en-IN" sz="1600" dirty="0"/>
                    </a:p>
                  </a:txBody>
                  <a:tcPr/>
                </a:tc>
                <a:tc>
                  <a:txBody>
                    <a:bodyPr/>
                    <a:lstStyle/>
                    <a:p>
                      <a:pPr algn="ctr"/>
                      <a:r>
                        <a:rPr lang="en-IN" sz="1600" dirty="0" smtClean="0"/>
                        <a:t>Percentage</a:t>
                      </a:r>
                      <a:endParaRPr lang="en-IN" sz="1600" dirty="0"/>
                    </a:p>
                  </a:txBody>
                  <a:tcPr/>
                </a:tc>
              </a:tr>
              <a:tr h="288032">
                <a:tc>
                  <a:txBody>
                    <a:bodyPr/>
                    <a:lstStyle/>
                    <a:p>
                      <a:pPr algn="ctr"/>
                      <a:r>
                        <a:rPr lang="en-IN" sz="1600" dirty="0" smtClean="0"/>
                        <a:t>Communication</a:t>
                      </a:r>
                      <a:endParaRPr lang="en-IN" sz="1600" dirty="0"/>
                    </a:p>
                  </a:txBody>
                  <a:tcPr/>
                </a:tc>
                <a:tc>
                  <a:txBody>
                    <a:bodyPr/>
                    <a:lstStyle/>
                    <a:p>
                      <a:pPr algn="ctr"/>
                      <a:r>
                        <a:rPr lang="en-IN" sz="1600" dirty="0" smtClean="0"/>
                        <a:t>11</a:t>
                      </a:r>
                      <a:endParaRPr lang="en-IN" sz="1600" dirty="0"/>
                    </a:p>
                  </a:txBody>
                  <a:tcPr/>
                </a:tc>
                <a:tc>
                  <a:txBody>
                    <a:bodyPr/>
                    <a:lstStyle/>
                    <a:p>
                      <a:pPr algn="ctr"/>
                      <a:r>
                        <a:rPr lang="en-IN" sz="1600" dirty="0" smtClean="0"/>
                        <a:t>15%</a:t>
                      </a:r>
                      <a:endParaRPr lang="en-IN" sz="1600" dirty="0"/>
                    </a:p>
                  </a:txBody>
                  <a:tcPr/>
                </a:tc>
              </a:tr>
              <a:tr h="288032">
                <a:tc>
                  <a:txBody>
                    <a:bodyPr/>
                    <a:lstStyle/>
                    <a:p>
                      <a:pPr algn="ctr"/>
                      <a:r>
                        <a:rPr lang="en-IN" sz="1600" dirty="0" smtClean="0"/>
                        <a:t>Work Life Balance</a:t>
                      </a:r>
                      <a:endParaRPr lang="en-IN" sz="1600" dirty="0"/>
                    </a:p>
                  </a:txBody>
                  <a:tcPr/>
                </a:tc>
                <a:tc>
                  <a:txBody>
                    <a:bodyPr/>
                    <a:lstStyle/>
                    <a:p>
                      <a:pPr algn="ctr"/>
                      <a:r>
                        <a:rPr lang="en-IN" sz="1600" dirty="0" smtClean="0"/>
                        <a:t>5</a:t>
                      </a:r>
                      <a:endParaRPr lang="en-IN" sz="1600" dirty="0"/>
                    </a:p>
                  </a:txBody>
                  <a:tcPr/>
                </a:tc>
                <a:tc>
                  <a:txBody>
                    <a:bodyPr/>
                    <a:lstStyle/>
                    <a:p>
                      <a:pPr algn="ctr"/>
                      <a:r>
                        <a:rPr lang="en-IN" sz="1600" dirty="0" smtClean="0"/>
                        <a:t>25%</a:t>
                      </a:r>
                      <a:endParaRPr lang="en-IN" sz="1600" dirty="0"/>
                    </a:p>
                  </a:txBody>
                  <a:tcPr/>
                </a:tc>
              </a:tr>
              <a:tr h="288032">
                <a:tc>
                  <a:txBody>
                    <a:bodyPr/>
                    <a:lstStyle/>
                    <a:p>
                      <a:pPr algn="ctr"/>
                      <a:r>
                        <a:rPr lang="en-IN" sz="1600" dirty="0" smtClean="0"/>
                        <a:t>Leadership Development</a:t>
                      </a:r>
                      <a:endParaRPr lang="en-IN" sz="1600" dirty="0"/>
                    </a:p>
                  </a:txBody>
                  <a:tcPr/>
                </a:tc>
                <a:tc>
                  <a:txBody>
                    <a:bodyPr/>
                    <a:lstStyle/>
                    <a:p>
                      <a:pPr algn="ctr"/>
                      <a:r>
                        <a:rPr lang="en-IN" sz="1600" dirty="0" smtClean="0"/>
                        <a:t>3</a:t>
                      </a:r>
                      <a:endParaRPr lang="en-IN" sz="1600" dirty="0"/>
                    </a:p>
                  </a:txBody>
                  <a:tcPr/>
                </a:tc>
                <a:tc>
                  <a:txBody>
                    <a:bodyPr/>
                    <a:lstStyle/>
                    <a:p>
                      <a:pPr algn="ctr"/>
                      <a:r>
                        <a:rPr lang="en-IN" sz="1600" dirty="0" smtClean="0"/>
                        <a:t>55%</a:t>
                      </a:r>
                      <a:endParaRPr lang="en-IN" sz="1600" dirty="0"/>
                    </a:p>
                  </a:txBody>
                  <a:tcPr/>
                </a:tc>
              </a:tr>
              <a:tr h="288032">
                <a:tc>
                  <a:txBody>
                    <a:bodyPr/>
                    <a:lstStyle/>
                    <a:p>
                      <a:pPr algn="ctr"/>
                      <a:r>
                        <a:rPr lang="en-IN" sz="1600" dirty="0" smtClean="0"/>
                        <a:t>Career</a:t>
                      </a:r>
                      <a:r>
                        <a:rPr lang="en-IN" sz="1600" baseline="0" dirty="0" smtClean="0"/>
                        <a:t> </a:t>
                      </a:r>
                      <a:r>
                        <a:rPr lang="en-IN" sz="1600" dirty="0" smtClean="0"/>
                        <a:t>Growth</a:t>
                      </a:r>
                      <a:endParaRPr lang="en-IN" sz="1600" dirty="0"/>
                    </a:p>
                  </a:txBody>
                  <a:tcPr/>
                </a:tc>
                <a:tc>
                  <a:txBody>
                    <a:bodyPr/>
                    <a:lstStyle/>
                    <a:p>
                      <a:pPr algn="ctr"/>
                      <a:r>
                        <a:rPr lang="en-IN" sz="1600" dirty="0" smtClean="0"/>
                        <a:t>1</a:t>
                      </a:r>
                      <a:endParaRPr lang="en-IN" sz="1600" dirty="0"/>
                    </a:p>
                  </a:txBody>
                  <a:tcPr/>
                </a:tc>
                <a:tc>
                  <a:txBody>
                    <a:bodyPr/>
                    <a:lstStyle/>
                    <a:p>
                      <a:pPr algn="ctr"/>
                      <a:r>
                        <a:rPr lang="en-IN" sz="1600" dirty="0" smtClean="0"/>
                        <a:t>5%</a:t>
                      </a:r>
                      <a:endParaRPr lang="en-IN" sz="1600" dirty="0"/>
                    </a:p>
                  </a:txBody>
                  <a:tcPr/>
                </a:tc>
              </a:tr>
              <a:tr h="288032">
                <a:tc>
                  <a:txBody>
                    <a:bodyPr/>
                    <a:lstStyle/>
                    <a:p>
                      <a:pPr algn="ctr"/>
                      <a:r>
                        <a:rPr lang="en-IN" sz="1600" dirty="0" smtClean="0"/>
                        <a:t>Total</a:t>
                      </a:r>
                      <a:endParaRPr lang="en-IN" sz="1600" dirty="0"/>
                    </a:p>
                  </a:txBody>
                  <a:tcPr/>
                </a:tc>
                <a:tc>
                  <a:txBody>
                    <a:bodyPr/>
                    <a:lstStyle/>
                    <a:p>
                      <a:pPr algn="ctr"/>
                      <a:r>
                        <a:rPr lang="en-IN" sz="1600" dirty="0" smtClean="0"/>
                        <a:t>20</a:t>
                      </a:r>
                      <a:endParaRPr lang="en-IN" sz="1600" dirty="0"/>
                    </a:p>
                  </a:txBody>
                  <a:tcPr/>
                </a:tc>
                <a:tc>
                  <a:txBody>
                    <a:bodyPr/>
                    <a:lstStyle/>
                    <a:p>
                      <a:pPr algn="ctr"/>
                      <a:r>
                        <a:rPr lang="en-IN" sz="1600" dirty="0" smtClean="0"/>
                        <a:t>100%</a:t>
                      </a:r>
                      <a:endParaRPr lang="en-IN" sz="1600" dirty="0"/>
                    </a:p>
                  </a:txBody>
                  <a:tcPr/>
                </a:tc>
              </a:tr>
            </a:tbl>
          </a:graphicData>
        </a:graphic>
      </p:graphicFrame>
      <p:graphicFrame>
        <p:nvGraphicFramePr>
          <p:cNvPr id="5" name="Chart 4"/>
          <p:cNvGraphicFramePr/>
          <p:nvPr>
            <p:extLst>
              <p:ext uri="{D42A27DB-BD31-4B8C-83A1-F6EECF244321}">
                <p14:modId xmlns:p14="http://schemas.microsoft.com/office/powerpoint/2010/main" val="3730557166"/>
              </p:ext>
            </p:extLst>
          </p:nvPr>
        </p:nvGraphicFramePr>
        <p:xfrm>
          <a:off x="1103784" y="3068960"/>
          <a:ext cx="6864424" cy="201622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683568" y="5229200"/>
            <a:ext cx="7416824" cy="1077218"/>
          </a:xfrm>
          <a:prstGeom prst="rect">
            <a:avLst/>
          </a:prstGeom>
          <a:noFill/>
        </p:spPr>
        <p:txBody>
          <a:bodyPr wrap="square" rtlCol="0">
            <a:spAutoFit/>
          </a:bodyPr>
          <a:lstStyle/>
          <a:p>
            <a:pPr algn="just"/>
            <a:r>
              <a:rPr lang="en-IN" sz="1600" b="1" dirty="0" smtClean="0"/>
              <a:t>INTERPRETATION: </a:t>
            </a:r>
            <a:r>
              <a:rPr lang="en-IN" sz="1600" dirty="0" smtClean="0"/>
              <a:t>From the above table it is interpreted that the no. of respondents giving 5% of the responses of Career </a:t>
            </a:r>
            <a:r>
              <a:rPr lang="en-IN" sz="1600" dirty="0"/>
              <a:t>G</a:t>
            </a:r>
            <a:r>
              <a:rPr lang="en-IN" sz="1600" dirty="0" smtClean="0"/>
              <a:t>rowth and the 15% of the responses of Communication and the other 25% of the responses of Work </a:t>
            </a:r>
            <a:r>
              <a:rPr lang="en-IN" sz="1600" dirty="0"/>
              <a:t>L</a:t>
            </a:r>
            <a:r>
              <a:rPr lang="en-IN" sz="1600" dirty="0" smtClean="0"/>
              <a:t>ife </a:t>
            </a:r>
            <a:r>
              <a:rPr lang="en-IN" sz="1600" dirty="0"/>
              <a:t>B</a:t>
            </a:r>
            <a:r>
              <a:rPr lang="en-IN" sz="1600" dirty="0" smtClean="0"/>
              <a:t>alance and the majority 55% of the responses goes for </a:t>
            </a:r>
            <a:r>
              <a:rPr lang="en-IN" sz="1600" dirty="0"/>
              <a:t>L</a:t>
            </a:r>
            <a:r>
              <a:rPr lang="en-IN" sz="1600" dirty="0" smtClean="0"/>
              <a:t>eadership Development.</a:t>
            </a:r>
            <a:endParaRPr lang="en-IN" sz="1600" b="1" dirty="0"/>
          </a:p>
        </p:txBody>
      </p:sp>
    </p:spTree>
    <p:extLst>
      <p:ext uri="{BB962C8B-B14F-4D97-AF65-F5344CB8AC3E}">
        <p14:creationId xmlns:p14="http://schemas.microsoft.com/office/powerpoint/2010/main" val="4089749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235387"/>
            <a:ext cx="8064896" cy="338554"/>
          </a:xfrm>
          <a:prstGeom prst="rect">
            <a:avLst/>
          </a:prstGeom>
          <a:noFill/>
        </p:spPr>
        <p:txBody>
          <a:bodyPr wrap="square" rtlCol="0">
            <a:spAutoFit/>
          </a:bodyPr>
          <a:lstStyle/>
          <a:p>
            <a:r>
              <a:rPr lang="en-IN" sz="1600" b="1" dirty="0" smtClean="0"/>
              <a:t>6. How would you rate the overall work culture of your company?</a:t>
            </a:r>
            <a:endParaRPr lang="en-IN" sz="1600" b="1" dirty="0"/>
          </a:p>
        </p:txBody>
      </p:sp>
      <p:graphicFrame>
        <p:nvGraphicFramePr>
          <p:cNvPr id="4" name="Table 3"/>
          <p:cNvGraphicFramePr>
            <a:graphicFrameLocks noGrp="1"/>
          </p:cNvGraphicFramePr>
          <p:nvPr>
            <p:extLst>
              <p:ext uri="{D42A27DB-BD31-4B8C-83A1-F6EECF244321}">
                <p14:modId xmlns:p14="http://schemas.microsoft.com/office/powerpoint/2010/main" val="3471190228"/>
              </p:ext>
            </p:extLst>
          </p:nvPr>
        </p:nvGraphicFramePr>
        <p:xfrm>
          <a:off x="683569" y="764704"/>
          <a:ext cx="7560840" cy="2011680"/>
        </p:xfrm>
        <a:graphic>
          <a:graphicData uri="http://schemas.openxmlformats.org/drawingml/2006/table">
            <a:tbl>
              <a:tblPr firstRow="1" bandRow="1">
                <a:tableStyleId>{C083E6E3-FA7D-4D7B-A595-EF9225AFEA82}</a:tableStyleId>
              </a:tblPr>
              <a:tblGrid>
                <a:gridCol w="2520280"/>
                <a:gridCol w="2520280"/>
                <a:gridCol w="2520280"/>
              </a:tblGrid>
              <a:tr h="252028">
                <a:tc>
                  <a:txBody>
                    <a:bodyPr/>
                    <a:lstStyle/>
                    <a:p>
                      <a:pPr algn="ctr"/>
                      <a:r>
                        <a:rPr lang="en-IN" sz="1600" dirty="0" smtClean="0"/>
                        <a:t>Particulars</a:t>
                      </a:r>
                      <a:endParaRPr lang="en-IN" sz="1600" dirty="0"/>
                    </a:p>
                  </a:txBody>
                  <a:tcPr/>
                </a:tc>
                <a:tc>
                  <a:txBody>
                    <a:bodyPr/>
                    <a:lstStyle/>
                    <a:p>
                      <a:pPr algn="ctr"/>
                      <a:r>
                        <a:rPr lang="en-IN" sz="1600" dirty="0" smtClean="0"/>
                        <a:t>No of Responses</a:t>
                      </a:r>
                      <a:endParaRPr lang="en-IN" sz="1600" dirty="0"/>
                    </a:p>
                  </a:txBody>
                  <a:tcPr/>
                </a:tc>
                <a:tc>
                  <a:txBody>
                    <a:bodyPr/>
                    <a:lstStyle/>
                    <a:p>
                      <a:pPr algn="ctr"/>
                      <a:r>
                        <a:rPr lang="en-IN" sz="1600" dirty="0" smtClean="0"/>
                        <a:t>Percentage</a:t>
                      </a:r>
                      <a:endParaRPr lang="en-IN" sz="1600" dirty="0"/>
                    </a:p>
                  </a:txBody>
                  <a:tcPr/>
                </a:tc>
              </a:tr>
              <a:tr h="252028">
                <a:tc>
                  <a:txBody>
                    <a:bodyPr/>
                    <a:lstStyle/>
                    <a:p>
                      <a:pPr algn="ctr"/>
                      <a:r>
                        <a:rPr lang="en-IN" sz="1600" dirty="0" smtClean="0"/>
                        <a:t>Competitive Culture</a:t>
                      </a:r>
                      <a:endParaRPr lang="en-IN" sz="1600" dirty="0"/>
                    </a:p>
                  </a:txBody>
                  <a:tcPr/>
                </a:tc>
                <a:tc>
                  <a:txBody>
                    <a:bodyPr/>
                    <a:lstStyle/>
                    <a:p>
                      <a:pPr algn="ctr"/>
                      <a:r>
                        <a:rPr lang="en-IN" sz="1600" dirty="0" smtClean="0"/>
                        <a:t>4</a:t>
                      </a:r>
                      <a:endParaRPr lang="en-IN" sz="1600" dirty="0"/>
                    </a:p>
                  </a:txBody>
                  <a:tcPr/>
                </a:tc>
                <a:tc>
                  <a:txBody>
                    <a:bodyPr/>
                    <a:lstStyle/>
                    <a:p>
                      <a:pPr algn="ctr"/>
                      <a:r>
                        <a:rPr lang="en-IN" sz="1600" dirty="0" smtClean="0"/>
                        <a:t>20%</a:t>
                      </a:r>
                      <a:endParaRPr lang="en-IN" sz="1600" dirty="0"/>
                    </a:p>
                  </a:txBody>
                  <a:tcPr/>
                </a:tc>
              </a:tr>
              <a:tr h="252028">
                <a:tc>
                  <a:txBody>
                    <a:bodyPr/>
                    <a:lstStyle/>
                    <a:p>
                      <a:pPr algn="ctr"/>
                      <a:r>
                        <a:rPr lang="en-IN" sz="1600" dirty="0" smtClean="0"/>
                        <a:t>Strong Leadership Culture</a:t>
                      </a:r>
                      <a:endParaRPr lang="en-IN" sz="1600" dirty="0"/>
                    </a:p>
                  </a:txBody>
                  <a:tcPr/>
                </a:tc>
                <a:tc>
                  <a:txBody>
                    <a:bodyPr/>
                    <a:lstStyle/>
                    <a:p>
                      <a:pPr algn="ctr"/>
                      <a:r>
                        <a:rPr lang="en-IN" sz="1600" dirty="0" smtClean="0"/>
                        <a:t>8</a:t>
                      </a:r>
                      <a:endParaRPr lang="en-IN" sz="1600" dirty="0"/>
                    </a:p>
                  </a:txBody>
                  <a:tcPr/>
                </a:tc>
                <a:tc>
                  <a:txBody>
                    <a:bodyPr/>
                    <a:lstStyle/>
                    <a:p>
                      <a:pPr algn="ctr"/>
                      <a:r>
                        <a:rPr lang="en-IN" sz="1600" dirty="0" smtClean="0"/>
                        <a:t>40%</a:t>
                      </a:r>
                      <a:endParaRPr lang="en-IN" sz="1600" dirty="0"/>
                    </a:p>
                  </a:txBody>
                  <a:tcPr/>
                </a:tc>
              </a:tr>
              <a:tr h="252028">
                <a:tc>
                  <a:txBody>
                    <a:bodyPr/>
                    <a:lstStyle/>
                    <a:p>
                      <a:pPr algn="ctr"/>
                      <a:r>
                        <a:rPr lang="en-IN" sz="1600" dirty="0" smtClean="0"/>
                        <a:t>Creative Culture</a:t>
                      </a:r>
                      <a:endParaRPr lang="en-IN" sz="1600" dirty="0"/>
                    </a:p>
                  </a:txBody>
                  <a:tcPr/>
                </a:tc>
                <a:tc>
                  <a:txBody>
                    <a:bodyPr/>
                    <a:lstStyle/>
                    <a:p>
                      <a:pPr algn="ctr"/>
                      <a:r>
                        <a:rPr lang="en-IN" sz="1600" dirty="0" smtClean="0"/>
                        <a:t>4</a:t>
                      </a:r>
                      <a:endParaRPr lang="en-IN" sz="1600" dirty="0"/>
                    </a:p>
                  </a:txBody>
                  <a:tcPr/>
                </a:tc>
                <a:tc>
                  <a:txBody>
                    <a:bodyPr/>
                    <a:lstStyle/>
                    <a:p>
                      <a:pPr algn="ctr"/>
                      <a:r>
                        <a:rPr lang="en-IN" sz="1600" dirty="0" smtClean="0"/>
                        <a:t>20%</a:t>
                      </a:r>
                      <a:endParaRPr lang="en-IN" sz="1600" dirty="0"/>
                    </a:p>
                  </a:txBody>
                  <a:tcPr/>
                </a:tc>
              </a:tr>
              <a:tr h="252028">
                <a:tc>
                  <a:txBody>
                    <a:bodyPr/>
                    <a:lstStyle/>
                    <a:p>
                      <a:pPr algn="ctr"/>
                      <a:r>
                        <a:rPr lang="en-IN" sz="1600" dirty="0" smtClean="0"/>
                        <a:t>Collaborative Culture</a:t>
                      </a:r>
                      <a:endParaRPr lang="en-IN" sz="1600" dirty="0"/>
                    </a:p>
                  </a:txBody>
                  <a:tcPr/>
                </a:tc>
                <a:tc>
                  <a:txBody>
                    <a:bodyPr/>
                    <a:lstStyle/>
                    <a:p>
                      <a:pPr algn="ctr"/>
                      <a:r>
                        <a:rPr lang="en-IN" sz="1600" dirty="0" smtClean="0"/>
                        <a:t>4</a:t>
                      </a:r>
                      <a:endParaRPr lang="en-IN" sz="1600" dirty="0"/>
                    </a:p>
                  </a:txBody>
                  <a:tcPr/>
                </a:tc>
                <a:tc>
                  <a:txBody>
                    <a:bodyPr/>
                    <a:lstStyle/>
                    <a:p>
                      <a:pPr algn="ctr"/>
                      <a:r>
                        <a:rPr lang="en-IN" sz="1600" dirty="0" smtClean="0"/>
                        <a:t>20%</a:t>
                      </a:r>
                      <a:endParaRPr lang="en-IN" sz="1600" dirty="0"/>
                    </a:p>
                  </a:txBody>
                  <a:tcPr/>
                </a:tc>
              </a:tr>
              <a:tr h="252028">
                <a:tc>
                  <a:txBody>
                    <a:bodyPr/>
                    <a:lstStyle/>
                    <a:p>
                      <a:pPr algn="ctr"/>
                      <a:r>
                        <a:rPr lang="en-IN" sz="1600" dirty="0" smtClean="0"/>
                        <a:t>Total</a:t>
                      </a:r>
                      <a:endParaRPr lang="en-IN" sz="1600" dirty="0"/>
                    </a:p>
                  </a:txBody>
                  <a:tcPr/>
                </a:tc>
                <a:tc>
                  <a:txBody>
                    <a:bodyPr/>
                    <a:lstStyle/>
                    <a:p>
                      <a:pPr algn="ctr"/>
                      <a:r>
                        <a:rPr lang="en-IN" sz="1600" dirty="0" smtClean="0"/>
                        <a:t>20</a:t>
                      </a:r>
                      <a:endParaRPr lang="en-IN" sz="1600" dirty="0"/>
                    </a:p>
                  </a:txBody>
                  <a:tcPr/>
                </a:tc>
                <a:tc>
                  <a:txBody>
                    <a:bodyPr/>
                    <a:lstStyle/>
                    <a:p>
                      <a:pPr algn="ctr"/>
                      <a:r>
                        <a:rPr lang="en-IN" sz="1600" dirty="0" smtClean="0"/>
                        <a:t>100%</a:t>
                      </a:r>
                      <a:endParaRPr lang="en-IN" sz="1600" dirty="0"/>
                    </a:p>
                  </a:txBody>
                  <a:tcPr/>
                </a:tc>
              </a:tr>
            </a:tbl>
          </a:graphicData>
        </a:graphic>
      </p:graphicFrame>
      <p:graphicFrame>
        <p:nvGraphicFramePr>
          <p:cNvPr id="5" name="Chart 4"/>
          <p:cNvGraphicFramePr/>
          <p:nvPr>
            <p:extLst>
              <p:ext uri="{D42A27DB-BD31-4B8C-83A1-F6EECF244321}">
                <p14:modId xmlns:p14="http://schemas.microsoft.com/office/powerpoint/2010/main" val="2329925407"/>
              </p:ext>
            </p:extLst>
          </p:nvPr>
        </p:nvGraphicFramePr>
        <p:xfrm>
          <a:off x="755576" y="2996952"/>
          <a:ext cx="7488832" cy="201622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683568" y="5373216"/>
            <a:ext cx="7488832" cy="830997"/>
          </a:xfrm>
          <a:prstGeom prst="rect">
            <a:avLst/>
          </a:prstGeom>
          <a:noFill/>
        </p:spPr>
        <p:txBody>
          <a:bodyPr wrap="square" rtlCol="0">
            <a:spAutoFit/>
          </a:bodyPr>
          <a:lstStyle/>
          <a:p>
            <a:pPr algn="just"/>
            <a:r>
              <a:rPr lang="en-IN" sz="1600" b="1" dirty="0" smtClean="0"/>
              <a:t>INTERPRETATION: </a:t>
            </a:r>
            <a:r>
              <a:rPr lang="en-IN" sz="1600" dirty="0" smtClean="0"/>
              <a:t>From the above table it is interpreted the percentage of Collaborative Culture is 20% and the percentage of Creative Culture is 20%. And the Competitive Culture is 20% at last the Majority 40% goes for Strong leadership culture.</a:t>
            </a:r>
            <a:endParaRPr lang="en-IN" sz="1600" b="1" dirty="0"/>
          </a:p>
        </p:txBody>
      </p:sp>
    </p:spTree>
    <p:extLst>
      <p:ext uri="{BB962C8B-B14F-4D97-AF65-F5344CB8AC3E}">
        <p14:creationId xmlns:p14="http://schemas.microsoft.com/office/powerpoint/2010/main" val="2468892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11760" y="548680"/>
            <a:ext cx="6120680" cy="5826242"/>
          </a:xfrm>
        </p:spPr>
        <p:txBody>
          <a:bodyPr/>
          <a:lstStyle/>
          <a:p>
            <a:r>
              <a:rPr lang="en-IN" dirty="0" smtClean="0">
                <a:solidFill>
                  <a:schemeClr val="tx1"/>
                </a:solidFill>
              </a:rPr>
              <a:t>6. Findings, Suggestion and Conclusion </a:t>
            </a:r>
          </a:p>
          <a:p>
            <a:pPr>
              <a:buClr>
                <a:schemeClr val="tx1"/>
              </a:buClr>
              <a:buSzPct val="100000"/>
            </a:pPr>
            <a:endParaRPr lang="en-IN" dirty="0">
              <a:solidFill>
                <a:schemeClr val="tx1"/>
              </a:solidFill>
            </a:endParaRPr>
          </a:p>
          <a:p>
            <a:pPr marL="285750" indent="-285750">
              <a:buClr>
                <a:schemeClr val="tx1"/>
              </a:buClr>
              <a:buSzPct val="100000"/>
              <a:buFont typeface="Arial" pitchFamily="34" charset="0"/>
              <a:buChar char="•"/>
            </a:pPr>
            <a:r>
              <a:rPr lang="en-IN" sz="1600" dirty="0" smtClean="0">
                <a:solidFill>
                  <a:schemeClr val="tx1"/>
                </a:solidFill>
              </a:rPr>
              <a:t>Findings</a:t>
            </a:r>
          </a:p>
          <a:p>
            <a:pPr>
              <a:buClr>
                <a:schemeClr val="tx1"/>
              </a:buClr>
              <a:buSzPct val="100000"/>
            </a:pPr>
            <a:endParaRPr lang="en-IN" sz="1600" dirty="0">
              <a:solidFill>
                <a:schemeClr val="tx1"/>
              </a:solidFill>
            </a:endParaRPr>
          </a:p>
          <a:p>
            <a:pPr marL="285750" indent="-285750">
              <a:buClr>
                <a:schemeClr val="tx1"/>
              </a:buClr>
              <a:buSzPct val="100000"/>
              <a:buFont typeface="Wingdings" pitchFamily="2" charset="2"/>
              <a:buChar char="Ø"/>
            </a:pPr>
            <a:endParaRPr lang="en-IN" sz="1600" dirty="0" smtClean="0">
              <a:solidFill>
                <a:schemeClr val="tx1"/>
              </a:solidFill>
            </a:endParaRPr>
          </a:p>
          <a:p>
            <a:pPr marL="285750" indent="-285750" algn="just">
              <a:spcBef>
                <a:spcPts val="1200"/>
              </a:spcBef>
              <a:buClr>
                <a:schemeClr val="tx1"/>
              </a:buClr>
              <a:buSzPct val="100000"/>
              <a:buFont typeface="Wingdings" pitchFamily="2" charset="2"/>
              <a:buChar char="Ø"/>
            </a:pPr>
            <a:r>
              <a:rPr lang="en-IN" sz="1600" b="0" dirty="0" smtClean="0">
                <a:solidFill>
                  <a:schemeClr val="tx1"/>
                </a:solidFill>
              </a:rPr>
              <a:t>5% of the Respondent Select “No”. They are not Satisfied with the changes in the organizational culture.</a:t>
            </a:r>
          </a:p>
          <a:p>
            <a:pPr marL="285750" indent="-285750" algn="just">
              <a:spcBef>
                <a:spcPts val="1200"/>
              </a:spcBef>
              <a:buClr>
                <a:schemeClr val="tx1"/>
              </a:buClr>
              <a:buSzPct val="100000"/>
              <a:buFont typeface="Wingdings" pitchFamily="2" charset="2"/>
              <a:buChar char="Ø"/>
            </a:pPr>
            <a:r>
              <a:rPr lang="en-IN" sz="1600" b="0" dirty="0" smtClean="0">
                <a:solidFill>
                  <a:schemeClr val="tx1"/>
                </a:solidFill>
              </a:rPr>
              <a:t>Majority (55%) of the respondent select leadership development. The respondents want the leadership area to be developed.</a:t>
            </a:r>
          </a:p>
          <a:p>
            <a:pPr marL="285750" indent="-285750" algn="just">
              <a:spcBef>
                <a:spcPts val="1200"/>
              </a:spcBef>
              <a:buClr>
                <a:schemeClr val="tx1"/>
              </a:buClr>
              <a:buSzPct val="100000"/>
              <a:buFont typeface="Wingdings" pitchFamily="2" charset="2"/>
              <a:buChar char="Ø"/>
            </a:pPr>
            <a:r>
              <a:rPr lang="en-IN" sz="1600" b="0" dirty="0" smtClean="0">
                <a:solidFill>
                  <a:schemeClr val="tx1"/>
                </a:solidFill>
              </a:rPr>
              <a:t>Majority (40%) of the respondent select the strong leadership culture.</a:t>
            </a:r>
            <a:endParaRPr lang="en-IN" sz="1600" b="0" dirty="0">
              <a:solidFill>
                <a:schemeClr val="tx1"/>
              </a:solidFill>
            </a:endParaRPr>
          </a:p>
        </p:txBody>
      </p:sp>
    </p:spTree>
    <p:extLst>
      <p:ext uri="{BB962C8B-B14F-4D97-AF65-F5344CB8AC3E}">
        <p14:creationId xmlns:p14="http://schemas.microsoft.com/office/powerpoint/2010/main" val="127825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83768" y="764704"/>
            <a:ext cx="5974432" cy="5610218"/>
          </a:xfrm>
        </p:spPr>
        <p:txBody>
          <a:bodyPr>
            <a:normAutofit/>
          </a:bodyPr>
          <a:lstStyle/>
          <a:p>
            <a:pPr marL="285750" indent="-285750">
              <a:buClr>
                <a:schemeClr val="tx1"/>
              </a:buClr>
              <a:buSzPct val="100000"/>
              <a:buFont typeface="Arial" pitchFamily="34" charset="0"/>
              <a:buChar char="•"/>
            </a:pPr>
            <a:r>
              <a:rPr lang="en-IN" sz="1600" dirty="0" smtClean="0">
                <a:solidFill>
                  <a:schemeClr val="tx1"/>
                </a:solidFill>
              </a:rPr>
              <a:t>Suggestion</a:t>
            </a:r>
          </a:p>
          <a:p>
            <a:pPr>
              <a:buClr>
                <a:schemeClr val="tx1"/>
              </a:buClr>
              <a:buSzPct val="100000"/>
            </a:pPr>
            <a:endParaRPr lang="en-IN" sz="1600" dirty="0">
              <a:solidFill>
                <a:schemeClr val="tx1"/>
              </a:solidFill>
            </a:endParaRPr>
          </a:p>
          <a:p>
            <a:pPr marL="285750" indent="-285750" algn="just">
              <a:buClr>
                <a:schemeClr val="tx1"/>
              </a:buClr>
              <a:buSzPct val="100000"/>
              <a:buFont typeface="Wingdings" pitchFamily="2" charset="2"/>
              <a:buChar char="Ø"/>
            </a:pPr>
            <a:r>
              <a:rPr lang="en-IN" sz="1600" b="0" dirty="0" smtClean="0">
                <a:solidFill>
                  <a:schemeClr val="tx1"/>
                </a:solidFill>
              </a:rPr>
              <a:t>The company should work on that 5% of the respondent, who affected changes done within the Organization.</a:t>
            </a:r>
          </a:p>
          <a:p>
            <a:pPr marL="285750" indent="-285750" algn="just">
              <a:buClr>
                <a:schemeClr val="tx1"/>
              </a:buClr>
              <a:buSzPct val="100000"/>
              <a:buFont typeface="Wingdings" pitchFamily="2" charset="2"/>
              <a:buChar char="Ø"/>
            </a:pPr>
            <a:r>
              <a:rPr lang="en-IN" sz="1600" b="0" dirty="0" smtClean="0">
                <a:solidFill>
                  <a:schemeClr val="tx1"/>
                </a:solidFill>
              </a:rPr>
              <a:t>Majority of the respondents are agreeing that the company should work on their leader of their company for their employees.</a:t>
            </a:r>
          </a:p>
          <a:p>
            <a:pPr marL="285750" indent="-285750" algn="just">
              <a:buClr>
                <a:schemeClr val="tx1"/>
              </a:buClr>
              <a:buSzPct val="100000"/>
              <a:buFont typeface="Wingdings" pitchFamily="2" charset="2"/>
              <a:buChar char="Ø"/>
            </a:pPr>
            <a:r>
              <a:rPr lang="en-IN" sz="1600" b="0" dirty="0" smtClean="0">
                <a:solidFill>
                  <a:schemeClr val="tx1"/>
                </a:solidFill>
              </a:rPr>
              <a:t>As the responses shows that company focus more on one type of culture. But to grow the company they should focus on all type of culture within the company.</a:t>
            </a:r>
          </a:p>
        </p:txBody>
      </p:sp>
    </p:spTree>
    <p:extLst>
      <p:ext uri="{BB962C8B-B14F-4D97-AF65-F5344CB8AC3E}">
        <p14:creationId xmlns:p14="http://schemas.microsoft.com/office/powerpoint/2010/main" val="166656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55776" y="764704"/>
            <a:ext cx="5902424" cy="5610218"/>
          </a:xfrm>
        </p:spPr>
        <p:txBody>
          <a:bodyPr/>
          <a:lstStyle/>
          <a:p>
            <a:pPr marL="285750" indent="-285750">
              <a:buClr>
                <a:schemeClr val="tx1"/>
              </a:buClr>
              <a:buSzPct val="100000"/>
              <a:buFont typeface="Arial" pitchFamily="34" charset="0"/>
              <a:buChar char="•"/>
            </a:pPr>
            <a:r>
              <a:rPr lang="en-IN" sz="1600" dirty="0" smtClean="0">
                <a:solidFill>
                  <a:schemeClr val="tx1"/>
                </a:solidFill>
              </a:rPr>
              <a:t>Conclusion</a:t>
            </a:r>
          </a:p>
          <a:p>
            <a:pPr>
              <a:buClr>
                <a:schemeClr val="tx1"/>
              </a:buClr>
              <a:buSzPct val="100000"/>
            </a:pPr>
            <a:endParaRPr lang="en-IN" sz="1600" dirty="0">
              <a:solidFill>
                <a:schemeClr val="tx1"/>
              </a:solidFill>
            </a:endParaRPr>
          </a:p>
          <a:p>
            <a:pPr algn="just">
              <a:buClr>
                <a:schemeClr val="tx1"/>
              </a:buClr>
              <a:buSzPct val="100000"/>
            </a:pPr>
            <a:r>
              <a:rPr lang="en-US" sz="1600" b="0" dirty="0">
                <a:solidFill>
                  <a:schemeClr val="tx1"/>
                </a:solidFill>
              </a:rPr>
              <a:t>Company is highly developing company. The Company is developing in fire department more than any other department or sector. The company always focuses to develop the company, which make it advance than any other company. The company covers almost the market area of Anand and Nadiad. With the respect to the above study and findings, the company needs to grow its market in other areas of Gujarat also widely, with few more concentrated efforts. The company also likely to work more on organizational culture strategies within the organization.</a:t>
            </a:r>
            <a:endParaRPr lang="en-IN" sz="1600" b="0" dirty="0">
              <a:solidFill>
                <a:schemeClr val="tx1"/>
              </a:solidFill>
            </a:endParaRPr>
          </a:p>
          <a:p>
            <a:pPr>
              <a:buClr>
                <a:schemeClr val="tx1"/>
              </a:buClr>
              <a:buSzPct val="100000"/>
            </a:pPr>
            <a:endParaRPr lang="en-IN" dirty="0">
              <a:solidFill>
                <a:schemeClr val="tx1"/>
              </a:solidFill>
            </a:endParaRPr>
          </a:p>
          <a:p>
            <a:endParaRPr lang="en-IN" dirty="0"/>
          </a:p>
        </p:txBody>
      </p:sp>
    </p:spTree>
    <p:extLst>
      <p:ext uri="{BB962C8B-B14F-4D97-AF65-F5344CB8AC3E}">
        <p14:creationId xmlns:p14="http://schemas.microsoft.com/office/powerpoint/2010/main" val="4254746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72710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55776" y="1124744"/>
            <a:ext cx="5832647" cy="4464496"/>
          </a:xfrm>
          <a:prstGeom prst="rect">
            <a:avLst/>
          </a:prstGeom>
          <a:ln>
            <a:solidFill>
              <a:schemeClr val="accent1"/>
            </a:solidFill>
          </a:ln>
          <a:scene3d>
            <a:camera prst="orthographicFront"/>
            <a:lightRig rig="threePt" dir="t"/>
          </a:scene3d>
          <a:sp3d>
            <a:bevelT w="139700" prst="cross"/>
          </a:sp3d>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Subtitle 2"/>
          <p:cNvSpPr>
            <a:spLocks noGrp="1"/>
          </p:cNvSpPr>
          <p:nvPr>
            <p:ph type="subTitle" idx="1"/>
          </p:nvPr>
        </p:nvSpPr>
        <p:spPr>
          <a:xfrm>
            <a:off x="3635896" y="1340768"/>
            <a:ext cx="3672408" cy="3960440"/>
          </a:xfrm>
        </p:spPr>
        <p:txBody>
          <a:bodyPr>
            <a:normAutofit/>
          </a:bodyPr>
          <a:lstStyle/>
          <a:p>
            <a:pPr algn="ctr">
              <a:lnSpc>
                <a:spcPct val="150000"/>
              </a:lnSpc>
            </a:pPr>
            <a:r>
              <a:rPr lang="en-IN" dirty="0" smtClean="0">
                <a:solidFill>
                  <a:schemeClr val="tx1"/>
                </a:solidFill>
                <a:latin typeface="Times New Roman" pitchFamily="18" charset="0"/>
                <a:cs typeface="Times New Roman" pitchFamily="18" charset="0"/>
              </a:rPr>
              <a:t>A</a:t>
            </a:r>
            <a:r>
              <a:rPr lang="en-IN" dirty="0" smtClean="0">
                <a:latin typeface="Times New Roman" pitchFamily="18" charset="0"/>
                <a:cs typeface="Times New Roman" pitchFamily="18" charset="0"/>
              </a:rPr>
              <a:t> </a:t>
            </a:r>
            <a:r>
              <a:rPr lang="en-IN" dirty="0" smtClean="0">
                <a:solidFill>
                  <a:schemeClr val="tx1"/>
                </a:solidFill>
                <a:latin typeface="Times New Roman" pitchFamily="18" charset="0"/>
                <a:cs typeface="Times New Roman" pitchFamily="18" charset="0"/>
              </a:rPr>
              <a:t>Comprehensive project on </a:t>
            </a:r>
          </a:p>
          <a:p>
            <a:pPr algn="ctr">
              <a:lnSpc>
                <a:spcPct val="150000"/>
              </a:lnSpc>
            </a:pPr>
            <a:r>
              <a:rPr lang="en-IN" dirty="0" smtClean="0">
                <a:solidFill>
                  <a:schemeClr val="tx1"/>
                </a:solidFill>
                <a:cs typeface="Times New Roman" pitchFamily="18" charset="0"/>
              </a:rPr>
              <a:t>“ Organisation Culture ”</a:t>
            </a:r>
          </a:p>
          <a:p>
            <a:pPr algn="ctr">
              <a:lnSpc>
                <a:spcPct val="150000"/>
              </a:lnSpc>
            </a:pPr>
            <a:r>
              <a:rPr lang="en-IN" dirty="0" smtClean="0">
                <a:solidFill>
                  <a:schemeClr val="tx1"/>
                </a:solidFill>
                <a:latin typeface="Times New Roman" pitchFamily="18" charset="0"/>
                <a:cs typeface="Times New Roman" pitchFamily="18" charset="0"/>
              </a:rPr>
              <a:t>Towards </a:t>
            </a:r>
          </a:p>
          <a:p>
            <a:pPr algn="ctr">
              <a:lnSpc>
                <a:spcPct val="150000"/>
              </a:lnSpc>
            </a:pPr>
            <a:r>
              <a:rPr lang="en-IN" dirty="0" smtClean="0">
                <a:solidFill>
                  <a:schemeClr val="tx1"/>
                </a:solidFill>
                <a:latin typeface="Times New Roman" pitchFamily="18" charset="0"/>
                <a:cs typeface="Times New Roman" pitchFamily="18" charset="0"/>
              </a:rPr>
              <a:t>“ </a:t>
            </a:r>
            <a:r>
              <a:rPr lang="en-IN" dirty="0">
                <a:solidFill>
                  <a:schemeClr val="tx1"/>
                </a:solidFill>
                <a:latin typeface="Times New Roman" pitchFamily="18" charset="0"/>
                <a:cs typeface="Times New Roman" pitchFamily="18" charset="0"/>
              </a:rPr>
              <a:t>K</a:t>
            </a:r>
            <a:r>
              <a:rPr lang="en-IN" dirty="0" smtClean="0">
                <a:solidFill>
                  <a:schemeClr val="tx1"/>
                </a:solidFill>
                <a:latin typeface="Times New Roman" pitchFamily="18" charset="0"/>
                <a:cs typeface="Times New Roman" pitchFamily="18" charset="0"/>
              </a:rPr>
              <a:t>rishna Industrial Security </a:t>
            </a:r>
          </a:p>
          <a:p>
            <a:pPr algn="ctr">
              <a:lnSpc>
                <a:spcPct val="150000"/>
              </a:lnSpc>
            </a:pPr>
            <a:r>
              <a:rPr lang="en-IN" dirty="0" smtClean="0">
                <a:solidFill>
                  <a:schemeClr val="tx1"/>
                </a:solidFill>
                <a:latin typeface="Times New Roman" pitchFamily="18" charset="0"/>
                <a:cs typeface="Times New Roman" pitchFamily="18" charset="0"/>
              </a:rPr>
              <a:t>&amp; Fire Service PVT. LTD.”</a:t>
            </a:r>
          </a:p>
          <a:p>
            <a:pPr algn="ctr">
              <a:lnSpc>
                <a:spcPct val="150000"/>
              </a:lnSpc>
            </a:pPr>
            <a:endParaRPr lang="en-IN" dirty="0">
              <a:solidFill>
                <a:schemeClr val="tx1"/>
              </a:solidFill>
              <a:latin typeface="Times New Roman" pitchFamily="18" charset="0"/>
              <a:cs typeface="Times New Roman" pitchFamily="18" charset="0"/>
            </a:endParaRPr>
          </a:p>
          <a:p>
            <a:pPr algn="ctr">
              <a:lnSpc>
                <a:spcPct val="150000"/>
              </a:lnSpc>
            </a:pPr>
            <a:r>
              <a:rPr lang="en-IN" dirty="0" smtClean="0">
                <a:solidFill>
                  <a:schemeClr val="tx1"/>
                </a:solidFill>
                <a:latin typeface="Times New Roman" pitchFamily="18" charset="0"/>
                <a:cs typeface="Times New Roman" pitchFamily="18" charset="0"/>
              </a:rPr>
              <a:t>Under the guidance of  </a:t>
            </a:r>
          </a:p>
          <a:p>
            <a:pPr algn="ctr">
              <a:lnSpc>
                <a:spcPct val="150000"/>
              </a:lnSpc>
            </a:pPr>
            <a:r>
              <a:rPr lang="en-IN" dirty="0" smtClean="0">
                <a:solidFill>
                  <a:schemeClr val="tx1"/>
                </a:solidFill>
                <a:latin typeface="Times New Roman" pitchFamily="18" charset="0"/>
                <a:cs typeface="Times New Roman" pitchFamily="18" charset="0"/>
              </a:rPr>
              <a:t>“ Dr.Jaydutt G Purohit ”</a:t>
            </a:r>
          </a:p>
        </p:txBody>
      </p:sp>
    </p:spTree>
    <p:extLst>
      <p:ext uri="{BB962C8B-B14F-4D97-AF65-F5344CB8AC3E}">
        <p14:creationId xmlns:p14="http://schemas.microsoft.com/office/powerpoint/2010/main" val="62283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332656"/>
            <a:ext cx="6172200" cy="6042266"/>
          </a:xfrm>
        </p:spPr>
        <p:txBody>
          <a:bodyPr>
            <a:normAutofit/>
          </a:bodyPr>
          <a:lstStyle/>
          <a:p>
            <a:pPr marL="342900" indent="-342900">
              <a:buClr>
                <a:schemeClr val="tx1"/>
              </a:buClr>
              <a:buSzPct val="100000"/>
              <a:buAutoNum type="arabicPeriod"/>
            </a:pPr>
            <a:r>
              <a:rPr lang="en-IN" u="sng" dirty="0" smtClean="0">
                <a:solidFill>
                  <a:schemeClr val="tx1"/>
                </a:solidFill>
              </a:rPr>
              <a:t>Theoretical  Aspect of  Organizational Culture</a:t>
            </a:r>
          </a:p>
          <a:p>
            <a:pPr>
              <a:buClr>
                <a:schemeClr val="tx1"/>
              </a:buClr>
              <a:buSzPct val="100000"/>
            </a:pPr>
            <a:r>
              <a:rPr lang="en-IN" dirty="0" smtClean="0">
                <a:solidFill>
                  <a:schemeClr val="tx1"/>
                </a:solidFill>
              </a:rPr>
              <a:t>  </a:t>
            </a:r>
          </a:p>
          <a:p>
            <a:pPr marL="285750" indent="-285750">
              <a:buClr>
                <a:schemeClr val="tx1"/>
              </a:buClr>
              <a:buSzPct val="100000"/>
              <a:buFont typeface="Arial" pitchFamily="34" charset="0"/>
              <a:buChar char="•"/>
            </a:pPr>
            <a:r>
              <a:rPr lang="en-IN" sz="1600" dirty="0" smtClean="0">
                <a:solidFill>
                  <a:schemeClr val="tx1"/>
                </a:solidFill>
              </a:rPr>
              <a:t>Definition </a:t>
            </a:r>
            <a:endParaRPr lang="en-IN" sz="1600" dirty="0">
              <a:solidFill>
                <a:schemeClr val="tx1"/>
              </a:solidFill>
            </a:endParaRPr>
          </a:p>
          <a:p>
            <a:pPr>
              <a:buClr>
                <a:schemeClr val="tx1"/>
              </a:buClr>
              <a:buSzPct val="100000"/>
            </a:pPr>
            <a:endParaRPr lang="en-IN" sz="1600" u="sng" dirty="0" smtClean="0">
              <a:solidFill>
                <a:schemeClr val="tx1"/>
              </a:solidFill>
            </a:endParaRPr>
          </a:p>
          <a:p>
            <a:pPr algn="just">
              <a:buClr>
                <a:schemeClr val="tx1"/>
              </a:buClr>
              <a:buSzPct val="100000"/>
            </a:pPr>
            <a:r>
              <a:rPr lang="en-IN" sz="1600" b="0" dirty="0" smtClean="0">
                <a:solidFill>
                  <a:schemeClr val="tx1"/>
                </a:solidFill>
              </a:rPr>
              <a:t>“ Organizational culture refers to the shared values, beliefs, norms, customs, behaviour and practices within an organization that shape its members attitude and action.”</a:t>
            </a:r>
          </a:p>
          <a:p>
            <a:pPr algn="just">
              <a:buClr>
                <a:schemeClr val="tx1"/>
              </a:buClr>
              <a:buSzPct val="100000"/>
            </a:pPr>
            <a:endParaRPr lang="en-IN" sz="1600" b="0" dirty="0" smtClean="0">
              <a:solidFill>
                <a:schemeClr val="tx1"/>
              </a:solidFill>
            </a:endParaRPr>
          </a:p>
          <a:p>
            <a:pPr marL="285750" indent="-285750" algn="just">
              <a:buClr>
                <a:schemeClr val="tx1"/>
              </a:buClr>
              <a:buSzPct val="100000"/>
              <a:buFont typeface="Wingdings" pitchFamily="2" charset="2"/>
              <a:buChar char="Ø"/>
            </a:pPr>
            <a:r>
              <a:rPr lang="en-IN" sz="1600" b="0" dirty="0" smtClean="0">
                <a:solidFill>
                  <a:schemeClr val="tx1"/>
                </a:solidFill>
              </a:rPr>
              <a:t>Organizational culture can be of 2 types</a:t>
            </a:r>
          </a:p>
          <a:p>
            <a:pPr marL="800100" lvl="1" indent="-342900" algn="just">
              <a:buClr>
                <a:schemeClr val="tx1"/>
              </a:buClr>
              <a:buSzPct val="100000"/>
              <a:buFont typeface="Wingdings" pitchFamily="2" charset="2"/>
              <a:buChar char="q"/>
            </a:pPr>
            <a:r>
              <a:rPr lang="en-IN" sz="1600" b="0" dirty="0" smtClean="0">
                <a:solidFill>
                  <a:schemeClr val="tx1"/>
                </a:solidFill>
              </a:rPr>
              <a:t>Positive Culture</a:t>
            </a:r>
          </a:p>
          <a:p>
            <a:pPr marL="800100" lvl="1" indent="-342900" algn="just">
              <a:buClr>
                <a:schemeClr val="tx1"/>
              </a:buClr>
              <a:buSzPct val="100000"/>
              <a:buFont typeface="Wingdings" pitchFamily="2" charset="2"/>
              <a:buChar char="q"/>
            </a:pPr>
            <a:r>
              <a:rPr lang="en-IN" sz="1600" dirty="0" smtClean="0"/>
              <a:t>Negative Culture </a:t>
            </a:r>
            <a:r>
              <a:rPr lang="en-IN" sz="1600" b="0" dirty="0" smtClean="0">
                <a:solidFill>
                  <a:schemeClr val="tx1"/>
                </a:solidFill>
              </a:rPr>
              <a:t> </a:t>
            </a:r>
          </a:p>
          <a:p>
            <a:pPr marL="800100" lvl="1" indent="-342900" algn="just">
              <a:buClr>
                <a:schemeClr val="tx1"/>
              </a:buClr>
              <a:buSzPct val="100000"/>
              <a:buFont typeface="Wingdings" pitchFamily="2" charset="2"/>
              <a:buChar char="q"/>
            </a:pPr>
            <a:endParaRPr lang="en-IN" sz="1600" b="0" dirty="0" smtClean="0">
              <a:solidFill>
                <a:schemeClr val="tx1"/>
              </a:solidFill>
            </a:endParaRPr>
          </a:p>
          <a:p>
            <a:pPr marL="285750" indent="-285750" algn="just">
              <a:buClr>
                <a:schemeClr val="tx1"/>
              </a:buClr>
              <a:buSzPct val="100000"/>
              <a:buFont typeface="Wingdings" pitchFamily="2" charset="2"/>
              <a:buChar char="Ø"/>
            </a:pPr>
            <a:r>
              <a:rPr lang="en-IN" sz="1600" b="0" dirty="0">
                <a:solidFill>
                  <a:schemeClr val="tx1"/>
                </a:solidFill>
              </a:rPr>
              <a:t> </a:t>
            </a:r>
            <a:r>
              <a:rPr lang="en-IN" sz="1600" b="0" dirty="0" smtClean="0">
                <a:solidFill>
                  <a:schemeClr val="tx1"/>
                </a:solidFill>
              </a:rPr>
              <a:t>Positive Culture in the Organization helps to grow company overall. The advantages of organization culture is </a:t>
            </a:r>
          </a:p>
          <a:p>
            <a:pPr marL="800100" lvl="1" indent="-342900" algn="just">
              <a:buClr>
                <a:schemeClr val="tx1"/>
              </a:buClr>
              <a:buSzPct val="100000"/>
              <a:buFont typeface="Wingdings" pitchFamily="2" charset="2"/>
              <a:buChar char="v"/>
            </a:pPr>
            <a:r>
              <a:rPr lang="en-IN" sz="1600" b="0" dirty="0" smtClean="0">
                <a:solidFill>
                  <a:schemeClr val="tx1"/>
                </a:solidFill>
              </a:rPr>
              <a:t>Increased Productivity</a:t>
            </a:r>
          </a:p>
          <a:p>
            <a:pPr marL="800100" lvl="1" indent="-342900" algn="just">
              <a:buClr>
                <a:schemeClr val="tx1"/>
              </a:buClr>
              <a:buSzPct val="100000"/>
              <a:buFont typeface="Wingdings" pitchFamily="2" charset="2"/>
              <a:buChar char="v"/>
            </a:pPr>
            <a:r>
              <a:rPr lang="en-IN" sz="1600" dirty="0" smtClean="0"/>
              <a:t>Team Work and Collaboration</a:t>
            </a:r>
          </a:p>
          <a:p>
            <a:pPr marL="800100" lvl="1" indent="-342900" algn="just">
              <a:buClr>
                <a:schemeClr val="tx1"/>
              </a:buClr>
              <a:buSzPct val="100000"/>
              <a:buFont typeface="Wingdings" pitchFamily="2" charset="2"/>
              <a:buChar char="v"/>
            </a:pPr>
            <a:r>
              <a:rPr lang="en-IN" sz="1600" b="0" dirty="0" smtClean="0">
                <a:solidFill>
                  <a:schemeClr val="tx1"/>
                </a:solidFill>
              </a:rPr>
              <a:t>Positive Work Environment</a:t>
            </a:r>
          </a:p>
          <a:p>
            <a:pPr marL="800100" lvl="1" indent="-342900" algn="just">
              <a:buClr>
                <a:schemeClr val="tx1"/>
              </a:buClr>
              <a:buSzPct val="100000"/>
              <a:buFont typeface="Wingdings" pitchFamily="2" charset="2"/>
              <a:buChar char="v"/>
            </a:pPr>
            <a:r>
              <a:rPr lang="en-IN" sz="1600" dirty="0" smtClean="0"/>
              <a:t>Employee Satisfaction</a:t>
            </a:r>
            <a:endParaRPr lang="en-IN" sz="1600" b="0" dirty="0" smtClean="0">
              <a:solidFill>
                <a:schemeClr val="tx1"/>
              </a:solidFill>
            </a:endParaRPr>
          </a:p>
          <a:p>
            <a:pPr marL="800100" lvl="1" indent="-342900" algn="just">
              <a:buClr>
                <a:schemeClr val="tx1"/>
              </a:buClr>
              <a:buSzPct val="100000"/>
              <a:buFont typeface="Wingdings" pitchFamily="2" charset="2"/>
              <a:buChar char="v"/>
            </a:pPr>
            <a:endParaRPr lang="en-IN" sz="1600" b="0" dirty="0" smtClean="0">
              <a:solidFill>
                <a:schemeClr val="tx1"/>
              </a:solidFill>
            </a:endParaRPr>
          </a:p>
        </p:txBody>
      </p:sp>
    </p:spTree>
    <p:extLst>
      <p:ext uri="{BB962C8B-B14F-4D97-AF65-F5344CB8AC3E}">
        <p14:creationId xmlns:p14="http://schemas.microsoft.com/office/powerpoint/2010/main" val="274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3768" y="468900"/>
            <a:ext cx="4176464" cy="369332"/>
          </a:xfrm>
          <a:prstGeom prst="rect">
            <a:avLst/>
          </a:prstGeom>
          <a:noFill/>
        </p:spPr>
        <p:txBody>
          <a:bodyPr wrap="square" rtlCol="0">
            <a:spAutoFit/>
          </a:bodyPr>
          <a:lstStyle/>
          <a:p>
            <a:r>
              <a:rPr lang="en-IN" b="1" dirty="0" smtClean="0"/>
              <a:t>2. </a:t>
            </a:r>
            <a:r>
              <a:rPr lang="en-IN" b="1" u="sng" dirty="0" smtClean="0"/>
              <a:t>Company Profile</a:t>
            </a:r>
            <a:endParaRPr lang="en-IN" b="1" u="sng" dirty="0"/>
          </a:p>
        </p:txBody>
      </p:sp>
      <p:graphicFrame>
        <p:nvGraphicFramePr>
          <p:cNvPr id="6" name="Table 5"/>
          <p:cNvGraphicFramePr>
            <a:graphicFrameLocks noGrp="1"/>
          </p:cNvGraphicFramePr>
          <p:nvPr>
            <p:extLst>
              <p:ext uri="{D42A27DB-BD31-4B8C-83A1-F6EECF244321}">
                <p14:modId xmlns:p14="http://schemas.microsoft.com/office/powerpoint/2010/main" val="3265897133"/>
              </p:ext>
            </p:extLst>
          </p:nvPr>
        </p:nvGraphicFramePr>
        <p:xfrm>
          <a:off x="2483768" y="1124744"/>
          <a:ext cx="6060326" cy="4949952"/>
        </p:xfrm>
        <a:graphic>
          <a:graphicData uri="http://schemas.openxmlformats.org/drawingml/2006/table">
            <a:tbl>
              <a:tblPr firstRow="1" firstCol="1" bandRow="1">
                <a:tableStyleId>{69CF1AB2-1976-4502-BF36-3FF5EA218861}</a:tableStyleId>
              </a:tblPr>
              <a:tblGrid>
                <a:gridCol w="1906619"/>
                <a:gridCol w="4153707"/>
              </a:tblGrid>
              <a:tr h="419718">
                <a:tc>
                  <a:txBody>
                    <a:bodyPr/>
                    <a:lstStyle/>
                    <a:p>
                      <a:pPr algn="ctr">
                        <a:lnSpc>
                          <a:spcPct val="115000"/>
                        </a:lnSpc>
                        <a:spcAft>
                          <a:spcPts val="0"/>
                        </a:spcAft>
                      </a:pPr>
                      <a:r>
                        <a:rPr lang="en-US" sz="1400" dirty="0">
                          <a:effectLst/>
                        </a:rPr>
                        <a:t>Company name</a:t>
                      </a:r>
                      <a:endParaRPr lang="en-IN" sz="1400" dirty="0">
                        <a:solidFill>
                          <a:srgbClr val="000000"/>
                        </a:solidFill>
                        <a:effectLst/>
                        <a:latin typeface="Times New Roman"/>
                        <a:ea typeface="Times New Roman"/>
                        <a:cs typeface="Times New Roman"/>
                      </a:endParaRPr>
                    </a:p>
                  </a:txBody>
                  <a:tcPr marL="62589" marR="62589" marT="0" marB="0"/>
                </a:tc>
                <a:tc>
                  <a:txBody>
                    <a:bodyPr/>
                    <a:lstStyle/>
                    <a:p>
                      <a:pPr algn="just">
                        <a:lnSpc>
                          <a:spcPct val="115000"/>
                        </a:lnSpc>
                        <a:spcAft>
                          <a:spcPts val="0"/>
                        </a:spcAft>
                      </a:pPr>
                      <a:r>
                        <a:rPr lang="en-US" sz="1400" dirty="0">
                          <a:effectLst/>
                        </a:rPr>
                        <a:t> Krishna industrial security and fire services</a:t>
                      </a:r>
                      <a:endParaRPr lang="en-IN" sz="1400" dirty="0">
                        <a:effectLst/>
                      </a:endParaRPr>
                    </a:p>
                    <a:p>
                      <a:pPr algn="just">
                        <a:lnSpc>
                          <a:spcPct val="115000"/>
                        </a:lnSpc>
                        <a:spcAft>
                          <a:spcPts val="0"/>
                        </a:spcAft>
                      </a:pPr>
                      <a:r>
                        <a:rPr lang="en-US" sz="1400" dirty="0">
                          <a:effectLst/>
                        </a:rPr>
                        <a:t> </a:t>
                      </a:r>
                      <a:endParaRPr lang="en-IN" sz="1400" dirty="0">
                        <a:solidFill>
                          <a:srgbClr val="000000"/>
                        </a:solidFill>
                        <a:effectLst/>
                        <a:latin typeface="Times New Roman"/>
                        <a:ea typeface="Times New Roman"/>
                        <a:cs typeface="Times New Roman"/>
                      </a:endParaRPr>
                    </a:p>
                  </a:txBody>
                  <a:tcPr marL="62589" marR="62589" marT="0" marB="0"/>
                </a:tc>
              </a:tr>
              <a:tr h="419718">
                <a:tc>
                  <a:txBody>
                    <a:bodyPr/>
                    <a:lstStyle/>
                    <a:p>
                      <a:pPr algn="ctr">
                        <a:lnSpc>
                          <a:spcPct val="115000"/>
                        </a:lnSpc>
                        <a:spcAft>
                          <a:spcPts val="0"/>
                        </a:spcAft>
                      </a:pPr>
                      <a:r>
                        <a:rPr lang="en-US" sz="1400" dirty="0">
                          <a:effectLst/>
                        </a:rPr>
                        <a:t>Owner’s name</a:t>
                      </a:r>
                      <a:endParaRPr lang="en-IN" sz="1400" dirty="0">
                        <a:solidFill>
                          <a:srgbClr val="000000"/>
                        </a:solidFill>
                        <a:effectLst/>
                        <a:latin typeface="Times New Roman"/>
                        <a:ea typeface="Times New Roman"/>
                        <a:cs typeface="Times New Roman"/>
                      </a:endParaRPr>
                    </a:p>
                  </a:txBody>
                  <a:tcPr marL="62589" marR="62589" marT="0" marB="0"/>
                </a:tc>
                <a:tc>
                  <a:txBody>
                    <a:bodyPr/>
                    <a:lstStyle/>
                    <a:p>
                      <a:pPr algn="just">
                        <a:lnSpc>
                          <a:spcPct val="115000"/>
                        </a:lnSpc>
                        <a:spcAft>
                          <a:spcPts val="0"/>
                        </a:spcAft>
                      </a:pPr>
                      <a:r>
                        <a:rPr lang="en-US" sz="1400" dirty="0">
                          <a:effectLst/>
                        </a:rPr>
                        <a:t> Nishith JagdishChandra Bhatt </a:t>
                      </a:r>
                      <a:endParaRPr lang="en-IN" sz="1400" dirty="0">
                        <a:effectLst/>
                      </a:endParaRPr>
                    </a:p>
                    <a:p>
                      <a:pPr algn="just">
                        <a:lnSpc>
                          <a:spcPct val="115000"/>
                        </a:lnSpc>
                        <a:spcAft>
                          <a:spcPts val="0"/>
                        </a:spcAft>
                      </a:pPr>
                      <a:r>
                        <a:rPr lang="en-US" sz="1400" dirty="0">
                          <a:effectLst/>
                        </a:rPr>
                        <a:t> </a:t>
                      </a:r>
                      <a:endParaRPr lang="en-IN" sz="1400" dirty="0">
                        <a:solidFill>
                          <a:srgbClr val="000000"/>
                        </a:solidFill>
                        <a:effectLst/>
                        <a:latin typeface="Times New Roman"/>
                        <a:ea typeface="Times New Roman"/>
                        <a:cs typeface="Times New Roman"/>
                      </a:endParaRPr>
                    </a:p>
                  </a:txBody>
                  <a:tcPr marL="62589" marR="62589" marT="0" marB="0"/>
                </a:tc>
              </a:tr>
              <a:tr h="419718">
                <a:tc>
                  <a:txBody>
                    <a:bodyPr/>
                    <a:lstStyle/>
                    <a:p>
                      <a:pPr algn="ctr">
                        <a:lnSpc>
                          <a:spcPct val="115000"/>
                        </a:lnSpc>
                        <a:spcAft>
                          <a:spcPts val="0"/>
                        </a:spcAft>
                      </a:pPr>
                      <a:r>
                        <a:rPr lang="en-US" sz="1400" dirty="0">
                          <a:effectLst/>
                        </a:rPr>
                        <a:t>Industry</a:t>
                      </a:r>
                      <a:endParaRPr lang="en-IN" sz="1400" dirty="0">
                        <a:solidFill>
                          <a:srgbClr val="000000"/>
                        </a:solidFill>
                        <a:effectLst/>
                        <a:latin typeface="Times New Roman"/>
                        <a:ea typeface="Times New Roman"/>
                        <a:cs typeface="Times New Roman"/>
                      </a:endParaRPr>
                    </a:p>
                  </a:txBody>
                  <a:tcPr marL="62589" marR="62589" marT="0" marB="0"/>
                </a:tc>
                <a:tc>
                  <a:txBody>
                    <a:bodyPr/>
                    <a:lstStyle/>
                    <a:p>
                      <a:pPr algn="just">
                        <a:lnSpc>
                          <a:spcPct val="115000"/>
                        </a:lnSpc>
                        <a:spcAft>
                          <a:spcPts val="0"/>
                        </a:spcAft>
                      </a:pPr>
                      <a:r>
                        <a:rPr lang="en-US" sz="1400" dirty="0">
                          <a:effectLst/>
                        </a:rPr>
                        <a:t> Service provider and Retail seller</a:t>
                      </a:r>
                      <a:endParaRPr lang="en-IN" sz="1400" dirty="0">
                        <a:effectLst/>
                      </a:endParaRPr>
                    </a:p>
                    <a:p>
                      <a:pPr algn="just">
                        <a:lnSpc>
                          <a:spcPct val="115000"/>
                        </a:lnSpc>
                        <a:spcAft>
                          <a:spcPts val="0"/>
                        </a:spcAft>
                      </a:pPr>
                      <a:r>
                        <a:rPr lang="en-US" sz="1400" dirty="0">
                          <a:effectLst/>
                        </a:rPr>
                        <a:t> </a:t>
                      </a:r>
                      <a:endParaRPr lang="en-IN" sz="1400" dirty="0">
                        <a:solidFill>
                          <a:srgbClr val="000000"/>
                        </a:solidFill>
                        <a:effectLst/>
                        <a:latin typeface="Times New Roman"/>
                        <a:ea typeface="Times New Roman"/>
                        <a:cs typeface="Times New Roman"/>
                      </a:endParaRPr>
                    </a:p>
                  </a:txBody>
                  <a:tcPr marL="62589" marR="62589" marT="0" marB="0"/>
                </a:tc>
              </a:tr>
              <a:tr h="419718">
                <a:tc>
                  <a:txBody>
                    <a:bodyPr/>
                    <a:lstStyle/>
                    <a:p>
                      <a:pPr algn="ctr">
                        <a:lnSpc>
                          <a:spcPct val="115000"/>
                        </a:lnSpc>
                        <a:spcAft>
                          <a:spcPts val="0"/>
                        </a:spcAft>
                      </a:pPr>
                      <a:r>
                        <a:rPr lang="en-US" sz="1400" dirty="0">
                          <a:effectLst/>
                        </a:rPr>
                        <a:t>Type</a:t>
                      </a:r>
                      <a:endParaRPr lang="en-IN" sz="1400" dirty="0">
                        <a:solidFill>
                          <a:srgbClr val="000000"/>
                        </a:solidFill>
                        <a:effectLst/>
                        <a:latin typeface="Times New Roman"/>
                        <a:ea typeface="Times New Roman"/>
                        <a:cs typeface="Times New Roman"/>
                      </a:endParaRPr>
                    </a:p>
                  </a:txBody>
                  <a:tcPr marL="62589" marR="62589" marT="0" marB="0"/>
                </a:tc>
                <a:tc>
                  <a:txBody>
                    <a:bodyPr/>
                    <a:lstStyle/>
                    <a:p>
                      <a:pPr algn="just">
                        <a:lnSpc>
                          <a:spcPct val="115000"/>
                        </a:lnSpc>
                        <a:spcAft>
                          <a:spcPts val="0"/>
                        </a:spcAft>
                      </a:pPr>
                      <a:r>
                        <a:rPr lang="en-US" sz="1400" dirty="0">
                          <a:effectLst/>
                        </a:rPr>
                        <a:t> Private limited</a:t>
                      </a:r>
                      <a:endParaRPr lang="en-IN" sz="1400" dirty="0">
                        <a:effectLst/>
                      </a:endParaRPr>
                    </a:p>
                    <a:p>
                      <a:pPr algn="just">
                        <a:lnSpc>
                          <a:spcPct val="115000"/>
                        </a:lnSpc>
                        <a:spcAft>
                          <a:spcPts val="0"/>
                        </a:spcAft>
                      </a:pPr>
                      <a:r>
                        <a:rPr lang="en-US" sz="1400" dirty="0">
                          <a:effectLst/>
                        </a:rPr>
                        <a:t> </a:t>
                      </a:r>
                      <a:endParaRPr lang="en-IN" sz="1400" dirty="0">
                        <a:solidFill>
                          <a:srgbClr val="000000"/>
                        </a:solidFill>
                        <a:effectLst/>
                        <a:latin typeface="Times New Roman"/>
                        <a:ea typeface="Times New Roman"/>
                        <a:cs typeface="Times New Roman"/>
                      </a:endParaRPr>
                    </a:p>
                  </a:txBody>
                  <a:tcPr marL="62589" marR="62589" marT="0" marB="0"/>
                </a:tc>
              </a:tr>
              <a:tr h="364972">
                <a:tc>
                  <a:txBody>
                    <a:bodyPr/>
                    <a:lstStyle/>
                    <a:p>
                      <a:pPr algn="ctr">
                        <a:lnSpc>
                          <a:spcPct val="115000"/>
                        </a:lnSpc>
                        <a:spcAft>
                          <a:spcPts val="0"/>
                        </a:spcAft>
                      </a:pPr>
                      <a:r>
                        <a:rPr lang="en-US" sz="1400" dirty="0">
                          <a:effectLst/>
                        </a:rPr>
                        <a:t>Email</a:t>
                      </a:r>
                      <a:endParaRPr lang="en-IN" sz="1400" dirty="0">
                        <a:solidFill>
                          <a:srgbClr val="000000"/>
                        </a:solidFill>
                        <a:effectLst/>
                        <a:latin typeface="Times New Roman"/>
                        <a:ea typeface="Times New Roman"/>
                        <a:cs typeface="Times New Roman"/>
                      </a:endParaRPr>
                    </a:p>
                  </a:txBody>
                  <a:tcPr marL="62589" marR="62589" marT="0" marB="0"/>
                </a:tc>
                <a:tc>
                  <a:txBody>
                    <a:bodyPr/>
                    <a:lstStyle/>
                    <a:p>
                      <a:pPr marL="0" marR="0" indent="0" algn="just" defTabSz="914400" rtl="0" eaLnBrk="1" fontAlgn="auto" latinLnBrk="0" hangingPunct="1">
                        <a:lnSpc>
                          <a:spcPct val="200000"/>
                        </a:lnSpc>
                        <a:spcBef>
                          <a:spcPts val="0"/>
                        </a:spcBef>
                        <a:spcAft>
                          <a:spcPts val="0"/>
                        </a:spcAft>
                        <a:buClrTx/>
                        <a:buSzTx/>
                        <a:buFontTx/>
                        <a:buNone/>
                        <a:tabLst/>
                        <a:defRPr/>
                      </a:pPr>
                      <a:r>
                        <a:rPr lang="en-US" sz="1400" dirty="0" smtClean="0">
                          <a:effectLst/>
                        </a:rPr>
                        <a:t> </a:t>
                      </a:r>
                      <a:r>
                        <a:rPr lang="en-US" sz="1400" u="sng" dirty="0" smtClean="0">
                          <a:effectLst/>
                          <a:hlinkClick r:id="rId2"/>
                        </a:rPr>
                        <a:t>Kisfs1@gmail.com</a:t>
                      </a:r>
                      <a:endParaRPr lang="en-IN" sz="1400" dirty="0" smtClean="0">
                        <a:solidFill>
                          <a:srgbClr val="000000"/>
                        </a:solidFill>
                        <a:effectLst/>
                        <a:latin typeface="+mn-lt"/>
                        <a:ea typeface="Times New Roman"/>
                        <a:cs typeface="Times New Roman"/>
                      </a:endParaRPr>
                    </a:p>
                  </a:txBody>
                  <a:tcPr marL="62589" marR="62589" marT="0" marB="0"/>
                </a:tc>
              </a:tr>
              <a:tr h="364972">
                <a:tc>
                  <a:txBody>
                    <a:bodyPr/>
                    <a:lstStyle/>
                    <a:p>
                      <a:pPr algn="ctr">
                        <a:lnSpc>
                          <a:spcPct val="115000"/>
                        </a:lnSpc>
                        <a:spcAft>
                          <a:spcPts val="0"/>
                        </a:spcAft>
                      </a:pPr>
                      <a:r>
                        <a:rPr lang="en-US" sz="1400" dirty="0">
                          <a:effectLst/>
                        </a:rPr>
                        <a:t>Address </a:t>
                      </a:r>
                      <a:endParaRPr lang="en-IN" sz="1400" dirty="0">
                        <a:solidFill>
                          <a:srgbClr val="000000"/>
                        </a:solidFill>
                        <a:effectLst/>
                        <a:latin typeface="Times New Roman"/>
                        <a:ea typeface="Times New Roman"/>
                        <a:cs typeface="Times New Roman"/>
                      </a:endParaRPr>
                    </a:p>
                  </a:txBody>
                  <a:tcPr marL="62589" marR="62589" marT="0" marB="0"/>
                </a:tc>
                <a:tc>
                  <a:txBody>
                    <a:bodyPr/>
                    <a:lstStyle/>
                    <a:p>
                      <a:pPr algn="just">
                        <a:lnSpc>
                          <a:spcPct val="200000"/>
                        </a:lnSpc>
                        <a:spcAft>
                          <a:spcPts val="0"/>
                        </a:spcAft>
                      </a:pPr>
                      <a:r>
                        <a:rPr lang="en-US" sz="1400" dirty="0">
                          <a:effectLst/>
                        </a:rPr>
                        <a:t>118, maruti spand, jitodiya road, anand </a:t>
                      </a:r>
                      <a:endParaRPr lang="en-IN" sz="1400" dirty="0">
                        <a:solidFill>
                          <a:srgbClr val="000000"/>
                        </a:solidFill>
                        <a:effectLst/>
                        <a:latin typeface="Times New Roman"/>
                        <a:ea typeface="Times New Roman"/>
                        <a:cs typeface="Times New Roman"/>
                      </a:endParaRPr>
                    </a:p>
                  </a:txBody>
                  <a:tcPr marL="62589" marR="62589" marT="0" marB="0"/>
                </a:tc>
              </a:tr>
              <a:tr h="364972">
                <a:tc>
                  <a:txBody>
                    <a:bodyPr/>
                    <a:lstStyle/>
                    <a:p>
                      <a:pPr algn="ctr">
                        <a:lnSpc>
                          <a:spcPct val="115000"/>
                        </a:lnSpc>
                        <a:spcAft>
                          <a:spcPts val="0"/>
                        </a:spcAft>
                      </a:pPr>
                      <a:r>
                        <a:rPr lang="en-US" sz="1400" dirty="0">
                          <a:effectLst/>
                        </a:rPr>
                        <a:t>Fax </a:t>
                      </a:r>
                      <a:endParaRPr lang="en-IN" sz="1400" dirty="0">
                        <a:solidFill>
                          <a:srgbClr val="000000"/>
                        </a:solidFill>
                        <a:effectLst/>
                        <a:latin typeface="Times New Roman"/>
                        <a:ea typeface="Times New Roman"/>
                        <a:cs typeface="Times New Roman"/>
                      </a:endParaRPr>
                    </a:p>
                  </a:txBody>
                  <a:tcPr marL="62589" marR="62589" marT="0" marB="0"/>
                </a:tc>
                <a:tc>
                  <a:txBody>
                    <a:bodyPr/>
                    <a:lstStyle/>
                    <a:p>
                      <a:pPr algn="just">
                        <a:lnSpc>
                          <a:spcPct val="200000"/>
                        </a:lnSpc>
                        <a:spcAft>
                          <a:spcPts val="0"/>
                        </a:spcAft>
                      </a:pPr>
                      <a:r>
                        <a:rPr lang="en-US" sz="1400" dirty="0">
                          <a:effectLst/>
                        </a:rPr>
                        <a:t>+91 9825978709</a:t>
                      </a:r>
                      <a:endParaRPr lang="en-IN" sz="1400" dirty="0">
                        <a:solidFill>
                          <a:srgbClr val="000000"/>
                        </a:solidFill>
                        <a:effectLst/>
                        <a:latin typeface="Times New Roman"/>
                        <a:ea typeface="Times New Roman"/>
                        <a:cs typeface="Times New Roman"/>
                      </a:endParaRPr>
                    </a:p>
                  </a:txBody>
                  <a:tcPr marL="62589" marR="62589" marT="0" marB="0"/>
                </a:tc>
              </a:tr>
              <a:tr h="364972">
                <a:tc>
                  <a:txBody>
                    <a:bodyPr/>
                    <a:lstStyle/>
                    <a:p>
                      <a:pPr algn="ctr">
                        <a:lnSpc>
                          <a:spcPct val="115000"/>
                        </a:lnSpc>
                        <a:spcAft>
                          <a:spcPts val="0"/>
                        </a:spcAft>
                      </a:pPr>
                      <a:r>
                        <a:rPr lang="en-US" sz="1400" dirty="0">
                          <a:effectLst/>
                        </a:rPr>
                        <a:t>GST No. </a:t>
                      </a:r>
                      <a:endParaRPr lang="en-IN" sz="1400" dirty="0">
                        <a:solidFill>
                          <a:srgbClr val="000000"/>
                        </a:solidFill>
                        <a:effectLst/>
                        <a:latin typeface="Times New Roman"/>
                        <a:ea typeface="Times New Roman"/>
                        <a:cs typeface="Times New Roman"/>
                      </a:endParaRPr>
                    </a:p>
                  </a:txBody>
                  <a:tcPr marL="62589" marR="62589" marT="0" marB="0"/>
                </a:tc>
                <a:tc>
                  <a:txBody>
                    <a:bodyPr/>
                    <a:lstStyle/>
                    <a:p>
                      <a:pPr algn="just">
                        <a:lnSpc>
                          <a:spcPct val="200000"/>
                        </a:lnSpc>
                        <a:spcAft>
                          <a:spcPts val="0"/>
                        </a:spcAft>
                      </a:pPr>
                      <a:r>
                        <a:rPr lang="en-US" sz="1400" dirty="0">
                          <a:effectLst/>
                        </a:rPr>
                        <a:t> 24AJRPBI904GIZL</a:t>
                      </a:r>
                      <a:endParaRPr lang="en-IN" sz="1400" dirty="0">
                        <a:solidFill>
                          <a:srgbClr val="000000"/>
                        </a:solidFill>
                        <a:effectLst/>
                        <a:latin typeface="Times New Roman"/>
                        <a:ea typeface="Times New Roman"/>
                        <a:cs typeface="Times New Roman"/>
                      </a:endParaRPr>
                    </a:p>
                  </a:txBody>
                  <a:tcPr marL="62589" marR="62589" marT="0" marB="0"/>
                </a:tc>
              </a:tr>
              <a:tr h="364972">
                <a:tc>
                  <a:txBody>
                    <a:bodyPr/>
                    <a:lstStyle/>
                    <a:p>
                      <a:pPr algn="ctr">
                        <a:lnSpc>
                          <a:spcPct val="115000"/>
                        </a:lnSpc>
                        <a:spcAft>
                          <a:spcPts val="0"/>
                        </a:spcAft>
                      </a:pPr>
                      <a:r>
                        <a:rPr lang="en-US" sz="1400" dirty="0">
                          <a:effectLst/>
                        </a:rPr>
                        <a:t>Established on</a:t>
                      </a:r>
                      <a:endParaRPr lang="en-IN" sz="1400" dirty="0">
                        <a:solidFill>
                          <a:srgbClr val="000000"/>
                        </a:solidFill>
                        <a:effectLst/>
                        <a:latin typeface="Times New Roman"/>
                        <a:ea typeface="Times New Roman"/>
                        <a:cs typeface="Times New Roman"/>
                      </a:endParaRPr>
                    </a:p>
                  </a:txBody>
                  <a:tcPr marL="62589" marR="62589" marT="0" marB="0"/>
                </a:tc>
                <a:tc>
                  <a:txBody>
                    <a:bodyPr/>
                    <a:lstStyle/>
                    <a:p>
                      <a:pPr algn="just">
                        <a:lnSpc>
                          <a:spcPct val="200000"/>
                        </a:lnSpc>
                        <a:spcAft>
                          <a:spcPts val="0"/>
                        </a:spcAft>
                      </a:pPr>
                      <a:r>
                        <a:rPr lang="en-US" sz="1400" dirty="0">
                          <a:effectLst/>
                        </a:rPr>
                        <a:t>15</a:t>
                      </a:r>
                      <a:r>
                        <a:rPr lang="en-US" sz="1400" baseline="30000" dirty="0">
                          <a:effectLst/>
                        </a:rPr>
                        <a:t>th</a:t>
                      </a:r>
                      <a:r>
                        <a:rPr lang="en-US" sz="1400" dirty="0">
                          <a:effectLst/>
                        </a:rPr>
                        <a:t> Aug. 2003</a:t>
                      </a:r>
                      <a:endParaRPr lang="en-IN" sz="1400" dirty="0">
                        <a:solidFill>
                          <a:srgbClr val="000000"/>
                        </a:solidFill>
                        <a:effectLst/>
                        <a:latin typeface="Times New Roman"/>
                        <a:ea typeface="Times New Roman"/>
                        <a:cs typeface="Times New Roman"/>
                      </a:endParaRPr>
                    </a:p>
                  </a:txBody>
                  <a:tcPr marL="62589" marR="62589" marT="0" marB="0"/>
                </a:tc>
              </a:tr>
              <a:tr h="364972">
                <a:tc>
                  <a:txBody>
                    <a:bodyPr/>
                    <a:lstStyle/>
                    <a:p>
                      <a:pPr algn="ctr">
                        <a:lnSpc>
                          <a:spcPct val="115000"/>
                        </a:lnSpc>
                        <a:spcAft>
                          <a:spcPts val="0"/>
                        </a:spcAft>
                      </a:pPr>
                      <a:r>
                        <a:rPr lang="en-US" sz="1400" dirty="0">
                          <a:effectLst/>
                        </a:rPr>
                        <a:t>Profit margin</a:t>
                      </a:r>
                      <a:endParaRPr lang="en-IN" sz="1400" dirty="0">
                        <a:solidFill>
                          <a:srgbClr val="000000"/>
                        </a:solidFill>
                        <a:effectLst/>
                        <a:latin typeface="Times New Roman"/>
                        <a:ea typeface="Times New Roman"/>
                        <a:cs typeface="Times New Roman"/>
                      </a:endParaRPr>
                    </a:p>
                  </a:txBody>
                  <a:tcPr marL="62589" marR="62589" marT="0" marB="0"/>
                </a:tc>
                <a:tc>
                  <a:txBody>
                    <a:bodyPr/>
                    <a:lstStyle/>
                    <a:p>
                      <a:pPr algn="just">
                        <a:lnSpc>
                          <a:spcPct val="200000"/>
                        </a:lnSpc>
                        <a:spcAft>
                          <a:spcPts val="0"/>
                        </a:spcAft>
                      </a:pPr>
                      <a:r>
                        <a:rPr lang="en-US" sz="1400" dirty="0">
                          <a:effectLst/>
                        </a:rPr>
                        <a:t>10%</a:t>
                      </a:r>
                      <a:endParaRPr lang="en-IN" sz="1400" dirty="0">
                        <a:solidFill>
                          <a:srgbClr val="000000"/>
                        </a:solidFill>
                        <a:effectLst/>
                        <a:latin typeface="Times New Roman"/>
                        <a:ea typeface="Times New Roman"/>
                        <a:cs typeface="Times New Roman"/>
                      </a:endParaRPr>
                    </a:p>
                  </a:txBody>
                  <a:tcPr marL="62589" marR="62589" marT="0" marB="0"/>
                </a:tc>
              </a:tr>
              <a:tr h="364972">
                <a:tc>
                  <a:txBody>
                    <a:bodyPr/>
                    <a:lstStyle/>
                    <a:p>
                      <a:pPr algn="ctr">
                        <a:lnSpc>
                          <a:spcPct val="115000"/>
                        </a:lnSpc>
                        <a:spcAft>
                          <a:spcPts val="0"/>
                        </a:spcAft>
                      </a:pPr>
                      <a:r>
                        <a:rPr lang="en-US" sz="1400" dirty="0">
                          <a:effectLst/>
                        </a:rPr>
                        <a:t>Company’s turnover</a:t>
                      </a:r>
                      <a:endParaRPr lang="en-IN" sz="1400" dirty="0">
                        <a:solidFill>
                          <a:srgbClr val="000000"/>
                        </a:solidFill>
                        <a:effectLst/>
                        <a:latin typeface="Times New Roman"/>
                        <a:ea typeface="Times New Roman"/>
                        <a:cs typeface="Times New Roman"/>
                      </a:endParaRPr>
                    </a:p>
                  </a:txBody>
                  <a:tcPr marL="62589" marR="62589" marT="0" marB="0"/>
                </a:tc>
                <a:tc>
                  <a:txBody>
                    <a:bodyPr/>
                    <a:lstStyle/>
                    <a:p>
                      <a:pPr algn="just">
                        <a:lnSpc>
                          <a:spcPct val="200000"/>
                        </a:lnSpc>
                        <a:spcAft>
                          <a:spcPts val="0"/>
                        </a:spcAft>
                      </a:pPr>
                      <a:r>
                        <a:rPr lang="en-US" sz="1400" dirty="0">
                          <a:effectLst/>
                        </a:rPr>
                        <a:t>12cr.</a:t>
                      </a:r>
                      <a:endParaRPr lang="en-IN" sz="1400" dirty="0">
                        <a:solidFill>
                          <a:srgbClr val="000000"/>
                        </a:solidFill>
                        <a:effectLst/>
                        <a:latin typeface="Times New Roman"/>
                        <a:ea typeface="Times New Roman"/>
                        <a:cs typeface="Times New Roman"/>
                      </a:endParaRPr>
                    </a:p>
                  </a:txBody>
                  <a:tcPr marL="62589" marR="62589" marT="0" marB="0"/>
                </a:tc>
              </a:tr>
            </a:tbl>
          </a:graphicData>
        </a:graphic>
      </p:graphicFrame>
    </p:spTree>
    <p:extLst>
      <p:ext uri="{BB962C8B-B14F-4D97-AF65-F5344CB8AC3E}">
        <p14:creationId xmlns:p14="http://schemas.microsoft.com/office/powerpoint/2010/main" val="349591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286000" y="332656"/>
            <a:ext cx="6172200" cy="6042266"/>
          </a:xfrm>
        </p:spPr>
        <p:txBody>
          <a:bodyPr/>
          <a:lstStyle/>
          <a:p>
            <a:pPr marL="285750" indent="-285750">
              <a:buClr>
                <a:schemeClr val="tx1"/>
              </a:buClr>
              <a:buSzPct val="100000"/>
              <a:buFont typeface="Arial" pitchFamily="34" charset="0"/>
              <a:buChar char="•"/>
            </a:pPr>
            <a:r>
              <a:rPr lang="en-IN" sz="1600" dirty="0" smtClean="0">
                <a:solidFill>
                  <a:schemeClr val="tx1"/>
                </a:solidFill>
              </a:rPr>
              <a:t>Introduction of company</a:t>
            </a:r>
          </a:p>
          <a:p>
            <a:pPr>
              <a:buClr>
                <a:schemeClr val="tx1"/>
              </a:buClr>
              <a:buSzPct val="100000"/>
            </a:pPr>
            <a:endParaRPr lang="en-IN" u="sng" dirty="0" smtClean="0">
              <a:solidFill>
                <a:schemeClr val="tx1"/>
              </a:solidFill>
            </a:endParaRPr>
          </a:p>
          <a:p>
            <a:pPr marL="285750" indent="-285750" algn="just">
              <a:buClr>
                <a:schemeClr val="tx1"/>
              </a:buClr>
              <a:buSzPct val="100000"/>
              <a:buFont typeface="Wingdings" pitchFamily="2" charset="2"/>
              <a:buChar char="Ø"/>
            </a:pPr>
            <a:r>
              <a:rPr lang="en-IN" sz="1600" b="0" dirty="0" smtClean="0">
                <a:solidFill>
                  <a:schemeClr val="tx1"/>
                </a:solidFill>
              </a:rPr>
              <a:t>Krishna Industrial Security and Fire Service were established in 15</a:t>
            </a:r>
            <a:r>
              <a:rPr lang="en-IN" sz="1600" b="0" baseline="30000" dirty="0" smtClean="0">
                <a:solidFill>
                  <a:schemeClr val="tx1"/>
                </a:solidFill>
              </a:rPr>
              <a:t>th</a:t>
            </a:r>
            <a:r>
              <a:rPr lang="en-IN" sz="1600" b="0" dirty="0" smtClean="0">
                <a:solidFill>
                  <a:schemeClr val="tx1"/>
                </a:solidFill>
              </a:rPr>
              <a:t> august 2003.this company is dedicated to service sector and retail sector. It has a business of providing man power and fire safety products.  </a:t>
            </a:r>
          </a:p>
          <a:p>
            <a:pPr algn="just">
              <a:buClr>
                <a:schemeClr val="tx1"/>
              </a:buClr>
              <a:buSzPct val="100000"/>
            </a:pPr>
            <a:r>
              <a:rPr lang="en-IN" sz="1600" b="0" dirty="0" smtClean="0">
                <a:solidFill>
                  <a:schemeClr val="tx1"/>
                </a:solidFill>
              </a:rPr>
              <a:t>                                 The service sector of  KISFS  provide 2 types of                     </a:t>
            </a:r>
          </a:p>
          <a:p>
            <a:pPr algn="just">
              <a:buClr>
                <a:schemeClr val="tx1"/>
              </a:buClr>
              <a:buSzPct val="100000"/>
            </a:pPr>
            <a:r>
              <a:rPr lang="en-IN" sz="1600" b="0" dirty="0">
                <a:solidFill>
                  <a:schemeClr val="tx1"/>
                </a:solidFill>
              </a:rPr>
              <a:t> </a:t>
            </a:r>
            <a:r>
              <a:rPr lang="en-IN" sz="1600" b="0" dirty="0" smtClean="0">
                <a:solidFill>
                  <a:schemeClr val="tx1"/>
                </a:solidFill>
              </a:rPr>
              <a:t>                                 man power</a:t>
            </a:r>
            <a:endParaRPr lang="en-IN" sz="1600" dirty="0" smtClean="0">
              <a:solidFill>
                <a:schemeClr val="tx1"/>
              </a:solidFill>
            </a:endParaRPr>
          </a:p>
          <a:p>
            <a:pPr algn="just">
              <a:buClr>
                <a:schemeClr val="tx1"/>
              </a:buClr>
              <a:buSzPct val="100000"/>
            </a:pPr>
            <a:r>
              <a:rPr lang="en-IN" sz="1600" b="0" dirty="0">
                <a:solidFill>
                  <a:schemeClr val="tx1"/>
                </a:solidFill>
              </a:rPr>
              <a:t> </a:t>
            </a:r>
            <a:r>
              <a:rPr lang="en-IN" sz="1600" b="0" dirty="0" smtClean="0">
                <a:solidFill>
                  <a:schemeClr val="tx1"/>
                </a:solidFill>
              </a:rPr>
              <a:t>                                </a:t>
            </a:r>
            <a:r>
              <a:rPr lang="en-IN" sz="1400" b="0" dirty="0" smtClean="0">
                <a:solidFill>
                  <a:schemeClr val="tx1"/>
                </a:solidFill>
                <a:sym typeface="Wingdings" pitchFamily="2" charset="2"/>
              </a:rPr>
              <a:t> </a:t>
            </a:r>
            <a:r>
              <a:rPr lang="en-IN" sz="1600" b="0" dirty="0" smtClean="0">
                <a:solidFill>
                  <a:schemeClr val="tx1"/>
                </a:solidFill>
                <a:sym typeface="Wingdings" pitchFamily="2" charset="2"/>
              </a:rPr>
              <a:t>Fire Man</a:t>
            </a:r>
          </a:p>
          <a:p>
            <a:pPr algn="just">
              <a:buClr>
                <a:schemeClr val="tx1"/>
              </a:buClr>
              <a:buSzPct val="100000"/>
            </a:pPr>
            <a:r>
              <a:rPr lang="en-IN" sz="1600" b="0" dirty="0">
                <a:solidFill>
                  <a:schemeClr val="tx1"/>
                </a:solidFill>
                <a:sym typeface="Wingdings" pitchFamily="2" charset="2"/>
              </a:rPr>
              <a:t> </a:t>
            </a:r>
            <a:r>
              <a:rPr lang="en-IN" sz="1600" b="0" dirty="0" smtClean="0">
                <a:solidFill>
                  <a:schemeClr val="tx1"/>
                </a:solidFill>
                <a:sym typeface="Wingdings" pitchFamily="2" charset="2"/>
              </a:rPr>
              <a:t>                                </a:t>
            </a:r>
            <a:r>
              <a:rPr lang="en-IN" sz="1400" b="0" dirty="0" smtClean="0">
                <a:solidFill>
                  <a:schemeClr val="tx1"/>
                </a:solidFill>
                <a:sym typeface="Wingdings" pitchFamily="2" charset="2"/>
              </a:rPr>
              <a:t> </a:t>
            </a:r>
            <a:r>
              <a:rPr lang="en-IN" sz="1600" b="0" dirty="0" smtClean="0">
                <a:solidFill>
                  <a:schemeClr val="tx1"/>
                </a:solidFill>
                <a:sym typeface="Wingdings" pitchFamily="2" charset="2"/>
              </a:rPr>
              <a:t>Security Guard</a:t>
            </a:r>
          </a:p>
          <a:p>
            <a:pPr algn="just">
              <a:buClr>
                <a:schemeClr val="tx1"/>
              </a:buClr>
              <a:buSzPct val="100000"/>
            </a:pPr>
            <a:endParaRPr lang="en-IN" sz="1600" b="0" dirty="0" smtClean="0">
              <a:solidFill>
                <a:schemeClr val="tx1"/>
              </a:solidFill>
              <a:sym typeface="Wingdings" pitchFamily="2" charset="2"/>
            </a:endParaRPr>
          </a:p>
          <a:p>
            <a:pPr marL="285750" indent="-285750" algn="just">
              <a:buClr>
                <a:schemeClr val="tx1"/>
              </a:buClr>
              <a:buSzPct val="100000"/>
              <a:buFont typeface="Wingdings" pitchFamily="2" charset="2"/>
              <a:buChar char="Ø"/>
            </a:pPr>
            <a:r>
              <a:rPr lang="en-IN" sz="1600" b="0" dirty="0" smtClean="0">
                <a:solidFill>
                  <a:schemeClr val="tx1"/>
                </a:solidFill>
                <a:sym typeface="Wingdings" pitchFamily="2" charset="2"/>
              </a:rPr>
              <a:t>In addition KISFS is a trusted </a:t>
            </a:r>
            <a:r>
              <a:rPr lang="en-IN" sz="1400" b="0" dirty="0" smtClean="0">
                <a:solidFill>
                  <a:schemeClr val="tx1"/>
                </a:solidFill>
                <a:sym typeface="Wingdings" pitchFamily="2" charset="2"/>
              </a:rPr>
              <a:t>supplier of the fire and safety equipment’s. The </a:t>
            </a:r>
            <a:r>
              <a:rPr lang="en-IN" sz="1400" b="0" dirty="0">
                <a:solidFill>
                  <a:schemeClr val="tx1"/>
                </a:solidFill>
                <a:sym typeface="Wingdings" pitchFamily="2" charset="2"/>
              </a:rPr>
              <a:t>d</a:t>
            </a:r>
            <a:r>
              <a:rPr lang="en-IN" sz="1400" b="0" dirty="0" smtClean="0">
                <a:solidFill>
                  <a:schemeClr val="tx1"/>
                </a:solidFill>
                <a:sym typeface="Wingdings" pitchFamily="2" charset="2"/>
              </a:rPr>
              <a:t>iverse range of  product include:</a:t>
            </a:r>
          </a:p>
          <a:p>
            <a:pPr marL="742950" lvl="1" indent="-285750" algn="just">
              <a:buClr>
                <a:schemeClr val="tx1"/>
              </a:buClr>
              <a:buSzPct val="100000"/>
              <a:buFont typeface="Arial" pitchFamily="34" charset="0"/>
              <a:buChar char="•"/>
            </a:pPr>
            <a:r>
              <a:rPr lang="en-IN" sz="1600" dirty="0" smtClean="0">
                <a:sym typeface="Wingdings" pitchFamily="2" charset="2"/>
              </a:rPr>
              <a:t>Fire Extinguisher </a:t>
            </a:r>
          </a:p>
          <a:p>
            <a:pPr marL="742950" lvl="1" indent="-285750" algn="just">
              <a:buClr>
                <a:schemeClr val="tx1"/>
              </a:buClr>
              <a:buSzPct val="100000"/>
              <a:buFont typeface="Arial" pitchFamily="34" charset="0"/>
              <a:buChar char="•"/>
            </a:pPr>
            <a:r>
              <a:rPr lang="en-IN" sz="1600" b="0" dirty="0" smtClean="0">
                <a:solidFill>
                  <a:schemeClr val="tx1"/>
                </a:solidFill>
                <a:sym typeface="Wingdings" pitchFamily="2" charset="2"/>
              </a:rPr>
              <a:t>Fire Pumps</a:t>
            </a:r>
          </a:p>
          <a:p>
            <a:pPr marL="742950" lvl="1" indent="-285750" algn="just">
              <a:buClr>
                <a:schemeClr val="tx1"/>
              </a:buClr>
              <a:buSzPct val="100000"/>
              <a:buFont typeface="Arial" pitchFamily="34" charset="0"/>
              <a:buChar char="•"/>
            </a:pPr>
            <a:r>
              <a:rPr lang="en-IN" sz="1600" dirty="0" smtClean="0">
                <a:sym typeface="Wingdings" pitchFamily="2" charset="2"/>
              </a:rPr>
              <a:t>Gas Detectors</a:t>
            </a:r>
          </a:p>
          <a:p>
            <a:pPr marL="742950" lvl="1" indent="-285750" algn="just">
              <a:buClr>
                <a:schemeClr val="tx1"/>
              </a:buClr>
              <a:buSzPct val="100000"/>
              <a:buFont typeface="Arial" pitchFamily="34" charset="0"/>
              <a:buChar char="•"/>
            </a:pPr>
            <a:r>
              <a:rPr lang="en-IN" sz="1600" b="0" dirty="0" smtClean="0">
                <a:solidFill>
                  <a:schemeClr val="tx1"/>
                </a:solidFill>
                <a:sym typeface="Wingdings" pitchFamily="2" charset="2"/>
              </a:rPr>
              <a:t>Fire Alarm </a:t>
            </a:r>
          </a:p>
          <a:p>
            <a:pPr marL="742950" lvl="1" indent="-285750" algn="just">
              <a:buClr>
                <a:schemeClr val="tx1"/>
              </a:buClr>
              <a:buSzPct val="100000"/>
              <a:buFont typeface="Arial" pitchFamily="34" charset="0"/>
              <a:buChar char="•"/>
            </a:pPr>
            <a:r>
              <a:rPr lang="en-IN" sz="1600" dirty="0" smtClean="0">
                <a:sym typeface="Wingdings" pitchFamily="2" charset="2"/>
              </a:rPr>
              <a:t>Safety Shoes</a:t>
            </a:r>
            <a:r>
              <a:rPr lang="en-IN" sz="1600" b="0" dirty="0" smtClean="0">
                <a:solidFill>
                  <a:schemeClr val="tx1"/>
                </a:solidFill>
                <a:sym typeface="Wingdings" pitchFamily="2" charset="2"/>
              </a:rPr>
              <a:t> and Boots    </a:t>
            </a:r>
          </a:p>
          <a:p>
            <a:pPr marL="742950" lvl="1" indent="-285750" algn="just">
              <a:buClr>
                <a:schemeClr val="tx1"/>
              </a:buClr>
              <a:buSzPct val="100000"/>
              <a:buFont typeface="Arial" pitchFamily="34" charset="0"/>
              <a:buChar char="•"/>
            </a:pPr>
            <a:r>
              <a:rPr lang="en-IN" sz="1600" dirty="0" smtClean="0">
                <a:sym typeface="Wingdings" pitchFamily="2" charset="2"/>
              </a:rPr>
              <a:t>Helmets and Coverall</a:t>
            </a:r>
            <a:r>
              <a:rPr lang="en-IN" sz="1600" b="0" dirty="0" smtClean="0">
                <a:solidFill>
                  <a:schemeClr val="tx1"/>
                </a:solidFill>
                <a:sym typeface="Wingdings" pitchFamily="2" charset="2"/>
              </a:rPr>
              <a:t>                           </a:t>
            </a:r>
            <a:endParaRPr lang="en-IN" sz="1600" b="0" dirty="0">
              <a:solidFill>
                <a:schemeClr val="tx1"/>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9792" y="2348880"/>
            <a:ext cx="1008112" cy="936104"/>
          </a:xfrm>
          <a:prstGeom prst="rect">
            <a:avLst/>
          </a:prstGeom>
        </p:spPr>
      </p:pic>
    </p:spTree>
    <p:extLst>
      <p:ext uri="{BB962C8B-B14F-4D97-AF65-F5344CB8AC3E}">
        <p14:creationId xmlns:p14="http://schemas.microsoft.com/office/powerpoint/2010/main" val="406887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p:cNvSpPr>
            <a:spLocks noGrp="1"/>
          </p:cNvSpPr>
          <p:nvPr>
            <p:ph type="subTitle" idx="1"/>
          </p:nvPr>
        </p:nvSpPr>
        <p:spPr>
          <a:xfrm>
            <a:off x="2195736" y="332656"/>
            <a:ext cx="6172200" cy="6042266"/>
          </a:xfrm>
        </p:spPr>
        <p:txBody>
          <a:bodyPr/>
          <a:lstStyle/>
          <a:p>
            <a:r>
              <a:rPr lang="en-IN" dirty="0" smtClean="0">
                <a:solidFill>
                  <a:schemeClr val="tx1"/>
                </a:solidFill>
              </a:rPr>
              <a:t>3. </a:t>
            </a:r>
            <a:r>
              <a:rPr lang="en-IN" u="sng" dirty="0" smtClean="0">
                <a:solidFill>
                  <a:schemeClr val="tx1"/>
                </a:solidFill>
              </a:rPr>
              <a:t>Review of Literature</a:t>
            </a:r>
          </a:p>
          <a:p>
            <a:endParaRPr lang="en-IN" u="sng" dirty="0">
              <a:solidFill>
                <a:schemeClr val="tx1"/>
              </a:solidFill>
            </a:endParaRPr>
          </a:p>
          <a:p>
            <a:pPr marL="285750" indent="-285750">
              <a:buClr>
                <a:schemeClr val="tx1"/>
              </a:buClr>
              <a:buSzPct val="100000"/>
              <a:buFont typeface="Arial" pitchFamily="34" charset="0"/>
              <a:buChar char="•"/>
            </a:pPr>
            <a:r>
              <a:rPr lang="en-IN" sz="1600" dirty="0" smtClean="0">
                <a:solidFill>
                  <a:schemeClr val="tx1"/>
                </a:solidFill>
              </a:rPr>
              <a:t>Meaning</a:t>
            </a:r>
          </a:p>
          <a:p>
            <a:pPr algn="just">
              <a:buClr>
                <a:schemeClr val="tx1"/>
              </a:buClr>
              <a:buSzPct val="100000"/>
            </a:pPr>
            <a:r>
              <a:rPr lang="en-IN" sz="1600" b="0" dirty="0" smtClean="0">
                <a:solidFill>
                  <a:schemeClr val="tx1"/>
                </a:solidFill>
              </a:rPr>
              <a:t>A review of literature is a description, summary and critical evaluation of scholarly works on a certain topic.</a:t>
            </a:r>
          </a:p>
          <a:p>
            <a:pPr>
              <a:buClr>
                <a:schemeClr val="tx1"/>
              </a:buClr>
              <a:buSzPct val="100000"/>
            </a:pPr>
            <a:endParaRPr lang="en-IN" sz="1600" b="0" dirty="0">
              <a:solidFill>
                <a:schemeClr val="tx1"/>
              </a:solidFill>
            </a:endParaRPr>
          </a:p>
          <a:p>
            <a:pPr marL="285750" indent="-285750">
              <a:buClr>
                <a:schemeClr val="tx1"/>
              </a:buClr>
              <a:buSzPct val="100000"/>
              <a:buFont typeface="Arial" pitchFamily="34" charset="0"/>
              <a:buChar char="•"/>
            </a:pPr>
            <a:r>
              <a:rPr lang="en-IN" sz="1600" dirty="0" smtClean="0">
                <a:solidFill>
                  <a:schemeClr val="tx1"/>
                </a:solidFill>
              </a:rPr>
              <a:t>Review of Literature</a:t>
            </a:r>
          </a:p>
          <a:p>
            <a:pPr>
              <a:buClr>
                <a:schemeClr val="tx1"/>
              </a:buClr>
              <a:buSzPct val="100000"/>
            </a:pPr>
            <a:endParaRPr lang="en-IN" sz="1600" dirty="0">
              <a:solidFill>
                <a:schemeClr val="tx1"/>
              </a:solidFill>
            </a:endParaRPr>
          </a:p>
          <a:p>
            <a:pPr marL="285750" indent="-285750" algn="just">
              <a:buClr>
                <a:schemeClr val="tx1"/>
              </a:buClr>
              <a:buSzPct val="100000"/>
              <a:buFont typeface="Wingdings" pitchFamily="2" charset="2"/>
              <a:buChar char="Ø"/>
            </a:pPr>
            <a:r>
              <a:rPr lang="en-IN" sz="1600" dirty="0" smtClean="0">
                <a:solidFill>
                  <a:schemeClr val="tx1"/>
                </a:solidFill>
              </a:rPr>
              <a:t>King (2012) </a:t>
            </a:r>
            <a:r>
              <a:rPr lang="en-IN" sz="1600" b="0" dirty="0" smtClean="0">
                <a:solidFill>
                  <a:schemeClr val="tx1"/>
                </a:solidFill>
              </a:rPr>
              <a:t>the study indicates that “we can summarize the effects of the organizational culture on employee behaviour and performance based on the culture of an organization.”</a:t>
            </a:r>
          </a:p>
          <a:p>
            <a:pPr algn="just">
              <a:buClr>
                <a:schemeClr val="tx1"/>
              </a:buClr>
              <a:buSzPct val="100000"/>
            </a:pPr>
            <a:endParaRPr lang="en-IN" sz="1600" b="0" dirty="0" smtClean="0">
              <a:solidFill>
                <a:schemeClr val="tx1"/>
              </a:solidFill>
            </a:endParaRPr>
          </a:p>
          <a:p>
            <a:pPr marL="285750" indent="-285750" algn="just">
              <a:buClr>
                <a:schemeClr val="tx1"/>
              </a:buClr>
              <a:buSzPct val="100000"/>
              <a:buFont typeface="Wingdings" pitchFamily="2" charset="2"/>
              <a:buChar char="Ø"/>
            </a:pPr>
            <a:r>
              <a:rPr lang="en-IN" sz="1600" dirty="0" smtClean="0">
                <a:solidFill>
                  <a:schemeClr val="tx1"/>
                </a:solidFill>
              </a:rPr>
              <a:t>Brown (2013)</a:t>
            </a:r>
            <a:r>
              <a:rPr lang="en-IN" sz="1600" b="0" dirty="0" smtClean="0">
                <a:solidFill>
                  <a:schemeClr val="tx1"/>
                </a:solidFill>
              </a:rPr>
              <a:t> the study indicates that “An Effective Organizational Culture is a reflection of the organizational excellence. It is essential to maintain a healthy organizational culture to foster a vision of excellence.”</a:t>
            </a:r>
          </a:p>
          <a:p>
            <a:pPr marL="285750" indent="-285750" algn="just">
              <a:buClr>
                <a:schemeClr val="tx1"/>
              </a:buClr>
              <a:buSzPct val="100000"/>
              <a:buFont typeface="Wingdings" pitchFamily="2" charset="2"/>
              <a:buChar char="Ø"/>
            </a:pPr>
            <a:endParaRPr lang="en-IN" sz="1600" b="0" dirty="0">
              <a:solidFill>
                <a:schemeClr val="tx1"/>
              </a:solidFill>
            </a:endParaRPr>
          </a:p>
          <a:p>
            <a:pPr marL="285750" indent="-285750" algn="just">
              <a:buClr>
                <a:schemeClr val="tx1"/>
              </a:buClr>
              <a:buSzPct val="100000"/>
              <a:buFont typeface="Wingdings" pitchFamily="2" charset="2"/>
              <a:buChar char="Ø"/>
            </a:pPr>
            <a:r>
              <a:rPr lang="en-IN" sz="1600" dirty="0" smtClean="0">
                <a:solidFill>
                  <a:schemeClr val="tx1"/>
                </a:solidFill>
              </a:rPr>
              <a:t>Yridaw (2016)</a:t>
            </a:r>
            <a:r>
              <a:rPr lang="en-IN" sz="1600" b="0" dirty="0" smtClean="0">
                <a:solidFill>
                  <a:schemeClr val="tx1"/>
                </a:solidFill>
              </a:rPr>
              <a:t> the study indicates that “organizational culture is glue which combines the non human resources to human resources in an organization to build team work and good performance.”</a:t>
            </a:r>
            <a:endParaRPr lang="en-IN" sz="1600" b="0" dirty="0">
              <a:solidFill>
                <a:schemeClr val="tx1"/>
              </a:solidFill>
            </a:endParaRPr>
          </a:p>
          <a:p>
            <a:pPr marL="285750" indent="-285750" algn="just">
              <a:buClr>
                <a:schemeClr val="tx1"/>
              </a:buClr>
              <a:buSzPct val="100000"/>
              <a:buFont typeface="Wingdings" pitchFamily="2" charset="2"/>
              <a:buChar char="Ø"/>
            </a:pPr>
            <a:endParaRPr lang="en-IN" sz="1600" dirty="0">
              <a:solidFill>
                <a:schemeClr val="tx1"/>
              </a:solidFill>
            </a:endParaRPr>
          </a:p>
        </p:txBody>
      </p:sp>
    </p:spTree>
    <p:extLst>
      <p:ext uri="{BB962C8B-B14F-4D97-AF65-F5344CB8AC3E}">
        <p14:creationId xmlns:p14="http://schemas.microsoft.com/office/powerpoint/2010/main" val="1392404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476672"/>
            <a:ext cx="6462464" cy="6120680"/>
          </a:xfrm>
        </p:spPr>
        <p:txBody>
          <a:bodyPr>
            <a:normAutofit/>
          </a:bodyPr>
          <a:lstStyle/>
          <a:p>
            <a:r>
              <a:rPr lang="en-IN" dirty="0" smtClean="0">
                <a:solidFill>
                  <a:schemeClr val="tx1"/>
                </a:solidFill>
              </a:rPr>
              <a:t>4. </a:t>
            </a:r>
            <a:r>
              <a:rPr lang="en-IN" u="sng" dirty="0" smtClean="0">
                <a:solidFill>
                  <a:schemeClr val="tx1"/>
                </a:solidFill>
              </a:rPr>
              <a:t>Research Methodology</a:t>
            </a:r>
          </a:p>
          <a:p>
            <a:endParaRPr lang="en-IN" sz="1700" b="0" u="sng" dirty="0" smtClean="0">
              <a:solidFill>
                <a:schemeClr val="tx1"/>
              </a:solidFill>
            </a:endParaRPr>
          </a:p>
          <a:p>
            <a:endParaRPr lang="en-IN" sz="1700" b="0" u="sng" dirty="0">
              <a:solidFill>
                <a:schemeClr val="tx1"/>
              </a:solidFill>
            </a:endParaRPr>
          </a:p>
          <a:p>
            <a:pPr marL="285750" indent="-285750">
              <a:buClr>
                <a:schemeClr val="tx1"/>
              </a:buClr>
              <a:buSzPct val="100000"/>
              <a:buFont typeface="Wingdings" pitchFamily="2" charset="2"/>
              <a:buChar char="Ø"/>
            </a:pPr>
            <a:r>
              <a:rPr lang="en-IN" sz="1600" dirty="0" smtClean="0">
                <a:solidFill>
                  <a:schemeClr val="tx1"/>
                </a:solidFill>
              </a:rPr>
              <a:t>Meaning of Research</a:t>
            </a:r>
          </a:p>
          <a:p>
            <a:pPr>
              <a:buClr>
                <a:schemeClr val="tx1"/>
              </a:buClr>
              <a:buSzPct val="100000"/>
            </a:pPr>
            <a:endParaRPr lang="en-IN" sz="1600" dirty="0" smtClean="0">
              <a:solidFill>
                <a:schemeClr val="tx1"/>
              </a:solidFill>
            </a:endParaRPr>
          </a:p>
          <a:p>
            <a:pPr algn="just">
              <a:buClr>
                <a:schemeClr val="tx1"/>
              </a:buClr>
              <a:buSzPct val="100000"/>
            </a:pPr>
            <a:r>
              <a:rPr lang="en-IN" sz="1600" b="0" dirty="0" smtClean="0">
                <a:solidFill>
                  <a:schemeClr val="tx1"/>
                </a:solidFill>
              </a:rPr>
              <a:t>Research is a systematic efforts of gathering information and interpreting it in easy manner in front of audience. Basically it is a thinking process and scientific method of studying a problem and finding solution.</a:t>
            </a:r>
          </a:p>
          <a:p>
            <a:pPr>
              <a:buClr>
                <a:schemeClr val="tx1"/>
              </a:buClr>
              <a:buSzPct val="100000"/>
            </a:pPr>
            <a:endParaRPr lang="en-IN" sz="1600" b="0" dirty="0">
              <a:solidFill>
                <a:schemeClr val="tx1"/>
              </a:solidFill>
            </a:endParaRPr>
          </a:p>
          <a:p>
            <a:pPr marL="285750" indent="-285750">
              <a:buClr>
                <a:schemeClr val="tx1"/>
              </a:buClr>
              <a:buSzPct val="100000"/>
              <a:buFont typeface="Wingdings" pitchFamily="2" charset="2"/>
              <a:buChar char="Ø"/>
            </a:pPr>
            <a:r>
              <a:rPr lang="en-IN" sz="1600" dirty="0" smtClean="0">
                <a:solidFill>
                  <a:schemeClr val="tx1"/>
                </a:solidFill>
              </a:rPr>
              <a:t>Meaning of Research Methodology </a:t>
            </a:r>
          </a:p>
          <a:p>
            <a:pPr>
              <a:buClr>
                <a:schemeClr val="tx1"/>
              </a:buClr>
              <a:buSzPct val="100000"/>
            </a:pPr>
            <a:endParaRPr lang="en-IN" sz="1600" dirty="0">
              <a:solidFill>
                <a:schemeClr val="tx1"/>
              </a:solidFill>
            </a:endParaRPr>
          </a:p>
          <a:p>
            <a:pPr algn="just">
              <a:buClr>
                <a:schemeClr val="tx1"/>
              </a:buClr>
              <a:buSzPct val="100000"/>
            </a:pPr>
            <a:r>
              <a:rPr lang="en-IN" sz="1600" b="0" dirty="0" smtClean="0">
                <a:solidFill>
                  <a:schemeClr val="tx1"/>
                </a:solidFill>
              </a:rPr>
              <a:t>Research methodology is a specific procedures or techniques used to identify and analyse information about a topic. In research paper , this technique helps a reader to critically evaluate overall study.</a:t>
            </a:r>
          </a:p>
          <a:p>
            <a:pPr algn="just">
              <a:buClr>
                <a:schemeClr val="tx1"/>
              </a:buClr>
              <a:buSzPct val="100000"/>
            </a:pPr>
            <a:endParaRPr lang="en-IN" sz="1700" b="0" dirty="0">
              <a:solidFill>
                <a:schemeClr val="tx1"/>
              </a:solidFill>
            </a:endParaRPr>
          </a:p>
          <a:p>
            <a:pPr algn="just">
              <a:buClr>
                <a:schemeClr val="tx1"/>
              </a:buClr>
              <a:buSzPct val="100000"/>
            </a:pPr>
            <a:endParaRPr lang="en-IN" sz="1600" b="0" dirty="0">
              <a:solidFill>
                <a:schemeClr val="tx1"/>
              </a:solidFill>
            </a:endParaRPr>
          </a:p>
        </p:txBody>
      </p:sp>
    </p:spTree>
    <p:extLst>
      <p:ext uri="{BB962C8B-B14F-4D97-AF65-F5344CB8AC3E}">
        <p14:creationId xmlns:p14="http://schemas.microsoft.com/office/powerpoint/2010/main" val="734976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11760" y="836712"/>
            <a:ext cx="6192688" cy="5538210"/>
          </a:xfrm>
        </p:spPr>
        <p:txBody>
          <a:bodyPr>
            <a:normAutofit/>
          </a:bodyPr>
          <a:lstStyle/>
          <a:p>
            <a:pPr marL="285750" indent="-285750">
              <a:buClr>
                <a:schemeClr val="tx1"/>
              </a:buClr>
              <a:buSzPct val="100000"/>
              <a:buFont typeface="Arial" pitchFamily="34" charset="0"/>
              <a:buChar char="•"/>
            </a:pPr>
            <a:r>
              <a:rPr lang="en-IN" sz="1600" dirty="0">
                <a:solidFill>
                  <a:schemeClr val="tx1"/>
                </a:solidFill>
              </a:rPr>
              <a:t>Title</a:t>
            </a:r>
          </a:p>
          <a:p>
            <a:pPr>
              <a:buClr>
                <a:schemeClr val="tx1"/>
              </a:buClr>
              <a:buSzPct val="100000"/>
            </a:pPr>
            <a:endParaRPr lang="en-IN" sz="1600" dirty="0">
              <a:solidFill>
                <a:schemeClr val="tx1"/>
              </a:solidFill>
            </a:endParaRPr>
          </a:p>
          <a:p>
            <a:pPr algn="just">
              <a:buClr>
                <a:schemeClr val="tx1"/>
              </a:buClr>
              <a:buSzPct val="100000"/>
            </a:pPr>
            <a:r>
              <a:rPr lang="en-IN" sz="1600" b="0" dirty="0">
                <a:solidFill>
                  <a:schemeClr val="tx1"/>
                </a:solidFill>
              </a:rPr>
              <a:t>The </a:t>
            </a:r>
            <a:r>
              <a:rPr lang="en-IN" sz="1600" b="0" dirty="0" smtClean="0">
                <a:solidFill>
                  <a:schemeClr val="tx1"/>
                </a:solidFill>
              </a:rPr>
              <a:t> </a:t>
            </a:r>
            <a:r>
              <a:rPr lang="en-IN" sz="1600" b="0" dirty="0">
                <a:solidFill>
                  <a:schemeClr val="tx1"/>
                </a:solidFill>
              </a:rPr>
              <a:t>study which is taken into consideration for my HR report is </a:t>
            </a:r>
            <a:r>
              <a:rPr lang="en-IN" sz="1600" dirty="0">
                <a:solidFill>
                  <a:schemeClr val="tx1"/>
                </a:solidFill>
              </a:rPr>
              <a:t>“Organizational Culture”</a:t>
            </a:r>
            <a:r>
              <a:rPr lang="en-IN" sz="1600" b="0" dirty="0">
                <a:solidFill>
                  <a:schemeClr val="tx1"/>
                </a:solidFill>
              </a:rPr>
              <a:t>, which I conducted on Krishna Industrial Security and fire services.</a:t>
            </a:r>
          </a:p>
          <a:p>
            <a:pPr>
              <a:buClr>
                <a:schemeClr val="tx1"/>
              </a:buClr>
              <a:buSzPct val="100000"/>
            </a:pPr>
            <a:endParaRPr lang="en-IN" sz="1600" b="0" dirty="0">
              <a:solidFill>
                <a:schemeClr val="tx1"/>
              </a:solidFill>
            </a:endParaRPr>
          </a:p>
          <a:p>
            <a:pPr marL="285750" indent="-285750">
              <a:buClr>
                <a:schemeClr val="tx1"/>
              </a:buClr>
              <a:buSzPct val="100000"/>
              <a:buFont typeface="Arial" pitchFamily="34" charset="0"/>
              <a:buChar char="•"/>
            </a:pPr>
            <a:r>
              <a:rPr lang="en-IN" sz="1600" dirty="0">
                <a:solidFill>
                  <a:schemeClr val="tx1"/>
                </a:solidFill>
              </a:rPr>
              <a:t>Objective of study</a:t>
            </a:r>
          </a:p>
          <a:p>
            <a:pPr>
              <a:buClr>
                <a:schemeClr val="tx1"/>
              </a:buClr>
              <a:buSzPct val="100000"/>
            </a:pPr>
            <a:endParaRPr lang="en-IN" sz="1600" dirty="0">
              <a:solidFill>
                <a:schemeClr val="tx1"/>
              </a:solidFill>
            </a:endParaRPr>
          </a:p>
          <a:p>
            <a:pPr marL="285750" indent="-285750" algn="just">
              <a:buClr>
                <a:schemeClr val="tx1"/>
              </a:buClr>
              <a:buSzPct val="100000"/>
              <a:buFont typeface="Wingdings" pitchFamily="2" charset="2"/>
              <a:buChar char="ü"/>
            </a:pPr>
            <a:r>
              <a:rPr lang="en-IN" sz="1600" b="0" dirty="0">
                <a:solidFill>
                  <a:schemeClr val="tx1"/>
                </a:solidFill>
              </a:rPr>
              <a:t>To investigate the impact of organization culture on employee </a:t>
            </a:r>
            <a:r>
              <a:rPr lang="en-IN" sz="1600" b="0" dirty="0" smtClean="0">
                <a:solidFill>
                  <a:schemeClr val="tx1"/>
                </a:solidFill>
              </a:rPr>
              <a:t>behaviour within the organization.</a:t>
            </a:r>
            <a:endParaRPr lang="en-IN" sz="1600" b="0" dirty="0">
              <a:solidFill>
                <a:schemeClr val="tx1"/>
              </a:solidFill>
            </a:endParaRPr>
          </a:p>
          <a:p>
            <a:pPr marL="285750" indent="-285750" algn="just">
              <a:buClr>
                <a:schemeClr val="tx1"/>
              </a:buClr>
              <a:buSzPct val="100000"/>
              <a:buFont typeface="Wingdings" pitchFamily="2" charset="2"/>
              <a:buChar char="ü"/>
            </a:pPr>
            <a:r>
              <a:rPr lang="en-IN" sz="1600" b="0" dirty="0">
                <a:solidFill>
                  <a:schemeClr val="tx1"/>
                </a:solidFill>
              </a:rPr>
              <a:t>To understand the working style and difference between theoretical study and practical study.</a:t>
            </a:r>
          </a:p>
          <a:p>
            <a:pPr marL="285750" indent="-285750" algn="just">
              <a:buClr>
                <a:schemeClr val="tx1"/>
              </a:buClr>
              <a:buSzPct val="100000"/>
              <a:buFont typeface="Wingdings" pitchFamily="2" charset="2"/>
              <a:buChar char="ü"/>
            </a:pPr>
            <a:r>
              <a:rPr lang="en-IN" sz="1600" b="0">
                <a:solidFill>
                  <a:schemeClr val="tx1"/>
                </a:solidFill>
              </a:rPr>
              <a:t>T</a:t>
            </a:r>
            <a:r>
              <a:rPr lang="en-IN" sz="1600" b="0" smtClean="0">
                <a:solidFill>
                  <a:schemeClr val="tx1"/>
                </a:solidFill>
              </a:rPr>
              <a:t>o </a:t>
            </a:r>
            <a:r>
              <a:rPr lang="en-IN" sz="1600" b="0" dirty="0">
                <a:solidFill>
                  <a:schemeClr val="tx1"/>
                </a:solidFill>
              </a:rPr>
              <a:t>investigate how various aspect of organizational culture influence the employee attitude and behaviour.</a:t>
            </a:r>
          </a:p>
          <a:p>
            <a:endParaRPr lang="en-IN" sz="1600" dirty="0"/>
          </a:p>
        </p:txBody>
      </p:sp>
    </p:spTree>
    <p:extLst>
      <p:ext uri="{BB962C8B-B14F-4D97-AF65-F5344CB8AC3E}">
        <p14:creationId xmlns:p14="http://schemas.microsoft.com/office/powerpoint/2010/main" val="47409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11760" y="404664"/>
            <a:ext cx="6462464" cy="5970258"/>
          </a:xfrm>
        </p:spPr>
        <p:txBody>
          <a:bodyPr/>
          <a:lstStyle/>
          <a:p>
            <a:pPr marL="285750" indent="-285750">
              <a:buClr>
                <a:schemeClr val="tx1"/>
              </a:buClr>
              <a:buSzPct val="110000"/>
              <a:buFont typeface="Arial" pitchFamily="34" charset="0"/>
              <a:buChar char="•"/>
            </a:pPr>
            <a:endParaRPr lang="en-IN" dirty="0" smtClean="0">
              <a:solidFill>
                <a:schemeClr val="tx1"/>
              </a:solidFill>
            </a:endParaRPr>
          </a:p>
          <a:p>
            <a:pPr marL="285750" indent="-285750">
              <a:buClr>
                <a:schemeClr val="tx1"/>
              </a:buClr>
              <a:buSzPct val="110000"/>
              <a:buFont typeface="Arial" pitchFamily="34" charset="0"/>
              <a:buChar char="•"/>
            </a:pPr>
            <a:endParaRPr lang="en-IN" dirty="0">
              <a:solidFill>
                <a:schemeClr val="tx1"/>
              </a:solidFill>
            </a:endParaRPr>
          </a:p>
          <a:p>
            <a:pPr marL="285750" indent="-285750">
              <a:buClr>
                <a:schemeClr val="tx1"/>
              </a:buClr>
              <a:buSzPct val="110000"/>
              <a:buFont typeface="Arial" pitchFamily="34" charset="0"/>
              <a:buChar char="•"/>
            </a:pPr>
            <a:r>
              <a:rPr lang="en-IN" dirty="0" smtClean="0">
                <a:solidFill>
                  <a:schemeClr val="tx1"/>
                </a:solidFill>
              </a:rPr>
              <a:t>Sample Size </a:t>
            </a:r>
          </a:p>
          <a:p>
            <a:pPr>
              <a:buClr>
                <a:schemeClr val="tx1"/>
              </a:buClr>
              <a:buSzPct val="110000"/>
            </a:pPr>
            <a:endParaRPr lang="en-IN" dirty="0">
              <a:solidFill>
                <a:schemeClr val="tx1"/>
              </a:solidFill>
            </a:endParaRPr>
          </a:p>
          <a:p>
            <a:pPr>
              <a:buClr>
                <a:schemeClr val="tx1"/>
              </a:buClr>
              <a:buSzPct val="110000"/>
            </a:pPr>
            <a:r>
              <a:rPr lang="en-IN" sz="1600" b="0" dirty="0" smtClean="0">
                <a:solidFill>
                  <a:schemeClr val="tx1"/>
                </a:solidFill>
              </a:rPr>
              <a:t>Krishna Industrial Security and fire services is a service provider in Gujarat. It provides Man power services in different region of Gujarat as well as some of other cities. The Company having  500+ workers and 30 employees including the branch OMS, Tripura.</a:t>
            </a:r>
          </a:p>
          <a:p>
            <a:pPr>
              <a:buClr>
                <a:schemeClr val="tx1"/>
              </a:buClr>
              <a:buSzPct val="110000"/>
            </a:pPr>
            <a:r>
              <a:rPr lang="en-IN" sz="1600" b="0" dirty="0" smtClean="0">
                <a:solidFill>
                  <a:schemeClr val="tx1"/>
                </a:solidFill>
              </a:rPr>
              <a:t> For my report study i take 20 respondents (Employees).</a:t>
            </a:r>
          </a:p>
          <a:p>
            <a:pPr>
              <a:buClr>
                <a:schemeClr val="tx1"/>
              </a:buClr>
              <a:buSzPct val="110000"/>
            </a:pPr>
            <a:endParaRPr lang="en-IN" sz="1600" b="0" dirty="0">
              <a:solidFill>
                <a:schemeClr val="tx1"/>
              </a:solidFill>
            </a:endParaRPr>
          </a:p>
          <a:p>
            <a:pPr marL="285750" indent="-285750">
              <a:buClr>
                <a:schemeClr val="tx1"/>
              </a:buClr>
              <a:buSzPct val="110000"/>
              <a:buFont typeface="Arial" pitchFamily="34" charset="0"/>
              <a:buChar char="•"/>
            </a:pPr>
            <a:r>
              <a:rPr lang="en-IN" sz="1600" dirty="0" smtClean="0">
                <a:solidFill>
                  <a:schemeClr val="tx1"/>
                </a:solidFill>
              </a:rPr>
              <a:t>Limitation of Study </a:t>
            </a:r>
          </a:p>
          <a:p>
            <a:pPr>
              <a:buClr>
                <a:schemeClr val="tx1"/>
              </a:buClr>
              <a:buSzPct val="110000"/>
            </a:pPr>
            <a:endParaRPr lang="en-IN" sz="1600" dirty="0" smtClean="0">
              <a:solidFill>
                <a:schemeClr val="tx1"/>
              </a:solidFill>
            </a:endParaRPr>
          </a:p>
          <a:p>
            <a:pPr marL="285750" indent="-285750">
              <a:buClr>
                <a:schemeClr val="tx1"/>
              </a:buClr>
              <a:buSzPct val="110000"/>
              <a:buFont typeface="Wingdings" pitchFamily="2" charset="2"/>
              <a:buChar char="ü"/>
            </a:pPr>
            <a:r>
              <a:rPr lang="en-IN" sz="1600" b="0" dirty="0" smtClean="0">
                <a:solidFill>
                  <a:schemeClr val="tx1"/>
                </a:solidFill>
              </a:rPr>
              <a:t>Limited </a:t>
            </a:r>
            <a:r>
              <a:rPr lang="en-IN" sz="1600" b="0" smtClean="0">
                <a:solidFill>
                  <a:schemeClr val="tx1"/>
                </a:solidFill>
              </a:rPr>
              <a:t>Time </a:t>
            </a:r>
            <a:endParaRPr lang="en-IN" sz="1600" b="0" dirty="0" smtClean="0">
              <a:solidFill>
                <a:schemeClr val="tx1"/>
              </a:solidFill>
            </a:endParaRPr>
          </a:p>
          <a:p>
            <a:pPr marL="285750" indent="-285750">
              <a:buClr>
                <a:schemeClr val="tx1"/>
              </a:buClr>
              <a:buSzPct val="110000"/>
              <a:buFont typeface="Wingdings" pitchFamily="2" charset="2"/>
              <a:buChar char="ü"/>
            </a:pPr>
            <a:r>
              <a:rPr lang="en-IN" sz="1600" b="0" dirty="0" smtClean="0">
                <a:solidFill>
                  <a:schemeClr val="tx1"/>
                </a:solidFill>
              </a:rPr>
              <a:t>Limited Resource</a:t>
            </a:r>
          </a:p>
          <a:p>
            <a:pPr marL="285750" indent="-285750">
              <a:buClr>
                <a:schemeClr val="tx1"/>
              </a:buClr>
              <a:buSzPct val="110000"/>
              <a:buFont typeface="Wingdings" pitchFamily="2" charset="2"/>
              <a:buChar char="ü"/>
            </a:pPr>
            <a:r>
              <a:rPr lang="en-IN" sz="1600" b="0" dirty="0" smtClean="0">
                <a:solidFill>
                  <a:schemeClr val="tx1"/>
                </a:solidFill>
              </a:rPr>
              <a:t>Ethical Consideration</a:t>
            </a:r>
            <a:endParaRPr lang="en-IN" sz="1600" b="0" dirty="0">
              <a:solidFill>
                <a:schemeClr val="tx1"/>
              </a:solidFill>
            </a:endParaRPr>
          </a:p>
        </p:txBody>
      </p:sp>
    </p:spTree>
    <p:extLst>
      <p:ext uri="{BB962C8B-B14F-4D97-AF65-F5344CB8AC3E}">
        <p14:creationId xmlns:p14="http://schemas.microsoft.com/office/powerpoint/2010/main" val="364398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487</TotalTime>
  <Words>1414</Words>
  <Application>Microsoft Office PowerPoint</Application>
  <PresentationFormat>On-screen Show (4:3)</PresentationFormat>
  <Paragraphs>243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139</cp:revision>
  <dcterms:created xsi:type="dcterms:W3CDTF">2024-02-05T17:42:31Z</dcterms:created>
  <dcterms:modified xsi:type="dcterms:W3CDTF">2024-02-10T10:22:26Z</dcterms:modified>
</cp:coreProperties>
</file>