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178DB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178DB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178DB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826135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8288">
            <a:solidFill>
              <a:srgbClr val="1CAC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648" y="2381199"/>
            <a:ext cx="1095070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178DB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284" y="2045970"/>
            <a:ext cx="11485245" cy="404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9099"/>
              <a:ext cx="12192000" cy="6438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3055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C5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324984"/>
              <a:ext cx="1741170" cy="777240"/>
            </a:xfrm>
            <a:custGeom>
              <a:avLst/>
              <a:gdLst/>
              <a:ahLst/>
              <a:cxnLst/>
              <a:rect l="l" t="t" r="r" b="b"/>
              <a:pathLst>
                <a:path w="1741170" h="777239">
                  <a:moveTo>
                    <a:pt x="1344930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1344930" y="777239"/>
                  </a:lnTo>
                  <a:lnTo>
                    <a:pt x="1354455" y="776604"/>
                  </a:lnTo>
                  <a:lnTo>
                    <a:pt x="1362710" y="774700"/>
                  </a:lnTo>
                  <a:lnTo>
                    <a:pt x="1369060" y="771525"/>
                  </a:lnTo>
                  <a:lnTo>
                    <a:pt x="1373505" y="767714"/>
                  </a:lnTo>
                  <a:lnTo>
                    <a:pt x="1373505" y="763269"/>
                  </a:lnTo>
                  <a:lnTo>
                    <a:pt x="1377950" y="763269"/>
                  </a:lnTo>
                  <a:lnTo>
                    <a:pt x="1734185" y="407669"/>
                  </a:lnTo>
                  <a:lnTo>
                    <a:pt x="1739264" y="398779"/>
                  </a:lnTo>
                  <a:lnTo>
                    <a:pt x="1741170" y="387984"/>
                  </a:lnTo>
                  <a:lnTo>
                    <a:pt x="1739264" y="376554"/>
                  </a:lnTo>
                  <a:lnTo>
                    <a:pt x="1734185" y="365125"/>
                  </a:lnTo>
                  <a:lnTo>
                    <a:pt x="1377950" y="13969"/>
                  </a:lnTo>
                  <a:lnTo>
                    <a:pt x="1377950" y="9525"/>
                  </a:lnTo>
                  <a:lnTo>
                    <a:pt x="1373505" y="9525"/>
                  </a:lnTo>
                  <a:lnTo>
                    <a:pt x="1369060" y="6350"/>
                  </a:lnTo>
                  <a:lnTo>
                    <a:pt x="1362710" y="3175"/>
                  </a:lnTo>
                  <a:lnTo>
                    <a:pt x="1354455" y="634"/>
                  </a:lnTo>
                  <a:lnTo>
                    <a:pt x="134493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7928" rIns="0" bIns="0" rtlCol="0" vert="horz">
            <a:spAutoFit/>
          </a:bodyPr>
          <a:lstStyle/>
          <a:p>
            <a:pPr algn="ctr" marL="1550035">
              <a:lnSpc>
                <a:spcPct val="100000"/>
              </a:lnSpc>
              <a:spcBef>
                <a:spcPts val="100"/>
              </a:spcBef>
            </a:pPr>
            <a:r>
              <a:rPr dirty="0" sz="4800" spc="-790" i="1">
                <a:solidFill>
                  <a:srgbClr val="178DB9"/>
                </a:solidFill>
                <a:latin typeface="Verdana"/>
                <a:cs typeface="Verdana"/>
              </a:rPr>
              <a:t>FL</a:t>
            </a:r>
            <a:r>
              <a:rPr dirty="0" sz="4800" spc="-665" i="1">
                <a:solidFill>
                  <a:srgbClr val="178DB9"/>
                </a:solidFill>
                <a:latin typeface="Verdana"/>
                <a:cs typeface="Verdana"/>
              </a:rPr>
              <a:t>I</a:t>
            </a:r>
            <a:r>
              <a:rPr dirty="0" sz="4800" spc="-969" i="1">
                <a:solidFill>
                  <a:srgbClr val="178DB9"/>
                </a:solidFill>
                <a:latin typeface="Verdana"/>
                <a:cs typeface="Verdana"/>
              </a:rPr>
              <a:t>G</a:t>
            </a:r>
            <a:r>
              <a:rPr dirty="0" sz="4800" spc="-1030" i="1">
                <a:solidFill>
                  <a:srgbClr val="178DB9"/>
                </a:solidFill>
                <a:latin typeface="Verdana"/>
                <a:cs typeface="Verdana"/>
              </a:rPr>
              <a:t>H</a:t>
            </a:r>
            <a:r>
              <a:rPr dirty="0" sz="4800" spc="-835" i="1">
                <a:solidFill>
                  <a:srgbClr val="178DB9"/>
                </a:solidFill>
                <a:latin typeface="Verdana"/>
                <a:cs typeface="Verdana"/>
              </a:rPr>
              <a:t>T</a:t>
            </a:r>
            <a:r>
              <a:rPr dirty="0" sz="4800" spc="-254" i="1">
                <a:solidFill>
                  <a:srgbClr val="178DB9"/>
                </a:solidFill>
                <a:latin typeface="Verdana"/>
                <a:cs typeface="Verdana"/>
              </a:rPr>
              <a:t> </a:t>
            </a:r>
            <a:r>
              <a:rPr dirty="0" sz="4800" spc="-885" i="1">
                <a:solidFill>
                  <a:srgbClr val="178DB9"/>
                </a:solidFill>
                <a:latin typeface="Verdana"/>
                <a:cs typeface="Verdana"/>
              </a:rPr>
              <a:t>P</a:t>
            </a:r>
            <a:r>
              <a:rPr dirty="0" sz="4800" spc="-960" i="1">
                <a:solidFill>
                  <a:srgbClr val="178DB9"/>
                </a:solidFill>
                <a:latin typeface="Verdana"/>
                <a:cs typeface="Verdana"/>
              </a:rPr>
              <a:t>R</a:t>
            </a:r>
            <a:r>
              <a:rPr dirty="0" sz="4800" spc="-630" i="1">
                <a:solidFill>
                  <a:srgbClr val="178DB9"/>
                </a:solidFill>
                <a:latin typeface="Verdana"/>
                <a:cs typeface="Verdana"/>
              </a:rPr>
              <a:t>I</a:t>
            </a:r>
            <a:r>
              <a:rPr dirty="0" sz="4800" spc="-860" i="1">
                <a:solidFill>
                  <a:srgbClr val="178DB9"/>
                </a:solidFill>
                <a:latin typeface="Verdana"/>
                <a:cs typeface="Verdana"/>
              </a:rPr>
              <a:t>CE</a:t>
            </a:r>
            <a:r>
              <a:rPr dirty="0" sz="4800" spc="-215" i="1">
                <a:solidFill>
                  <a:srgbClr val="178DB9"/>
                </a:solidFill>
                <a:latin typeface="Verdana"/>
                <a:cs typeface="Verdana"/>
              </a:rPr>
              <a:t> </a:t>
            </a:r>
            <a:r>
              <a:rPr dirty="0" sz="4800" spc="-885" i="1">
                <a:solidFill>
                  <a:srgbClr val="178DB9"/>
                </a:solidFill>
                <a:latin typeface="Verdana"/>
                <a:cs typeface="Verdana"/>
              </a:rPr>
              <a:t>P</a:t>
            </a:r>
            <a:r>
              <a:rPr dirty="0" sz="4800" spc="-930" i="1">
                <a:solidFill>
                  <a:srgbClr val="178DB9"/>
                </a:solidFill>
                <a:latin typeface="Verdana"/>
                <a:cs typeface="Verdana"/>
              </a:rPr>
              <a:t>R</a:t>
            </a:r>
            <a:r>
              <a:rPr dirty="0" sz="4800" spc="-930" i="1">
                <a:solidFill>
                  <a:srgbClr val="178DB9"/>
                </a:solidFill>
                <a:latin typeface="Verdana"/>
                <a:cs typeface="Verdana"/>
              </a:rPr>
              <a:t>ED</a:t>
            </a:r>
            <a:r>
              <a:rPr dirty="0" sz="4800" spc="-660" i="1">
                <a:solidFill>
                  <a:srgbClr val="178DB9"/>
                </a:solidFill>
                <a:latin typeface="Verdana"/>
                <a:cs typeface="Verdana"/>
              </a:rPr>
              <a:t>I</a:t>
            </a:r>
            <a:r>
              <a:rPr dirty="0" sz="4800" spc="-865" i="1">
                <a:solidFill>
                  <a:srgbClr val="178DB9"/>
                </a:solidFill>
                <a:latin typeface="Verdana"/>
                <a:cs typeface="Verdana"/>
              </a:rPr>
              <a:t>C</a:t>
            </a:r>
            <a:r>
              <a:rPr dirty="0" sz="4800" spc="-810" i="1">
                <a:solidFill>
                  <a:srgbClr val="178DB9"/>
                </a:solidFill>
                <a:latin typeface="Verdana"/>
                <a:cs typeface="Verdana"/>
              </a:rPr>
              <a:t>T</a:t>
            </a:r>
            <a:r>
              <a:rPr dirty="0" sz="4800" spc="-660" i="1">
                <a:solidFill>
                  <a:srgbClr val="178DB9"/>
                </a:solidFill>
                <a:latin typeface="Verdana"/>
                <a:cs typeface="Verdana"/>
              </a:rPr>
              <a:t>I</a:t>
            </a:r>
            <a:r>
              <a:rPr dirty="0" sz="4800" spc="-1045" i="1">
                <a:solidFill>
                  <a:srgbClr val="178DB9"/>
                </a:solidFill>
                <a:latin typeface="Verdana"/>
                <a:cs typeface="Verdana"/>
              </a:rPr>
              <a:t>O</a:t>
            </a:r>
            <a:r>
              <a:rPr dirty="0" sz="4800" spc="-1035" i="1">
                <a:solidFill>
                  <a:srgbClr val="178DB9"/>
                </a:solidFill>
                <a:latin typeface="Verdana"/>
                <a:cs typeface="Verdana"/>
              </a:rPr>
              <a:t>N</a:t>
            </a:r>
            <a:r>
              <a:rPr dirty="0" sz="4800" spc="-250" i="1">
                <a:solidFill>
                  <a:srgbClr val="178DB9"/>
                </a:solidFill>
                <a:latin typeface="Verdana"/>
                <a:cs typeface="Verdana"/>
              </a:rPr>
              <a:t> </a:t>
            </a:r>
            <a:r>
              <a:rPr dirty="0" sz="4800" spc="-885" i="1">
                <a:solidFill>
                  <a:srgbClr val="178DB9"/>
                </a:solidFill>
                <a:latin typeface="Verdana"/>
                <a:cs typeface="Verdana"/>
              </a:rPr>
              <a:t>P</a:t>
            </a:r>
            <a:r>
              <a:rPr dirty="0" sz="4800" spc="-960" i="1">
                <a:solidFill>
                  <a:srgbClr val="178DB9"/>
                </a:solidFill>
                <a:latin typeface="Verdana"/>
                <a:cs typeface="Verdana"/>
              </a:rPr>
              <a:t>R</a:t>
            </a:r>
            <a:r>
              <a:rPr dirty="0" sz="4800" spc="-1010" i="1">
                <a:solidFill>
                  <a:srgbClr val="178DB9"/>
                </a:solidFill>
                <a:latin typeface="Verdana"/>
                <a:cs typeface="Verdana"/>
              </a:rPr>
              <a:t>O</a:t>
            </a:r>
            <a:r>
              <a:rPr dirty="0" sz="4800" spc="-685" i="1">
                <a:solidFill>
                  <a:srgbClr val="178DB9"/>
                </a:solidFill>
                <a:latin typeface="Verdana"/>
                <a:cs typeface="Verdana"/>
              </a:rPr>
              <a:t>J</a:t>
            </a:r>
            <a:r>
              <a:rPr dirty="0" sz="4800" spc="-810" i="1">
                <a:solidFill>
                  <a:srgbClr val="178DB9"/>
                </a:solidFill>
                <a:latin typeface="Verdana"/>
                <a:cs typeface="Verdana"/>
              </a:rPr>
              <a:t>E</a:t>
            </a:r>
            <a:r>
              <a:rPr dirty="0" sz="4800" spc="-860" i="1">
                <a:solidFill>
                  <a:srgbClr val="178DB9"/>
                </a:solidFill>
                <a:latin typeface="Verdana"/>
                <a:cs typeface="Verdana"/>
              </a:rPr>
              <a:t>CT</a:t>
            </a:r>
            <a:endParaRPr sz="4800">
              <a:latin typeface="Verdana"/>
              <a:cs typeface="Verdana"/>
            </a:endParaRPr>
          </a:p>
          <a:p>
            <a:pPr algn="ctr" marL="2687955">
              <a:lnSpc>
                <a:spcPct val="100000"/>
              </a:lnSpc>
              <a:spcBef>
                <a:spcPts val="5"/>
              </a:spcBef>
            </a:pPr>
            <a:r>
              <a:rPr dirty="0" sz="4800" spc="-365" i="1">
                <a:solidFill>
                  <a:srgbClr val="178DB9"/>
                </a:solidFill>
                <a:latin typeface="Verdana"/>
                <a:cs typeface="Verdana"/>
              </a:rPr>
              <a:t>PRESENTATION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4336" y="6229603"/>
            <a:ext cx="155575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 spc="-254" b="1">
                <a:solidFill>
                  <a:srgbClr val="575757"/>
                </a:solidFill>
                <a:latin typeface="Verdana"/>
                <a:cs typeface="Verdana"/>
              </a:rPr>
              <a:t>Su</a:t>
            </a:r>
            <a:r>
              <a:rPr dirty="0" sz="1800" spc="-254" b="1">
                <a:solidFill>
                  <a:srgbClr val="575757"/>
                </a:solidFill>
                <a:latin typeface="Verdana"/>
                <a:cs typeface="Verdana"/>
              </a:rPr>
              <a:t>b</a:t>
            </a:r>
            <a:r>
              <a:rPr dirty="0" sz="1800" spc="-140" b="1">
                <a:solidFill>
                  <a:srgbClr val="575757"/>
                </a:solidFill>
                <a:latin typeface="Verdana"/>
                <a:cs typeface="Verdana"/>
              </a:rPr>
              <a:t>i</a:t>
            </a:r>
            <a:r>
              <a:rPr dirty="0" sz="1800" spc="-400" b="1">
                <a:solidFill>
                  <a:srgbClr val="575757"/>
                </a:solidFill>
                <a:latin typeface="Verdana"/>
                <a:cs typeface="Verdana"/>
              </a:rPr>
              <a:t>m</a:t>
            </a:r>
            <a:r>
              <a:rPr dirty="0" sz="1800" spc="-140" b="1">
                <a:solidFill>
                  <a:srgbClr val="575757"/>
                </a:solidFill>
                <a:latin typeface="Verdana"/>
                <a:cs typeface="Verdana"/>
              </a:rPr>
              <a:t>i</a:t>
            </a:r>
            <a:r>
              <a:rPr dirty="0" sz="1800" spc="-175" b="1">
                <a:solidFill>
                  <a:srgbClr val="575757"/>
                </a:solidFill>
                <a:latin typeface="Verdana"/>
                <a:cs typeface="Verdana"/>
              </a:rPr>
              <a:t>tt</a:t>
            </a:r>
            <a:r>
              <a:rPr dirty="0" sz="1800" spc="-245" b="1">
                <a:solidFill>
                  <a:srgbClr val="575757"/>
                </a:solidFill>
                <a:latin typeface="Verdana"/>
                <a:cs typeface="Verdana"/>
              </a:rPr>
              <a:t>e</a:t>
            </a:r>
            <a:r>
              <a:rPr dirty="0" sz="1800" spc="-265" b="1">
                <a:solidFill>
                  <a:srgbClr val="575757"/>
                </a:solidFill>
                <a:latin typeface="Verdana"/>
                <a:cs typeface="Verdana"/>
              </a:rPr>
              <a:t>d</a:t>
            </a:r>
            <a:r>
              <a:rPr dirty="0" sz="1800" spc="30" b="1">
                <a:solidFill>
                  <a:srgbClr val="575757"/>
                </a:solidFill>
                <a:latin typeface="Verdana"/>
                <a:cs typeface="Verdana"/>
              </a:rPr>
              <a:t> </a:t>
            </a:r>
            <a:r>
              <a:rPr dirty="0" sz="1800" spc="-275" b="1">
                <a:solidFill>
                  <a:srgbClr val="575757"/>
                </a:solidFill>
                <a:latin typeface="Verdana"/>
                <a:cs typeface="Verdana"/>
              </a:rPr>
              <a:t>B</a:t>
            </a:r>
            <a:r>
              <a:rPr dirty="0" sz="1800" spc="-245" b="1">
                <a:solidFill>
                  <a:srgbClr val="575757"/>
                </a:solidFill>
                <a:latin typeface="Verdana"/>
                <a:cs typeface="Verdana"/>
              </a:rPr>
              <a:t>y</a:t>
            </a:r>
            <a:r>
              <a:rPr dirty="0" sz="1800" spc="-140" b="1">
                <a:solidFill>
                  <a:srgbClr val="575757"/>
                </a:solidFill>
                <a:latin typeface="Verdana"/>
                <a:cs typeface="Verdana"/>
              </a:rPr>
              <a:t>:  </a:t>
            </a:r>
            <a:r>
              <a:rPr dirty="0" sz="1800" spc="-215" b="1">
                <a:solidFill>
                  <a:srgbClr val="575757"/>
                </a:solidFill>
                <a:latin typeface="Verdana"/>
                <a:cs typeface="Verdana"/>
              </a:rPr>
              <a:t>P</a:t>
            </a:r>
            <a:r>
              <a:rPr dirty="0" sz="1800" spc="-135" b="1">
                <a:solidFill>
                  <a:srgbClr val="575757"/>
                </a:solidFill>
                <a:latin typeface="Verdana"/>
                <a:cs typeface="Verdana"/>
              </a:rPr>
              <a:t>r</a:t>
            </a:r>
            <a:r>
              <a:rPr dirty="0" sz="1800" spc="-190" b="1">
                <a:solidFill>
                  <a:srgbClr val="575757"/>
                </a:solidFill>
                <a:latin typeface="Verdana"/>
                <a:cs typeface="Verdana"/>
              </a:rPr>
              <a:t>e</a:t>
            </a:r>
            <a:r>
              <a:rPr dirty="0" sz="1800" spc="-135" b="1">
                <a:solidFill>
                  <a:srgbClr val="575757"/>
                </a:solidFill>
                <a:latin typeface="Verdana"/>
                <a:cs typeface="Verdana"/>
              </a:rPr>
              <a:t>r</a:t>
            </a:r>
            <a:r>
              <a:rPr dirty="0" sz="1800" spc="-204" b="1">
                <a:solidFill>
                  <a:srgbClr val="575757"/>
                </a:solidFill>
                <a:latin typeface="Verdana"/>
                <a:cs typeface="Verdana"/>
              </a:rPr>
              <a:t>n</a:t>
            </a:r>
            <a:r>
              <a:rPr dirty="0" sz="1800" spc="-200" b="1">
                <a:solidFill>
                  <a:srgbClr val="575757"/>
                </a:solidFill>
                <a:latin typeface="Verdana"/>
                <a:cs typeface="Verdana"/>
              </a:rPr>
              <a:t>a</a:t>
            </a:r>
            <a:r>
              <a:rPr dirty="0" sz="1800" spc="-90" b="1">
                <a:solidFill>
                  <a:srgbClr val="575757"/>
                </a:solidFill>
                <a:latin typeface="Verdana"/>
                <a:cs typeface="Verdana"/>
              </a:rPr>
              <a:t> </a:t>
            </a:r>
            <a:r>
              <a:rPr dirty="0" sz="1800" spc="-140" b="1">
                <a:solidFill>
                  <a:srgbClr val="575757"/>
                </a:solidFill>
                <a:latin typeface="Verdana"/>
                <a:cs typeface="Verdana"/>
              </a:rPr>
              <a:t>J</a:t>
            </a:r>
            <a:r>
              <a:rPr dirty="0" sz="1800" spc="-200" b="1">
                <a:solidFill>
                  <a:srgbClr val="575757"/>
                </a:solidFill>
                <a:latin typeface="Verdana"/>
                <a:cs typeface="Verdana"/>
              </a:rPr>
              <a:t>a</a:t>
            </a:r>
            <a:r>
              <a:rPr dirty="0" sz="1800" spc="-95" b="1">
                <a:solidFill>
                  <a:srgbClr val="575757"/>
                </a:solidFill>
                <a:latin typeface="Verdana"/>
                <a:cs typeface="Verdana"/>
              </a:rPr>
              <a:t>i</a:t>
            </a:r>
            <a:r>
              <a:rPr dirty="0" sz="1800" spc="-210" b="1">
                <a:solidFill>
                  <a:srgbClr val="575757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20" y="3366008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5838" y="3366008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3482085"/>
            <a:ext cx="66040" cy="497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dirty="0" sz="120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3978909"/>
            <a:ext cx="11015980" cy="189483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661670" marR="31750">
              <a:lnSpc>
                <a:spcPts val="1989"/>
              </a:lnSpc>
              <a:spcBef>
                <a:spcPts val="305"/>
              </a:spcBef>
            </a:pP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first </a:t>
            </a:r>
            <a:r>
              <a:rPr dirty="0" sz="1800" spc="-85">
                <a:latin typeface="Microsoft Sans Serif"/>
                <a:cs typeface="Microsoft Sans Serif"/>
              </a:rPr>
              <a:t>scatter </a:t>
            </a:r>
            <a:r>
              <a:rPr dirty="0" sz="1800" spc="-80">
                <a:latin typeface="Microsoft Sans Serif"/>
                <a:cs typeface="Microsoft Sans Serif"/>
              </a:rPr>
              <a:t>plot </a:t>
            </a:r>
            <a:r>
              <a:rPr dirty="0" sz="1800" spc="-70">
                <a:latin typeface="Microsoft Sans Serif"/>
                <a:cs typeface="Microsoft Sans Serif"/>
              </a:rPr>
              <a:t>is </a:t>
            </a:r>
            <a:r>
              <a:rPr dirty="0" sz="1800" spc="-100">
                <a:latin typeface="Microsoft Sans Serif"/>
                <a:cs typeface="Microsoft Sans Serif"/>
              </a:rPr>
              <a:t>showing </a:t>
            </a:r>
            <a:r>
              <a:rPr dirty="0" sz="1800" spc="-80">
                <a:latin typeface="Microsoft Sans Serif"/>
                <a:cs typeface="Microsoft Sans Serif"/>
              </a:rPr>
              <a:t>relationship </a:t>
            </a:r>
            <a:r>
              <a:rPr dirty="0" sz="1800" spc="-105">
                <a:latin typeface="Microsoft Sans Serif"/>
                <a:cs typeface="Microsoft Sans Serif"/>
              </a:rPr>
              <a:t>between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Departure</a:t>
            </a:r>
            <a:r>
              <a:rPr dirty="0" sz="1800" spc="-90">
                <a:latin typeface="Microsoft Sans Serif"/>
                <a:cs typeface="Microsoft Sans Serif"/>
              </a:rPr>
              <a:t> time </a:t>
            </a:r>
            <a:r>
              <a:rPr dirty="0" sz="1800" spc="-110">
                <a:latin typeface="Microsoft Sans Serif"/>
                <a:cs typeface="Microsoft Sans Serif"/>
              </a:rPr>
              <a:t>and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flight </a:t>
            </a:r>
            <a:r>
              <a:rPr dirty="0" sz="1800" spc="-80">
                <a:latin typeface="Microsoft Sans Serif"/>
                <a:cs typeface="Microsoft Sans Serif"/>
              </a:rPr>
              <a:t>prices. </a:t>
            </a:r>
            <a:r>
              <a:rPr dirty="0" sz="1800" spc="-155">
                <a:latin typeface="Microsoft Sans Serif"/>
                <a:cs typeface="Microsoft Sans Serif"/>
              </a:rPr>
              <a:t>We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can </a:t>
            </a:r>
            <a:r>
              <a:rPr dirty="0" sz="1800" spc="-95">
                <a:latin typeface="Microsoft Sans Serif"/>
                <a:cs typeface="Microsoft Sans Serif"/>
              </a:rPr>
              <a:t>observe </a:t>
            </a:r>
            <a:r>
              <a:rPr dirty="0" sz="1800" spc="-85">
                <a:latin typeface="Microsoft Sans Serif"/>
                <a:cs typeface="Microsoft Sans Serif"/>
              </a:rPr>
              <a:t>that there 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very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few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flights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departing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in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early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morning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which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having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lower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price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as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well.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55"/>
              </a:lnSpc>
            </a:pPr>
            <a:r>
              <a:rPr dirty="0" sz="1900" spc="-5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540"/>
              </a:lnSpc>
            </a:pPr>
            <a:r>
              <a:rPr dirty="0" sz="2250">
                <a:latin typeface="Microsoft Sans Serif"/>
                <a:cs typeface="Microsoft Sans Serif"/>
              </a:rPr>
              <a:t> </a:t>
            </a:r>
            <a:endParaRPr sz="2250">
              <a:latin typeface="Microsoft Sans Serif"/>
              <a:cs typeface="Microsoft Sans Serif"/>
            </a:endParaRPr>
          </a:p>
          <a:p>
            <a:pPr algn="just" marL="661670" marR="5080">
              <a:lnSpc>
                <a:spcPct val="89500"/>
              </a:lnSpc>
              <a:spcBef>
                <a:spcPts val="135"/>
              </a:spcBef>
            </a:pPr>
            <a:r>
              <a:rPr dirty="0" sz="1800" spc="-110">
                <a:latin typeface="Microsoft Sans Serif"/>
                <a:cs typeface="Microsoft Sans Serif"/>
              </a:rPr>
              <a:t>Second </a:t>
            </a:r>
            <a:r>
              <a:rPr dirty="0" sz="1800" spc="-85">
                <a:latin typeface="Microsoft Sans Serif"/>
                <a:cs typeface="Microsoft Sans Serif"/>
              </a:rPr>
              <a:t>scatter </a:t>
            </a:r>
            <a:r>
              <a:rPr dirty="0" sz="1800" spc="-80">
                <a:latin typeface="Microsoft Sans Serif"/>
                <a:cs typeface="Microsoft Sans Serif"/>
              </a:rPr>
              <a:t>plot </a:t>
            </a:r>
            <a:r>
              <a:rPr dirty="0" sz="1800" spc="-70">
                <a:latin typeface="Microsoft Sans Serif"/>
                <a:cs typeface="Microsoft Sans Serif"/>
              </a:rPr>
              <a:t>is </a:t>
            </a:r>
            <a:r>
              <a:rPr dirty="0" sz="1800" spc="-105">
                <a:latin typeface="Microsoft Sans Serif"/>
                <a:cs typeface="Microsoft Sans Serif"/>
              </a:rPr>
              <a:t>showing </a:t>
            </a:r>
            <a:r>
              <a:rPr dirty="0" sz="1800" spc="-80">
                <a:latin typeface="Microsoft Sans Serif"/>
                <a:cs typeface="Microsoft Sans Serif"/>
              </a:rPr>
              <a:t>relation </a:t>
            </a:r>
            <a:r>
              <a:rPr dirty="0" sz="1800" spc="-105">
                <a:latin typeface="Microsoft Sans Serif"/>
                <a:cs typeface="Microsoft Sans Serif"/>
              </a:rPr>
              <a:t>between </a:t>
            </a:r>
            <a:r>
              <a:rPr dirty="0" sz="1800" spc="-110">
                <a:latin typeface="Microsoft Sans Serif"/>
                <a:cs typeface="Microsoft Sans Serif"/>
              </a:rPr>
              <a:t>Time </a:t>
            </a:r>
            <a:r>
              <a:rPr dirty="0" sz="1800" spc="-85">
                <a:latin typeface="Microsoft Sans Serif"/>
                <a:cs typeface="Microsoft Sans Serif"/>
              </a:rPr>
              <a:t>of </a:t>
            </a:r>
            <a:r>
              <a:rPr dirty="0" sz="1800" spc="-75">
                <a:latin typeface="Microsoft Sans Serif"/>
                <a:cs typeface="Microsoft Sans Serif"/>
              </a:rPr>
              <a:t>arrival </a:t>
            </a:r>
            <a:r>
              <a:rPr dirty="0" sz="1800" spc="-110">
                <a:latin typeface="Microsoft Sans Serif"/>
                <a:cs typeface="Microsoft Sans Serif"/>
              </a:rPr>
              <a:t>and </a:t>
            </a:r>
            <a:r>
              <a:rPr dirty="0" sz="1800" spc="-70">
                <a:latin typeface="Microsoft Sans Serif"/>
                <a:cs typeface="Microsoft Sans Serif"/>
              </a:rPr>
              <a:t>flight </a:t>
            </a:r>
            <a:r>
              <a:rPr dirty="0" sz="1800" spc="-80">
                <a:latin typeface="Microsoft Sans Serif"/>
                <a:cs typeface="Microsoft Sans Serif"/>
              </a:rPr>
              <a:t>prices, </a:t>
            </a:r>
            <a:r>
              <a:rPr dirty="0" sz="1800" spc="-95">
                <a:latin typeface="Microsoft Sans Serif"/>
                <a:cs typeface="Microsoft Sans Serif"/>
              </a:rPr>
              <a:t>which </a:t>
            </a:r>
            <a:r>
              <a:rPr dirty="0" sz="1800" spc="-65">
                <a:latin typeface="Microsoft Sans Serif"/>
                <a:cs typeface="Microsoft Sans Serif"/>
              </a:rPr>
              <a:t>will tell </a:t>
            </a:r>
            <a:r>
              <a:rPr dirty="0" sz="1800" spc="-105">
                <a:latin typeface="Microsoft Sans Serif"/>
                <a:cs typeface="Microsoft Sans Serif"/>
              </a:rPr>
              <a:t>us </a:t>
            </a:r>
            <a:r>
              <a:rPr dirty="0" sz="1800" spc="-85">
                <a:latin typeface="Microsoft Sans Serif"/>
                <a:cs typeface="Microsoft Sans Serif"/>
              </a:rPr>
              <a:t>that </a:t>
            </a:r>
            <a:r>
              <a:rPr dirty="0" sz="1800" spc="-90">
                <a:latin typeface="Microsoft Sans Serif"/>
                <a:cs typeface="Microsoft Sans Serif"/>
              </a:rPr>
              <a:t>very </a:t>
            </a:r>
            <a:r>
              <a:rPr dirty="0" sz="1800" spc="-95">
                <a:latin typeface="Microsoft Sans Serif"/>
                <a:cs typeface="Microsoft Sans Serif"/>
              </a:rPr>
              <a:t>few 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numbers </a:t>
            </a:r>
            <a:r>
              <a:rPr dirty="0" sz="1800" spc="-50">
                <a:latin typeface="Microsoft Sans Serif"/>
                <a:cs typeface="Microsoft Sans Serif"/>
              </a:rPr>
              <a:t>of </a:t>
            </a:r>
            <a:r>
              <a:rPr dirty="0" sz="1800" spc="-45">
                <a:latin typeface="Microsoft Sans Serif"/>
                <a:cs typeface="Microsoft Sans Serif"/>
              </a:rPr>
              <a:t>flights </a:t>
            </a:r>
            <a:r>
              <a:rPr dirty="0" sz="1800" spc="-55">
                <a:latin typeface="Microsoft Sans Serif"/>
                <a:cs typeface="Microsoft Sans Serif"/>
              </a:rPr>
              <a:t>are </a:t>
            </a:r>
            <a:r>
              <a:rPr dirty="0" sz="1800" spc="-45">
                <a:latin typeface="Microsoft Sans Serif"/>
                <a:cs typeface="Microsoft Sans Serif"/>
              </a:rPr>
              <a:t>arriving </a:t>
            </a:r>
            <a:r>
              <a:rPr dirty="0" sz="1800" spc="-40">
                <a:latin typeface="Microsoft Sans Serif"/>
                <a:cs typeface="Microsoft Sans Serif"/>
              </a:rPr>
              <a:t>in </a:t>
            </a:r>
            <a:r>
              <a:rPr dirty="0" sz="1800" spc="-55">
                <a:latin typeface="Microsoft Sans Serif"/>
                <a:cs typeface="Microsoft Sans Serif"/>
              </a:rPr>
              <a:t>the </a:t>
            </a:r>
            <a:r>
              <a:rPr dirty="0" sz="1800" spc="-50">
                <a:latin typeface="Microsoft Sans Serif"/>
                <a:cs typeface="Microsoft Sans Serif"/>
              </a:rPr>
              <a:t>early morning that </a:t>
            </a:r>
            <a:r>
              <a:rPr dirty="0" sz="1800" spc="-45">
                <a:latin typeface="Microsoft Sans Serif"/>
                <a:cs typeface="Microsoft Sans Serif"/>
              </a:rPr>
              <a:t>is </a:t>
            </a:r>
            <a:r>
              <a:rPr dirty="0" sz="1800" spc="-55">
                <a:latin typeface="Microsoft Sans Serif"/>
                <a:cs typeface="Microsoft Sans Serif"/>
              </a:rPr>
              <a:t>around </a:t>
            </a:r>
            <a:r>
              <a:rPr dirty="0" sz="1800" spc="-70">
                <a:latin typeface="Microsoft Sans Serif"/>
                <a:cs typeface="Microsoft Sans Serif"/>
              </a:rPr>
              <a:t>0 </a:t>
            </a:r>
            <a:r>
              <a:rPr dirty="0" sz="1800" spc="-50">
                <a:latin typeface="Microsoft Sans Serif"/>
                <a:cs typeface="Microsoft Sans Serif"/>
              </a:rPr>
              <a:t>to </a:t>
            </a:r>
            <a:r>
              <a:rPr dirty="0" sz="1800" spc="-70">
                <a:latin typeface="Microsoft Sans Serif"/>
                <a:cs typeface="Microsoft Sans Serif"/>
              </a:rPr>
              <a:t>5 </a:t>
            </a:r>
            <a:r>
              <a:rPr dirty="0" sz="1800" spc="-65">
                <a:latin typeface="Microsoft Sans Serif"/>
                <a:cs typeface="Microsoft Sans Serif"/>
              </a:rPr>
              <a:t>am. </a:t>
            </a:r>
            <a:r>
              <a:rPr dirty="0" sz="1800" spc="-70">
                <a:latin typeface="Microsoft Sans Serif"/>
                <a:cs typeface="Microsoft Sans Serif"/>
              </a:rPr>
              <a:t>We </a:t>
            </a:r>
            <a:r>
              <a:rPr dirty="0" sz="1800" spc="-60">
                <a:latin typeface="Microsoft Sans Serif"/>
                <a:cs typeface="Microsoft Sans Serif"/>
              </a:rPr>
              <a:t>can say </a:t>
            </a:r>
            <a:r>
              <a:rPr dirty="0" sz="1800" spc="-50">
                <a:latin typeface="Microsoft Sans Serif"/>
                <a:cs typeface="Microsoft Sans Serif"/>
              </a:rPr>
              <a:t>the </a:t>
            </a:r>
            <a:r>
              <a:rPr dirty="0" sz="1800" spc="-35">
                <a:latin typeface="Microsoft Sans Serif"/>
                <a:cs typeface="Microsoft Sans Serif"/>
              </a:rPr>
              <a:t>flight </a:t>
            </a:r>
            <a:r>
              <a:rPr dirty="0" sz="1800" spc="-50">
                <a:latin typeface="Microsoft Sans Serif"/>
                <a:cs typeface="Microsoft Sans Serif"/>
              </a:rPr>
              <a:t>prices </a:t>
            </a:r>
            <a:r>
              <a:rPr dirty="0" sz="1800" spc="-5">
                <a:latin typeface="Microsoft Sans Serif"/>
                <a:cs typeface="Microsoft Sans Serif"/>
              </a:rPr>
              <a:t>are </a:t>
            </a:r>
            <a:r>
              <a:rPr dirty="0" sz="1800">
                <a:latin typeface="Microsoft Sans Serif"/>
                <a:cs typeface="Microsoft Sans Serif"/>
              </a:rPr>
              <a:t> not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much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dependent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on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time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arrival.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20" y="381000"/>
            <a:ext cx="4690110" cy="29921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5315" y="382270"/>
            <a:ext cx="4953000" cy="3124200"/>
            <a:chOff x="615315" y="382270"/>
            <a:chExt cx="4953000" cy="3124200"/>
          </a:xfrm>
        </p:grpSpPr>
        <p:sp>
          <p:nvSpPr>
            <p:cNvPr id="8" name="object 8"/>
            <p:cNvSpPr/>
            <p:nvPr/>
          </p:nvSpPr>
          <p:spPr>
            <a:xfrm>
              <a:off x="761365" y="827404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w="0"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1CACE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15" y="382270"/>
              <a:ext cx="4953000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508" y="996518"/>
            <a:ext cx="25253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645" b="0" i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dirty="0" sz="3200" spc="-690" b="0" i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dirty="0" sz="3200" spc="-595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90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27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700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72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5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10" b="0" i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dirty="0" sz="3200" spc="-545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3200" spc="-9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dirty="0" sz="3200" spc="-605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22501"/>
            <a:ext cx="5778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5155" y="5265801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381625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5659323"/>
            <a:ext cx="10495280" cy="5530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above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figure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is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representing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scatter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plot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of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Duration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vs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Price.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Looking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at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this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figure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we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can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say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that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there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is 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some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linear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relation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between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price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and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duration.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prices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increase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with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duration.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883664"/>
            <a:ext cx="6559550" cy="35192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52" y="1020902"/>
            <a:ext cx="446468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720" b="0" i="0">
                <a:solidFill>
                  <a:srgbClr val="0D0D0D"/>
                </a:solidFill>
                <a:latin typeface="Trebuchet MS"/>
                <a:cs typeface="Trebuchet MS"/>
              </a:rPr>
              <a:t>MO</a:t>
            </a:r>
            <a:r>
              <a:rPr dirty="0" sz="3200" spc="-625" b="0" i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dirty="0" sz="3200" spc="-545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25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U</a:t>
            </a:r>
            <a:r>
              <a:rPr dirty="0" sz="3200" spc="-27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50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-645" b="0" i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6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760" b="0" i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dirty="0" sz="3200" spc="31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68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690" b="0" i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dirty="0" sz="3200" spc="185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15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680" b="0" i="0">
                <a:solidFill>
                  <a:srgbClr val="0D0D0D"/>
                </a:solidFill>
                <a:latin typeface="Trebuchet MS"/>
                <a:cs typeface="Trebuchet MS"/>
              </a:rPr>
              <a:t>V</a:t>
            </a: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ALUATI</a:t>
            </a:r>
            <a:r>
              <a:rPr dirty="0" sz="3200" spc="-755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72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6604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7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829310">
              <a:lnSpc>
                <a:spcPct val="100000"/>
              </a:lnSpc>
              <a:spcBef>
                <a:spcPts val="315"/>
              </a:spcBef>
            </a:pPr>
            <a:r>
              <a:rPr dirty="0" spc="-220"/>
              <a:t>D</a:t>
            </a:r>
            <a:r>
              <a:rPr dirty="0" spc="-145"/>
              <a:t>a</a:t>
            </a:r>
            <a:r>
              <a:rPr dirty="0" spc="-135"/>
              <a:t>ta</a:t>
            </a:r>
            <a:r>
              <a:rPr dirty="0" spc="-35"/>
              <a:t> </a:t>
            </a:r>
            <a:r>
              <a:rPr dirty="0" spc="-175"/>
              <a:t>P</a:t>
            </a:r>
            <a:r>
              <a:rPr dirty="0" spc="-130"/>
              <a:t>r</a:t>
            </a:r>
            <a:r>
              <a:rPr dirty="0" spc="-140"/>
              <a:t>e</a:t>
            </a:r>
            <a:r>
              <a:rPr dirty="0" spc="-75"/>
              <a:t>-</a:t>
            </a:r>
            <a:r>
              <a:rPr dirty="0" spc="-190"/>
              <a:t>p</a:t>
            </a:r>
            <a:r>
              <a:rPr dirty="0" spc="-105"/>
              <a:t>r</a:t>
            </a:r>
            <a:r>
              <a:rPr dirty="0" spc="-170"/>
              <a:t>o</a:t>
            </a:r>
            <a:r>
              <a:rPr dirty="0" spc="-170"/>
              <a:t>c</a:t>
            </a:r>
            <a:r>
              <a:rPr dirty="0" spc="-145"/>
              <a:t>e</a:t>
            </a:r>
            <a:r>
              <a:rPr dirty="0" spc="-170"/>
              <a:t>s</a:t>
            </a:r>
            <a:r>
              <a:rPr dirty="0" spc="-145"/>
              <a:t>s</a:t>
            </a:r>
            <a:r>
              <a:rPr dirty="0" spc="-75"/>
              <a:t>i</a:t>
            </a:r>
            <a:r>
              <a:rPr dirty="0" spc="-170"/>
              <a:t>n</a:t>
            </a:r>
            <a:r>
              <a:rPr dirty="0" spc="-185"/>
              <a:t>g</a:t>
            </a:r>
          </a:p>
          <a:p>
            <a:pPr marL="957580">
              <a:lnSpc>
                <a:spcPct val="100000"/>
              </a:lnSpc>
              <a:spcBef>
                <a:spcPts val="215"/>
              </a:spcBef>
            </a:pPr>
            <a:r>
              <a:rPr dirty="0" spc="-114" b="0">
                <a:latin typeface="Microsoft Sans Serif"/>
                <a:cs typeface="Microsoft Sans Serif"/>
              </a:rPr>
              <a:t>Outlier</a:t>
            </a:r>
            <a:r>
              <a:rPr dirty="0" spc="210" b="0">
                <a:latin typeface="Microsoft Sans Serif"/>
                <a:cs typeface="Microsoft Sans Serif"/>
              </a:rPr>
              <a:t> </a:t>
            </a:r>
            <a:r>
              <a:rPr dirty="0" spc="-140" b="0">
                <a:latin typeface="Microsoft Sans Serif"/>
                <a:cs typeface="Microsoft Sans Serif"/>
              </a:rPr>
              <a:t>removing(using</a:t>
            </a:r>
            <a:r>
              <a:rPr dirty="0" spc="190" b="0">
                <a:latin typeface="Microsoft Sans Serif"/>
                <a:cs typeface="Microsoft Sans Serif"/>
              </a:rPr>
              <a:t> </a:t>
            </a:r>
            <a:r>
              <a:rPr dirty="0" spc="-140" b="0">
                <a:latin typeface="Microsoft Sans Serif"/>
                <a:cs typeface="Microsoft Sans Serif"/>
              </a:rPr>
              <a:t>z_score</a:t>
            </a:r>
            <a:r>
              <a:rPr dirty="0" spc="120" b="0">
                <a:latin typeface="Microsoft Sans Serif"/>
                <a:cs typeface="Microsoft Sans Serif"/>
              </a:rPr>
              <a:t> </a:t>
            </a:r>
            <a:r>
              <a:rPr dirty="0" spc="-140" b="0">
                <a:latin typeface="Microsoft Sans Serif"/>
                <a:cs typeface="Microsoft Sans Serif"/>
              </a:rPr>
              <a:t>method)</a:t>
            </a:r>
            <a:r>
              <a:rPr dirty="0" b="0">
                <a:latin typeface="Microsoft Sans Serif"/>
                <a:cs typeface="Microsoft Sans Serif"/>
              </a:rPr>
              <a:t> </a:t>
            </a:r>
          </a:p>
          <a:p>
            <a:pPr marL="957580">
              <a:lnSpc>
                <a:spcPct val="100000"/>
              </a:lnSpc>
              <a:spcBef>
                <a:spcPts val="385"/>
              </a:spcBef>
            </a:pPr>
            <a:r>
              <a:rPr dirty="0" spc="-200" b="0">
                <a:latin typeface="Microsoft Sans Serif"/>
                <a:cs typeface="Microsoft Sans Serif"/>
              </a:rPr>
              <a:t>S</a:t>
            </a:r>
            <a:r>
              <a:rPr dirty="0" spc="-140" b="0">
                <a:latin typeface="Microsoft Sans Serif"/>
                <a:cs typeface="Microsoft Sans Serif"/>
              </a:rPr>
              <a:t>k</a:t>
            </a:r>
            <a:r>
              <a:rPr dirty="0" spc="-180" b="0">
                <a:latin typeface="Microsoft Sans Serif"/>
                <a:cs typeface="Microsoft Sans Serif"/>
              </a:rPr>
              <a:t>ew</a:t>
            </a:r>
            <a:r>
              <a:rPr dirty="0" spc="-140" b="0">
                <a:latin typeface="Microsoft Sans Serif"/>
                <a:cs typeface="Microsoft Sans Serif"/>
              </a:rPr>
              <a:t>n</a:t>
            </a:r>
            <a:r>
              <a:rPr dirty="0" spc="-165" b="0">
                <a:latin typeface="Microsoft Sans Serif"/>
                <a:cs typeface="Microsoft Sans Serif"/>
              </a:rPr>
              <a:t>e</a:t>
            </a:r>
            <a:r>
              <a:rPr dirty="0" spc="-140" b="0">
                <a:latin typeface="Microsoft Sans Serif"/>
                <a:cs typeface="Microsoft Sans Serif"/>
              </a:rPr>
              <a:t>s</a:t>
            </a:r>
            <a:r>
              <a:rPr dirty="0" spc="-130" b="0">
                <a:latin typeface="Microsoft Sans Serif"/>
                <a:cs typeface="Microsoft Sans Serif"/>
              </a:rPr>
              <a:t>s</a:t>
            </a:r>
            <a:r>
              <a:rPr dirty="0" spc="-5" b="0">
                <a:latin typeface="Microsoft Sans Serif"/>
                <a:cs typeface="Microsoft Sans Serif"/>
              </a:rPr>
              <a:t> </a:t>
            </a:r>
            <a:r>
              <a:rPr dirty="0" spc="-75" b="0">
                <a:latin typeface="Microsoft Sans Serif"/>
                <a:cs typeface="Microsoft Sans Serif"/>
              </a:rPr>
              <a:t>t</a:t>
            </a:r>
            <a:r>
              <a:rPr dirty="0" spc="-100" b="0">
                <a:latin typeface="Microsoft Sans Serif"/>
                <a:cs typeface="Microsoft Sans Serif"/>
              </a:rPr>
              <a:t>r</a:t>
            </a:r>
            <a:r>
              <a:rPr dirty="0" spc="-165" b="0">
                <a:latin typeface="Microsoft Sans Serif"/>
                <a:cs typeface="Microsoft Sans Serif"/>
              </a:rPr>
              <a:t>ea</a:t>
            </a:r>
            <a:r>
              <a:rPr dirty="0" spc="-75" b="0">
                <a:latin typeface="Microsoft Sans Serif"/>
                <a:cs typeface="Microsoft Sans Serif"/>
              </a:rPr>
              <a:t>t</a:t>
            </a:r>
            <a:r>
              <a:rPr dirty="0" spc="-229" b="0">
                <a:latin typeface="Microsoft Sans Serif"/>
                <a:cs typeface="Microsoft Sans Serif"/>
              </a:rPr>
              <a:t>m</a:t>
            </a:r>
            <a:r>
              <a:rPr dirty="0" spc="-165" b="0">
                <a:latin typeface="Microsoft Sans Serif"/>
                <a:cs typeface="Microsoft Sans Serif"/>
              </a:rPr>
              <a:t>en</a:t>
            </a:r>
            <a:r>
              <a:rPr dirty="0" spc="-45" b="0">
                <a:latin typeface="Microsoft Sans Serif"/>
                <a:cs typeface="Microsoft Sans Serif"/>
              </a:rPr>
              <a:t>t</a:t>
            </a:r>
            <a:r>
              <a:rPr dirty="0" b="0">
                <a:latin typeface="Microsoft Sans Serif"/>
                <a:cs typeface="Microsoft Sans Serif"/>
              </a:rPr>
              <a:t> </a:t>
            </a:r>
          </a:p>
          <a:p>
            <a:pPr marL="957580" marR="4138295">
              <a:lnSpc>
                <a:spcPct val="117800"/>
              </a:lnSpc>
            </a:pPr>
            <a:r>
              <a:rPr dirty="0" spc="-95" b="0">
                <a:latin typeface="Microsoft Sans Serif"/>
                <a:cs typeface="Microsoft Sans Serif"/>
              </a:rPr>
              <a:t>Normalizing</a:t>
            </a:r>
            <a:r>
              <a:rPr dirty="0" spc="-90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the </a:t>
            </a:r>
            <a:r>
              <a:rPr dirty="0" spc="-90" b="0">
                <a:latin typeface="Microsoft Sans Serif"/>
                <a:cs typeface="Microsoft Sans Serif"/>
              </a:rPr>
              <a:t>data(applying</a:t>
            </a:r>
            <a:r>
              <a:rPr dirty="0" spc="-85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StandardScaler</a:t>
            </a:r>
            <a:r>
              <a:rPr dirty="0" spc="-90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to </a:t>
            </a:r>
            <a:r>
              <a:rPr dirty="0" spc="-90" b="0">
                <a:latin typeface="Microsoft Sans Serif"/>
                <a:cs typeface="Microsoft Sans Serif"/>
              </a:rPr>
              <a:t>numerical </a:t>
            </a:r>
            <a:r>
              <a:rPr dirty="0" spc="-85" b="0">
                <a:latin typeface="Microsoft Sans Serif"/>
                <a:cs typeface="Microsoft Sans Serif"/>
              </a:rPr>
              <a:t>features) </a:t>
            </a:r>
            <a:r>
              <a:rPr dirty="0" spc="-80" b="0">
                <a:latin typeface="Microsoft Sans Serif"/>
                <a:cs typeface="Microsoft Sans Serif"/>
              </a:rPr>
              <a:t> </a:t>
            </a:r>
            <a:r>
              <a:rPr dirty="0" spc="-150" b="0">
                <a:latin typeface="Microsoft Sans Serif"/>
                <a:cs typeface="Microsoft Sans Serif"/>
              </a:rPr>
              <a:t>Encoding</a:t>
            </a:r>
            <a:r>
              <a:rPr dirty="0" spc="-60" b="0">
                <a:latin typeface="Microsoft Sans Serif"/>
                <a:cs typeface="Microsoft Sans Serif"/>
              </a:rPr>
              <a:t> </a:t>
            </a:r>
            <a:r>
              <a:rPr dirty="0" spc="-120" b="0">
                <a:latin typeface="Microsoft Sans Serif"/>
                <a:cs typeface="Microsoft Sans Serif"/>
              </a:rPr>
              <a:t>categorical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 spc="-130" b="0">
                <a:latin typeface="Microsoft Sans Serif"/>
                <a:cs typeface="Microsoft Sans Serif"/>
              </a:rPr>
              <a:t>features(Using</a:t>
            </a:r>
            <a:r>
              <a:rPr dirty="0" spc="15" b="0">
                <a:latin typeface="Microsoft Sans Serif"/>
                <a:cs typeface="Microsoft Sans Serif"/>
              </a:rPr>
              <a:t> </a:t>
            </a:r>
            <a:r>
              <a:rPr dirty="0" spc="-135" b="0">
                <a:latin typeface="Microsoft Sans Serif"/>
                <a:cs typeface="Microsoft Sans Serif"/>
              </a:rPr>
              <a:t>OrdinalEncoder)</a:t>
            </a:r>
            <a:r>
              <a:rPr dirty="0" b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2085"/>
              </a:lnSpc>
            </a:pPr>
            <a:r>
              <a:rPr dirty="0" sz="1900" spc="-5" b="0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210"/>
              </a:lnSpc>
            </a:pPr>
            <a:r>
              <a:rPr dirty="0" sz="1900" spc="-5" b="0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  <a:p>
            <a:pPr algn="just" marL="659130" marR="5080">
              <a:lnSpc>
                <a:spcPct val="89700"/>
              </a:lnSpc>
              <a:spcBef>
                <a:spcPts val="1405"/>
              </a:spcBef>
            </a:pPr>
            <a:r>
              <a:rPr dirty="0" spc="-55" b="0">
                <a:latin typeface="Microsoft Sans Serif"/>
                <a:cs typeface="Microsoft Sans Serif"/>
              </a:rPr>
              <a:t>For </a:t>
            </a:r>
            <a:r>
              <a:rPr dirty="0" spc="-45" b="0">
                <a:latin typeface="Microsoft Sans Serif"/>
                <a:cs typeface="Microsoft Sans Serif"/>
              </a:rPr>
              <a:t>this </a:t>
            </a:r>
            <a:r>
              <a:rPr dirty="0" spc="-50" b="0">
                <a:latin typeface="Microsoft Sans Serif"/>
                <a:cs typeface="Microsoft Sans Serif"/>
              </a:rPr>
              <a:t>project </a:t>
            </a:r>
            <a:r>
              <a:rPr dirty="0" spc="-30" b="0">
                <a:latin typeface="Microsoft Sans Serif"/>
                <a:cs typeface="Microsoft Sans Serif"/>
              </a:rPr>
              <a:t>I </a:t>
            </a:r>
            <a:r>
              <a:rPr dirty="0" spc="-60" b="0">
                <a:latin typeface="Microsoft Sans Serif"/>
                <a:cs typeface="Microsoft Sans Serif"/>
              </a:rPr>
              <a:t>have </a:t>
            </a:r>
            <a:r>
              <a:rPr dirty="0" spc="-50" b="0">
                <a:latin typeface="Microsoft Sans Serif"/>
                <a:cs typeface="Microsoft Sans Serif"/>
              </a:rPr>
              <a:t>applied </a:t>
            </a:r>
            <a:r>
              <a:rPr dirty="0" spc="-55" b="0">
                <a:latin typeface="Microsoft Sans Serif"/>
                <a:cs typeface="Microsoft Sans Serif"/>
              </a:rPr>
              <a:t>StandardScaler </a:t>
            </a:r>
            <a:r>
              <a:rPr dirty="0" spc="-35" b="0">
                <a:latin typeface="Microsoft Sans Serif"/>
                <a:cs typeface="Microsoft Sans Serif"/>
              </a:rPr>
              <a:t>to </a:t>
            </a:r>
            <a:r>
              <a:rPr dirty="0" spc="-50" b="0">
                <a:latin typeface="Microsoft Sans Serif"/>
                <a:cs typeface="Microsoft Sans Serif"/>
              </a:rPr>
              <a:t>numerical features </a:t>
            </a:r>
            <a:r>
              <a:rPr dirty="0" spc="-45" b="0">
                <a:latin typeface="Microsoft Sans Serif"/>
                <a:cs typeface="Microsoft Sans Serif"/>
              </a:rPr>
              <a:t>for bringing </a:t>
            </a:r>
            <a:r>
              <a:rPr dirty="0" spc="-30" b="0">
                <a:latin typeface="Microsoft Sans Serif"/>
                <a:cs typeface="Microsoft Sans Serif"/>
              </a:rPr>
              <a:t>it </a:t>
            </a:r>
            <a:r>
              <a:rPr dirty="0" spc="-50" b="0">
                <a:latin typeface="Microsoft Sans Serif"/>
                <a:cs typeface="Microsoft Sans Serif"/>
              </a:rPr>
              <a:t>to </a:t>
            </a:r>
            <a:r>
              <a:rPr dirty="0" spc="-70" b="0">
                <a:latin typeface="Microsoft Sans Serif"/>
                <a:cs typeface="Microsoft Sans Serif"/>
              </a:rPr>
              <a:t>a </a:t>
            </a:r>
            <a:r>
              <a:rPr dirty="0" spc="-65" b="0">
                <a:latin typeface="Microsoft Sans Serif"/>
                <a:cs typeface="Microsoft Sans Serif"/>
              </a:rPr>
              <a:t>common </a:t>
            </a:r>
            <a:r>
              <a:rPr dirty="0" spc="-55" b="0">
                <a:latin typeface="Microsoft Sans Serif"/>
                <a:cs typeface="Microsoft Sans Serif"/>
              </a:rPr>
              <a:t>scale and </a:t>
            </a:r>
            <a:r>
              <a:rPr dirty="0" spc="-20" b="0">
                <a:latin typeface="Microsoft Sans Serif"/>
                <a:cs typeface="Microsoft Sans Serif"/>
              </a:rPr>
              <a:t>used </a:t>
            </a:r>
            <a:r>
              <a:rPr dirty="0" spc="-15" b="0">
                <a:latin typeface="Microsoft Sans Serif"/>
                <a:cs typeface="Microsoft Sans Serif"/>
              </a:rPr>
              <a:t> </a:t>
            </a:r>
            <a:r>
              <a:rPr dirty="0" spc="-85" b="0">
                <a:latin typeface="Microsoft Sans Serif"/>
                <a:cs typeface="Microsoft Sans Serif"/>
              </a:rPr>
              <a:t>ordinal </a:t>
            </a:r>
            <a:r>
              <a:rPr dirty="0" spc="-100" b="0">
                <a:latin typeface="Microsoft Sans Serif"/>
                <a:cs typeface="Microsoft Sans Serif"/>
              </a:rPr>
              <a:t>encoder</a:t>
            </a:r>
            <a:r>
              <a:rPr dirty="0" spc="-95" b="0">
                <a:latin typeface="Microsoft Sans Serif"/>
                <a:cs typeface="Microsoft Sans Serif"/>
              </a:rPr>
              <a:t> </a:t>
            </a:r>
            <a:r>
              <a:rPr dirty="0" spc="-80" b="0">
                <a:latin typeface="Microsoft Sans Serif"/>
                <a:cs typeface="Microsoft Sans Serif"/>
              </a:rPr>
              <a:t>for </a:t>
            </a:r>
            <a:r>
              <a:rPr dirty="0" spc="-85" b="0">
                <a:latin typeface="Microsoft Sans Serif"/>
                <a:cs typeface="Microsoft Sans Serif"/>
              </a:rPr>
              <a:t>categorical</a:t>
            </a:r>
            <a:r>
              <a:rPr dirty="0" spc="305" b="0">
                <a:latin typeface="Microsoft Sans Serif"/>
                <a:cs typeface="Microsoft Sans Serif"/>
              </a:rPr>
              <a:t> </a:t>
            </a:r>
            <a:r>
              <a:rPr dirty="0" spc="-85" b="0">
                <a:latin typeface="Microsoft Sans Serif"/>
                <a:cs typeface="Microsoft Sans Serif"/>
              </a:rPr>
              <a:t>features. After </a:t>
            </a:r>
            <a:r>
              <a:rPr dirty="0" spc="-95" b="0">
                <a:latin typeface="Microsoft Sans Serif"/>
                <a:cs typeface="Microsoft Sans Serif"/>
              </a:rPr>
              <a:t>doing</a:t>
            </a:r>
            <a:r>
              <a:rPr dirty="0" spc="290" b="0">
                <a:latin typeface="Microsoft Sans Serif"/>
                <a:cs typeface="Microsoft Sans Serif"/>
              </a:rPr>
              <a:t> </a:t>
            </a:r>
            <a:r>
              <a:rPr dirty="0" spc="-105" b="0">
                <a:latin typeface="Microsoft Sans Serif"/>
                <a:cs typeface="Microsoft Sans Serif"/>
              </a:rPr>
              <a:t>such</a:t>
            </a:r>
            <a:r>
              <a:rPr dirty="0" spc="265" b="0">
                <a:latin typeface="Microsoft Sans Serif"/>
                <a:cs typeface="Microsoft Sans Serif"/>
              </a:rPr>
              <a:t> </a:t>
            </a:r>
            <a:r>
              <a:rPr dirty="0" spc="-90" b="0">
                <a:latin typeface="Microsoft Sans Serif"/>
                <a:cs typeface="Microsoft Sans Serif"/>
              </a:rPr>
              <a:t>pre-processing</a:t>
            </a:r>
            <a:r>
              <a:rPr dirty="0" spc="300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steps</a:t>
            </a:r>
            <a:r>
              <a:rPr dirty="0" spc="290" b="0">
                <a:latin typeface="Microsoft Sans Serif"/>
                <a:cs typeface="Microsoft Sans Serif"/>
              </a:rPr>
              <a:t> </a:t>
            </a:r>
            <a:r>
              <a:rPr dirty="0" spc="-75" b="0">
                <a:latin typeface="Microsoft Sans Serif"/>
                <a:cs typeface="Microsoft Sans Serif"/>
              </a:rPr>
              <a:t>I </a:t>
            </a:r>
            <a:r>
              <a:rPr dirty="0" spc="-110" b="0">
                <a:latin typeface="Microsoft Sans Serif"/>
                <a:cs typeface="Microsoft Sans Serif"/>
              </a:rPr>
              <a:t>used</a:t>
            </a:r>
            <a:r>
              <a:rPr dirty="0" spc="254" b="0">
                <a:latin typeface="Microsoft Sans Serif"/>
                <a:cs typeface="Microsoft Sans Serif"/>
              </a:rPr>
              <a:t> </a:t>
            </a:r>
            <a:r>
              <a:rPr dirty="0" spc="-80" b="0">
                <a:latin typeface="Microsoft Sans Serif"/>
                <a:cs typeface="Microsoft Sans Serif"/>
              </a:rPr>
              <a:t>this </a:t>
            </a:r>
            <a:r>
              <a:rPr dirty="0" spc="-95" b="0">
                <a:latin typeface="Microsoft Sans Serif"/>
                <a:cs typeface="Microsoft Sans Serif"/>
              </a:rPr>
              <a:t>data</a:t>
            </a:r>
            <a:r>
              <a:rPr dirty="0" spc="290" b="0">
                <a:latin typeface="Microsoft Sans Serif"/>
                <a:cs typeface="Microsoft Sans Serif"/>
              </a:rPr>
              <a:t> </a:t>
            </a:r>
            <a:r>
              <a:rPr dirty="0" spc="-70" b="0">
                <a:latin typeface="Microsoft Sans Serif"/>
                <a:cs typeface="Microsoft Sans Serif"/>
              </a:rPr>
              <a:t>for </a:t>
            </a:r>
            <a:r>
              <a:rPr dirty="0" spc="-110" b="0">
                <a:latin typeface="Microsoft Sans Serif"/>
                <a:cs typeface="Microsoft Sans Serif"/>
              </a:rPr>
              <a:t>model</a:t>
            </a:r>
            <a:r>
              <a:rPr dirty="0" spc="260" b="0">
                <a:latin typeface="Microsoft Sans Serif"/>
                <a:cs typeface="Microsoft Sans Serif"/>
              </a:rPr>
              <a:t> </a:t>
            </a:r>
            <a:r>
              <a:rPr dirty="0" spc="-80" b="0">
                <a:latin typeface="Microsoft Sans Serif"/>
                <a:cs typeface="Microsoft Sans Serif"/>
              </a:rPr>
              <a:t>building </a:t>
            </a:r>
            <a:r>
              <a:rPr dirty="0" spc="-75" b="0">
                <a:latin typeface="Microsoft Sans Serif"/>
                <a:cs typeface="Microsoft Sans Serif"/>
              </a:rPr>
              <a:t> </a:t>
            </a:r>
            <a:r>
              <a:rPr dirty="0" spc="-55" b="0">
                <a:latin typeface="Microsoft Sans Serif"/>
                <a:cs typeface="Microsoft Sans Serif"/>
              </a:rPr>
              <a:t>with the </a:t>
            </a:r>
            <a:r>
              <a:rPr dirty="0" spc="-60" b="0">
                <a:latin typeface="Microsoft Sans Serif"/>
                <a:cs typeface="Microsoft Sans Serif"/>
              </a:rPr>
              <a:t>help </a:t>
            </a:r>
            <a:r>
              <a:rPr dirty="0" spc="-45" b="0">
                <a:latin typeface="Microsoft Sans Serif"/>
                <a:cs typeface="Microsoft Sans Serif"/>
              </a:rPr>
              <a:t>of train_test_split. </a:t>
            </a:r>
            <a:r>
              <a:rPr dirty="0" spc="-50" b="0">
                <a:latin typeface="Microsoft Sans Serif"/>
                <a:cs typeface="Microsoft Sans Serif"/>
              </a:rPr>
              <a:t>I </a:t>
            </a:r>
            <a:r>
              <a:rPr dirty="0" spc="-70" b="0">
                <a:latin typeface="Microsoft Sans Serif"/>
                <a:cs typeface="Microsoft Sans Serif"/>
              </a:rPr>
              <a:t>have </a:t>
            </a:r>
            <a:r>
              <a:rPr dirty="0" spc="-50" b="0">
                <a:latin typeface="Microsoft Sans Serif"/>
                <a:cs typeface="Microsoft Sans Serif"/>
              </a:rPr>
              <a:t>defined </a:t>
            </a:r>
            <a:r>
              <a:rPr dirty="0" spc="-70" b="0">
                <a:latin typeface="Microsoft Sans Serif"/>
                <a:cs typeface="Microsoft Sans Serif"/>
              </a:rPr>
              <a:t>a </a:t>
            </a:r>
            <a:r>
              <a:rPr dirty="0" spc="-50" b="0">
                <a:latin typeface="Microsoft Sans Serif"/>
                <a:cs typeface="Microsoft Sans Serif"/>
              </a:rPr>
              <a:t>function </a:t>
            </a:r>
            <a:r>
              <a:rPr dirty="0" spc="-45" b="0">
                <a:latin typeface="Microsoft Sans Serif"/>
                <a:cs typeface="Microsoft Sans Serif"/>
              </a:rPr>
              <a:t>to train </a:t>
            </a:r>
            <a:r>
              <a:rPr dirty="0" spc="-60" b="0">
                <a:latin typeface="Microsoft Sans Serif"/>
                <a:cs typeface="Microsoft Sans Serif"/>
              </a:rPr>
              <a:t>and </a:t>
            </a:r>
            <a:r>
              <a:rPr dirty="0" spc="-50" b="0">
                <a:latin typeface="Microsoft Sans Serif"/>
                <a:cs typeface="Microsoft Sans Serif"/>
              </a:rPr>
              <a:t>evaluate </a:t>
            </a:r>
            <a:r>
              <a:rPr dirty="0" spc="-55" b="0">
                <a:latin typeface="Microsoft Sans Serif"/>
                <a:cs typeface="Microsoft Sans Serif"/>
              </a:rPr>
              <a:t>our </a:t>
            </a:r>
            <a:r>
              <a:rPr dirty="0" spc="-50" b="0">
                <a:latin typeface="Microsoft Sans Serif"/>
                <a:cs typeface="Microsoft Sans Serif"/>
              </a:rPr>
              <a:t>algorithms. </a:t>
            </a:r>
            <a:r>
              <a:rPr dirty="0" spc="-45" b="0">
                <a:latin typeface="Microsoft Sans Serif"/>
                <a:cs typeface="Microsoft Sans Serif"/>
              </a:rPr>
              <a:t>For </a:t>
            </a:r>
            <a:r>
              <a:rPr dirty="0" spc="-50" b="0">
                <a:latin typeface="Microsoft Sans Serif"/>
                <a:cs typeface="Microsoft Sans Serif"/>
              </a:rPr>
              <a:t>this task </a:t>
            </a:r>
            <a:r>
              <a:rPr dirty="0" spc="-25" b="0">
                <a:latin typeface="Microsoft Sans Serif"/>
                <a:cs typeface="Microsoft Sans Serif"/>
              </a:rPr>
              <a:t>I </a:t>
            </a:r>
            <a:r>
              <a:rPr dirty="0" spc="-60" b="0">
                <a:latin typeface="Microsoft Sans Serif"/>
                <a:cs typeface="Microsoft Sans Serif"/>
              </a:rPr>
              <a:t>have </a:t>
            </a:r>
            <a:r>
              <a:rPr dirty="0" spc="-55" b="0">
                <a:latin typeface="Microsoft Sans Serif"/>
                <a:cs typeface="Microsoft Sans Serif"/>
              </a:rPr>
              <a:t> </a:t>
            </a:r>
            <a:r>
              <a:rPr dirty="0" spc="-70" b="0">
                <a:latin typeface="Microsoft Sans Serif"/>
                <a:cs typeface="Microsoft Sans Serif"/>
              </a:rPr>
              <a:t>used </a:t>
            </a:r>
            <a:r>
              <a:rPr dirty="0" spc="-75" b="0">
                <a:latin typeface="Microsoft Sans Serif"/>
                <a:cs typeface="Microsoft Sans Serif"/>
              </a:rPr>
              <a:t>many </a:t>
            </a:r>
            <a:r>
              <a:rPr dirty="0" spc="-60" b="0">
                <a:latin typeface="Microsoft Sans Serif"/>
                <a:cs typeface="Microsoft Sans Serif"/>
              </a:rPr>
              <a:t>regression algorithms </a:t>
            </a:r>
            <a:r>
              <a:rPr dirty="0" spc="-70" b="0">
                <a:latin typeface="Microsoft Sans Serif"/>
                <a:cs typeface="Microsoft Sans Serif"/>
              </a:rPr>
              <a:t>and </a:t>
            </a:r>
            <a:r>
              <a:rPr dirty="0" spc="-55" b="0">
                <a:latin typeface="Microsoft Sans Serif"/>
                <a:cs typeface="Microsoft Sans Serif"/>
              </a:rPr>
              <a:t>selected </a:t>
            </a:r>
            <a:r>
              <a:rPr dirty="0" spc="-65" b="0">
                <a:latin typeface="Microsoft Sans Serif"/>
                <a:cs typeface="Microsoft Sans Serif"/>
              </a:rPr>
              <a:t>LGBMRegressor </a:t>
            </a:r>
            <a:r>
              <a:rPr dirty="0" spc="-60" b="0">
                <a:latin typeface="Microsoft Sans Serif"/>
                <a:cs typeface="Microsoft Sans Serif"/>
              </a:rPr>
              <a:t>as </a:t>
            </a:r>
            <a:r>
              <a:rPr dirty="0" spc="-30" b="0">
                <a:latin typeface="Microsoft Sans Serif"/>
                <a:cs typeface="Microsoft Sans Serif"/>
              </a:rPr>
              <a:t>it </a:t>
            </a:r>
            <a:r>
              <a:rPr dirty="0" spc="-45" b="0">
                <a:latin typeface="Microsoft Sans Serif"/>
                <a:cs typeface="Microsoft Sans Serif"/>
              </a:rPr>
              <a:t>is </a:t>
            </a:r>
            <a:r>
              <a:rPr dirty="0" spc="-55" b="0">
                <a:latin typeface="Microsoft Sans Serif"/>
                <a:cs typeface="Microsoft Sans Serif"/>
              </a:rPr>
              <a:t>giving better performance </a:t>
            </a:r>
            <a:r>
              <a:rPr dirty="0" spc="-60" b="0">
                <a:latin typeface="Microsoft Sans Serif"/>
                <a:cs typeface="Microsoft Sans Serif"/>
              </a:rPr>
              <a:t>than </a:t>
            </a:r>
            <a:r>
              <a:rPr dirty="0" spc="-40" b="0">
                <a:latin typeface="Microsoft Sans Serif"/>
                <a:cs typeface="Microsoft Sans Serif"/>
              </a:rPr>
              <a:t>other </a:t>
            </a:r>
            <a:r>
              <a:rPr dirty="0" spc="-35" b="0">
                <a:latin typeface="Microsoft Sans Serif"/>
                <a:cs typeface="Microsoft Sans Serif"/>
              </a:rPr>
              <a:t> </a:t>
            </a:r>
            <a:r>
              <a:rPr dirty="0" spc="-85" b="0">
                <a:latin typeface="Microsoft Sans Serif"/>
                <a:cs typeface="Microsoft Sans Serif"/>
              </a:rPr>
              <a:t>algorithms. </a:t>
            </a:r>
            <a:r>
              <a:rPr dirty="0" spc="-90" b="0">
                <a:latin typeface="Microsoft Sans Serif"/>
                <a:cs typeface="Microsoft Sans Serif"/>
              </a:rPr>
              <a:t>Linear </a:t>
            </a:r>
            <a:r>
              <a:rPr dirty="0" spc="-105" b="0">
                <a:latin typeface="Microsoft Sans Serif"/>
                <a:cs typeface="Microsoft Sans Serif"/>
              </a:rPr>
              <a:t>models were </a:t>
            </a:r>
            <a:r>
              <a:rPr dirty="0" spc="-90" b="0">
                <a:latin typeface="Microsoft Sans Serif"/>
                <a:cs typeface="Microsoft Sans Serif"/>
              </a:rPr>
              <a:t>giving </a:t>
            </a:r>
            <a:r>
              <a:rPr dirty="0" spc="-85" b="0">
                <a:latin typeface="Microsoft Sans Serif"/>
                <a:cs typeface="Microsoft Sans Serif"/>
              </a:rPr>
              <a:t>least difference </a:t>
            </a:r>
            <a:r>
              <a:rPr dirty="0" spc="-75" b="0">
                <a:latin typeface="Microsoft Sans Serif"/>
                <a:cs typeface="Microsoft Sans Serif"/>
              </a:rPr>
              <a:t>in </a:t>
            </a:r>
            <a:r>
              <a:rPr dirty="0" spc="-80" b="0">
                <a:latin typeface="Microsoft Sans Serif"/>
                <a:cs typeface="Microsoft Sans Serif"/>
              </a:rPr>
              <a:t>r2-score </a:t>
            </a:r>
            <a:r>
              <a:rPr dirty="0" spc="-110" b="0">
                <a:latin typeface="Microsoft Sans Serif"/>
                <a:cs typeface="Microsoft Sans Serif"/>
              </a:rPr>
              <a:t>and</a:t>
            </a:r>
            <a:r>
              <a:rPr dirty="0" spc="-105" b="0">
                <a:latin typeface="Microsoft Sans Serif"/>
                <a:cs typeface="Microsoft Sans Serif"/>
              </a:rPr>
              <a:t> </a:t>
            </a:r>
            <a:r>
              <a:rPr dirty="0" spc="-90" b="0">
                <a:latin typeface="Microsoft Sans Serif"/>
                <a:cs typeface="Microsoft Sans Serif"/>
              </a:rPr>
              <a:t>cv-score </a:t>
            </a:r>
            <a:r>
              <a:rPr dirty="0" spc="-85" b="0">
                <a:latin typeface="Microsoft Sans Serif"/>
                <a:cs typeface="Microsoft Sans Serif"/>
              </a:rPr>
              <a:t>but </a:t>
            </a:r>
            <a:r>
              <a:rPr dirty="0" spc="-75" b="0">
                <a:latin typeface="Microsoft Sans Serif"/>
                <a:cs typeface="Microsoft Sans Serif"/>
              </a:rPr>
              <a:t>in </a:t>
            </a:r>
            <a:r>
              <a:rPr dirty="0" spc="-80" b="0">
                <a:latin typeface="Microsoft Sans Serif"/>
                <a:cs typeface="Microsoft Sans Serif"/>
              </a:rPr>
              <a:t>this </a:t>
            </a:r>
            <a:r>
              <a:rPr dirty="0" spc="-105" b="0">
                <a:latin typeface="Microsoft Sans Serif"/>
                <a:cs typeface="Microsoft Sans Serif"/>
              </a:rPr>
              <a:t>case </a:t>
            </a:r>
            <a:r>
              <a:rPr dirty="0" spc="-95" b="0">
                <a:latin typeface="Microsoft Sans Serif"/>
                <a:cs typeface="Microsoft Sans Serif"/>
              </a:rPr>
              <a:t>the </a:t>
            </a:r>
            <a:r>
              <a:rPr dirty="0" spc="-85" b="0">
                <a:latin typeface="Microsoft Sans Serif"/>
                <a:cs typeface="Microsoft Sans Serif"/>
              </a:rPr>
              <a:t>r2-score </a:t>
            </a:r>
            <a:r>
              <a:rPr dirty="0" spc="-120" b="0">
                <a:latin typeface="Microsoft Sans Serif"/>
                <a:cs typeface="Microsoft Sans Serif"/>
              </a:rPr>
              <a:t>was</a:t>
            </a:r>
            <a:r>
              <a:rPr dirty="0" spc="235" b="0">
                <a:latin typeface="Microsoft Sans Serif"/>
                <a:cs typeface="Microsoft Sans Serif"/>
              </a:rPr>
              <a:t> </a:t>
            </a:r>
            <a:r>
              <a:rPr dirty="0" spc="-85" b="0">
                <a:latin typeface="Microsoft Sans Serif"/>
                <a:cs typeface="Microsoft Sans Serif"/>
              </a:rPr>
              <a:t>very </a:t>
            </a:r>
            <a:r>
              <a:rPr dirty="0" spc="-80" b="0">
                <a:latin typeface="Microsoft Sans Serif"/>
                <a:cs typeface="Microsoft Sans Serif"/>
              </a:rPr>
              <a:t> </a:t>
            </a:r>
            <a:r>
              <a:rPr dirty="0" spc="-90" b="0">
                <a:latin typeface="Microsoft Sans Serif"/>
                <a:cs typeface="Microsoft Sans Serif"/>
              </a:rPr>
              <a:t>less</a:t>
            </a:r>
            <a:r>
              <a:rPr dirty="0" spc="295" b="0">
                <a:latin typeface="Microsoft Sans Serif"/>
                <a:cs typeface="Microsoft Sans Serif"/>
              </a:rPr>
              <a:t> </a:t>
            </a:r>
            <a:r>
              <a:rPr dirty="0" spc="-110" b="0">
                <a:latin typeface="Microsoft Sans Serif"/>
                <a:cs typeface="Microsoft Sans Serif"/>
              </a:rPr>
              <a:t>compared </a:t>
            </a:r>
            <a:r>
              <a:rPr dirty="0" spc="-85" b="0">
                <a:latin typeface="Microsoft Sans Serif"/>
                <a:cs typeface="Microsoft Sans Serif"/>
              </a:rPr>
              <a:t>to </a:t>
            </a:r>
            <a:r>
              <a:rPr dirty="0" spc="-90" b="0">
                <a:latin typeface="Microsoft Sans Serif"/>
                <a:cs typeface="Microsoft Sans Serif"/>
              </a:rPr>
              <a:t>tree </a:t>
            </a:r>
            <a:r>
              <a:rPr dirty="0" spc="-100" b="0">
                <a:latin typeface="Microsoft Sans Serif"/>
                <a:cs typeface="Microsoft Sans Serif"/>
              </a:rPr>
              <a:t>based </a:t>
            </a:r>
            <a:r>
              <a:rPr dirty="0" spc="-90" b="0">
                <a:latin typeface="Microsoft Sans Serif"/>
                <a:cs typeface="Microsoft Sans Serif"/>
              </a:rPr>
              <a:t>algorithms. </a:t>
            </a:r>
            <a:r>
              <a:rPr dirty="0" spc="-105" b="0">
                <a:latin typeface="Microsoft Sans Serif"/>
                <a:cs typeface="Microsoft Sans Serif"/>
              </a:rPr>
              <a:t>Other</a:t>
            </a:r>
            <a:r>
              <a:rPr dirty="0" spc="270" b="0">
                <a:latin typeface="Microsoft Sans Serif"/>
                <a:cs typeface="Microsoft Sans Serif"/>
              </a:rPr>
              <a:t> </a:t>
            </a:r>
            <a:r>
              <a:rPr dirty="0" spc="-100" b="0">
                <a:latin typeface="Microsoft Sans Serif"/>
                <a:cs typeface="Microsoft Sans Serif"/>
              </a:rPr>
              <a:t>than </a:t>
            </a:r>
            <a:r>
              <a:rPr dirty="0" spc="-110" b="0">
                <a:latin typeface="Microsoft Sans Serif"/>
                <a:cs typeface="Microsoft Sans Serif"/>
              </a:rPr>
              <a:t>LGBMRegressor </a:t>
            </a:r>
            <a:r>
              <a:rPr dirty="0" spc="-90" b="0">
                <a:latin typeface="Microsoft Sans Serif"/>
                <a:cs typeface="Microsoft Sans Serif"/>
              </a:rPr>
              <a:t>algorithms </a:t>
            </a:r>
            <a:r>
              <a:rPr dirty="0" spc="-105" b="0">
                <a:latin typeface="Microsoft Sans Serif"/>
                <a:cs typeface="Microsoft Sans Serif"/>
              </a:rPr>
              <a:t>showing</a:t>
            </a:r>
            <a:r>
              <a:rPr dirty="0" spc="265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the pr </a:t>
            </a:r>
            <a:r>
              <a:rPr dirty="0" spc="-110" b="0">
                <a:latin typeface="Microsoft Sans Serif"/>
                <a:cs typeface="Microsoft Sans Serif"/>
              </a:rPr>
              <a:t>oblem</a:t>
            </a:r>
            <a:r>
              <a:rPr dirty="0" spc="260" b="0">
                <a:latin typeface="Microsoft Sans Serif"/>
                <a:cs typeface="Microsoft Sans Serif"/>
              </a:rPr>
              <a:t> </a:t>
            </a:r>
            <a:r>
              <a:rPr dirty="0" spc="-95" b="0">
                <a:latin typeface="Microsoft Sans Serif"/>
                <a:cs typeface="Microsoft Sans Serif"/>
              </a:rPr>
              <a:t>of </a:t>
            </a:r>
            <a:r>
              <a:rPr dirty="0" spc="-75" b="0">
                <a:latin typeface="Microsoft Sans Serif"/>
                <a:cs typeface="Microsoft Sans Serif"/>
              </a:rPr>
              <a:t>over-fitting </a:t>
            </a:r>
            <a:r>
              <a:rPr dirty="0" spc="-85" b="0">
                <a:latin typeface="Microsoft Sans Serif"/>
                <a:cs typeface="Microsoft Sans Serif"/>
              </a:rPr>
              <a:t>so </a:t>
            </a:r>
            <a:r>
              <a:rPr dirty="0" spc="-465" b="0">
                <a:latin typeface="Microsoft Sans Serif"/>
                <a:cs typeface="Microsoft Sans Serif"/>
              </a:rPr>
              <a:t> </a:t>
            </a:r>
            <a:r>
              <a:rPr dirty="0" spc="-25" b="0">
                <a:latin typeface="Microsoft Sans Serif"/>
                <a:cs typeface="Microsoft Sans Serif"/>
              </a:rPr>
              <a:t>I </a:t>
            </a:r>
            <a:r>
              <a:rPr dirty="0" spc="-55" b="0">
                <a:latin typeface="Microsoft Sans Serif"/>
                <a:cs typeface="Microsoft Sans Serif"/>
              </a:rPr>
              <a:t>selected</a:t>
            </a:r>
            <a:r>
              <a:rPr dirty="0" spc="-75" b="0">
                <a:latin typeface="Microsoft Sans Serif"/>
                <a:cs typeface="Microsoft Sans Serif"/>
              </a:rPr>
              <a:t> </a:t>
            </a:r>
            <a:r>
              <a:rPr dirty="0" spc="-60" b="0">
                <a:latin typeface="Microsoft Sans Serif"/>
                <a:cs typeface="Microsoft Sans Serif"/>
              </a:rPr>
              <a:t>LGBMRegressor</a:t>
            </a:r>
            <a:r>
              <a:rPr dirty="0" spc="-95" b="0">
                <a:latin typeface="Microsoft Sans Serif"/>
                <a:cs typeface="Microsoft Sans Serif"/>
              </a:rPr>
              <a:t> </a:t>
            </a:r>
            <a:r>
              <a:rPr dirty="0" spc="-50" b="0">
                <a:latin typeface="Microsoft Sans Serif"/>
                <a:cs typeface="Microsoft Sans Serif"/>
              </a:rPr>
              <a:t>which is</a:t>
            </a:r>
            <a:r>
              <a:rPr dirty="0" spc="5" b="0">
                <a:latin typeface="Microsoft Sans Serif"/>
                <a:cs typeface="Microsoft Sans Serif"/>
              </a:rPr>
              <a:t> </a:t>
            </a:r>
            <a:r>
              <a:rPr dirty="0" spc="-55" b="0">
                <a:latin typeface="Microsoft Sans Serif"/>
                <a:cs typeface="Microsoft Sans Serif"/>
              </a:rPr>
              <a:t>not</a:t>
            </a:r>
            <a:r>
              <a:rPr dirty="0" spc="-75" b="0">
                <a:latin typeface="Microsoft Sans Serif"/>
                <a:cs typeface="Microsoft Sans Serif"/>
              </a:rPr>
              <a:t> </a:t>
            </a:r>
            <a:r>
              <a:rPr dirty="0" spc="-40" b="0">
                <a:latin typeface="Microsoft Sans Serif"/>
                <a:cs typeface="Microsoft Sans Serif"/>
              </a:rPr>
              <a:t>over-fitting</a:t>
            </a:r>
            <a:r>
              <a:rPr dirty="0" spc="-35" b="0">
                <a:latin typeface="Microsoft Sans Serif"/>
                <a:cs typeface="Microsoft Sans Serif"/>
              </a:rPr>
              <a:t> </a:t>
            </a:r>
            <a:r>
              <a:rPr dirty="0" spc="-60" b="0">
                <a:latin typeface="Microsoft Sans Serif"/>
                <a:cs typeface="Microsoft Sans Serif"/>
              </a:rPr>
              <a:t>much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55" b="0">
                <a:latin typeface="Microsoft Sans Serif"/>
                <a:cs typeface="Microsoft Sans Serif"/>
              </a:rPr>
              <a:t>compared</a:t>
            </a:r>
            <a:r>
              <a:rPr dirty="0" spc="-75" b="0">
                <a:latin typeface="Microsoft Sans Serif"/>
                <a:cs typeface="Microsoft Sans Serif"/>
              </a:rPr>
              <a:t> </a:t>
            </a:r>
            <a:r>
              <a:rPr dirty="0" spc="-45" b="0">
                <a:latin typeface="Microsoft Sans Serif"/>
                <a:cs typeface="Microsoft Sans Serif"/>
              </a:rPr>
              <a:t>to others.</a:t>
            </a:r>
            <a:r>
              <a:rPr dirty="0" b="0">
                <a:latin typeface="Microsoft Sans Serif"/>
                <a:cs typeface="Microsoft Sans Serif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860" y="987374"/>
            <a:ext cx="17125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55" b="0" i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8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275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720" b="0" i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dirty="0" sz="3200" spc="-700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625" b="0" i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dirty="0" sz="3200" spc="-545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25549"/>
            <a:ext cx="5270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0140" y="5372480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488635"/>
            <a:ext cx="62865" cy="623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80" y="6119876"/>
            <a:ext cx="833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0">
                <a:latin typeface="Microsoft Sans Serif"/>
                <a:cs typeface="Microsoft Sans Serif"/>
              </a:rPr>
              <a:t>Great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we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have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achieved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a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better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r2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score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after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doing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hyperparameter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tuning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than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earlier.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0900" y="1859279"/>
            <a:ext cx="10440035" cy="3651250"/>
            <a:chOff x="850900" y="1859279"/>
            <a:chExt cx="10440035" cy="36512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900" y="1859279"/>
              <a:ext cx="6894830" cy="36511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5575" y="1907539"/>
              <a:ext cx="3514852" cy="3164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540" y="1011758"/>
            <a:ext cx="160845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95" b="0" i="0">
                <a:solidFill>
                  <a:srgbClr val="0D0D0D"/>
                </a:solidFill>
                <a:latin typeface="Trebuchet MS"/>
                <a:cs typeface="Trebuchet MS"/>
              </a:rPr>
              <a:t>CONCLUSION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9453"/>
            <a:ext cx="6159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788" y="1799538"/>
            <a:ext cx="9451975" cy="264541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spc="-180" b="1">
                <a:latin typeface="Arial"/>
                <a:cs typeface="Arial"/>
              </a:rPr>
              <a:t>K</a:t>
            </a:r>
            <a:r>
              <a:rPr dirty="0" sz="1600" spc="-155" b="1">
                <a:latin typeface="Arial"/>
                <a:cs typeface="Arial"/>
              </a:rPr>
              <a:t>e</a:t>
            </a:r>
            <a:r>
              <a:rPr dirty="0" sz="1600" spc="-140" b="1">
                <a:latin typeface="Arial"/>
                <a:cs typeface="Arial"/>
              </a:rPr>
              <a:t>y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f</a:t>
            </a:r>
            <a:r>
              <a:rPr dirty="0" sz="1600" spc="-65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nd</a:t>
            </a:r>
            <a:r>
              <a:rPr dirty="0" sz="1600" spc="-40" b="1">
                <a:latin typeface="Arial"/>
                <a:cs typeface="Arial"/>
              </a:rPr>
              <a:t>i</a:t>
            </a:r>
            <a:r>
              <a:rPr dirty="0" sz="1600" spc="-165" b="1">
                <a:latin typeface="Arial"/>
                <a:cs typeface="Arial"/>
              </a:rPr>
              <a:t>n</a:t>
            </a:r>
            <a:r>
              <a:rPr dirty="0" sz="1600" spc="-145" b="1">
                <a:latin typeface="Arial"/>
                <a:cs typeface="Arial"/>
              </a:rPr>
              <a:t>g</a:t>
            </a:r>
            <a:r>
              <a:rPr dirty="0" sz="1600" spc="-140" b="1">
                <a:latin typeface="Arial"/>
                <a:cs typeface="Arial"/>
              </a:rPr>
              <a:t>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65" b="1">
                <a:latin typeface="Arial"/>
                <a:cs typeface="Arial"/>
              </a:rPr>
              <a:t>o</a:t>
            </a:r>
            <a:r>
              <a:rPr dirty="0" sz="1600" spc="-85" b="1">
                <a:latin typeface="Arial"/>
                <a:cs typeface="Arial"/>
              </a:rPr>
              <a:t>f</a:t>
            </a:r>
            <a:r>
              <a:rPr dirty="0" sz="1600" spc="180" b="1">
                <a:latin typeface="Arial"/>
                <a:cs typeface="Arial"/>
              </a:rPr>
              <a:t> </a:t>
            </a:r>
            <a:r>
              <a:rPr dirty="0" sz="1600" spc="-85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h</a:t>
            </a:r>
            <a:r>
              <a:rPr dirty="0" sz="1600" spc="-140" b="1">
                <a:latin typeface="Arial"/>
                <a:cs typeface="Arial"/>
              </a:rPr>
              <a:t>e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155" b="1">
                <a:latin typeface="Arial"/>
                <a:cs typeface="Arial"/>
              </a:rPr>
              <a:t>s</a:t>
            </a:r>
            <a:r>
              <a:rPr dirty="0" sz="1600" spc="-60" b="1">
                <a:latin typeface="Arial"/>
                <a:cs typeface="Arial"/>
              </a:rPr>
              <a:t>t</a:t>
            </a:r>
            <a:r>
              <a:rPr dirty="0" sz="1600" spc="-165" b="1">
                <a:latin typeface="Arial"/>
                <a:cs typeface="Arial"/>
              </a:rPr>
              <a:t>u</a:t>
            </a:r>
            <a:r>
              <a:rPr dirty="0" sz="1600" spc="-145" b="1">
                <a:latin typeface="Arial"/>
                <a:cs typeface="Arial"/>
              </a:rPr>
              <a:t>d</a:t>
            </a:r>
            <a:r>
              <a:rPr dirty="0" sz="1600" spc="-140" b="1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48895" marR="601980">
              <a:lnSpc>
                <a:spcPct val="142500"/>
              </a:lnSpc>
              <a:spcBef>
                <a:spcPts val="75"/>
              </a:spcBef>
            </a:pPr>
            <a:r>
              <a:rPr dirty="0" sz="1600" spc="-85">
                <a:latin typeface="Microsoft Sans Serif"/>
                <a:cs typeface="Microsoft Sans Serif"/>
              </a:rPr>
              <a:t>In </a:t>
            </a:r>
            <a:r>
              <a:rPr dirty="0" sz="1600" spc="-70">
                <a:latin typeface="Microsoft Sans Serif"/>
                <a:cs typeface="Microsoft Sans Serif"/>
              </a:rPr>
              <a:t>this </a:t>
            </a:r>
            <a:r>
              <a:rPr dirty="0" sz="1600" spc="-75">
                <a:latin typeface="Microsoft Sans Serif"/>
                <a:cs typeface="Microsoft Sans Serif"/>
              </a:rPr>
              <a:t>project </a:t>
            </a:r>
            <a:r>
              <a:rPr dirty="0" sz="1600" spc="-105">
                <a:latin typeface="Microsoft Sans Serif"/>
                <a:cs typeface="Microsoft Sans Serif"/>
              </a:rPr>
              <a:t>we </a:t>
            </a:r>
            <a:r>
              <a:rPr dirty="0" sz="1600" spc="-100">
                <a:latin typeface="Microsoft Sans Serif"/>
                <a:cs typeface="Microsoft Sans Serif"/>
              </a:rPr>
              <a:t>have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scraped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flight </a:t>
            </a:r>
            <a:r>
              <a:rPr dirty="0" sz="1600" spc="-80">
                <a:latin typeface="Microsoft Sans Serif"/>
                <a:cs typeface="Microsoft Sans Serif"/>
              </a:rPr>
              <a:t>data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from </a:t>
            </a:r>
            <a:r>
              <a:rPr dirty="0" sz="1600" spc="-80">
                <a:latin typeface="Microsoft Sans Serif"/>
                <a:cs typeface="Microsoft Sans Serif"/>
              </a:rPr>
              <a:t>yatra.com. </a:t>
            </a:r>
            <a:r>
              <a:rPr dirty="0" sz="1600" spc="-100">
                <a:latin typeface="Microsoft Sans Serif"/>
                <a:cs typeface="Microsoft Sans Serif"/>
              </a:rPr>
              <a:t>Then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.csv </a:t>
            </a:r>
            <a:r>
              <a:rPr dirty="0" sz="1600" spc="-65">
                <a:latin typeface="Microsoft Sans Serif"/>
                <a:cs typeface="Microsoft Sans Serif"/>
              </a:rPr>
              <a:t>file </a:t>
            </a:r>
            <a:r>
              <a:rPr dirty="0" sz="1600" spc="-75">
                <a:latin typeface="Microsoft Sans Serif"/>
                <a:cs typeface="Microsoft Sans Serif"/>
              </a:rPr>
              <a:t>is </a:t>
            </a:r>
            <a:r>
              <a:rPr dirty="0" sz="1600" spc="-90">
                <a:latin typeface="Microsoft Sans Serif"/>
                <a:cs typeface="Microsoft Sans Serif"/>
              </a:rPr>
              <a:t>loaded </a:t>
            </a:r>
            <a:r>
              <a:rPr dirty="0" sz="1600" spc="-70">
                <a:latin typeface="Microsoft Sans Serif"/>
                <a:cs typeface="Microsoft Sans Serif"/>
              </a:rPr>
              <a:t>into 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data</a:t>
            </a:r>
            <a:r>
              <a:rPr dirty="0" sz="1600" spc="-85">
                <a:latin typeface="Microsoft Sans Serif"/>
                <a:cs typeface="Microsoft Sans Serif"/>
              </a:rPr>
              <a:t> frame. </a:t>
            </a:r>
            <a:r>
              <a:rPr dirty="0" sz="1600" spc="-409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Luckily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we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don't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have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any </a:t>
            </a:r>
            <a:r>
              <a:rPr dirty="0" sz="1600" spc="-10">
                <a:latin typeface="Microsoft Sans Serif"/>
                <a:cs typeface="Microsoft Sans Serif"/>
              </a:rPr>
              <a:t>missing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values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our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data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set.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48895" marR="7620">
              <a:lnSpc>
                <a:spcPct val="80000"/>
              </a:lnSpc>
              <a:spcBef>
                <a:spcPts val="1030"/>
              </a:spcBef>
            </a:pPr>
            <a:r>
              <a:rPr dirty="0" sz="1600" spc="-90">
                <a:latin typeface="Microsoft Sans Serif"/>
                <a:cs typeface="Microsoft Sans Serif"/>
              </a:rPr>
              <a:t>Looking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data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set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we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understand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there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are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some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features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needs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be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processed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like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converting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data 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types,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get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actual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value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from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string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entries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from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time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related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columns.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48895" marR="5080">
              <a:lnSpc>
                <a:spcPts val="1580"/>
              </a:lnSpc>
              <a:spcBef>
                <a:spcPts val="915"/>
              </a:spcBef>
            </a:pPr>
            <a:r>
              <a:rPr dirty="0" sz="1600" spc="-75">
                <a:latin typeface="Microsoft Sans Serif"/>
                <a:cs typeface="Microsoft Sans Serif"/>
              </a:rPr>
              <a:t>After </a:t>
            </a:r>
            <a:r>
              <a:rPr dirty="0" sz="1600" spc="-80">
                <a:latin typeface="Microsoft Sans Serif"/>
                <a:cs typeface="Microsoft Sans Serif"/>
              </a:rPr>
              <a:t>the </a:t>
            </a:r>
            <a:r>
              <a:rPr dirty="0" sz="1600" spc="-90">
                <a:latin typeface="Microsoft Sans Serif"/>
                <a:cs typeface="Microsoft Sans Serif"/>
              </a:rPr>
              <a:t>data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is </a:t>
            </a:r>
            <a:r>
              <a:rPr dirty="0" sz="1600" spc="-100">
                <a:latin typeface="Microsoft Sans Serif"/>
                <a:cs typeface="Microsoft Sans Serif"/>
              </a:rPr>
              <a:t>been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processed </a:t>
            </a:r>
            <a:r>
              <a:rPr dirty="0" sz="1600" spc="-65">
                <a:latin typeface="Microsoft Sans Serif"/>
                <a:cs typeface="Microsoft Sans Serif"/>
              </a:rPr>
              <a:t>I </a:t>
            </a:r>
            <a:r>
              <a:rPr dirty="0" sz="1600" spc="-90">
                <a:latin typeface="Microsoft Sans Serif"/>
                <a:cs typeface="Microsoft Sans Serif"/>
              </a:rPr>
              <a:t>have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done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some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EDA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to understand </a:t>
            </a:r>
            <a:r>
              <a:rPr dirty="0" sz="1600" spc="-75">
                <a:latin typeface="Microsoft Sans Serif"/>
                <a:cs typeface="Microsoft Sans Serif"/>
              </a:rPr>
              <a:t>the relation </a:t>
            </a:r>
            <a:r>
              <a:rPr dirty="0" sz="1600" spc="-105">
                <a:latin typeface="Microsoft Sans Serif"/>
                <a:cs typeface="Microsoft Sans Serif"/>
              </a:rPr>
              <a:t>among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features </a:t>
            </a:r>
            <a:r>
              <a:rPr dirty="0" sz="1600" spc="-95">
                <a:latin typeface="Microsoft Sans Serif"/>
                <a:cs typeface="Microsoft Sans Serif"/>
              </a:rPr>
              <a:t>and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 </a:t>
            </a:r>
            <a:r>
              <a:rPr dirty="0" sz="1600" spc="-70">
                <a:latin typeface="Microsoft Sans Serif"/>
                <a:cs typeface="Microsoft Sans Serif"/>
              </a:rPr>
              <a:t>target 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variable.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48895" marR="8255">
              <a:lnSpc>
                <a:spcPct val="70200"/>
              </a:lnSpc>
              <a:spcBef>
                <a:spcPts val="1395"/>
              </a:spcBef>
            </a:pPr>
            <a:r>
              <a:rPr dirty="0" sz="1600" spc="-50">
                <a:latin typeface="Microsoft Sans Serif"/>
                <a:cs typeface="Microsoft Sans Serif"/>
              </a:rPr>
              <a:t>Features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like </a:t>
            </a:r>
            <a:r>
              <a:rPr dirty="0" sz="1600" spc="-30">
                <a:latin typeface="Microsoft Sans Serif"/>
                <a:cs typeface="Microsoft Sans Serif"/>
              </a:rPr>
              <a:t>flight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duration,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number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stops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during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journey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availability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35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meals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are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45">
                <a:latin typeface="Microsoft Sans Serif"/>
                <a:cs typeface="Microsoft Sans Serif"/>
              </a:rPr>
              <a:t>playing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major 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role</a:t>
            </a:r>
            <a:r>
              <a:rPr dirty="0" sz="1600" spc="-20">
                <a:latin typeface="Microsoft Sans Serif"/>
                <a:cs typeface="Microsoft Sans Serif"/>
              </a:rPr>
              <a:t> in </a:t>
            </a:r>
            <a:r>
              <a:rPr dirty="0" sz="1600" spc="-5">
                <a:latin typeface="Microsoft Sans Serif"/>
                <a:cs typeface="Microsoft Sans Serif"/>
              </a:rPr>
              <a:t>predicting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prices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</a:t>
            </a:r>
            <a:r>
              <a:rPr dirty="0" sz="1600" spc="-10">
                <a:latin typeface="Microsoft Sans Serif"/>
                <a:cs typeface="Microsoft Sans Serif"/>
              </a:rPr>
              <a:t>flights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4265179"/>
            <a:ext cx="10839450" cy="217106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700">
                <a:latin typeface="Microsoft Sans Serif"/>
                <a:cs typeface="Microsoft Sans Serif"/>
              </a:rPr>
              <a:t> </a:t>
            </a:r>
            <a:endParaRPr sz="1700">
              <a:latin typeface="Microsoft Sans Serif"/>
              <a:cs typeface="Microsoft Sans Serif"/>
            </a:endParaRPr>
          </a:p>
          <a:p>
            <a:pPr marL="887730">
              <a:lnSpc>
                <a:spcPct val="100000"/>
              </a:lnSpc>
              <a:spcBef>
                <a:spcPts val="945"/>
              </a:spcBef>
            </a:pPr>
            <a:r>
              <a:rPr dirty="0" sz="1600" spc="-125" b="1">
                <a:latin typeface="Arial"/>
                <a:cs typeface="Arial"/>
              </a:rPr>
              <a:t>Limitations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125" b="1">
                <a:latin typeface="Arial"/>
                <a:cs typeface="Arial"/>
              </a:rPr>
              <a:t>of</a:t>
            </a:r>
            <a:r>
              <a:rPr dirty="0" sz="1600" spc="16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this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45" b="1">
                <a:latin typeface="Arial"/>
                <a:cs typeface="Arial"/>
              </a:rPr>
              <a:t>work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50" b="1">
                <a:latin typeface="Arial"/>
                <a:cs typeface="Arial"/>
              </a:rPr>
              <a:t>and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145" b="1">
                <a:latin typeface="Arial"/>
                <a:cs typeface="Arial"/>
              </a:rPr>
              <a:t>scope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5" b="1">
                <a:latin typeface="Arial"/>
                <a:cs typeface="Arial"/>
              </a:rPr>
              <a:t>for</a:t>
            </a:r>
            <a:r>
              <a:rPr dirty="0" sz="1600" spc="40" b="1">
                <a:latin typeface="Arial"/>
                <a:cs typeface="Arial"/>
              </a:rPr>
              <a:t> </a:t>
            </a:r>
            <a:r>
              <a:rPr dirty="0" sz="1600" spc="-130" b="1">
                <a:latin typeface="Arial"/>
                <a:cs typeface="Arial"/>
              </a:rPr>
              <a:t>the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20" b="1">
                <a:latin typeface="Arial"/>
                <a:cs typeface="Arial"/>
              </a:rPr>
              <a:t>future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45" b="1"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  <a:p>
            <a:pPr marL="887730" marR="611505">
              <a:lnSpc>
                <a:spcPts val="1560"/>
              </a:lnSpc>
              <a:spcBef>
                <a:spcPts val="1000"/>
              </a:spcBef>
            </a:pPr>
            <a:r>
              <a:rPr dirty="0" sz="1600" spc="-110">
                <a:latin typeface="Microsoft Sans Serif"/>
                <a:cs typeface="Microsoft Sans Serif"/>
              </a:rPr>
              <a:t>As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looking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features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we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came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to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know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that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numbers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features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are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very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less,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due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to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which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we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70">
                <a:latin typeface="Microsoft Sans Serif"/>
                <a:cs typeface="Microsoft Sans Serif"/>
              </a:rPr>
              <a:t>getting 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45">
                <a:latin typeface="Microsoft Sans Serif"/>
                <a:cs typeface="Microsoft Sans Serif"/>
              </a:rPr>
              <a:t>somewhat</a:t>
            </a:r>
            <a:r>
              <a:rPr dirty="0" sz="1600" spc="75">
                <a:latin typeface="Microsoft Sans Serif"/>
                <a:cs typeface="Microsoft Sans Serif"/>
              </a:rPr>
              <a:t> </a:t>
            </a:r>
            <a:r>
              <a:rPr dirty="0" sz="1600" spc="-125">
                <a:latin typeface="Microsoft Sans Serif"/>
                <a:cs typeface="Microsoft Sans Serif"/>
              </a:rPr>
              <a:t>lower</a:t>
            </a:r>
            <a:r>
              <a:rPr dirty="0" sz="1600" spc="80">
                <a:latin typeface="Microsoft Sans Serif"/>
                <a:cs typeface="Microsoft Sans Serif"/>
              </a:rPr>
              <a:t> </a:t>
            </a:r>
            <a:r>
              <a:rPr dirty="0" sz="1600" spc="-110">
                <a:latin typeface="Microsoft Sans Serif"/>
                <a:cs typeface="Microsoft Sans Serif"/>
              </a:rPr>
              <a:t>r2-scores.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887730">
              <a:lnSpc>
                <a:spcPct val="100000"/>
              </a:lnSpc>
              <a:spcBef>
                <a:spcPts val="825"/>
              </a:spcBef>
            </a:pPr>
            <a:r>
              <a:rPr dirty="0" sz="1600" spc="-114">
                <a:latin typeface="Microsoft Sans Serif"/>
                <a:cs typeface="Microsoft Sans Serif"/>
              </a:rPr>
              <a:t>Some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algorithms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are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facing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over-fitting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problem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which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may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be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because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less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number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of</a:t>
            </a:r>
            <a:r>
              <a:rPr dirty="0" sz="1600" spc="6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features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our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dataset.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  <a:p>
            <a:pPr marL="887730" marR="5080">
              <a:lnSpc>
                <a:spcPts val="1590"/>
              </a:lnSpc>
              <a:spcBef>
                <a:spcPts val="950"/>
              </a:spcBef>
            </a:pPr>
            <a:r>
              <a:rPr dirty="0" sz="1600" spc="-140">
                <a:latin typeface="Microsoft Sans Serif"/>
                <a:cs typeface="Microsoft Sans Serif"/>
              </a:rPr>
              <a:t>We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can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get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75">
                <a:latin typeface="Microsoft Sans Serif"/>
                <a:cs typeface="Microsoft Sans Serif"/>
              </a:rPr>
              <a:t>better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r2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score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than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now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95">
                <a:latin typeface="Microsoft Sans Serif"/>
                <a:cs typeface="Microsoft Sans Serif"/>
              </a:rPr>
              <a:t>by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fetching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some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0">
                <a:latin typeface="Microsoft Sans Serif"/>
                <a:cs typeface="Microsoft Sans Serif"/>
              </a:rPr>
              <a:t>more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features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from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web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scraping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by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that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5">
                <a:latin typeface="Microsoft Sans Serif"/>
                <a:cs typeface="Microsoft Sans Serif"/>
              </a:rPr>
              <a:t>we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114">
                <a:latin typeface="Microsoft Sans Serif"/>
                <a:cs typeface="Microsoft Sans Serif"/>
              </a:rPr>
              <a:t>may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also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reduce 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the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over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60">
                <a:latin typeface="Microsoft Sans Serif"/>
                <a:cs typeface="Microsoft Sans Serif"/>
              </a:rPr>
              <a:t>fitting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90">
                <a:latin typeface="Microsoft Sans Serif"/>
                <a:cs typeface="Microsoft Sans Serif"/>
              </a:rPr>
              <a:t>problem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in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80">
                <a:latin typeface="Microsoft Sans Serif"/>
                <a:cs typeface="Microsoft Sans Serif"/>
              </a:rPr>
              <a:t>our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85">
                <a:latin typeface="Microsoft Sans Serif"/>
                <a:cs typeface="Microsoft Sans Serif"/>
              </a:rPr>
              <a:t>models.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9099"/>
              <a:ext cx="12192000" cy="6438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3055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C5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324984"/>
              <a:ext cx="1741170" cy="777240"/>
            </a:xfrm>
            <a:custGeom>
              <a:avLst/>
              <a:gdLst/>
              <a:ahLst/>
              <a:cxnLst/>
              <a:rect l="l" t="t" r="r" b="b"/>
              <a:pathLst>
                <a:path w="1741170" h="777239">
                  <a:moveTo>
                    <a:pt x="1344930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1344930" y="777239"/>
                  </a:lnTo>
                  <a:lnTo>
                    <a:pt x="1354455" y="776604"/>
                  </a:lnTo>
                  <a:lnTo>
                    <a:pt x="1362710" y="774700"/>
                  </a:lnTo>
                  <a:lnTo>
                    <a:pt x="1369060" y="771525"/>
                  </a:lnTo>
                  <a:lnTo>
                    <a:pt x="1373505" y="767714"/>
                  </a:lnTo>
                  <a:lnTo>
                    <a:pt x="1373505" y="763269"/>
                  </a:lnTo>
                  <a:lnTo>
                    <a:pt x="1377950" y="763269"/>
                  </a:lnTo>
                  <a:lnTo>
                    <a:pt x="1734185" y="407669"/>
                  </a:lnTo>
                  <a:lnTo>
                    <a:pt x="1739264" y="398779"/>
                  </a:lnTo>
                  <a:lnTo>
                    <a:pt x="1741170" y="387984"/>
                  </a:lnTo>
                  <a:lnTo>
                    <a:pt x="1739264" y="376554"/>
                  </a:lnTo>
                  <a:lnTo>
                    <a:pt x="1734185" y="365125"/>
                  </a:lnTo>
                  <a:lnTo>
                    <a:pt x="1377950" y="13969"/>
                  </a:lnTo>
                  <a:lnTo>
                    <a:pt x="1377950" y="9525"/>
                  </a:lnTo>
                  <a:lnTo>
                    <a:pt x="1373505" y="9525"/>
                  </a:lnTo>
                  <a:lnTo>
                    <a:pt x="1369060" y="6350"/>
                  </a:lnTo>
                  <a:lnTo>
                    <a:pt x="1362710" y="3175"/>
                  </a:lnTo>
                  <a:lnTo>
                    <a:pt x="1354455" y="634"/>
                  </a:lnTo>
                  <a:lnTo>
                    <a:pt x="134493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0284" y="609345"/>
            <a:ext cx="59690" cy="2195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1282" y="2936189"/>
            <a:ext cx="418274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210">
                <a:solidFill>
                  <a:srgbClr val="178DB9"/>
                </a:solidFill>
                <a:latin typeface="Verdana"/>
                <a:cs typeface="Verdana"/>
              </a:rPr>
              <a:t>Tha</a:t>
            </a:r>
            <a:r>
              <a:rPr dirty="0" sz="6600" spc="-240">
                <a:solidFill>
                  <a:srgbClr val="178DB9"/>
                </a:solidFill>
                <a:latin typeface="Verdana"/>
                <a:cs typeface="Verdana"/>
              </a:rPr>
              <a:t>n</a:t>
            </a:r>
            <a:r>
              <a:rPr dirty="0" sz="6600" spc="-195">
                <a:solidFill>
                  <a:srgbClr val="178DB9"/>
                </a:solidFill>
                <a:latin typeface="Verdana"/>
                <a:cs typeface="Verdana"/>
              </a:rPr>
              <a:t>k</a:t>
            </a:r>
            <a:r>
              <a:rPr dirty="0" sz="6600" spc="-475">
                <a:solidFill>
                  <a:srgbClr val="178DB9"/>
                </a:solidFill>
                <a:latin typeface="Verdana"/>
                <a:cs typeface="Verdana"/>
              </a:rPr>
              <a:t> </a:t>
            </a:r>
            <a:r>
              <a:rPr dirty="0" sz="6600" spc="-210">
                <a:solidFill>
                  <a:srgbClr val="178DB9"/>
                </a:solidFill>
                <a:latin typeface="Verdana"/>
                <a:cs typeface="Verdana"/>
              </a:rPr>
              <a:t>You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24" y="969086"/>
            <a:ext cx="265811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0165" algn="l"/>
              </a:tabLst>
            </a:pP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dirty="0" sz="3200" spc="-670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790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dirty="0" sz="3200" spc="-595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-59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915" b="0" i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dirty="0" sz="3200" b="0" i="0">
                <a:solidFill>
                  <a:srgbClr val="0D0D0D"/>
                </a:solidFill>
                <a:latin typeface="Trebuchet MS"/>
                <a:cs typeface="Trebuchet MS"/>
              </a:rPr>
              <a:t>	</a:t>
            </a:r>
            <a:r>
              <a:rPr dirty="0" sz="3200" spc="-565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3200" spc="-715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695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715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64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890" b="0" i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dirty="0" sz="3200" spc="-64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75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750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1844040"/>
            <a:ext cx="9601200" cy="4136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9800"/>
              </a:lnSpc>
              <a:spcBef>
                <a:spcPts val="105"/>
              </a:spcBef>
            </a:pP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airline </a:t>
            </a:r>
            <a:r>
              <a:rPr dirty="0" sz="1800" spc="-85">
                <a:latin typeface="Microsoft Sans Serif"/>
                <a:cs typeface="Microsoft Sans Serif"/>
              </a:rPr>
              <a:t>industry </a:t>
            </a:r>
            <a:r>
              <a:rPr dirty="0" sz="1800" spc="-80">
                <a:latin typeface="Microsoft Sans Serif"/>
                <a:cs typeface="Microsoft Sans Serif"/>
              </a:rPr>
              <a:t>is </a:t>
            </a:r>
            <a:r>
              <a:rPr dirty="0" sz="1800" spc="-95">
                <a:latin typeface="Microsoft Sans Serif"/>
                <a:cs typeface="Microsoft Sans Serif"/>
              </a:rPr>
              <a:t>considered </a:t>
            </a:r>
            <a:r>
              <a:rPr dirty="0" sz="1800" spc="-105">
                <a:latin typeface="Microsoft Sans Serif"/>
                <a:cs typeface="Microsoft Sans Serif"/>
              </a:rPr>
              <a:t>as </a:t>
            </a:r>
            <a:r>
              <a:rPr dirty="0" sz="1800" spc="-110">
                <a:latin typeface="Microsoft Sans Serif"/>
                <a:cs typeface="Microsoft Sans Serif"/>
              </a:rPr>
              <a:t>one </a:t>
            </a:r>
            <a:r>
              <a:rPr dirty="0" sz="1800" spc="-85">
                <a:latin typeface="Microsoft Sans Serif"/>
                <a:cs typeface="Microsoft Sans Serif"/>
              </a:rPr>
              <a:t>of </a:t>
            </a:r>
            <a:r>
              <a:rPr dirty="0" sz="1800" spc="-95">
                <a:latin typeface="Microsoft Sans Serif"/>
                <a:cs typeface="Microsoft Sans Serif"/>
              </a:rPr>
              <a:t>the </a:t>
            </a:r>
            <a:r>
              <a:rPr dirty="0" sz="1800" spc="-110">
                <a:latin typeface="Microsoft Sans Serif"/>
                <a:cs typeface="Microsoft Sans Serif"/>
              </a:rPr>
              <a:t>most </a:t>
            </a:r>
            <a:r>
              <a:rPr dirty="0" sz="1800" spc="-90">
                <a:latin typeface="Microsoft Sans Serif"/>
                <a:cs typeface="Microsoft Sans Serif"/>
              </a:rPr>
              <a:t>sophisticated </a:t>
            </a:r>
            <a:r>
              <a:rPr dirty="0" sz="1800" spc="-75">
                <a:latin typeface="Microsoft Sans Serif"/>
                <a:cs typeface="Microsoft Sans Serif"/>
              </a:rPr>
              <a:t>industry </a:t>
            </a:r>
            <a:r>
              <a:rPr dirty="0" sz="1800" spc="-85">
                <a:latin typeface="Microsoft Sans Serif"/>
                <a:cs typeface="Microsoft Sans Serif"/>
              </a:rPr>
              <a:t>in </a:t>
            </a:r>
            <a:r>
              <a:rPr dirty="0" sz="1800" spc="-95">
                <a:latin typeface="Microsoft Sans Serif"/>
                <a:cs typeface="Microsoft Sans Serif"/>
              </a:rPr>
              <a:t>using </a:t>
            </a:r>
            <a:r>
              <a:rPr dirty="0" sz="1800" spc="-105">
                <a:latin typeface="Microsoft Sans Serif"/>
                <a:cs typeface="Microsoft Sans Serif"/>
              </a:rPr>
              <a:t>complex </a:t>
            </a:r>
            <a:r>
              <a:rPr dirty="0" sz="1800" spc="-75">
                <a:latin typeface="Microsoft Sans Serif"/>
                <a:cs typeface="Microsoft Sans Serif"/>
              </a:rPr>
              <a:t>pricing 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strategies. </a:t>
            </a:r>
            <a:r>
              <a:rPr dirty="0" sz="1800" spc="-105">
                <a:latin typeface="Microsoft Sans Serif"/>
                <a:cs typeface="Microsoft Sans Serif"/>
              </a:rPr>
              <a:t>Nowadays, </a:t>
            </a:r>
            <a:r>
              <a:rPr dirty="0" sz="1800" spc="-80">
                <a:latin typeface="Microsoft Sans Serif"/>
                <a:cs typeface="Microsoft Sans Serif"/>
              </a:rPr>
              <a:t>ticket </a:t>
            </a:r>
            <a:r>
              <a:rPr dirty="0" sz="1800" spc="-90">
                <a:latin typeface="Microsoft Sans Serif"/>
                <a:cs typeface="Microsoft Sans Serif"/>
              </a:rPr>
              <a:t>prices </a:t>
            </a:r>
            <a:r>
              <a:rPr dirty="0" sz="1800" spc="-110">
                <a:latin typeface="Microsoft Sans Serif"/>
                <a:cs typeface="Microsoft Sans Serif"/>
              </a:rPr>
              <a:t>can </a:t>
            </a:r>
            <a:r>
              <a:rPr dirty="0" sz="1800" spc="-95">
                <a:latin typeface="Microsoft Sans Serif"/>
                <a:cs typeface="Microsoft Sans Serif"/>
              </a:rPr>
              <a:t>vary </a:t>
            </a:r>
            <a:r>
              <a:rPr dirty="0" sz="1800" spc="-90">
                <a:latin typeface="Microsoft Sans Serif"/>
                <a:cs typeface="Microsoft Sans Serif"/>
              </a:rPr>
              <a:t>dynamically </a:t>
            </a:r>
            <a:r>
              <a:rPr dirty="0" sz="1800" spc="-110">
                <a:latin typeface="Microsoft Sans Serif"/>
                <a:cs typeface="Microsoft Sans Serif"/>
              </a:rPr>
              <a:t>and </a:t>
            </a:r>
            <a:r>
              <a:rPr dirty="0" sz="1800" spc="-80">
                <a:latin typeface="Microsoft Sans Serif"/>
                <a:cs typeface="Microsoft Sans Serif"/>
              </a:rPr>
              <a:t>significantly for </a:t>
            </a:r>
            <a:r>
              <a:rPr dirty="0" sz="1800" spc="-95">
                <a:latin typeface="Microsoft Sans Serif"/>
                <a:cs typeface="Microsoft Sans Serif"/>
              </a:rPr>
              <a:t>the </a:t>
            </a:r>
            <a:r>
              <a:rPr dirty="0" sz="1800" spc="-120">
                <a:latin typeface="Microsoft Sans Serif"/>
                <a:cs typeface="Microsoft Sans Serif"/>
              </a:rPr>
              <a:t>same </a:t>
            </a:r>
            <a:r>
              <a:rPr dirty="0" sz="1800" spc="-70">
                <a:latin typeface="Microsoft Sans Serif"/>
                <a:cs typeface="Microsoft Sans Serif"/>
              </a:rPr>
              <a:t>flight, </a:t>
            </a:r>
            <a:r>
              <a:rPr dirty="0" sz="1800" spc="-105">
                <a:latin typeface="Microsoft Sans Serif"/>
                <a:cs typeface="Microsoft Sans Serif"/>
              </a:rPr>
              <a:t>even </a:t>
            </a:r>
            <a:r>
              <a:rPr dirty="0" sz="1800" spc="-80">
                <a:latin typeface="Microsoft Sans Serif"/>
                <a:cs typeface="Microsoft Sans Serif"/>
              </a:rPr>
              <a:t>for 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nearby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seats.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ticket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specific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flight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change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up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7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times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day.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Customers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are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seeking </a:t>
            </a:r>
            <a:r>
              <a:rPr dirty="0" sz="1800" spc="-95">
                <a:latin typeface="Microsoft Sans Serif"/>
                <a:cs typeface="Microsoft Sans Serif"/>
              </a:rPr>
              <a:t> to get the </a:t>
            </a:r>
            <a:r>
              <a:rPr dirty="0" sz="1800" spc="-90">
                <a:latin typeface="Microsoft Sans Serif"/>
                <a:cs typeface="Microsoft Sans Serif"/>
              </a:rPr>
              <a:t>lowest </a:t>
            </a:r>
            <a:r>
              <a:rPr dirty="0" sz="1800" spc="-80">
                <a:latin typeface="Microsoft Sans Serif"/>
                <a:cs typeface="Microsoft Sans Serif"/>
              </a:rPr>
              <a:t>price for their </a:t>
            </a:r>
            <a:r>
              <a:rPr dirty="0" sz="1800" spc="-75">
                <a:latin typeface="Microsoft Sans Serif"/>
                <a:cs typeface="Microsoft Sans Serif"/>
              </a:rPr>
              <a:t>ticket, </a:t>
            </a:r>
            <a:r>
              <a:rPr dirty="0" sz="1800" spc="-95">
                <a:latin typeface="Microsoft Sans Serif"/>
                <a:cs typeface="Microsoft Sans Serif"/>
              </a:rPr>
              <a:t>while </a:t>
            </a:r>
            <a:r>
              <a:rPr dirty="0" sz="1800" spc="-75">
                <a:latin typeface="Microsoft Sans Serif"/>
                <a:cs typeface="Microsoft Sans Serif"/>
              </a:rPr>
              <a:t>airline </a:t>
            </a:r>
            <a:r>
              <a:rPr dirty="0" sz="1800" spc="-105">
                <a:latin typeface="Microsoft Sans Serif"/>
                <a:cs typeface="Microsoft Sans Serif"/>
              </a:rPr>
              <a:t>companies </a:t>
            </a:r>
            <a:r>
              <a:rPr dirty="0" sz="1800" spc="-100">
                <a:latin typeface="Microsoft Sans Serif"/>
                <a:cs typeface="Microsoft Sans Serif"/>
              </a:rPr>
              <a:t>are </a:t>
            </a:r>
            <a:r>
              <a:rPr dirty="0" sz="1800" spc="-80">
                <a:latin typeface="Microsoft Sans Serif"/>
                <a:cs typeface="Microsoft Sans Serif"/>
              </a:rPr>
              <a:t>trying </a:t>
            </a:r>
            <a:r>
              <a:rPr dirty="0" sz="1800" spc="-85">
                <a:latin typeface="Microsoft Sans Serif"/>
                <a:cs typeface="Microsoft Sans Serif"/>
              </a:rPr>
              <a:t>to </a:t>
            </a:r>
            <a:r>
              <a:rPr dirty="0" sz="1800" spc="-105">
                <a:latin typeface="Microsoft Sans Serif"/>
                <a:cs typeface="Microsoft Sans Serif"/>
              </a:rPr>
              <a:t>keep </a:t>
            </a:r>
            <a:r>
              <a:rPr dirty="0" sz="1800" spc="-80">
                <a:latin typeface="Microsoft Sans Serif"/>
                <a:cs typeface="Microsoft Sans Serif"/>
              </a:rPr>
              <a:t>their overall </a:t>
            </a:r>
            <a:r>
              <a:rPr dirty="0" sz="1800" spc="-95">
                <a:latin typeface="Microsoft Sans Serif"/>
                <a:cs typeface="Microsoft Sans Serif"/>
              </a:rPr>
              <a:t>revenue </a:t>
            </a:r>
            <a:r>
              <a:rPr dirty="0" sz="1800" spc="-45">
                <a:latin typeface="Microsoft Sans Serif"/>
                <a:cs typeface="Microsoft Sans Serif"/>
              </a:rPr>
              <a:t>as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high </a:t>
            </a:r>
            <a:r>
              <a:rPr dirty="0" sz="1800" spc="-60">
                <a:latin typeface="Microsoft Sans Serif"/>
                <a:cs typeface="Microsoft Sans Serif"/>
              </a:rPr>
              <a:t>as </a:t>
            </a:r>
            <a:r>
              <a:rPr dirty="0" sz="1800" spc="-50">
                <a:latin typeface="Microsoft Sans Serif"/>
                <a:cs typeface="Microsoft Sans Serif"/>
              </a:rPr>
              <a:t>possible </a:t>
            </a:r>
            <a:r>
              <a:rPr dirty="0" sz="1800" spc="-65">
                <a:latin typeface="Microsoft Sans Serif"/>
                <a:cs typeface="Microsoft Sans Serif"/>
              </a:rPr>
              <a:t>and </a:t>
            </a:r>
            <a:r>
              <a:rPr dirty="0" sz="1800" spc="-50">
                <a:latin typeface="Microsoft Sans Serif"/>
                <a:cs typeface="Microsoft Sans Serif"/>
              </a:rPr>
              <a:t>maximize their </a:t>
            </a:r>
            <a:r>
              <a:rPr dirty="0" sz="1800" spc="-40">
                <a:latin typeface="Microsoft Sans Serif"/>
                <a:cs typeface="Microsoft Sans Serif"/>
              </a:rPr>
              <a:t>profit. </a:t>
            </a:r>
            <a:r>
              <a:rPr dirty="0" sz="1800" spc="-60">
                <a:latin typeface="Microsoft Sans Serif"/>
                <a:cs typeface="Microsoft Sans Serif"/>
              </a:rPr>
              <a:t>However, </a:t>
            </a:r>
            <a:r>
              <a:rPr dirty="0" sz="1800" spc="-55">
                <a:latin typeface="Microsoft Sans Serif"/>
                <a:cs typeface="Microsoft Sans Serif"/>
              </a:rPr>
              <a:t>mismatches </a:t>
            </a:r>
            <a:r>
              <a:rPr dirty="0" sz="1800" spc="-60">
                <a:latin typeface="Microsoft Sans Serif"/>
                <a:cs typeface="Microsoft Sans Serif"/>
              </a:rPr>
              <a:t>between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available seats </a:t>
            </a:r>
            <a:r>
              <a:rPr dirty="0" sz="1800" spc="-20">
                <a:latin typeface="Microsoft Sans Serif"/>
                <a:cs typeface="Microsoft Sans Serif"/>
              </a:rPr>
              <a:t>and 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passenger </a:t>
            </a:r>
            <a:r>
              <a:rPr dirty="0" sz="1800" spc="-114">
                <a:latin typeface="Microsoft Sans Serif"/>
                <a:cs typeface="Microsoft Sans Serif"/>
              </a:rPr>
              <a:t>demand </a:t>
            </a:r>
            <a:r>
              <a:rPr dirty="0" sz="1800" spc="-90">
                <a:latin typeface="Microsoft Sans Serif"/>
                <a:cs typeface="Microsoft Sans Serif"/>
              </a:rPr>
              <a:t>usually leads </a:t>
            </a:r>
            <a:r>
              <a:rPr dirty="0" sz="1800" spc="-95">
                <a:latin typeface="Microsoft Sans Serif"/>
                <a:cs typeface="Microsoft Sans Serif"/>
              </a:rPr>
              <a:t>to </a:t>
            </a:r>
            <a:r>
              <a:rPr dirty="0" sz="1800" spc="-85">
                <a:latin typeface="Microsoft Sans Serif"/>
                <a:cs typeface="Microsoft Sans Serif"/>
              </a:rPr>
              <a:t>either </a:t>
            </a:r>
            <a:r>
              <a:rPr dirty="0" sz="1800" spc="-95">
                <a:latin typeface="Microsoft Sans Serif"/>
                <a:cs typeface="Microsoft Sans Serif"/>
              </a:rPr>
              <a:t>the </a:t>
            </a:r>
            <a:r>
              <a:rPr dirty="0" sz="1800" spc="-100">
                <a:latin typeface="Microsoft Sans Serif"/>
                <a:cs typeface="Microsoft Sans Serif"/>
              </a:rPr>
              <a:t>customer paying </a:t>
            </a:r>
            <a:r>
              <a:rPr dirty="0" sz="1800" spc="-120">
                <a:latin typeface="Microsoft Sans Serif"/>
                <a:cs typeface="Microsoft Sans Serif"/>
              </a:rPr>
              <a:t>more </a:t>
            </a:r>
            <a:r>
              <a:rPr dirty="0" sz="1800" spc="-85">
                <a:latin typeface="Microsoft Sans Serif"/>
                <a:cs typeface="Microsoft Sans Serif"/>
              </a:rPr>
              <a:t>or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airlines </a:t>
            </a:r>
            <a:r>
              <a:rPr dirty="0" sz="1800" spc="-110">
                <a:latin typeface="Microsoft Sans Serif"/>
                <a:cs typeface="Microsoft Sans Serif"/>
              </a:rPr>
              <a:t>company </a:t>
            </a:r>
            <a:r>
              <a:rPr dirty="0" sz="1800" spc="-80">
                <a:latin typeface="Microsoft Sans Serif"/>
                <a:cs typeface="Microsoft Sans Serif"/>
              </a:rPr>
              <a:t>loosing 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revenue.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Airlines </a:t>
            </a:r>
            <a:r>
              <a:rPr dirty="0" sz="1800" spc="-105">
                <a:latin typeface="Microsoft Sans Serif"/>
                <a:cs typeface="Microsoft Sans Serif"/>
              </a:rPr>
              <a:t>companies</a:t>
            </a:r>
            <a:r>
              <a:rPr dirty="0" sz="1800" spc="26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29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generally </a:t>
            </a:r>
            <a:r>
              <a:rPr dirty="0" sz="1800" spc="-100">
                <a:latin typeface="Microsoft Sans Serif"/>
                <a:cs typeface="Microsoft Sans Serif"/>
              </a:rPr>
              <a:t>equipped </a:t>
            </a:r>
            <a:r>
              <a:rPr dirty="0" sz="1800" spc="-90">
                <a:latin typeface="Microsoft Sans Serif"/>
                <a:cs typeface="Microsoft Sans Serif"/>
              </a:rPr>
              <a:t>with </a:t>
            </a:r>
            <a:r>
              <a:rPr dirty="0" sz="1800" spc="-105">
                <a:latin typeface="Microsoft Sans Serif"/>
                <a:cs typeface="Microsoft Sans Serif"/>
              </a:rPr>
              <a:t>advanced</a:t>
            </a:r>
            <a:r>
              <a:rPr dirty="0" sz="1800" spc="26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tools </a:t>
            </a:r>
            <a:r>
              <a:rPr dirty="0" sz="1800" spc="-110">
                <a:latin typeface="Microsoft Sans Serif"/>
                <a:cs typeface="Microsoft Sans Serif"/>
              </a:rPr>
              <a:t>and</a:t>
            </a:r>
            <a:r>
              <a:rPr dirty="0" sz="1800" spc="26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capabilities </a:t>
            </a:r>
            <a:r>
              <a:rPr dirty="0" sz="1800" spc="-85">
                <a:latin typeface="Microsoft Sans Serif"/>
                <a:cs typeface="Microsoft Sans Serif"/>
              </a:rPr>
              <a:t>that </a:t>
            </a:r>
            <a:r>
              <a:rPr dirty="0" sz="1800" spc="-100">
                <a:latin typeface="Microsoft Sans Serif"/>
                <a:cs typeface="Microsoft Sans Serif"/>
              </a:rPr>
              <a:t>enable 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them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to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control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pricing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process.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However,</a:t>
            </a:r>
            <a:r>
              <a:rPr dirty="0" sz="1800" spc="-100">
                <a:latin typeface="Microsoft Sans Serif"/>
                <a:cs typeface="Microsoft Sans Serif"/>
              </a:rPr>
              <a:t> customers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are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also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becoming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more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strategic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with </a:t>
            </a:r>
            <a:r>
              <a:rPr dirty="0" sz="1800" spc="-95">
                <a:latin typeface="Microsoft Sans Serif"/>
                <a:cs typeface="Microsoft Sans Serif"/>
              </a:rPr>
              <a:t>the 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development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of</a:t>
            </a:r>
            <a:r>
              <a:rPr dirty="0" sz="1800" spc="-90">
                <a:latin typeface="Microsoft Sans Serif"/>
                <a:cs typeface="Microsoft Sans Serif"/>
              </a:rPr>
              <a:t> various online </a:t>
            </a:r>
            <a:r>
              <a:rPr dirty="0" sz="1800" spc="-75">
                <a:latin typeface="Microsoft Sans Serif"/>
                <a:cs typeface="Microsoft Sans Serif"/>
              </a:rPr>
              <a:t>tools </a:t>
            </a:r>
            <a:r>
              <a:rPr dirty="0" sz="1800" spc="-95">
                <a:latin typeface="Microsoft Sans Serif"/>
                <a:cs typeface="Microsoft Sans Serif"/>
              </a:rPr>
              <a:t>to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compare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prices </a:t>
            </a:r>
            <a:r>
              <a:rPr dirty="0" sz="1800" spc="-95">
                <a:latin typeface="Microsoft Sans Serif"/>
                <a:cs typeface="Microsoft Sans Serif"/>
              </a:rPr>
              <a:t>across</a:t>
            </a:r>
            <a:r>
              <a:rPr dirty="0" sz="1800" spc="-90">
                <a:latin typeface="Microsoft Sans Serif"/>
                <a:cs typeface="Microsoft Sans Serif"/>
              </a:rPr>
              <a:t> various </a:t>
            </a:r>
            <a:r>
              <a:rPr dirty="0" sz="1800" spc="-80">
                <a:latin typeface="Microsoft Sans Serif"/>
                <a:cs typeface="Microsoft Sans Serif"/>
              </a:rPr>
              <a:t>airline </a:t>
            </a:r>
            <a:r>
              <a:rPr dirty="0" sz="1800" spc="-100">
                <a:latin typeface="Microsoft Sans Serif"/>
                <a:cs typeface="Microsoft Sans Serif"/>
              </a:rPr>
              <a:t>companies. </a:t>
            </a:r>
            <a:r>
              <a:rPr dirty="0" sz="1800" spc="-85">
                <a:latin typeface="Microsoft Sans Serif"/>
                <a:cs typeface="Microsoft Sans Serif"/>
              </a:rPr>
              <a:t>In </a:t>
            </a:r>
            <a:r>
              <a:rPr dirty="0" sz="1800" spc="-70">
                <a:latin typeface="Microsoft Sans Serif"/>
                <a:cs typeface="Microsoft Sans Serif"/>
              </a:rPr>
              <a:t>addition, 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competition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between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airlines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makes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task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determining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optimal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pricing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is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hard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for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everyone.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48334"/>
            <a:ext cx="407733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66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0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-585" b="0" i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dirty="0" sz="3200" spc="-615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25" b="0" i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26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PRO</a:t>
            </a:r>
            <a:r>
              <a:rPr dirty="0" sz="3200" spc="-535" b="0" i="0">
                <a:solidFill>
                  <a:srgbClr val="0D0D0D"/>
                </a:solidFill>
                <a:latin typeface="Trebuchet MS"/>
                <a:cs typeface="Trebuchet MS"/>
              </a:rPr>
              <a:t>BL</a:t>
            </a:r>
            <a:r>
              <a:rPr dirty="0" sz="3200" spc="-52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800" b="0" i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dirty="0" sz="3200" spc="145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509" b="0" i="0">
                <a:solidFill>
                  <a:srgbClr val="0D0D0D"/>
                </a:solidFill>
                <a:latin typeface="Trebuchet MS"/>
                <a:cs typeface="Trebuchet MS"/>
              </a:rPr>
              <a:t>F</a:t>
            </a:r>
            <a:r>
              <a:rPr dirty="0" sz="3200" spc="-595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740" b="0" i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dirty="0" sz="3200" spc="-225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6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760" b="0" i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72390" cy="957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</a:pPr>
            <a:r>
              <a:rPr dirty="0" sz="1400" spc="-5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0625" y="2683002"/>
            <a:ext cx="3253740" cy="30048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just" marL="12700" marR="5080">
              <a:lnSpc>
                <a:spcPct val="89600"/>
              </a:lnSpc>
              <a:spcBef>
                <a:spcPts val="325"/>
              </a:spcBef>
            </a:pP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given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flight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price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prediction project </a:t>
            </a:r>
            <a:r>
              <a:rPr dirty="0" sz="1800" spc="-30">
                <a:latin typeface="Microsoft Sans Serif"/>
                <a:cs typeface="Microsoft Sans Serif"/>
              </a:rPr>
              <a:t>I </a:t>
            </a:r>
            <a:r>
              <a:rPr dirty="0" sz="1800" spc="-60">
                <a:latin typeface="Microsoft Sans Serif"/>
                <a:cs typeface="Microsoft Sans Serif"/>
              </a:rPr>
              <a:t>have </a:t>
            </a:r>
            <a:r>
              <a:rPr dirty="0" sz="1800" spc="-50">
                <a:latin typeface="Microsoft Sans Serif"/>
                <a:cs typeface="Microsoft Sans Serif"/>
              </a:rPr>
              <a:t>scraped 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the </a:t>
            </a:r>
            <a:r>
              <a:rPr dirty="0" sz="1800" spc="-40">
                <a:latin typeface="Microsoft Sans Serif"/>
                <a:cs typeface="Microsoft Sans Serif"/>
              </a:rPr>
              <a:t>flight </a:t>
            </a:r>
            <a:r>
              <a:rPr dirty="0" sz="1800" spc="-50">
                <a:latin typeface="Microsoft Sans Serif"/>
                <a:cs typeface="Microsoft Sans Serif"/>
              </a:rPr>
              <a:t>prices </a:t>
            </a:r>
            <a:r>
              <a:rPr dirty="0" sz="1800" spc="-55">
                <a:latin typeface="Microsoft Sans Serif"/>
                <a:cs typeface="Microsoft Sans Serif"/>
              </a:rPr>
              <a:t>along </a:t>
            </a:r>
            <a:r>
              <a:rPr dirty="0" sz="1800" spc="-45">
                <a:latin typeface="Microsoft Sans Serif"/>
                <a:cs typeface="Microsoft Sans Serif"/>
              </a:rPr>
              <a:t>with </a:t>
            </a:r>
            <a:r>
              <a:rPr dirty="0" sz="1800" spc="-55">
                <a:latin typeface="Microsoft Sans Serif"/>
                <a:cs typeface="Microsoft Sans Serif"/>
              </a:rPr>
              <a:t>some 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other </a:t>
            </a:r>
            <a:r>
              <a:rPr dirty="0" sz="1800" spc="-50">
                <a:latin typeface="Microsoft Sans Serif"/>
                <a:cs typeface="Microsoft Sans Serif"/>
              </a:rPr>
              <a:t>features </a:t>
            </a:r>
            <a:r>
              <a:rPr dirty="0" sz="1800" spc="-60">
                <a:latin typeface="Microsoft Sans Serif"/>
                <a:cs typeface="Microsoft Sans Serif"/>
              </a:rPr>
              <a:t>from </a:t>
            </a:r>
            <a:r>
              <a:rPr dirty="0" sz="1800" spc="-70">
                <a:latin typeface="Microsoft Sans Serif"/>
                <a:cs typeface="Microsoft Sans Serif"/>
              </a:rPr>
              <a:t>a </a:t>
            </a:r>
            <a:r>
              <a:rPr dirty="0" sz="1800" spc="-50">
                <a:latin typeface="Microsoft Sans Serif"/>
                <a:cs typeface="Microsoft Sans Serif"/>
              </a:rPr>
              <a:t>well-known 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website </a:t>
            </a:r>
            <a:r>
              <a:rPr dirty="0" sz="1800" spc="-45">
                <a:latin typeface="Microsoft Sans Serif"/>
                <a:cs typeface="Microsoft Sans Serif"/>
              </a:rPr>
              <a:t>that </a:t>
            </a:r>
            <a:r>
              <a:rPr dirty="0" sz="1800" spc="-35">
                <a:latin typeface="Microsoft Sans Serif"/>
                <a:cs typeface="Microsoft Sans Serif"/>
              </a:rPr>
              <a:t>is </a:t>
            </a:r>
            <a:r>
              <a:rPr dirty="0" sz="1800" spc="-45">
                <a:latin typeface="Microsoft Sans Serif"/>
                <a:cs typeface="Microsoft Sans Serif"/>
              </a:rPr>
              <a:t>‘yatra.com’. And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this </a:t>
            </a:r>
            <a:r>
              <a:rPr dirty="0" sz="1800" spc="-5">
                <a:latin typeface="Microsoft Sans Serif"/>
                <a:cs typeface="Microsoft Sans Serif"/>
              </a:rPr>
              <a:t>data </a:t>
            </a:r>
            <a:r>
              <a:rPr dirty="0" sz="1800" spc="-10">
                <a:latin typeface="Microsoft Sans Serif"/>
                <a:cs typeface="Microsoft Sans Serif"/>
              </a:rPr>
              <a:t>is </a:t>
            </a:r>
            <a:r>
              <a:rPr dirty="0" sz="1800">
                <a:latin typeface="Microsoft Sans Serif"/>
                <a:cs typeface="Microsoft Sans Serif"/>
              </a:rPr>
              <a:t>framed </a:t>
            </a:r>
            <a:r>
              <a:rPr dirty="0" sz="1800" spc="-5">
                <a:latin typeface="Microsoft Sans Serif"/>
                <a:cs typeface="Microsoft Sans Serif"/>
              </a:rPr>
              <a:t>into </a:t>
            </a:r>
            <a:r>
              <a:rPr dirty="0" sz="1800" spc="5">
                <a:latin typeface="Microsoft Sans Serif"/>
                <a:cs typeface="Microsoft Sans Serif"/>
              </a:rPr>
              <a:t>a </a:t>
            </a:r>
            <a:r>
              <a:rPr dirty="0" sz="1800">
                <a:latin typeface="Microsoft Sans Serif"/>
                <a:cs typeface="Microsoft Sans Serif"/>
              </a:rPr>
              <a:t>data 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frame </a:t>
            </a:r>
            <a:r>
              <a:rPr dirty="0" sz="1800" spc="-65">
                <a:latin typeface="Microsoft Sans Serif"/>
                <a:cs typeface="Microsoft Sans Serif"/>
              </a:rPr>
              <a:t>and </a:t>
            </a:r>
            <a:r>
              <a:rPr dirty="0" sz="1800" spc="-55">
                <a:latin typeface="Microsoft Sans Serif"/>
                <a:cs typeface="Microsoft Sans Serif"/>
              </a:rPr>
              <a:t>saved </a:t>
            </a:r>
            <a:r>
              <a:rPr dirty="0" sz="1800" spc="-45">
                <a:latin typeface="Microsoft Sans Serif"/>
                <a:cs typeface="Microsoft Sans Serif"/>
              </a:rPr>
              <a:t>into </a:t>
            </a:r>
            <a:r>
              <a:rPr dirty="0" sz="1800" spc="-70">
                <a:latin typeface="Microsoft Sans Serif"/>
                <a:cs typeface="Microsoft Sans Serif"/>
              </a:rPr>
              <a:t>a </a:t>
            </a:r>
            <a:r>
              <a:rPr dirty="0" sz="1800" spc="-45">
                <a:latin typeface="Microsoft Sans Serif"/>
                <a:cs typeface="Microsoft Sans Serif"/>
              </a:rPr>
              <a:t>.csv </a:t>
            </a:r>
            <a:r>
              <a:rPr dirty="0" sz="1800" spc="-25">
                <a:latin typeface="Microsoft Sans Serif"/>
                <a:cs typeface="Microsoft Sans Serif"/>
              </a:rPr>
              <a:t>file. 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After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that,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have</a:t>
            </a:r>
            <a:r>
              <a:rPr dirty="0" sz="1800" spc="34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fetched</a:t>
            </a:r>
            <a:r>
              <a:rPr dirty="0" sz="1800" spc="39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this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data set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and</a:t>
            </a:r>
            <a:r>
              <a:rPr dirty="0" sz="1800" spc="-55">
                <a:latin typeface="Microsoft Sans Serif"/>
                <a:cs typeface="Microsoft Sans Serif"/>
              </a:rPr>
              <a:t> performed</a:t>
            </a:r>
            <a:r>
              <a:rPr dirty="0" sz="1800" spc="36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some </a:t>
            </a:r>
            <a:r>
              <a:rPr dirty="0" sz="1800" spc="-55">
                <a:latin typeface="Microsoft Sans Serif"/>
                <a:cs typeface="Microsoft Sans Serif"/>
              </a:rPr>
              <a:t> data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processing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and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some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EDA. 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data</a:t>
            </a:r>
            <a:r>
              <a:rPr dirty="0" sz="1800" spc="-50">
                <a:latin typeface="Microsoft Sans Serif"/>
                <a:cs typeface="Microsoft Sans Serif"/>
              </a:rPr>
              <a:t> set</a:t>
            </a:r>
            <a:r>
              <a:rPr dirty="0" sz="1800" spc="-45">
                <a:latin typeface="Microsoft Sans Serif"/>
                <a:cs typeface="Microsoft Sans Serif"/>
              </a:rPr>
              <a:t> is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having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around 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10683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rows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and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11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columns.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2179320"/>
            <a:ext cx="7854487" cy="4043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57478"/>
            <a:ext cx="229298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685" b="0" i="0">
                <a:solidFill>
                  <a:srgbClr val="0D0D0D"/>
                </a:solidFill>
                <a:latin typeface="Trebuchet MS"/>
                <a:cs typeface="Trebuchet MS"/>
              </a:rPr>
              <a:t>DA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145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dirty="0" sz="3200" spc="-625" b="0" i="0">
                <a:solidFill>
                  <a:srgbClr val="0D0D0D"/>
                </a:solidFill>
                <a:latin typeface="Trebuchet MS"/>
                <a:cs typeface="Trebuchet MS"/>
              </a:rPr>
              <a:t>RO</a:t>
            </a: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dirty="0" sz="3200" spc="-52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490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3200" spc="-470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635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760" b="0" i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015109"/>
            <a:ext cx="11108055" cy="21507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811530" marR="5080">
              <a:lnSpc>
                <a:spcPts val="2070"/>
              </a:lnSpc>
              <a:spcBef>
                <a:spcPts val="240"/>
              </a:spcBef>
            </a:pPr>
            <a:r>
              <a:rPr dirty="0" sz="1800" spc="-110">
                <a:latin typeface="Microsoft Sans Serif"/>
                <a:cs typeface="Microsoft Sans Serif"/>
              </a:rPr>
              <a:t>Here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data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types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all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features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is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given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as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object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type.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We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need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to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convert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it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to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correct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respective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data 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type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it.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For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that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purpose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we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need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to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go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through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some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data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processing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steps.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045"/>
              </a:lnSpc>
              <a:spcBef>
                <a:spcPts val="5"/>
              </a:spcBef>
            </a:pPr>
            <a:r>
              <a:rPr dirty="0" sz="1900" spc="-5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445"/>
              </a:lnSpc>
            </a:pPr>
            <a:r>
              <a:rPr dirty="0" sz="215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811530">
              <a:lnSpc>
                <a:spcPts val="1995"/>
              </a:lnSpc>
            </a:pPr>
            <a:r>
              <a:rPr dirty="0" sz="1800" spc="-204">
                <a:latin typeface="Microsoft Sans Serif"/>
                <a:cs typeface="Microsoft Sans Serif"/>
              </a:rPr>
              <a:t>D</a:t>
            </a:r>
            <a:r>
              <a:rPr dirty="0" sz="1800" spc="-165">
                <a:latin typeface="Microsoft Sans Serif"/>
                <a:cs typeface="Microsoft Sans Serif"/>
              </a:rPr>
              <a:t>u</a:t>
            </a:r>
            <a:r>
              <a:rPr dirty="0" sz="1800" spc="-100">
                <a:latin typeface="Microsoft Sans Serif"/>
                <a:cs typeface="Microsoft Sans Serif"/>
              </a:rPr>
              <a:t>r</a:t>
            </a:r>
            <a:r>
              <a:rPr dirty="0" sz="1800" spc="-165">
                <a:latin typeface="Microsoft Sans Serif"/>
                <a:cs typeface="Microsoft Sans Serif"/>
              </a:rPr>
              <a:t>a</a:t>
            </a:r>
            <a:r>
              <a:rPr dirty="0" sz="1800" spc="-75">
                <a:latin typeface="Microsoft Sans Serif"/>
                <a:cs typeface="Microsoft Sans Serif"/>
              </a:rPr>
              <a:t>t</a:t>
            </a:r>
            <a:r>
              <a:rPr dirty="0" sz="1800" spc="-55">
                <a:latin typeface="Microsoft Sans Serif"/>
                <a:cs typeface="Microsoft Sans Serif"/>
              </a:rPr>
              <a:t>i</a:t>
            </a:r>
            <a:r>
              <a:rPr dirty="0" sz="1800" spc="-165">
                <a:latin typeface="Microsoft Sans Serif"/>
                <a:cs typeface="Microsoft Sans Serif"/>
              </a:rPr>
              <a:t>o</a:t>
            </a:r>
            <a:r>
              <a:rPr dirty="0" sz="1800" spc="-160">
                <a:latin typeface="Microsoft Sans Serif"/>
                <a:cs typeface="Microsoft Sans Serif"/>
              </a:rPr>
              <a:t>n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c</a:t>
            </a:r>
            <a:r>
              <a:rPr dirty="0" sz="1800" spc="-160">
                <a:latin typeface="Microsoft Sans Serif"/>
                <a:cs typeface="Microsoft Sans Serif"/>
              </a:rPr>
              <a:t>o</a:t>
            </a:r>
            <a:r>
              <a:rPr dirty="0" sz="1800" spc="-55">
                <a:latin typeface="Microsoft Sans Serif"/>
                <a:cs typeface="Microsoft Sans Serif"/>
              </a:rPr>
              <a:t>l</a:t>
            </a:r>
            <a:r>
              <a:rPr dirty="0" sz="1800" spc="-165">
                <a:latin typeface="Microsoft Sans Serif"/>
                <a:cs typeface="Microsoft Sans Serif"/>
              </a:rPr>
              <a:t>u</a:t>
            </a:r>
            <a:r>
              <a:rPr dirty="0" sz="1800" spc="-229">
                <a:latin typeface="Microsoft Sans Serif"/>
                <a:cs typeface="Microsoft Sans Serif"/>
              </a:rPr>
              <a:t>m</a:t>
            </a:r>
            <a:r>
              <a:rPr dirty="0" sz="1800" spc="-165">
                <a:latin typeface="Microsoft Sans Serif"/>
                <a:cs typeface="Microsoft Sans Serif"/>
              </a:rPr>
              <a:t>n</a:t>
            </a:r>
            <a:r>
              <a:rPr dirty="0" sz="1800" spc="-50">
                <a:latin typeface="Microsoft Sans Serif"/>
                <a:cs typeface="Microsoft Sans Serif"/>
              </a:rPr>
              <a:t>: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marL="811530" marR="355600">
              <a:lnSpc>
                <a:spcPts val="1939"/>
              </a:lnSpc>
              <a:spcBef>
                <a:spcPts val="160"/>
              </a:spcBef>
            </a:pPr>
            <a:r>
              <a:rPr dirty="0" sz="1800" spc="-130">
                <a:latin typeface="Microsoft Sans Serif"/>
                <a:cs typeface="Microsoft Sans Serif"/>
              </a:rPr>
              <a:t>This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column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is</a:t>
            </a:r>
            <a:r>
              <a:rPr dirty="0" sz="1800" spc="13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having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string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entries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in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hours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and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minutes;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I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have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separated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hours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and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minutes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into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two</a:t>
            </a:r>
            <a:r>
              <a:rPr dirty="0" sz="1800" spc="10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different 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columns</a:t>
            </a:r>
            <a:r>
              <a:rPr dirty="0" sz="1800" spc="-14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by</a:t>
            </a:r>
            <a:r>
              <a:rPr dirty="0" sz="1800" spc="-14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splitting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and</a:t>
            </a:r>
            <a:r>
              <a:rPr dirty="0" sz="1800" spc="-16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then </a:t>
            </a:r>
            <a:r>
              <a:rPr dirty="0" sz="1800" spc="-140">
                <a:latin typeface="Microsoft Sans Serif"/>
                <a:cs typeface="Microsoft Sans Serif"/>
              </a:rPr>
              <a:t>by</a:t>
            </a:r>
            <a:r>
              <a:rPr dirty="0" sz="1800" spc="-13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using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both </a:t>
            </a:r>
            <a:r>
              <a:rPr dirty="0" sz="1800" spc="-120">
                <a:latin typeface="Microsoft Sans Serif"/>
                <a:cs typeface="Microsoft Sans Serif"/>
              </a:rPr>
              <a:t>of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these</a:t>
            </a:r>
            <a:r>
              <a:rPr dirty="0" sz="1800" spc="-13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columns</a:t>
            </a:r>
            <a:r>
              <a:rPr dirty="0" sz="1800" spc="-14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filled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the</a:t>
            </a:r>
            <a:r>
              <a:rPr dirty="0" sz="1800" spc="-13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entries </a:t>
            </a:r>
            <a:r>
              <a:rPr dirty="0" sz="1800" spc="-114">
                <a:latin typeface="Microsoft Sans Serif"/>
                <a:cs typeface="Microsoft Sans Serif"/>
              </a:rPr>
              <a:t>into </a:t>
            </a:r>
            <a:r>
              <a:rPr dirty="0" sz="1800" spc="-135">
                <a:latin typeface="Microsoft Sans Serif"/>
                <a:cs typeface="Microsoft Sans Serif"/>
              </a:rPr>
              <a:t>Duration</a:t>
            </a:r>
            <a:r>
              <a:rPr dirty="0" sz="1800" spc="-130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column</a:t>
            </a:r>
            <a:r>
              <a:rPr dirty="0" sz="1800" spc="-14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as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given</a:t>
            </a:r>
            <a:r>
              <a:rPr dirty="0" sz="1800" spc="2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in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above</a:t>
            </a:r>
            <a:r>
              <a:rPr dirty="0" sz="1800" spc="-5">
                <a:latin typeface="Microsoft Sans Serif"/>
                <a:cs typeface="Microsoft Sans Serif"/>
              </a:rPr>
              <a:t> figure.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4119498"/>
            <a:ext cx="101600" cy="637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00"/>
              </a:lnSpc>
              <a:spcBef>
                <a:spcPts val="95"/>
              </a:spcBef>
            </a:pPr>
            <a:r>
              <a:rPr dirty="0" sz="1900" spc="-5">
                <a:latin typeface="Microsoft Sans Serif"/>
                <a:cs typeface="Microsoft Sans Serif"/>
              </a:rPr>
              <a:t> 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ts val="2620"/>
              </a:lnSpc>
            </a:pPr>
            <a:r>
              <a:rPr dirty="0" sz="2250">
                <a:latin typeface="Microsoft Sans Serif"/>
                <a:cs typeface="Microsoft Sans Serif"/>
              </a:rPr>
              <a:t> </a:t>
            </a:r>
            <a:endParaRPr sz="22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164" y="4567808"/>
            <a:ext cx="10341610" cy="136715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95">
                <a:latin typeface="Microsoft Sans Serif"/>
                <a:cs typeface="Microsoft Sans Serif"/>
              </a:rPr>
              <a:t>Departure_time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&amp;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Time_of_arrival: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90100"/>
              </a:lnSpc>
              <a:spcBef>
                <a:spcPts val="1390"/>
              </a:spcBef>
            </a:pPr>
            <a:r>
              <a:rPr dirty="0" sz="1800" spc="-120">
                <a:latin typeface="Microsoft Sans Serif"/>
                <a:cs typeface="Microsoft Sans Serif"/>
              </a:rPr>
              <a:t>As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similar </a:t>
            </a:r>
            <a:r>
              <a:rPr dirty="0" sz="1800" spc="-85">
                <a:latin typeface="Microsoft Sans Serif"/>
                <a:cs typeface="Microsoft Sans Serif"/>
              </a:rPr>
              <a:t>to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29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case </a:t>
            </a:r>
            <a:r>
              <a:rPr dirty="0" sz="1800" spc="-85">
                <a:latin typeface="Microsoft Sans Serif"/>
                <a:cs typeface="Microsoft Sans Serif"/>
              </a:rPr>
              <a:t>of duration </a:t>
            </a:r>
            <a:r>
              <a:rPr dirty="0" sz="1800" spc="-105">
                <a:latin typeface="Microsoft Sans Serif"/>
                <a:cs typeface="Microsoft Sans Serif"/>
              </a:rPr>
              <a:t>column </a:t>
            </a:r>
            <a:r>
              <a:rPr dirty="0" sz="1800" spc="-95">
                <a:latin typeface="Microsoft Sans Serif"/>
                <a:cs typeface="Microsoft Sans Serif"/>
              </a:rPr>
              <a:t>these </a:t>
            </a:r>
            <a:r>
              <a:rPr dirty="0" sz="1800" spc="-110">
                <a:latin typeface="Microsoft Sans Serif"/>
                <a:cs typeface="Microsoft Sans Serif"/>
              </a:rPr>
              <a:t>two</a:t>
            </a:r>
            <a:r>
              <a:rPr dirty="0" sz="1800" spc="254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columns </a:t>
            </a:r>
            <a:r>
              <a:rPr dirty="0" sz="1800" spc="-95">
                <a:latin typeface="Microsoft Sans Serif"/>
                <a:cs typeface="Microsoft Sans Serif"/>
              </a:rPr>
              <a:t>are </a:t>
            </a:r>
            <a:r>
              <a:rPr dirty="0" sz="1800" spc="-90">
                <a:latin typeface="Microsoft Sans Serif"/>
                <a:cs typeface="Microsoft Sans Serif"/>
              </a:rPr>
              <a:t>also </a:t>
            </a:r>
            <a:r>
              <a:rPr dirty="0" sz="1800" spc="-100">
                <a:latin typeface="Microsoft Sans Serif"/>
                <a:cs typeface="Microsoft Sans Serif"/>
              </a:rPr>
              <a:t>having</a:t>
            </a:r>
            <a:r>
              <a:rPr dirty="0" sz="1800" spc="2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 time</a:t>
            </a:r>
            <a:r>
              <a:rPr dirty="0" sz="1800" spc="29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but </a:t>
            </a:r>
            <a:r>
              <a:rPr dirty="0" sz="1800" spc="-75">
                <a:latin typeface="Microsoft Sans Serif"/>
                <a:cs typeface="Microsoft Sans Serif"/>
              </a:rPr>
              <a:t>in </a:t>
            </a:r>
            <a:r>
              <a:rPr dirty="0" sz="1800" spc="-120">
                <a:latin typeface="Microsoft Sans Serif"/>
                <a:cs typeface="Microsoft Sans Serif"/>
              </a:rPr>
              <a:t>a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string </a:t>
            </a:r>
            <a:r>
              <a:rPr dirty="0" sz="1800" spc="-90">
                <a:latin typeface="Microsoft Sans Serif"/>
                <a:cs typeface="Microsoft Sans Serif"/>
              </a:rPr>
              <a:t>format. </a:t>
            </a:r>
            <a:r>
              <a:rPr dirty="0" sz="1800" spc="-120">
                <a:latin typeface="Microsoft Sans Serif"/>
                <a:cs typeface="Microsoft Sans Serif"/>
              </a:rPr>
              <a:t>And 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by </a:t>
            </a:r>
            <a:r>
              <a:rPr dirty="0" sz="1800" spc="-95">
                <a:latin typeface="Microsoft Sans Serif"/>
                <a:cs typeface="Microsoft Sans Serif"/>
              </a:rPr>
              <a:t>using </a:t>
            </a:r>
            <a:r>
              <a:rPr dirty="0" sz="1800" spc="-105">
                <a:latin typeface="Microsoft Sans Serif"/>
                <a:cs typeface="Microsoft Sans Serif"/>
              </a:rPr>
              <a:t>above code </a:t>
            </a:r>
            <a:r>
              <a:rPr dirty="0" sz="1800" spc="-95">
                <a:latin typeface="Microsoft Sans Serif"/>
                <a:cs typeface="Microsoft Sans Serif"/>
              </a:rPr>
              <a:t>steps </a:t>
            </a:r>
            <a:r>
              <a:rPr dirty="0" sz="1800" spc="-5">
                <a:latin typeface="Microsoft Sans Serif"/>
                <a:cs typeface="Microsoft Sans Serif"/>
              </a:rPr>
              <a:t>I </a:t>
            </a:r>
            <a:r>
              <a:rPr dirty="0" sz="1800" spc="-100">
                <a:latin typeface="Microsoft Sans Serif"/>
                <a:cs typeface="Microsoft Sans Serif"/>
              </a:rPr>
              <a:t>have </a:t>
            </a:r>
            <a:r>
              <a:rPr dirty="0" sz="1800" spc="-95">
                <a:latin typeface="Microsoft Sans Serif"/>
                <a:cs typeface="Microsoft Sans Serif"/>
              </a:rPr>
              <a:t>fetched numerical values </a:t>
            </a:r>
            <a:r>
              <a:rPr dirty="0" sz="1800" spc="-80">
                <a:latin typeface="Microsoft Sans Serif"/>
                <a:cs typeface="Microsoft Sans Serif"/>
              </a:rPr>
              <a:t>for </a:t>
            </a:r>
            <a:r>
              <a:rPr dirty="0" sz="1800" spc="-95">
                <a:latin typeface="Microsoft Sans Serif"/>
                <a:cs typeface="Microsoft Sans Serif"/>
              </a:rPr>
              <a:t>the time </a:t>
            </a:r>
            <a:r>
              <a:rPr dirty="0" sz="1800" spc="-110">
                <a:latin typeface="Microsoft Sans Serif"/>
                <a:cs typeface="Microsoft Sans Serif"/>
              </a:rPr>
              <a:t>and </a:t>
            </a:r>
            <a:r>
              <a:rPr dirty="0" sz="1800" spc="-70">
                <a:latin typeface="Microsoft Sans Serif"/>
                <a:cs typeface="Microsoft Sans Serif"/>
              </a:rPr>
              <a:t>filled </a:t>
            </a:r>
            <a:r>
              <a:rPr dirty="0" sz="1800" spc="-85">
                <a:latin typeface="Microsoft Sans Serif"/>
                <a:cs typeface="Microsoft Sans Serif"/>
              </a:rPr>
              <a:t>to </a:t>
            </a:r>
            <a:r>
              <a:rPr dirty="0" sz="1800" spc="-90">
                <a:latin typeface="Microsoft Sans Serif"/>
                <a:cs typeface="Microsoft Sans Serif"/>
              </a:rPr>
              <a:t>respective </a:t>
            </a:r>
            <a:r>
              <a:rPr dirty="0" sz="1800" spc="-100">
                <a:latin typeface="Microsoft Sans Serif"/>
                <a:cs typeface="Microsoft Sans Serif"/>
              </a:rPr>
              <a:t>columns. </a:t>
            </a:r>
            <a:r>
              <a:rPr dirty="0" sz="1800" spc="-114">
                <a:latin typeface="Microsoft Sans Serif"/>
                <a:cs typeface="Microsoft Sans Serif"/>
              </a:rPr>
              <a:t>And </a:t>
            </a:r>
            <a:r>
              <a:rPr dirty="0" sz="1800" spc="-100">
                <a:latin typeface="Microsoft Sans Serif"/>
                <a:cs typeface="Microsoft Sans Serif"/>
              </a:rPr>
              <a:t>the 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extra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columns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from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these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three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cases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have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deleted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from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set.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014806"/>
            <a:ext cx="25755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65" b="0" i="0">
                <a:solidFill>
                  <a:srgbClr val="0D0D0D"/>
                </a:solidFill>
                <a:latin typeface="Trebuchet MS"/>
                <a:cs typeface="Trebuchet MS"/>
              </a:rPr>
              <a:t>NUMBER_OF_STOPS: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5969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 spc="-5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358" y="2109597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658" y="5375528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84" y="5491683"/>
            <a:ext cx="10830560" cy="943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55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95"/>
              </a:lnSpc>
            </a:pPr>
            <a:r>
              <a:rPr dirty="0" sz="1450" spc="-5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  <a:p>
            <a:pPr marL="963930" marR="5080">
              <a:lnSpc>
                <a:spcPts val="1989"/>
              </a:lnSpc>
              <a:spcBef>
                <a:spcPts val="425"/>
              </a:spcBef>
            </a:pPr>
            <a:r>
              <a:rPr dirty="0" sz="1800" spc="-60">
                <a:latin typeface="Microsoft Sans Serif"/>
                <a:cs typeface="Microsoft Sans Serif"/>
              </a:rPr>
              <a:t>This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column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categorical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column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and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filled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with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string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values,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but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we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need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to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fill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the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values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ordinal 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manner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so</a:t>
            </a:r>
            <a:r>
              <a:rPr dirty="0" sz="1800" spc="-75">
                <a:latin typeface="Microsoft Sans Serif"/>
                <a:cs typeface="Microsoft Sans Serif"/>
              </a:rPr>
              <a:t> I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have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replaced the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entries</a:t>
            </a:r>
            <a:r>
              <a:rPr dirty="0" sz="1800" spc="-95">
                <a:latin typeface="Microsoft Sans Serif"/>
                <a:cs typeface="Microsoft Sans Serif"/>
              </a:rPr>
              <a:t> with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corresponding </a:t>
            </a:r>
            <a:r>
              <a:rPr dirty="0" sz="1800" spc="-105">
                <a:latin typeface="Microsoft Sans Serif"/>
                <a:cs typeface="Microsoft Sans Serif"/>
              </a:rPr>
              <a:t>numeric</a:t>
            </a:r>
            <a:r>
              <a:rPr dirty="0" sz="1800" spc="-10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values.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481" y="2309023"/>
            <a:ext cx="5767908" cy="3079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828" y="1020902"/>
            <a:ext cx="37871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70" b="0" i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dirty="0" sz="3200" spc="-590" b="0" i="0">
                <a:solidFill>
                  <a:srgbClr val="0D0D0D"/>
                </a:solidFill>
                <a:latin typeface="Trebuchet MS"/>
                <a:cs typeface="Trebuchet MS"/>
              </a:rPr>
              <a:t>XP</a:t>
            </a:r>
            <a:r>
              <a:rPr dirty="0" sz="3200" spc="-52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-700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90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725" b="0" i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dirty="0" sz="3200" spc="-595" b="0" i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dirty="0" sz="3200" spc="-645" b="0" i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dirty="0" sz="3200" spc="55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85" b="0" i="0">
                <a:solidFill>
                  <a:srgbClr val="0D0D0D"/>
                </a:solidFill>
                <a:latin typeface="Trebuchet MS"/>
                <a:cs typeface="Trebuchet MS"/>
              </a:rPr>
              <a:t>DA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dirty="0" sz="3200" spc="-665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30" b="0" i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200" spc="-60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660" b="0" i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dirty="0" sz="3200" spc="-620" b="0" i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3200" spc="-520" b="0" i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dirty="0" sz="3200" spc="-610" b="0" i="0">
                <a:solidFill>
                  <a:srgbClr val="0D0D0D"/>
                </a:solidFill>
                <a:latin typeface="Trebuchet MS"/>
                <a:cs typeface="Trebuchet MS"/>
              </a:rPr>
              <a:t>Y</a:t>
            </a:r>
            <a:r>
              <a:rPr dirty="0" sz="3200" spc="-515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dirty="0" sz="3200" spc="-250" b="0" i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dirty="0" sz="3200" spc="-545" b="0" i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71120" cy="379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8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00"/>
              </a:lnSpc>
            </a:pPr>
            <a:r>
              <a:rPr dirty="0" sz="1350" spc="-5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7950" y="5479491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595315"/>
            <a:ext cx="5778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291" y="5772099"/>
            <a:ext cx="11664950" cy="8096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12700" marR="5080">
              <a:lnSpc>
                <a:spcPct val="92800"/>
              </a:lnSpc>
              <a:spcBef>
                <a:spcPts val="254"/>
              </a:spcBef>
            </a:pPr>
            <a:r>
              <a:rPr dirty="0" sz="1800" spc="-114">
                <a:latin typeface="Microsoft Sans Serif"/>
                <a:cs typeface="Microsoft Sans Serif"/>
              </a:rPr>
              <a:t>Above </a:t>
            </a:r>
            <a:r>
              <a:rPr dirty="0" sz="1800" spc="-85">
                <a:latin typeface="Microsoft Sans Serif"/>
                <a:cs typeface="Microsoft Sans Serif"/>
              </a:rPr>
              <a:t>figure </a:t>
            </a:r>
            <a:r>
              <a:rPr dirty="0" sz="1800" spc="-70">
                <a:latin typeface="Microsoft Sans Serif"/>
                <a:cs typeface="Microsoft Sans Serif"/>
              </a:rPr>
              <a:t>is </a:t>
            </a:r>
            <a:r>
              <a:rPr dirty="0" sz="1800" spc="-105">
                <a:latin typeface="Microsoft Sans Serif"/>
                <a:cs typeface="Microsoft Sans Serif"/>
              </a:rPr>
              <a:t>showing two </a:t>
            </a:r>
            <a:r>
              <a:rPr dirty="0" sz="1800" spc="-80">
                <a:latin typeface="Microsoft Sans Serif"/>
                <a:cs typeface="Microsoft Sans Serif"/>
              </a:rPr>
              <a:t>different plots </a:t>
            </a:r>
            <a:r>
              <a:rPr dirty="0" sz="1800" spc="-110">
                <a:latin typeface="Microsoft Sans Serif"/>
                <a:cs typeface="Microsoft Sans Serif"/>
              </a:rPr>
              <a:t>one </a:t>
            </a:r>
            <a:r>
              <a:rPr dirty="0" sz="1800" spc="-70">
                <a:latin typeface="Microsoft Sans Serif"/>
                <a:cs typeface="Microsoft Sans Serif"/>
              </a:rPr>
              <a:t>is </a:t>
            </a:r>
            <a:r>
              <a:rPr dirty="0" sz="1800" spc="-100">
                <a:latin typeface="Microsoft Sans Serif"/>
                <a:cs typeface="Microsoft Sans Serif"/>
              </a:rPr>
              <a:t>count </a:t>
            </a:r>
            <a:r>
              <a:rPr dirty="0" sz="1800" spc="-85">
                <a:latin typeface="Microsoft Sans Serif"/>
                <a:cs typeface="Microsoft Sans Serif"/>
              </a:rPr>
              <a:t>plot </a:t>
            </a:r>
            <a:r>
              <a:rPr dirty="0" sz="1800" spc="-80">
                <a:latin typeface="Microsoft Sans Serif"/>
                <a:cs typeface="Microsoft Sans Serif"/>
              </a:rPr>
              <a:t>for </a:t>
            </a:r>
            <a:r>
              <a:rPr dirty="0" sz="1800" spc="-90">
                <a:latin typeface="Microsoft Sans Serif"/>
                <a:cs typeface="Microsoft Sans Serif"/>
              </a:rPr>
              <a:t>the </a:t>
            </a:r>
            <a:r>
              <a:rPr dirty="0" sz="1800" spc="-105">
                <a:latin typeface="Microsoft Sans Serif"/>
                <a:cs typeface="Microsoft Sans Serif"/>
              </a:rPr>
              <a:t>column </a:t>
            </a:r>
            <a:r>
              <a:rPr dirty="0" sz="1800" spc="-80">
                <a:latin typeface="Microsoft Sans Serif"/>
                <a:cs typeface="Microsoft Sans Serif"/>
              </a:rPr>
              <a:t>Airline </a:t>
            </a:r>
            <a:r>
              <a:rPr dirty="0" sz="1800" spc="-110">
                <a:latin typeface="Microsoft Sans Serif"/>
                <a:cs typeface="Microsoft Sans Serif"/>
              </a:rPr>
              <a:t>and </a:t>
            </a:r>
            <a:r>
              <a:rPr dirty="0" sz="1800" spc="-95">
                <a:latin typeface="Microsoft Sans Serif"/>
                <a:cs typeface="Microsoft Sans Serif"/>
              </a:rPr>
              <a:t>another </a:t>
            </a:r>
            <a:r>
              <a:rPr dirty="0" sz="1800" spc="-70">
                <a:latin typeface="Microsoft Sans Serif"/>
                <a:cs typeface="Microsoft Sans Serif"/>
              </a:rPr>
              <a:t>is </a:t>
            </a:r>
            <a:r>
              <a:rPr dirty="0" sz="1800" spc="-95">
                <a:latin typeface="Microsoft Sans Serif"/>
                <a:cs typeface="Microsoft Sans Serif"/>
              </a:rPr>
              <a:t>a </a:t>
            </a:r>
            <a:r>
              <a:rPr dirty="0" sz="1800" spc="-75">
                <a:latin typeface="Microsoft Sans Serif"/>
                <a:cs typeface="Microsoft Sans Serif"/>
              </a:rPr>
              <a:t>strip </a:t>
            </a:r>
            <a:r>
              <a:rPr dirty="0" sz="1800" spc="-85">
                <a:latin typeface="Microsoft Sans Serif"/>
                <a:cs typeface="Microsoft Sans Serif"/>
              </a:rPr>
              <a:t>plot </a:t>
            </a:r>
            <a:r>
              <a:rPr dirty="0" sz="1800" spc="-105">
                <a:latin typeface="Microsoft Sans Serif"/>
                <a:cs typeface="Microsoft Sans Serif"/>
              </a:rPr>
              <a:t>showing </a:t>
            </a:r>
            <a:r>
              <a:rPr dirty="0" sz="1800" spc="-65">
                <a:latin typeface="Microsoft Sans Serif"/>
                <a:cs typeface="Microsoft Sans Serif"/>
              </a:rPr>
              <a:t>relation </a:t>
            </a:r>
            <a:r>
              <a:rPr dirty="0" sz="1800" spc="-60">
                <a:latin typeface="Microsoft Sans Serif"/>
                <a:cs typeface="Microsoft Sans Serif"/>
              </a:rPr>
              <a:t> between </a:t>
            </a:r>
            <a:r>
              <a:rPr dirty="0" sz="1800" spc="-45">
                <a:latin typeface="Microsoft Sans Serif"/>
                <a:cs typeface="Microsoft Sans Serif"/>
              </a:rPr>
              <a:t>Airline </a:t>
            </a:r>
            <a:r>
              <a:rPr dirty="0" sz="1800" spc="-65">
                <a:latin typeface="Microsoft Sans Serif"/>
                <a:cs typeface="Microsoft Sans Serif"/>
              </a:rPr>
              <a:t>and </a:t>
            </a:r>
            <a:r>
              <a:rPr dirty="0" sz="1800" spc="-50">
                <a:latin typeface="Microsoft Sans Serif"/>
                <a:cs typeface="Microsoft Sans Serif"/>
              </a:rPr>
              <a:t>Prices. </a:t>
            </a:r>
            <a:r>
              <a:rPr dirty="0" sz="1800" spc="-70">
                <a:latin typeface="Microsoft Sans Serif"/>
                <a:cs typeface="Microsoft Sans Serif"/>
              </a:rPr>
              <a:t>The </a:t>
            </a:r>
            <a:r>
              <a:rPr dirty="0" sz="1800" spc="-60">
                <a:latin typeface="Microsoft Sans Serif"/>
                <a:cs typeface="Microsoft Sans Serif"/>
              </a:rPr>
              <a:t>count </a:t>
            </a:r>
            <a:r>
              <a:rPr dirty="0" sz="1800" spc="-50">
                <a:latin typeface="Microsoft Sans Serif"/>
                <a:cs typeface="Microsoft Sans Serif"/>
              </a:rPr>
              <a:t>plot </a:t>
            </a:r>
            <a:r>
              <a:rPr dirty="0" sz="1800" spc="-45">
                <a:latin typeface="Microsoft Sans Serif"/>
                <a:cs typeface="Microsoft Sans Serif"/>
              </a:rPr>
              <a:t>will </a:t>
            </a:r>
            <a:r>
              <a:rPr dirty="0" sz="1800" spc="-40">
                <a:latin typeface="Microsoft Sans Serif"/>
                <a:cs typeface="Microsoft Sans Serif"/>
              </a:rPr>
              <a:t>tell </a:t>
            </a:r>
            <a:r>
              <a:rPr dirty="0" sz="1800" spc="-65">
                <a:latin typeface="Microsoft Sans Serif"/>
                <a:cs typeface="Microsoft Sans Serif"/>
              </a:rPr>
              <a:t>us </a:t>
            </a:r>
            <a:r>
              <a:rPr dirty="0" sz="1800" spc="-55">
                <a:latin typeface="Microsoft Sans Serif"/>
                <a:cs typeface="Microsoft Sans Serif"/>
              </a:rPr>
              <a:t>that </a:t>
            </a:r>
            <a:r>
              <a:rPr dirty="0" sz="1800" spc="-60">
                <a:latin typeface="Microsoft Sans Serif"/>
                <a:cs typeface="Microsoft Sans Serif"/>
              </a:rPr>
              <a:t>there </a:t>
            </a:r>
            <a:r>
              <a:rPr dirty="0" sz="1800" spc="-55">
                <a:latin typeface="Microsoft Sans Serif"/>
                <a:cs typeface="Microsoft Sans Serif"/>
              </a:rPr>
              <a:t>are </a:t>
            </a:r>
            <a:r>
              <a:rPr dirty="0" sz="1800" spc="-65">
                <a:latin typeface="Microsoft Sans Serif"/>
                <a:cs typeface="Microsoft Sans Serif"/>
              </a:rPr>
              <a:t>more </a:t>
            </a:r>
            <a:r>
              <a:rPr dirty="0" sz="1800" spc="-60">
                <a:latin typeface="Microsoft Sans Serif"/>
                <a:cs typeface="Microsoft Sans Serif"/>
              </a:rPr>
              <a:t>numbers </a:t>
            </a:r>
            <a:r>
              <a:rPr dirty="0" sz="1800" spc="-45">
                <a:latin typeface="Microsoft Sans Serif"/>
                <a:cs typeface="Microsoft Sans Serif"/>
              </a:rPr>
              <a:t>of </a:t>
            </a:r>
            <a:r>
              <a:rPr dirty="0" sz="1800" spc="-40">
                <a:latin typeface="Microsoft Sans Serif"/>
                <a:cs typeface="Microsoft Sans Serif"/>
              </a:rPr>
              <a:t>flights </a:t>
            </a:r>
            <a:r>
              <a:rPr dirty="0" sz="1800" spc="-45">
                <a:latin typeface="Microsoft Sans Serif"/>
                <a:cs typeface="Microsoft Sans Serif"/>
              </a:rPr>
              <a:t>of Vistara, </a:t>
            </a:r>
            <a:r>
              <a:rPr dirty="0" sz="1800" spc="-55">
                <a:latin typeface="Microsoft Sans Serif"/>
                <a:cs typeface="Microsoft Sans Serif"/>
              </a:rPr>
              <a:t>IndiGo </a:t>
            </a:r>
            <a:r>
              <a:rPr dirty="0" sz="1800" spc="-65">
                <a:latin typeface="Microsoft Sans Serif"/>
                <a:cs typeface="Microsoft Sans Serif"/>
              </a:rPr>
              <a:t>and </a:t>
            </a:r>
            <a:r>
              <a:rPr dirty="0" sz="1800" spc="-50">
                <a:latin typeface="Microsoft Sans Serif"/>
                <a:cs typeface="Microsoft Sans Serif"/>
              </a:rPr>
              <a:t>Air </a:t>
            </a:r>
            <a:r>
              <a:rPr dirty="0" sz="1800" spc="-40">
                <a:latin typeface="Microsoft Sans Serif"/>
                <a:cs typeface="Microsoft Sans Serif"/>
              </a:rPr>
              <a:t>India 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than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others.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Flights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of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Spice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Jet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very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less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in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numbers.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Strip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plot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will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tell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us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that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Air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India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is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having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flights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with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higher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prices.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2084832"/>
            <a:ext cx="8922450" cy="3531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300" y="1030046"/>
            <a:ext cx="91948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710" b="0" i="0">
                <a:solidFill>
                  <a:srgbClr val="0D0D0D"/>
                </a:solidFill>
                <a:latin typeface="Trebuchet MS"/>
                <a:cs typeface="Trebuchet MS"/>
              </a:rPr>
              <a:t>SOURCE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5969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800" spc="-5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0181" y="5482539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610555"/>
            <a:ext cx="488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988" y="5747715"/>
            <a:ext cx="10411460" cy="5473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dirty="0" sz="1800" spc="-110">
                <a:latin typeface="Microsoft Sans Serif"/>
                <a:cs typeface="Microsoft Sans Serif"/>
              </a:rPr>
              <a:t>Here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25">
                <a:latin typeface="Microsoft Sans Serif"/>
                <a:cs typeface="Microsoft Sans Serif"/>
              </a:rPr>
              <a:t>we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are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having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more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number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of</a:t>
            </a:r>
            <a:r>
              <a:rPr dirty="0" sz="1800" spc="2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flights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from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New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Delhi,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Mumbai,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Bangalore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and</a:t>
            </a:r>
            <a:r>
              <a:rPr dirty="0" sz="1800" spc="17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Kolkata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than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other</a:t>
            </a:r>
            <a:r>
              <a:rPr dirty="0" sz="1800" spc="13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cities. 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Looking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strip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plot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we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can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say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flights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from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New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Delhi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having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somewhat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higher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than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other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cities.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05583"/>
            <a:ext cx="9545955" cy="3614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1020902"/>
            <a:ext cx="24733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25" b="0" i="0">
                <a:solidFill>
                  <a:srgbClr val="0D0D0D"/>
                </a:solidFill>
                <a:latin typeface="Trebuchet MS"/>
                <a:cs typeface="Trebuchet MS"/>
              </a:rPr>
              <a:t>MEAL_AVAILABILITY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59690" cy="272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60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4838" y="5665419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781243"/>
            <a:ext cx="59690" cy="309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850" spc="-5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684" y="6095491"/>
            <a:ext cx="9457055" cy="54356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365"/>
              </a:spcBef>
            </a:pPr>
            <a:r>
              <a:rPr dirty="0" sz="1800" spc="-95">
                <a:latin typeface="Microsoft Sans Serif"/>
                <a:cs typeface="Microsoft Sans Serif"/>
              </a:rPr>
              <a:t>Looking </a:t>
            </a:r>
            <a:r>
              <a:rPr dirty="0" sz="1800" spc="-85">
                <a:latin typeface="Microsoft Sans Serif"/>
                <a:cs typeface="Microsoft Sans Serif"/>
              </a:rPr>
              <a:t>at </a:t>
            </a:r>
            <a:r>
              <a:rPr dirty="0" sz="1800" spc="-100">
                <a:latin typeface="Microsoft Sans Serif"/>
                <a:cs typeface="Microsoft Sans Serif"/>
              </a:rPr>
              <a:t>above </a:t>
            </a:r>
            <a:r>
              <a:rPr dirty="0" sz="1800" spc="-85">
                <a:latin typeface="Microsoft Sans Serif"/>
                <a:cs typeface="Microsoft Sans Serif"/>
              </a:rPr>
              <a:t>plots </a:t>
            </a:r>
            <a:r>
              <a:rPr dirty="0" sz="1800" spc="-125">
                <a:latin typeface="Microsoft Sans Serif"/>
                <a:cs typeface="Microsoft Sans Serif"/>
              </a:rPr>
              <a:t>we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can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conclude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that </a:t>
            </a:r>
            <a:r>
              <a:rPr dirty="0" sz="1800" spc="-110">
                <a:latin typeface="Microsoft Sans Serif"/>
                <a:cs typeface="Microsoft Sans Serif"/>
              </a:rPr>
              <a:t>more</a:t>
            </a:r>
            <a:r>
              <a:rPr dirty="0" sz="1800" spc="254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number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310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flights </a:t>
            </a:r>
            <a:r>
              <a:rPr dirty="0" sz="1800" spc="-95">
                <a:latin typeface="Microsoft Sans Serif"/>
                <a:cs typeface="Microsoft Sans Serif"/>
              </a:rPr>
              <a:t>are not </a:t>
            </a:r>
            <a:r>
              <a:rPr dirty="0" sz="1800" spc="-85">
                <a:latin typeface="Microsoft Sans Serif"/>
                <a:cs typeface="Microsoft Sans Serif"/>
              </a:rPr>
              <a:t>including</a:t>
            </a:r>
            <a:r>
              <a:rPr dirty="0" sz="1800" spc="30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Meal </a:t>
            </a:r>
            <a:r>
              <a:rPr dirty="0" sz="1800" spc="-90">
                <a:latin typeface="Microsoft Sans Serif"/>
                <a:cs typeface="Microsoft Sans Serif"/>
              </a:rPr>
              <a:t>Fare, </a:t>
            </a:r>
            <a:r>
              <a:rPr dirty="0" sz="1800" spc="-114">
                <a:latin typeface="Microsoft Sans Serif"/>
                <a:cs typeface="Microsoft Sans Serif"/>
              </a:rPr>
              <a:t>some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 with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providing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free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meal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rest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few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are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None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category.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19" y="1975104"/>
            <a:ext cx="9624836" cy="38280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005662"/>
            <a:ext cx="245935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85" b="0" i="0">
                <a:solidFill>
                  <a:srgbClr val="0D0D0D"/>
                </a:solidFill>
                <a:latin typeface="Trebuchet MS"/>
                <a:cs typeface="Trebuchet MS"/>
              </a:rPr>
              <a:t>NUMBER_OF_STOPS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691642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284" y="1716405"/>
            <a:ext cx="679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17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dirty="0" sz="1250" spc="-5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9054" y="5631891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" y="5747715"/>
            <a:ext cx="5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164" y="6010147"/>
            <a:ext cx="9857740" cy="56197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dirty="0" sz="1800" spc="-120">
                <a:latin typeface="Microsoft Sans Serif"/>
                <a:cs typeface="Microsoft Sans Serif"/>
              </a:rPr>
              <a:t>The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above</a:t>
            </a:r>
            <a:r>
              <a:rPr dirty="0" sz="1800" spc="-95">
                <a:latin typeface="Microsoft Sans Serif"/>
                <a:cs typeface="Microsoft Sans Serif"/>
              </a:rPr>
              <a:t> count </a:t>
            </a:r>
            <a:r>
              <a:rPr dirty="0" sz="1800" spc="-80">
                <a:latin typeface="Microsoft Sans Serif"/>
                <a:cs typeface="Microsoft Sans Serif"/>
              </a:rPr>
              <a:t>plot </a:t>
            </a:r>
            <a:r>
              <a:rPr dirty="0" sz="1800" spc="-70">
                <a:latin typeface="Microsoft Sans Serif"/>
                <a:cs typeface="Microsoft Sans Serif"/>
              </a:rPr>
              <a:t>will </a:t>
            </a:r>
            <a:r>
              <a:rPr dirty="0" sz="1800" spc="-65">
                <a:latin typeface="Microsoft Sans Serif"/>
                <a:cs typeface="Microsoft Sans Serif"/>
              </a:rPr>
              <a:t>tell </a:t>
            </a:r>
            <a:r>
              <a:rPr dirty="0" sz="1800" spc="-105">
                <a:latin typeface="Microsoft Sans Serif"/>
                <a:cs typeface="Microsoft Sans Serif"/>
              </a:rPr>
              <a:t>us </a:t>
            </a:r>
            <a:r>
              <a:rPr dirty="0" sz="1800" spc="-80">
                <a:latin typeface="Microsoft Sans Serif"/>
                <a:cs typeface="Microsoft Sans Serif"/>
              </a:rPr>
              <a:t>that </a:t>
            </a:r>
            <a:r>
              <a:rPr dirty="0" sz="1800" spc="-110">
                <a:latin typeface="Microsoft Sans Serif"/>
                <a:cs typeface="Microsoft Sans Serif"/>
              </a:rPr>
              <a:t>most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flights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-90">
                <a:latin typeface="Microsoft Sans Serif"/>
                <a:cs typeface="Microsoft Sans Serif"/>
              </a:rPr>
              <a:t> with </a:t>
            </a:r>
            <a:r>
              <a:rPr dirty="0" sz="1800" spc="-120">
                <a:latin typeface="Microsoft Sans Serif"/>
                <a:cs typeface="Microsoft Sans Serif"/>
              </a:rPr>
              <a:t>1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stop </a:t>
            </a:r>
            <a:r>
              <a:rPr dirty="0" sz="1800" spc="-110">
                <a:latin typeface="Microsoft Sans Serif"/>
                <a:cs typeface="Microsoft Sans Serif"/>
              </a:rPr>
              <a:t>and</a:t>
            </a:r>
            <a:r>
              <a:rPr dirty="0" sz="1800" spc="-10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very </a:t>
            </a:r>
            <a:r>
              <a:rPr dirty="0" sz="1800" spc="-100">
                <a:latin typeface="Microsoft Sans Serif"/>
                <a:cs typeface="Microsoft Sans Serif"/>
              </a:rPr>
              <a:t>few </a:t>
            </a:r>
            <a:r>
              <a:rPr dirty="0" sz="1800" spc="-95">
                <a:latin typeface="Microsoft Sans Serif"/>
                <a:cs typeface="Microsoft Sans Serif"/>
              </a:rPr>
              <a:t>are </a:t>
            </a:r>
            <a:r>
              <a:rPr dirty="0" sz="1800" spc="-85">
                <a:latin typeface="Microsoft Sans Serif"/>
                <a:cs typeface="Microsoft Sans Serif"/>
              </a:rPr>
              <a:t>with </a:t>
            </a:r>
            <a:r>
              <a:rPr dirty="0" sz="1800" spc="-120">
                <a:latin typeface="Microsoft Sans Serif"/>
                <a:cs typeface="Microsoft Sans Serif"/>
              </a:rPr>
              <a:t>3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and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20">
                <a:latin typeface="Microsoft Sans Serif"/>
                <a:cs typeface="Microsoft Sans Serif"/>
              </a:rPr>
              <a:t>4 </a:t>
            </a:r>
            <a:r>
              <a:rPr dirty="0" sz="1800" spc="-90">
                <a:latin typeface="Microsoft Sans Serif"/>
                <a:cs typeface="Microsoft Sans Serif"/>
              </a:rPr>
              <a:t>stops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during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Journey.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We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can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14">
                <a:latin typeface="Microsoft Sans Serif"/>
                <a:cs typeface="Microsoft Sans Serif"/>
              </a:rPr>
              <a:t>see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that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the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prices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are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increasing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with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the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 spc="-110">
                <a:latin typeface="Microsoft Sans Serif"/>
                <a:cs typeface="Microsoft Sans Serif"/>
              </a:rPr>
              <a:t>number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of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stops.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2066544"/>
            <a:ext cx="9692665" cy="3702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2022-03-28T06:44:34Z</dcterms:created>
  <dcterms:modified xsi:type="dcterms:W3CDTF">2022-03-28T06:44:34Z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2022-03-28T00:00:00Z</vt:filetime>
  </property>
</Properties>
</file>