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5"/>
  </p:notesMasterIdLst>
  <p:sldIdLst>
    <p:sldId id="257" r:id="rId2"/>
    <p:sldId id="258" r:id="rId3"/>
    <p:sldId id="291" r:id="rId4"/>
    <p:sldId id="302" r:id="rId5"/>
    <p:sldId id="287" r:id="rId6"/>
    <p:sldId id="288" r:id="rId7"/>
    <p:sldId id="318" r:id="rId8"/>
    <p:sldId id="289" r:id="rId9"/>
    <p:sldId id="317" r:id="rId10"/>
    <p:sldId id="327" r:id="rId11"/>
    <p:sldId id="328" r:id="rId12"/>
    <p:sldId id="329" r:id="rId13"/>
    <p:sldId id="330" r:id="rId14"/>
    <p:sldId id="292" r:id="rId15"/>
    <p:sldId id="323" r:id="rId16"/>
    <p:sldId id="313" r:id="rId17"/>
    <p:sldId id="324" r:id="rId18"/>
    <p:sldId id="325" r:id="rId19"/>
    <p:sldId id="326" r:id="rId20"/>
    <p:sldId id="305" r:id="rId21"/>
    <p:sldId id="311" r:id="rId22"/>
    <p:sldId id="303" r:id="rId23"/>
    <p:sldId id="33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AC0C8-0ABD-4044-8837-8AACFF45D82A}" type="datetimeFigureOut">
              <a:rPr lang="en-IN" smtClean="0"/>
              <a:t>08-02-2022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EE6105-321B-4BE7-9BAE-4AF4FD8476F2}" type="slidenum">
              <a:rPr lang="en-IN" smtClean="0"/>
              <a:t>‹#›</a:t>
            </a:fld>
            <a:endParaRPr lang="en-IN"/>
          </a:p>
        </p:txBody>
      </p:sp>
    </p:spTree>
    <p:extLst>
      <p:ext uri="{BB962C8B-B14F-4D97-AF65-F5344CB8AC3E}">
        <p14:creationId xmlns:p14="http://schemas.microsoft.com/office/powerpoint/2010/main" val="3484762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EA2568-9E22-4647-A8BD-1ADCBBE4AA5C}"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59897F0-5772-4509-A824-C9B826A12FB8}" type="slidenum">
              <a:rPr lang="en-IN" smtClean="0"/>
              <a:t>‹#›</a:t>
            </a:fld>
            <a:endParaRPr lang="en-IN"/>
          </a:p>
        </p:txBody>
      </p:sp>
    </p:spTree>
    <p:extLst>
      <p:ext uri="{BB962C8B-B14F-4D97-AF65-F5344CB8AC3E}">
        <p14:creationId xmlns:p14="http://schemas.microsoft.com/office/powerpoint/2010/main" val="2464204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A2568-9E22-4647-A8BD-1ADCBBE4AA5C}"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9897F0-5772-4509-A824-C9B826A12FB8}" type="slidenum">
              <a:rPr lang="en-IN" smtClean="0"/>
              <a:t>‹#›</a:t>
            </a:fld>
            <a:endParaRPr lang="en-IN"/>
          </a:p>
        </p:txBody>
      </p:sp>
    </p:spTree>
    <p:extLst>
      <p:ext uri="{BB962C8B-B14F-4D97-AF65-F5344CB8AC3E}">
        <p14:creationId xmlns:p14="http://schemas.microsoft.com/office/powerpoint/2010/main" val="1490338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A2568-9E22-4647-A8BD-1ADCBBE4AA5C}"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9897F0-5772-4509-A824-C9B826A12FB8}" type="slidenum">
              <a:rPr lang="en-IN" smtClean="0"/>
              <a:t>‹#›</a:t>
            </a:fld>
            <a:endParaRPr lang="en-IN"/>
          </a:p>
        </p:txBody>
      </p:sp>
    </p:spTree>
    <p:extLst>
      <p:ext uri="{BB962C8B-B14F-4D97-AF65-F5344CB8AC3E}">
        <p14:creationId xmlns:p14="http://schemas.microsoft.com/office/powerpoint/2010/main" val="1211650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ndart Slid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prstGeom prst="rect">
            <a:avLst/>
          </a:prstGeom>
        </p:spPr>
        <p:txBody>
          <a:bodyPr/>
          <a:lstStyle/>
          <a:p>
            <a:r>
              <a:t>Title Text</a:t>
            </a:r>
          </a:p>
        </p:txBody>
      </p:sp>
    </p:spTree>
    <p:extLst>
      <p:ext uri="{BB962C8B-B14F-4D97-AF65-F5344CB8AC3E}">
        <p14:creationId xmlns:p14="http://schemas.microsoft.com/office/powerpoint/2010/main" val="388674006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A2568-9E22-4647-A8BD-1ADCBBE4AA5C}"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9897F0-5772-4509-A824-C9B826A12FB8}" type="slidenum">
              <a:rPr lang="en-IN" smtClean="0"/>
              <a:t>‹#›</a:t>
            </a:fld>
            <a:endParaRPr lang="en-IN"/>
          </a:p>
        </p:txBody>
      </p:sp>
    </p:spTree>
    <p:extLst>
      <p:ext uri="{BB962C8B-B14F-4D97-AF65-F5344CB8AC3E}">
        <p14:creationId xmlns:p14="http://schemas.microsoft.com/office/powerpoint/2010/main" val="54468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3EA2568-9E22-4647-A8BD-1ADCBBE4AA5C}" type="datetimeFigureOut">
              <a:rPr lang="en-IN" smtClean="0"/>
              <a:t>08-02-2022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59897F0-5772-4509-A824-C9B826A12FB8}" type="slidenum">
              <a:rPr lang="en-IN" smtClean="0"/>
              <a:t>‹#›</a:t>
            </a:fld>
            <a:endParaRPr lang="en-IN"/>
          </a:p>
        </p:txBody>
      </p:sp>
    </p:spTree>
    <p:extLst>
      <p:ext uri="{BB962C8B-B14F-4D97-AF65-F5344CB8AC3E}">
        <p14:creationId xmlns:p14="http://schemas.microsoft.com/office/powerpoint/2010/main" val="3679797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EA2568-9E22-4647-A8BD-1ADCBBE4AA5C}"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9897F0-5772-4509-A824-C9B826A12FB8}" type="slidenum">
              <a:rPr lang="en-IN" smtClean="0"/>
              <a:t>‹#›</a:t>
            </a:fld>
            <a:endParaRPr lang="en-IN"/>
          </a:p>
        </p:txBody>
      </p:sp>
    </p:spTree>
    <p:extLst>
      <p:ext uri="{BB962C8B-B14F-4D97-AF65-F5344CB8AC3E}">
        <p14:creationId xmlns:p14="http://schemas.microsoft.com/office/powerpoint/2010/main" val="2883167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EA2568-9E22-4647-A8BD-1ADCBBE4AA5C}" type="datetimeFigureOut">
              <a:rPr lang="en-IN" smtClean="0"/>
              <a:t>08-02-2022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9897F0-5772-4509-A824-C9B826A12FB8}" type="slidenum">
              <a:rPr lang="en-IN" smtClean="0"/>
              <a:t>‹#›</a:t>
            </a:fld>
            <a:endParaRPr lang="en-IN"/>
          </a:p>
        </p:txBody>
      </p:sp>
    </p:spTree>
    <p:extLst>
      <p:ext uri="{BB962C8B-B14F-4D97-AF65-F5344CB8AC3E}">
        <p14:creationId xmlns:p14="http://schemas.microsoft.com/office/powerpoint/2010/main" val="159451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EA2568-9E22-4647-A8BD-1ADCBBE4AA5C}" type="datetimeFigureOut">
              <a:rPr lang="en-IN" smtClean="0"/>
              <a:t>08-02-2022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9897F0-5772-4509-A824-C9B826A12FB8}" type="slidenum">
              <a:rPr lang="en-IN" smtClean="0"/>
              <a:t>‹#›</a:t>
            </a:fld>
            <a:endParaRPr lang="en-IN"/>
          </a:p>
        </p:txBody>
      </p:sp>
    </p:spTree>
    <p:extLst>
      <p:ext uri="{BB962C8B-B14F-4D97-AF65-F5344CB8AC3E}">
        <p14:creationId xmlns:p14="http://schemas.microsoft.com/office/powerpoint/2010/main" val="558487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A2568-9E22-4647-A8BD-1ADCBBE4AA5C}" type="datetimeFigureOut">
              <a:rPr lang="en-IN" smtClean="0"/>
              <a:t>08-02-2022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9897F0-5772-4509-A824-C9B826A12FB8}" type="slidenum">
              <a:rPr lang="en-IN" smtClean="0"/>
              <a:t>‹#›</a:t>
            </a:fld>
            <a:endParaRPr lang="en-IN"/>
          </a:p>
        </p:txBody>
      </p:sp>
    </p:spTree>
    <p:extLst>
      <p:ext uri="{BB962C8B-B14F-4D97-AF65-F5344CB8AC3E}">
        <p14:creationId xmlns:p14="http://schemas.microsoft.com/office/powerpoint/2010/main" val="3135119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A2568-9E22-4647-A8BD-1ADCBBE4AA5C}"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59897F0-5772-4509-A824-C9B826A12FB8}" type="slidenum">
              <a:rPr lang="en-IN" smtClean="0"/>
              <a:t>‹#›</a:t>
            </a:fld>
            <a:endParaRPr lang="en-IN"/>
          </a:p>
        </p:txBody>
      </p:sp>
    </p:spTree>
    <p:extLst>
      <p:ext uri="{BB962C8B-B14F-4D97-AF65-F5344CB8AC3E}">
        <p14:creationId xmlns:p14="http://schemas.microsoft.com/office/powerpoint/2010/main" val="275668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A2568-9E22-4647-A8BD-1ADCBBE4AA5C}" type="datetimeFigureOut">
              <a:rPr lang="en-IN" smtClean="0"/>
              <a:t>08-02-2022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59897F0-5772-4509-A824-C9B826A12FB8}" type="slidenum">
              <a:rPr lang="en-IN" smtClean="0"/>
              <a:t>‹#›</a:t>
            </a:fld>
            <a:endParaRPr lang="en-IN"/>
          </a:p>
        </p:txBody>
      </p:sp>
    </p:spTree>
    <p:extLst>
      <p:ext uri="{BB962C8B-B14F-4D97-AF65-F5344CB8AC3E}">
        <p14:creationId xmlns:p14="http://schemas.microsoft.com/office/powerpoint/2010/main" val="4212956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3EA2568-9E22-4647-A8BD-1ADCBBE4AA5C}" type="datetimeFigureOut">
              <a:rPr lang="en-IN" smtClean="0"/>
              <a:t>08-02-2022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59897F0-5772-4509-A824-C9B826A12FB8}" type="slidenum">
              <a:rPr lang="en-IN" smtClean="0"/>
              <a:t>‹#›</a:t>
            </a:fld>
            <a:endParaRPr lang="en-IN"/>
          </a:p>
        </p:txBody>
      </p:sp>
    </p:spTree>
    <p:extLst>
      <p:ext uri="{BB962C8B-B14F-4D97-AF65-F5344CB8AC3E}">
        <p14:creationId xmlns:p14="http://schemas.microsoft.com/office/powerpoint/2010/main" val="51936277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04B503-F188-4E93-B115-169D3E503037}"/>
              </a:ext>
            </a:extLst>
          </p:cNvPr>
          <p:cNvSpPr>
            <a:spLocks noGrp="1"/>
          </p:cNvSpPr>
          <p:nvPr>
            <p:ph type="sldNum" sz="quarter" idx="12"/>
          </p:nvPr>
        </p:nvSpPr>
        <p:spPr>
          <a:prstGeom prst="rect">
            <a:avLst/>
          </a:prstGeom>
          <a:ln w="12700">
            <a:miter lim="400000"/>
          </a:ln>
        </p:spPr>
        <p:txBody>
          <a:bodyPr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Roboto Bold"/>
                <a:ea typeface="Roboto Bold"/>
                <a:cs typeface="Roboto Bold"/>
                <a:sym typeface="Roboto Bold"/>
              </a:defRPr>
            </a:lvl1pPr>
            <a:lvl2pPr marL="0" marR="0" indent="228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2pPr>
            <a:lvl3pPr marL="0" marR="0" indent="457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3pPr>
            <a:lvl4pPr marL="0" marR="0" indent="685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4pPr>
            <a:lvl5pPr marL="0" marR="0" indent="9144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5pPr>
            <a:lvl6pPr marL="0" marR="0" indent="11430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6pPr>
            <a:lvl7pPr marL="0" marR="0" indent="1371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7pPr>
            <a:lvl8pPr marL="0" marR="0" indent="1600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8pPr>
            <a:lvl9pPr marL="0" marR="0" indent="1828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9pPr>
          </a:lstStyle>
          <a:p>
            <a:fld id="{86CB4B4D-7CA3-9044-876B-883B54F8677D}" type="slidenum">
              <a:rPr lang="en-IN" smtClean="0"/>
              <a:pPr/>
              <a:t>1</a:t>
            </a:fld>
            <a:endParaRPr lang="en-IN"/>
          </a:p>
        </p:txBody>
      </p:sp>
      <p:sp>
        <p:nvSpPr>
          <p:cNvPr id="54" name="Company…"/>
          <p:cNvSpPr txBox="1">
            <a:spLocks noGrp="1"/>
          </p:cNvSpPr>
          <p:nvPr>
            <p:ph type="title" idx="4294967295"/>
          </p:nvPr>
        </p:nvSpPr>
        <p:spPr>
          <a:xfrm>
            <a:off x="3005311" y="2026957"/>
            <a:ext cx="7162800" cy="2738437"/>
          </a:xfrm>
          <a:prstGeom prst="rect">
            <a:avLst/>
          </a:prstGeom>
        </p:spPr>
        <p:txBody>
          <a:bodyPr>
            <a:normAutofit/>
          </a:bodyPr>
          <a:lstStyle/>
          <a:p>
            <a:pPr algn="ctr"/>
            <a:r>
              <a:rPr lang="en-US" dirty="0"/>
              <a:t>Micro-Credit Defaulter Project</a:t>
            </a:r>
            <a:endParaRPr dirty="0">
              <a:latin typeface="Times New Roman" pitchFamily="18" charset="0"/>
              <a:cs typeface="Times New Roman" pitchFamily="18" charset="0"/>
            </a:endParaRPr>
          </a:p>
        </p:txBody>
      </p:sp>
      <p:sp>
        <p:nvSpPr>
          <p:cNvPr id="55" name="PowerPoint and Keynote Template…"/>
          <p:cNvSpPr txBox="1"/>
          <p:nvPr/>
        </p:nvSpPr>
        <p:spPr>
          <a:xfrm>
            <a:off x="9366392" y="5391146"/>
            <a:ext cx="2004690" cy="60529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nSpc>
                <a:spcPct val="100000"/>
              </a:lnSpc>
            </a:pPr>
            <a:r>
              <a:rPr lang="en-US" dirty="0"/>
              <a:t>Presented By:</a:t>
            </a:r>
          </a:p>
          <a:p>
            <a:pPr>
              <a:lnSpc>
                <a:spcPct val="100000"/>
              </a:lnSpc>
            </a:pPr>
            <a:r>
              <a:rPr lang="en-US" dirty="0"/>
              <a:t>Prerna Jain</a:t>
            </a:r>
          </a:p>
        </p:txBody>
      </p:sp>
      <p:sp>
        <p:nvSpPr>
          <p:cNvPr id="61" name="PowerPoint and Keynote Template…"/>
          <p:cNvSpPr txBox="1"/>
          <p:nvPr/>
        </p:nvSpPr>
        <p:spPr>
          <a:xfrm>
            <a:off x="820918" y="5391146"/>
            <a:ext cx="2413000" cy="60529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nSpc>
                <a:spcPct val="100000"/>
              </a:lnSpc>
            </a:pPr>
            <a:r>
              <a:rPr lang="en-US" dirty="0"/>
              <a:t>Guided By:</a:t>
            </a:r>
          </a:p>
          <a:p>
            <a:pPr>
              <a:lnSpc>
                <a:spcPct val="100000"/>
              </a:lnSpc>
            </a:pPr>
            <a:r>
              <a:rPr lang="en-US" dirty="0"/>
              <a:t>Srishti </a:t>
            </a:r>
            <a:r>
              <a:rPr lang="en-US" dirty="0" err="1"/>
              <a:t>Maan</a:t>
            </a:r>
            <a:endParaRPr lang="en-US" dirty="0"/>
          </a:p>
        </p:txBody>
      </p:sp>
      <p:pic>
        <p:nvPicPr>
          <p:cNvPr id="58" name="Picture 57">
            <a:extLst>
              <a:ext uri="{FF2B5EF4-FFF2-40B4-BE49-F238E27FC236}">
                <a16:creationId xmlns:a16="http://schemas.microsoft.com/office/drawing/2014/main" id="{609BD44D-7C38-4DD6-ABD2-F161177F4D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98563" y="77147"/>
            <a:ext cx="2976296" cy="25459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2FF15A-CA93-413C-B364-C55049CDF7C2}"/>
              </a:ext>
            </a:extLst>
          </p:cNvPr>
          <p:cNvSpPr>
            <a:spLocks noGrp="1"/>
          </p:cNvSpPr>
          <p:nvPr>
            <p:ph type="sldNum" sz="quarter" idx="2"/>
          </p:nvPr>
        </p:nvSpPr>
        <p:spPr/>
        <p:txBody>
          <a:bodyPr/>
          <a:lstStyle/>
          <a:p>
            <a:fld id="{86CB4B4D-7CA3-9044-876B-883B54F8677D}" type="slidenum">
              <a:rPr lang="en-IN" smtClean="0"/>
              <a:t>10</a:t>
            </a:fld>
            <a:endParaRPr lang="en-IN"/>
          </a:p>
        </p:txBody>
      </p:sp>
      <p:sp>
        <p:nvSpPr>
          <p:cNvPr id="9" name="Mockup Slide">
            <a:extLst>
              <a:ext uri="{FF2B5EF4-FFF2-40B4-BE49-F238E27FC236}">
                <a16:creationId xmlns:a16="http://schemas.microsoft.com/office/drawing/2014/main" id="{5BABCB3B-904C-4EC3-90B0-E8518AF84A2C}"/>
              </a:ext>
            </a:extLst>
          </p:cNvPr>
          <p:cNvSpPr txBox="1">
            <a:spLocks/>
          </p:cNvSpPr>
          <p:nvPr/>
        </p:nvSpPr>
        <p:spPr>
          <a:xfrm>
            <a:off x="1195564" y="578891"/>
            <a:ext cx="9713215" cy="613416"/>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spcBef>
                <a:spcPts val="600"/>
              </a:spcBef>
            </a:pPr>
            <a:r>
              <a:rPr lang="en-US" sz="1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Loan_frequency_group</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is created by us, just to showcase and see the relationship between Number of loans taken by user in last 30 days vs loan pay back with in 5 days.</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965321D6-0AFD-4B72-BF72-B4FC155760D3}"/>
              </a:ext>
            </a:extLst>
          </p:cNvPr>
          <p:cNvSpPr txBox="1"/>
          <p:nvPr/>
        </p:nvSpPr>
        <p:spPr>
          <a:xfrm>
            <a:off x="5737412" y="1670206"/>
            <a:ext cx="5647765" cy="4187813"/>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gn="just">
              <a:lnSpc>
                <a:spcPct val="80000"/>
              </a:lnSpc>
            </a:pPr>
            <a:endParaRPr lang="en-US" sz="2400"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no loans                          100.000000</a:t>
            </a:r>
          </a:p>
          <a:p>
            <a:pPr algn="just">
              <a:lnSpc>
                <a:spcPct val="80000"/>
              </a:lnSpc>
            </a:pPr>
            <a:r>
              <a:rPr lang="en-US" dirty="0">
                <a:latin typeface="Times New Roman" pitchFamily="18" charset="0"/>
                <a:cs typeface="Times New Roman" pitchFamily="18" charset="0"/>
              </a:rPr>
              <a:t>low num of loans            76.027184</a:t>
            </a:r>
          </a:p>
          <a:p>
            <a:pPr algn="just">
              <a:lnSpc>
                <a:spcPct val="80000"/>
              </a:lnSpc>
            </a:pPr>
            <a:r>
              <a:rPr lang="en-US" dirty="0">
                <a:latin typeface="Times New Roman" pitchFamily="18" charset="0"/>
                <a:cs typeface="Times New Roman" pitchFamily="18" charset="0"/>
              </a:rPr>
              <a:t>medium num of loans     93.598505</a:t>
            </a:r>
          </a:p>
          <a:p>
            <a:pPr algn="just">
              <a:lnSpc>
                <a:spcPct val="80000"/>
              </a:lnSpc>
            </a:pPr>
            <a:r>
              <a:rPr lang="en-US" dirty="0">
                <a:latin typeface="Times New Roman" pitchFamily="18" charset="0"/>
                <a:cs typeface="Times New Roman" pitchFamily="18" charset="0"/>
              </a:rPr>
              <a:t>high num of loans           98.380408</a:t>
            </a:r>
          </a:p>
          <a:p>
            <a:pPr algn="just">
              <a:lnSpc>
                <a:spcPct val="80000"/>
              </a:lnSpc>
            </a:pPr>
            <a:endParaRPr lang="en-US" sz="2400"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no loan taken than no need to pay back, so we can leave this.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number of loans are less i.e., when only 1 loan is taken that time 24% customer was not able to pay the loan in 5 days.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Customer took 2,3, and 4 loan that time almost 6.5% customers were not able to pay the loan in 5 days.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Customer took more than 4 loan that time almost 1.62% customers were not able to pay the loan in 5 days.</a:t>
            </a:r>
          </a:p>
        </p:txBody>
      </p:sp>
      <p:pic>
        <p:nvPicPr>
          <p:cNvPr id="6" name="Picture 5">
            <a:extLst>
              <a:ext uri="{FF2B5EF4-FFF2-40B4-BE49-F238E27FC236}">
                <a16:creationId xmlns:a16="http://schemas.microsoft.com/office/drawing/2014/main" id="{6DCC236F-415E-4A92-9399-07EB6D991802}"/>
              </a:ext>
            </a:extLst>
          </p:cNvPr>
          <p:cNvPicPr>
            <a:picLocks noChangeAspect="1"/>
          </p:cNvPicPr>
          <p:nvPr/>
        </p:nvPicPr>
        <p:blipFill rotWithShape="1">
          <a:blip r:embed="rId2"/>
          <a:srcRect l="20051" t="31701" r="44668" b="22313"/>
          <a:stretch/>
        </p:blipFill>
        <p:spPr>
          <a:xfrm>
            <a:off x="1082351" y="1852126"/>
            <a:ext cx="4640190" cy="3830217"/>
          </a:xfrm>
          <a:prstGeom prst="rect">
            <a:avLst/>
          </a:prstGeom>
        </p:spPr>
      </p:pic>
    </p:spTree>
    <p:extLst>
      <p:ext uri="{BB962C8B-B14F-4D97-AF65-F5344CB8AC3E}">
        <p14:creationId xmlns:p14="http://schemas.microsoft.com/office/powerpoint/2010/main" val="234599096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2FF15A-CA93-413C-B364-C55049CDF7C2}"/>
              </a:ext>
            </a:extLst>
          </p:cNvPr>
          <p:cNvSpPr>
            <a:spLocks noGrp="1"/>
          </p:cNvSpPr>
          <p:nvPr>
            <p:ph type="sldNum" sz="quarter" idx="2"/>
          </p:nvPr>
        </p:nvSpPr>
        <p:spPr/>
        <p:txBody>
          <a:bodyPr/>
          <a:lstStyle/>
          <a:p>
            <a:fld id="{86CB4B4D-7CA3-9044-876B-883B54F8677D}" type="slidenum">
              <a:rPr lang="en-IN" smtClean="0"/>
              <a:t>11</a:t>
            </a:fld>
            <a:endParaRPr lang="en-IN"/>
          </a:p>
        </p:txBody>
      </p:sp>
      <p:sp>
        <p:nvSpPr>
          <p:cNvPr id="6" name="Mockup Slide">
            <a:extLst>
              <a:ext uri="{FF2B5EF4-FFF2-40B4-BE49-F238E27FC236}">
                <a16:creationId xmlns:a16="http://schemas.microsoft.com/office/drawing/2014/main" id="{1E9CE4C1-A521-4D01-964D-C4C4D9024FED}"/>
              </a:ext>
            </a:extLst>
          </p:cNvPr>
          <p:cNvSpPr txBox="1">
            <a:spLocks/>
          </p:cNvSpPr>
          <p:nvPr/>
        </p:nvSpPr>
        <p:spPr>
          <a:xfrm>
            <a:off x="1195564" y="578891"/>
            <a:ext cx="9713215" cy="613416"/>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spcBef>
                <a:spcPts val="600"/>
              </a:spcBef>
            </a:pP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Loan </a:t>
            </a:r>
            <a:r>
              <a:rPr lang="en-US" sz="1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amnt_frequency_group</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is created by us, just to showcase the difference between total amount of loan taken by customer in last 30 days vs loan pay back rate in 5 days.</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4D30E7-D577-416C-98ED-979EBAC3BE0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43164" y="2050602"/>
            <a:ext cx="4694248" cy="3516481"/>
          </a:xfrm>
          <a:prstGeom prst="rect">
            <a:avLst/>
          </a:prstGeom>
          <a:noFill/>
          <a:ln>
            <a:noFill/>
          </a:ln>
        </p:spPr>
      </p:pic>
      <p:sp>
        <p:nvSpPr>
          <p:cNvPr id="8"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EEDB4AF2-2F03-4C0D-89C4-BFB28124948C}"/>
              </a:ext>
            </a:extLst>
          </p:cNvPr>
          <p:cNvSpPr txBox="1"/>
          <p:nvPr/>
        </p:nvSpPr>
        <p:spPr>
          <a:xfrm>
            <a:off x="5737412" y="1670206"/>
            <a:ext cx="5647765" cy="4409412"/>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gn="just">
              <a:lnSpc>
                <a:spcPct val="80000"/>
              </a:lnSpc>
            </a:pPr>
            <a:endParaRPr lang="en-US" sz="2400"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no loans                100.000000</a:t>
            </a:r>
          </a:p>
          <a:p>
            <a:pPr algn="just">
              <a:lnSpc>
                <a:spcPct val="80000"/>
              </a:lnSpc>
            </a:pPr>
            <a:r>
              <a:rPr lang="en-US" dirty="0">
                <a:latin typeface="Times New Roman" pitchFamily="18" charset="0"/>
                <a:cs typeface="Times New Roman" pitchFamily="18" charset="0"/>
              </a:rPr>
              <a:t>low </a:t>
            </a:r>
            <a:r>
              <a:rPr lang="en-US" dirty="0" err="1">
                <a:latin typeface="Times New Roman" pitchFamily="18" charset="0"/>
                <a:cs typeface="Times New Roman" pitchFamily="18" charset="0"/>
              </a:rPr>
              <a:t>amnt</a:t>
            </a:r>
            <a:r>
              <a:rPr lang="en-US" dirty="0">
                <a:latin typeface="Times New Roman" pitchFamily="18" charset="0"/>
                <a:cs typeface="Times New Roman" pitchFamily="18" charset="0"/>
              </a:rPr>
              <a:t> of loans        74.347429</a:t>
            </a:r>
          </a:p>
          <a:p>
            <a:pPr algn="just">
              <a:lnSpc>
                <a:spcPct val="80000"/>
              </a:lnSpc>
            </a:pPr>
            <a:r>
              <a:rPr lang="en-US" dirty="0">
                <a:latin typeface="Times New Roman" pitchFamily="18" charset="0"/>
                <a:cs typeface="Times New Roman" pitchFamily="18" charset="0"/>
              </a:rPr>
              <a:t>medium </a:t>
            </a:r>
            <a:r>
              <a:rPr lang="en-US" dirty="0" err="1">
                <a:latin typeface="Times New Roman" pitchFamily="18" charset="0"/>
                <a:cs typeface="Times New Roman" pitchFamily="18" charset="0"/>
              </a:rPr>
              <a:t>amnt</a:t>
            </a:r>
            <a:r>
              <a:rPr lang="en-US" dirty="0">
                <a:latin typeface="Times New Roman" pitchFamily="18" charset="0"/>
                <a:cs typeface="Times New Roman" pitchFamily="18" charset="0"/>
              </a:rPr>
              <a:t> of loans     91.454128</a:t>
            </a:r>
          </a:p>
          <a:p>
            <a:pPr algn="just">
              <a:lnSpc>
                <a:spcPct val="80000"/>
              </a:lnSpc>
            </a:pPr>
            <a:r>
              <a:rPr lang="en-US" dirty="0">
                <a:latin typeface="Times New Roman" pitchFamily="18" charset="0"/>
                <a:cs typeface="Times New Roman" pitchFamily="18" charset="0"/>
              </a:rPr>
              <a:t>high </a:t>
            </a:r>
            <a:r>
              <a:rPr lang="en-US" dirty="0" err="1">
                <a:latin typeface="Times New Roman" pitchFamily="18" charset="0"/>
                <a:cs typeface="Times New Roman" pitchFamily="18" charset="0"/>
              </a:rPr>
              <a:t>amnt</a:t>
            </a:r>
            <a:r>
              <a:rPr lang="en-US" dirty="0">
                <a:latin typeface="Times New Roman" pitchFamily="18" charset="0"/>
                <a:cs typeface="Times New Roman" pitchFamily="18" charset="0"/>
              </a:rPr>
              <a:t> of loans       96.819407</a:t>
            </a:r>
          </a:p>
          <a:p>
            <a:pPr algn="just">
              <a:lnSpc>
                <a:spcPct val="80000"/>
              </a:lnSpc>
            </a:pPr>
            <a:endParaRPr lang="en-US" sz="2400"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no loan taken than no need to pay back, so we can leave this.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amount of loan is less i.e., between 1-6 that time 26% customer was not able to pay the loan in 5 days.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amount of loan is medium i.e., between 7-12 that time almost 8.5% customers were not able to pay the loan in 5 days.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amount of loan is high i.e., more than 12 that time almost 3.2% customers were not able to pay the loan in 5 days.</a:t>
            </a:r>
          </a:p>
        </p:txBody>
      </p:sp>
    </p:spTree>
    <p:extLst>
      <p:ext uri="{BB962C8B-B14F-4D97-AF65-F5344CB8AC3E}">
        <p14:creationId xmlns:p14="http://schemas.microsoft.com/office/powerpoint/2010/main" val="331680886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2FF15A-CA93-413C-B364-C55049CDF7C2}"/>
              </a:ext>
            </a:extLst>
          </p:cNvPr>
          <p:cNvSpPr>
            <a:spLocks noGrp="1"/>
          </p:cNvSpPr>
          <p:nvPr>
            <p:ph type="sldNum" sz="quarter" idx="2"/>
          </p:nvPr>
        </p:nvSpPr>
        <p:spPr/>
        <p:txBody>
          <a:bodyPr/>
          <a:lstStyle/>
          <a:p>
            <a:fld id="{86CB4B4D-7CA3-9044-876B-883B54F8677D}" type="slidenum">
              <a:rPr lang="en-IN" smtClean="0"/>
              <a:t>12</a:t>
            </a:fld>
            <a:endParaRPr lang="en-IN"/>
          </a:p>
        </p:txBody>
      </p:sp>
      <p:sp>
        <p:nvSpPr>
          <p:cNvPr id="9" name="Mockup Slide">
            <a:extLst>
              <a:ext uri="{FF2B5EF4-FFF2-40B4-BE49-F238E27FC236}">
                <a16:creationId xmlns:a16="http://schemas.microsoft.com/office/drawing/2014/main" id="{DCD50D80-E00A-40AF-8914-BA5DE7D0F209}"/>
              </a:ext>
            </a:extLst>
          </p:cNvPr>
          <p:cNvSpPr txBox="1">
            <a:spLocks/>
          </p:cNvSpPr>
          <p:nvPr/>
        </p:nvSpPr>
        <p:spPr>
          <a:xfrm>
            <a:off x="1195564" y="578891"/>
            <a:ext cx="9713215" cy="613416"/>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spcBef>
                <a:spcPts val="600"/>
              </a:spcBef>
            </a:pP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Number of loans taken by Customer in last 30 days and payback of loan in 30 days over label</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E0062F7-7FD9-4118-A302-8116CF2B086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20830" y="1192307"/>
            <a:ext cx="7042488" cy="4177553"/>
          </a:xfrm>
          <a:prstGeom prst="rect">
            <a:avLst/>
          </a:prstGeom>
          <a:noFill/>
          <a:ln>
            <a:noFill/>
          </a:ln>
        </p:spPr>
      </p:pic>
      <p:sp>
        <p:nvSpPr>
          <p:cNvPr id="11"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67708B96-F239-4883-906A-BFC083E938D1}"/>
              </a:ext>
            </a:extLst>
          </p:cNvPr>
          <p:cNvSpPr txBox="1"/>
          <p:nvPr/>
        </p:nvSpPr>
        <p:spPr>
          <a:xfrm>
            <a:off x="1195564" y="5366039"/>
            <a:ext cx="9375815" cy="1011559"/>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gn="just">
              <a:lnSpc>
                <a:spcPct val="80000"/>
              </a:lnSpc>
            </a:pPr>
            <a:endParaRPr lang="en-US" sz="2400"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If customer took more than 25 loan than in that case, he/she replayed the loan on time always.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customer took approx. 2-4 loan that time, he/she didn't pay the loan back on time.</a:t>
            </a:r>
          </a:p>
        </p:txBody>
      </p:sp>
    </p:spTree>
    <p:extLst>
      <p:ext uri="{BB962C8B-B14F-4D97-AF65-F5344CB8AC3E}">
        <p14:creationId xmlns:p14="http://schemas.microsoft.com/office/powerpoint/2010/main" val="104236730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13</a:t>
            </a:fld>
            <a:endParaRPr lang="en-IN"/>
          </a:p>
        </p:txBody>
      </p:sp>
      <p:sp>
        <p:nvSpPr>
          <p:cNvPr id="6" name="Text information page">
            <a:extLst>
              <a:ext uri="{FF2B5EF4-FFF2-40B4-BE49-F238E27FC236}">
                <a16:creationId xmlns:a16="http://schemas.microsoft.com/office/drawing/2014/main" id="{FC093CF4-B4E2-4EE9-BAA6-EEF9B5EC233D}"/>
              </a:ext>
            </a:extLst>
          </p:cNvPr>
          <p:cNvSpPr txBox="1">
            <a:spLocks/>
          </p:cNvSpPr>
          <p:nvPr/>
        </p:nvSpPr>
        <p:spPr>
          <a:xfrm>
            <a:off x="1195565" y="23599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anose="02020603050405020304" pitchFamily="18" charset="0"/>
                <a:cs typeface="Times New Roman" panose="02020603050405020304" pitchFamily="18" charset="0"/>
              </a:rPr>
              <a:t>DATA PREPROCESSING</a:t>
            </a:r>
          </a:p>
        </p:txBody>
      </p:sp>
      <p:sp>
        <p:nvSpPr>
          <p:cNvPr id="8"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5A33748C-442C-47BE-9AA0-A981643F040B}"/>
              </a:ext>
            </a:extLst>
          </p:cNvPr>
          <p:cNvSpPr txBox="1"/>
          <p:nvPr/>
        </p:nvSpPr>
        <p:spPr>
          <a:xfrm>
            <a:off x="1195565" y="1401934"/>
            <a:ext cx="9713215" cy="3652282"/>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marL="285750" indent="-285750" algn="just">
              <a:buFont typeface="Arial" panose="020B0604020202020204" pitchFamily="34" charset="0"/>
              <a:buChar char="•"/>
            </a:pPr>
            <a:r>
              <a:rPr lang="en-US" dirty="0">
                <a:latin typeface="Times New Roman" pitchFamily="18" charset="0"/>
                <a:cs typeface="Times New Roman" pitchFamily="18" charset="0"/>
              </a:rPr>
              <a:t>The Complete data is divided in the ration of 70:30 for train and test respectively.</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There is no null value in the dataset but there are some outliers present in the dataset which has been removed with the help of medium of the columns and Z score.</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Once our data is ready  categorical variables are converted into the numeric form, which we can apply further on algorithms.</a:t>
            </a: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I have dropped the Unnamed: 0, </a:t>
            </a:r>
            <a:r>
              <a:rPr lang="en-US" dirty="0" err="1">
                <a:latin typeface="Times New Roman" pitchFamily="18" charset="0"/>
                <a:cs typeface="Times New Roman" pitchFamily="18" charset="0"/>
              </a:rPr>
              <a:t>msisdn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pcircle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pdate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last_rech_date_ma</a:t>
            </a:r>
            <a:r>
              <a:rPr lang="en-US" dirty="0">
                <a:latin typeface="Times New Roman" pitchFamily="18" charset="0"/>
                <a:cs typeface="Times New Roman" pitchFamily="18" charset="0"/>
              </a:rPr>
              <a:t>,  cnt_ma_rech30, fr_ma_rech30, cnt_da_rech30, fr_da_rech30, cnt_da_rech90, fr_da_rech90, maxamnt_loans30, medianamnt_loans30, medianamnt_loans90 column since there is no correlation between output variable(Label) and with these columns.</a:t>
            </a:r>
          </a:p>
          <a:p>
            <a:pPr algn="just">
              <a:lnSpc>
                <a:spcPct val="10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1426324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195565" y="235991"/>
            <a:ext cx="809187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t>EVALUTION PROCESS</a:t>
            </a:r>
            <a:endParaRPr lang="en-US" sz="4500" dirty="0">
              <a:latin typeface="Times New Roman" pitchFamily="18" charset="0"/>
              <a:cs typeface="Times New Roman" pitchFamily="18" charset="0"/>
            </a:endParaRPr>
          </a:p>
        </p:txBody>
      </p:sp>
      <p:sp>
        <p:nvSpPr>
          <p:cNvPr id="5"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D871236C-1AFC-4C7B-92D0-302447E01E1B}"/>
              </a:ext>
            </a:extLst>
          </p:cNvPr>
          <p:cNvSpPr txBox="1"/>
          <p:nvPr/>
        </p:nvSpPr>
        <p:spPr>
          <a:xfrm>
            <a:off x="1195565" y="1401934"/>
            <a:ext cx="9713215" cy="3375283"/>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lnSpc>
                <a:spcPct val="100000"/>
              </a:lnSpc>
            </a:pPr>
            <a:r>
              <a:rPr lang="en-US" dirty="0">
                <a:latin typeface="Times New Roman" pitchFamily="18" charset="0"/>
                <a:cs typeface="Times New Roman" pitchFamily="18" charset="0"/>
              </a:rPr>
              <a:t>Evaluation Matrices:</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Accuracy - it determines how often a model predicts default and non default correctly.</a:t>
            </a:r>
          </a:p>
          <a:p>
            <a:pPr marL="285750" indent="-285750" algn="just">
              <a:buFont typeface="Arial" panose="020B0604020202020204" pitchFamily="34" charset="0"/>
              <a:buChar char="•"/>
            </a:pPr>
            <a:r>
              <a:rPr lang="en-US" dirty="0">
                <a:latin typeface="Times New Roman" pitchFamily="18" charset="0"/>
                <a:cs typeface="Times New Roman" pitchFamily="18" charset="0"/>
              </a:rPr>
              <a:t>Precision-it calculates whenever our models predicts it is default how often it is correct.</a:t>
            </a:r>
          </a:p>
          <a:p>
            <a:pPr marL="285750" indent="-285750" algn="just">
              <a:buFont typeface="Arial" panose="020B0604020202020204" pitchFamily="34" charset="0"/>
              <a:buChar char="•"/>
            </a:pPr>
            <a:r>
              <a:rPr lang="en-US" dirty="0">
                <a:latin typeface="Times New Roman" pitchFamily="18" charset="0"/>
                <a:cs typeface="Times New Roman" pitchFamily="18" charset="0"/>
              </a:rPr>
              <a:t>Recall- Recall regulate the actual default that the model is actually predict.</a:t>
            </a:r>
          </a:p>
          <a:p>
            <a:pPr marL="285750" indent="-285750" algn="just">
              <a:buFont typeface="Arial" panose="020B0604020202020204" pitchFamily="34" charset="0"/>
              <a:buChar char="•"/>
            </a:pPr>
            <a:r>
              <a:rPr lang="en-US" dirty="0">
                <a:latin typeface="Times New Roman" pitchFamily="18" charset="0"/>
                <a:cs typeface="Times New Roman" pitchFamily="18" charset="0"/>
              </a:rPr>
              <a:t>Precision Recall Curve - PRC will display the tradeoff between Precision and Recall threshold.</a:t>
            </a: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Cross Validations:</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K Fold cross validations , K = 5</a:t>
            </a:r>
          </a:p>
          <a:p>
            <a:pPr algn="just">
              <a:lnSpc>
                <a:spcPct val="100000"/>
              </a:lnSpc>
            </a:pPr>
            <a:endParaRPr 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27A100CF-7BB9-4009-8863-82636C2E7F13}"/>
              </a:ext>
            </a:extLst>
          </p:cNvPr>
          <p:cNvSpPr>
            <a:spLocks noGrp="1"/>
          </p:cNvSpPr>
          <p:nvPr>
            <p:ph type="sldNum" sz="quarter" idx="2"/>
          </p:nvPr>
        </p:nvSpPr>
        <p:spPr/>
        <p:txBody>
          <a:bodyPr/>
          <a:lstStyle/>
          <a:p>
            <a:fld id="{86CB4B4D-7CA3-9044-876B-883B54F8677D}" type="slidenum">
              <a:rPr lang="en-IN" smtClean="0"/>
              <a:t>14</a:t>
            </a:fld>
            <a:endParaRPr lang="en-IN"/>
          </a:p>
        </p:txBody>
      </p:sp>
    </p:spTree>
    <p:extLst>
      <p:ext uri="{BB962C8B-B14F-4D97-AF65-F5344CB8AC3E}">
        <p14:creationId xmlns:p14="http://schemas.microsoft.com/office/powerpoint/2010/main" val="265767815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Logistic Regression</a:t>
            </a:r>
          </a:p>
        </p:txBody>
      </p:sp>
      <p:sp>
        <p:nvSpPr>
          <p:cNvPr id="2" name="Slide Number Placeholder 1">
            <a:extLst>
              <a:ext uri="{FF2B5EF4-FFF2-40B4-BE49-F238E27FC236}">
                <a16:creationId xmlns:a16="http://schemas.microsoft.com/office/drawing/2014/main" id="{24894A60-E128-4D7A-902B-D7CA699D7D5F}"/>
              </a:ext>
            </a:extLst>
          </p:cNvPr>
          <p:cNvSpPr>
            <a:spLocks noGrp="1"/>
          </p:cNvSpPr>
          <p:nvPr>
            <p:ph type="sldNum" sz="quarter" idx="2"/>
          </p:nvPr>
        </p:nvSpPr>
        <p:spPr/>
        <p:txBody>
          <a:bodyPr/>
          <a:lstStyle/>
          <a:p>
            <a:fld id="{86CB4B4D-7CA3-9044-876B-883B54F8677D}" type="slidenum">
              <a:rPr lang="en-IN" smtClean="0"/>
              <a:t>15</a:t>
            </a:fld>
            <a:endParaRPr lang="en-IN"/>
          </a:p>
        </p:txBody>
      </p:sp>
      <p:pic>
        <p:nvPicPr>
          <p:cNvPr id="8" name="Picture 7">
            <a:extLst>
              <a:ext uri="{FF2B5EF4-FFF2-40B4-BE49-F238E27FC236}">
                <a16:creationId xmlns:a16="http://schemas.microsoft.com/office/drawing/2014/main" id="{DEF17769-F61A-4902-A00D-0C6AE9818FF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517" t="22879" r="43109" b="24118"/>
          <a:stretch/>
        </p:blipFill>
        <p:spPr bwMode="auto">
          <a:xfrm>
            <a:off x="2677886" y="1332168"/>
            <a:ext cx="5825568" cy="46463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3045913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Bernoulli NB</a:t>
            </a:r>
          </a:p>
        </p:txBody>
      </p:sp>
      <p:sp>
        <p:nvSpPr>
          <p:cNvPr id="2" name="Slide Number Placeholder 1">
            <a:extLst>
              <a:ext uri="{FF2B5EF4-FFF2-40B4-BE49-F238E27FC236}">
                <a16:creationId xmlns:a16="http://schemas.microsoft.com/office/drawing/2014/main" id="{4289CE50-81AF-419D-AE27-C9E3FFD4C167}"/>
              </a:ext>
            </a:extLst>
          </p:cNvPr>
          <p:cNvSpPr>
            <a:spLocks noGrp="1"/>
          </p:cNvSpPr>
          <p:nvPr>
            <p:ph type="sldNum" sz="quarter" idx="2"/>
          </p:nvPr>
        </p:nvSpPr>
        <p:spPr/>
        <p:txBody>
          <a:bodyPr/>
          <a:lstStyle/>
          <a:p>
            <a:fld id="{86CB4B4D-7CA3-9044-876B-883B54F8677D}" type="slidenum">
              <a:rPr lang="en-IN" smtClean="0"/>
              <a:t>16</a:t>
            </a:fld>
            <a:endParaRPr lang="en-IN"/>
          </a:p>
        </p:txBody>
      </p:sp>
      <p:pic>
        <p:nvPicPr>
          <p:cNvPr id="5" name="Picture 4">
            <a:extLst>
              <a:ext uri="{FF2B5EF4-FFF2-40B4-BE49-F238E27FC236}">
                <a16:creationId xmlns:a16="http://schemas.microsoft.com/office/drawing/2014/main" id="{1D69FC6A-BB4D-4610-B940-694595B1E719}"/>
              </a:ext>
            </a:extLst>
          </p:cNvPr>
          <p:cNvPicPr>
            <a:picLocks noChangeAspect="1"/>
          </p:cNvPicPr>
          <p:nvPr/>
        </p:nvPicPr>
        <p:blipFill rotWithShape="1">
          <a:blip r:embed="rId2">
            <a:extLst>
              <a:ext uri="{28A0092B-C50C-407E-A947-70E740481C1C}">
                <a14:useLocalDpi xmlns:a14="http://schemas.microsoft.com/office/drawing/2010/main" val="0"/>
              </a:ext>
            </a:extLst>
          </a:blip>
          <a:srcRect l="20054" t="30696" r="45523" b="21259"/>
          <a:stretch/>
        </p:blipFill>
        <p:spPr bwMode="auto">
          <a:xfrm>
            <a:off x="2584580" y="1263079"/>
            <a:ext cx="5768677" cy="45280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9039280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Decision Tree Classifier</a:t>
            </a:r>
          </a:p>
        </p:txBody>
      </p:sp>
      <p:sp>
        <p:nvSpPr>
          <p:cNvPr id="2" name="Slide Number Placeholder 1">
            <a:extLst>
              <a:ext uri="{FF2B5EF4-FFF2-40B4-BE49-F238E27FC236}">
                <a16:creationId xmlns:a16="http://schemas.microsoft.com/office/drawing/2014/main" id="{CB4792B6-F582-4905-B54B-21264E24191F}"/>
              </a:ext>
            </a:extLst>
          </p:cNvPr>
          <p:cNvSpPr>
            <a:spLocks noGrp="1"/>
          </p:cNvSpPr>
          <p:nvPr>
            <p:ph type="sldNum" sz="quarter" idx="2"/>
          </p:nvPr>
        </p:nvSpPr>
        <p:spPr/>
        <p:txBody>
          <a:bodyPr/>
          <a:lstStyle/>
          <a:p>
            <a:fld id="{86CB4B4D-7CA3-9044-876B-883B54F8677D}" type="slidenum">
              <a:rPr lang="en-IN" smtClean="0"/>
              <a:t>17</a:t>
            </a:fld>
            <a:endParaRPr lang="en-IN"/>
          </a:p>
        </p:txBody>
      </p:sp>
      <p:pic>
        <p:nvPicPr>
          <p:cNvPr id="6" name="Picture 5">
            <a:extLst>
              <a:ext uri="{FF2B5EF4-FFF2-40B4-BE49-F238E27FC236}">
                <a16:creationId xmlns:a16="http://schemas.microsoft.com/office/drawing/2014/main" id="{29179EAB-63AB-46E3-9CD5-D66B8DE6F9C2}"/>
              </a:ext>
            </a:extLst>
          </p:cNvPr>
          <p:cNvPicPr>
            <a:picLocks noChangeAspect="1"/>
          </p:cNvPicPr>
          <p:nvPr/>
        </p:nvPicPr>
        <p:blipFill rotWithShape="1">
          <a:blip r:embed="rId2">
            <a:extLst>
              <a:ext uri="{28A0092B-C50C-407E-A947-70E740481C1C}">
                <a14:useLocalDpi xmlns:a14="http://schemas.microsoft.com/office/drawing/2010/main" val="0"/>
              </a:ext>
            </a:extLst>
          </a:blip>
          <a:srcRect l="19303" t="37941" r="40375" b="5815"/>
          <a:stretch/>
        </p:blipFill>
        <p:spPr bwMode="auto">
          <a:xfrm>
            <a:off x="2677059" y="1255138"/>
            <a:ext cx="6137286" cy="48152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0887791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K Neighbors Classifier</a:t>
            </a:r>
          </a:p>
        </p:txBody>
      </p:sp>
      <p:sp>
        <p:nvSpPr>
          <p:cNvPr id="2" name="Slide Number Placeholder 1">
            <a:extLst>
              <a:ext uri="{FF2B5EF4-FFF2-40B4-BE49-F238E27FC236}">
                <a16:creationId xmlns:a16="http://schemas.microsoft.com/office/drawing/2014/main" id="{6263BAF6-63C9-4786-86BD-D20F554170E3}"/>
              </a:ext>
            </a:extLst>
          </p:cNvPr>
          <p:cNvSpPr>
            <a:spLocks noGrp="1"/>
          </p:cNvSpPr>
          <p:nvPr>
            <p:ph type="sldNum" sz="quarter" idx="2"/>
          </p:nvPr>
        </p:nvSpPr>
        <p:spPr/>
        <p:txBody>
          <a:bodyPr/>
          <a:lstStyle/>
          <a:p>
            <a:fld id="{86CB4B4D-7CA3-9044-876B-883B54F8677D}" type="slidenum">
              <a:rPr lang="en-IN" smtClean="0"/>
              <a:t>18</a:t>
            </a:fld>
            <a:endParaRPr lang="en-IN"/>
          </a:p>
        </p:txBody>
      </p:sp>
      <p:pic>
        <p:nvPicPr>
          <p:cNvPr id="5" name="Picture 4">
            <a:extLst>
              <a:ext uri="{FF2B5EF4-FFF2-40B4-BE49-F238E27FC236}">
                <a16:creationId xmlns:a16="http://schemas.microsoft.com/office/drawing/2014/main" id="{C5BB182A-20A1-4312-B6D4-2FE481AAD059}"/>
              </a:ext>
            </a:extLst>
          </p:cNvPr>
          <p:cNvPicPr>
            <a:picLocks noChangeAspect="1"/>
          </p:cNvPicPr>
          <p:nvPr/>
        </p:nvPicPr>
        <p:blipFill rotWithShape="1">
          <a:blip r:embed="rId2"/>
          <a:srcRect l="19196" t="21163" r="39732" b="26787"/>
          <a:stretch/>
        </p:blipFill>
        <p:spPr bwMode="auto">
          <a:xfrm>
            <a:off x="2992596" y="1744824"/>
            <a:ext cx="6164058" cy="43935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726257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Random Forest Classifier</a:t>
            </a:r>
          </a:p>
        </p:txBody>
      </p:sp>
      <p:sp>
        <p:nvSpPr>
          <p:cNvPr id="2" name="Slide Number Placeholder 1">
            <a:extLst>
              <a:ext uri="{FF2B5EF4-FFF2-40B4-BE49-F238E27FC236}">
                <a16:creationId xmlns:a16="http://schemas.microsoft.com/office/drawing/2014/main" id="{EA765551-C460-45BE-9DD4-E31069448257}"/>
              </a:ext>
            </a:extLst>
          </p:cNvPr>
          <p:cNvSpPr>
            <a:spLocks noGrp="1"/>
          </p:cNvSpPr>
          <p:nvPr>
            <p:ph type="sldNum" sz="quarter" idx="2"/>
          </p:nvPr>
        </p:nvSpPr>
        <p:spPr/>
        <p:txBody>
          <a:bodyPr/>
          <a:lstStyle/>
          <a:p>
            <a:fld id="{86CB4B4D-7CA3-9044-876B-883B54F8677D}" type="slidenum">
              <a:rPr lang="en-IN" smtClean="0"/>
              <a:t>19</a:t>
            </a:fld>
            <a:endParaRPr lang="en-IN"/>
          </a:p>
        </p:txBody>
      </p:sp>
      <p:pic>
        <p:nvPicPr>
          <p:cNvPr id="6" name="Picture 5">
            <a:extLst>
              <a:ext uri="{FF2B5EF4-FFF2-40B4-BE49-F238E27FC236}">
                <a16:creationId xmlns:a16="http://schemas.microsoft.com/office/drawing/2014/main" id="{E8815DE8-83B1-4A53-A914-BEB8EC12CBEE}"/>
              </a:ext>
            </a:extLst>
          </p:cNvPr>
          <p:cNvPicPr>
            <a:picLocks noChangeAspect="1"/>
          </p:cNvPicPr>
          <p:nvPr/>
        </p:nvPicPr>
        <p:blipFill rotWithShape="1">
          <a:blip r:embed="rId2">
            <a:extLst>
              <a:ext uri="{28A0092B-C50C-407E-A947-70E740481C1C}">
                <a14:useLocalDpi xmlns:a14="http://schemas.microsoft.com/office/drawing/2010/main" val="0"/>
              </a:ext>
            </a:extLst>
          </a:blip>
          <a:srcRect l="19410" t="31268" r="42199" b="17255"/>
          <a:stretch/>
        </p:blipFill>
        <p:spPr bwMode="auto">
          <a:xfrm>
            <a:off x="2979522" y="1231641"/>
            <a:ext cx="6358631" cy="47957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5908602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06500" y="2114507"/>
            <a:ext cx="9740900" cy="3693319"/>
          </a:xfrm>
          <a:prstGeom prst="rect">
            <a:avLst/>
          </a:prstGeom>
        </p:spPr>
        <p:txBody>
          <a:bodyPr wrap="square">
            <a:spAutoFit/>
          </a:bodyPr>
          <a:lstStyle/>
          <a:p>
            <a:pPr algn="just">
              <a:lnSpc>
                <a:spcPct val="100000"/>
              </a:lnSpc>
            </a:pPr>
            <a:r>
              <a:rPr lang="en-US" dirty="0">
                <a:latin typeface="Times New Roman" pitchFamily="18" charset="0"/>
                <a:cs typeface="Times New Roman" pitchFamily="18" charset="0"/>
              </a:rPr>
              <a:t>A Microfinance Institution (MFI) is an organization that offers financial services to low-income populations. MFS becomes very useful when targeting especially the unbanked poor families living in remote areas with not much sources of income. </a:t>
            </a: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The Microfinance services (MFS) provided by MFI are Group Loans, Agricultural Loans, Individual Business Loans and so on. </a:t>
            </a: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a:t>
            </a: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The MFI industry is primarily focusing on low-income families and is very useful in such areas, the implementation of MFS has been uneven with both significant challenges and successes.</a:t>
            </a:r>
          </a:p>
        </p:txBody>
      </p:sp>
      <p:sp>
        <p:nvSpPr>
          <p:cNvPr id="7" name="Text information page"/>
          <p:cNvSpPr txBox="1">
            <a:spLocks/>
          </p:cNvSpPr>
          <p:nvPr/>
        </p:nvSpPr>
        <p:spPr>
          <a:xfrm>
            <a:off x="1346200" y="68788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ABSTRACT</a:t>
            </a:r>
          </a:p>
        </p:txBody>
      </p:sp>
      <p:sp>
        <p:nvSpPr>
          <p:cNvPr id="2" name="Slide Number Placeholder 1">
            <a:extLst>
              <a:ext uri="{FF2B5EF4-FFF2-40B4-BE49-F238E27FC236}">
                <a16:creationId xmlns:a16="http://schemas.microsoft.com/office/drawing/2014/main" id="{7F02E585-AE7B-4C4C-91C5-5342DB2A8A42}"/>
              </a:ext>
            </a:extLst>
          </p:cNvPr>
          <p:cNvSpPr>
            <a:spLocks noGrp="1"/>
          </p:cNvSpPr>
          <p:nvPr>
            <p:ph type="sldNum" sz="quarter" idx="2"/>
          </p:nvPr>
        </p:nvSpPr>
        <p:spPr/>
        <p:txBody>
          <a:bodyPr/>
          <a:lstStyle/>
          <a:p>
            <a:fld id="{86CB4B4D-7CA3-9044-876B-883B54F8677D}" type="slidenum">
              <a:rPr lang="en-IN" smtClean="0"/>
              <a:t>2</a:t>
            </a:fld>
            <a:endParaRPr lang="en-IN"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1030760" y="578889"/>
            <a:ext cx="9611841"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itchFamily="18" charset="0"/>
                <a:cs typeface="Times New Roman" pitchFamily="18" charset="0"/>
              </a:rPr>
              <a:t>RESULT</a:t>
            </a:r>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030759" y="1509847"/>
            <a:ext cx="10274300" cy="60529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gn="just"/>
            <a:r>
              <a:rPr lang="en-US" dirty="0">
                <a:latin typeface="Times New Roman" pitchFamily="18" charset="0"/>
                <a:cs typeface="Times New Roman" pitchFamily="18" charset="0"/>
              </a:rPr>
              <a:t>From the details on the above solutions it is clearly understandable that  we are getting best result with the help of Random Forest Classifier so we save this model with the help of </a:t>
            </a:r>
            <a:r>
              <a:rPr lang="en-US" dirty="0" err="1">
                <a:latin typeface="Times New Roman" pitchFamily="18" charset="0"/>
                <a:cs typeface="Times New Roman" pitchFamily="18" charset="0"/>
              </a:rPr>
              <a:t>joblib</a:t>
            </a:r>
            <a:r>
              <a:rPr lang="en-US" dirty="0">
                <a:latin typeface="Times New Roman" pitchFamily="18" charset="0"/>
                <a:cs typeface="Times New Roman" pitchFamily="18" charset="0"/>
              </a:rPr>
              <a:t> Library.</a:t>
            </a:r>
          </a:p>
        </p:txBody>
      </p:sp>
      <p:sp>
        <p:nvSpPr>
          <p:cNvPr id="2" name="Slide Number Placeholder 1">
            <a:extLst>
              <a:ext uri="{FF2B5EF4-FFF2-40B4-BE49-F238E27FC236}">
                <a16:creationId xmlns:a16="http://schemas.microsoft.com/office/drawing/2014/main" id="{D4F4A798-7600-48A3-9175-F8F4999C9E39}"/>
              </a:ext>
            </a:extLst>
          </p:cNvPr>
          <p:cNvSpPr>
            <a:spLocks noGrp="1"/>
          </p:cNvSpPr>
          <p:nvPr>
            <p:ph type="sldNum" sz="quarter" idx="2"/>
          </p:nvPr>
        </p:nvSpPr>
        <p:spPr/>
        <p:txBody>
          <a:bodyPr/>
          <a:lstStyle/>
          <a:p>
            <a:fld id="{86CB4B4D-7CA3-9044-876B-883B54F8677D}" type="slidenum">
              <a:rPr lang="en-IN" smtClean="0"/>
              <a:t>20</a:t>
            </a:fld>
            <a:endParaRPr lang="en-IN"/>
          </a:p>
        </p:txBody>
      </p:sp>
      <p:pic>
        <p:nvPicPr>
          <p:cNvPr id="9" name="Picture 8">
            <a:extLst>
              <a:ext uri="{FF2B5EF4-FFF2-40B4-BE49-F238E27FC236}">
                <a16:creationId xmlns:a16="http://schemas.microsoft.com/office/drawing/2014/main" id="{D1B0A131-865F-4A9B-98D8-9F669BE2E2DC}"/>
              </a:ext>
            </a:extLst>
          </p:cNvPr>
          <p:cNvPicPr>
            <a:picLocks noChangeAspect="1"/>
          </p:cNvPicPr>
          <p:nvPr/>
        </p:nvPicPr>
        <p:blipFill rotWithShape="1">
          <a:blip r:embed="rId2">
            <a:extLst>
              <a:ext uri="{28A0092B-C50C-407E-A947-70E740481C1C}">
                <a14:useLocalDpi xmlns:a14="http://schemas.microsoft.com/office/drawing/2010/main" val="0"/>
              </a:ext>
            </a:extLst>
          </a:blip>
          <a:srcRect l="19410" t="21735" r="51792" b="38036"/>
          <a:stretch/>
        </p:blipFill>
        <p:spPr bwMode="auto">
          <a:xfrm>
            <a:off x="766082" y="2519467"/>
            <a:ext cx="4263118" cy="3348990"/>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54739BFB-B4A8-43BF-94E0-2EC492CAC474}"/>
              </a:ext>
            </a:extLst>
          </p:cNvPr>
          <p:cNvPicPr>
            <a:picLocks noChangeAspect="1"/>
          </p:cNvPicPr>
          <p:nvPr/>
        </p:nvPicPr>
        <p:blipFill rotWithShape="1">
          <a:blip r:embed="rId3">
            <a:extLst>
              <a:ext uri="{28A0092B-C50C-407E-A947-70E740481C1C}">
                <a14:useLocalDpi xmlns:a14="http://schemas.microsoft.com/office/drawing/2010/main" val="0"/>
              </a:ext>
            </a:extLst>
          </a:blip>
          <a:srcRect l="18734" t="21943" r="34514" b="11184"/>
          <a:stretch/>
        </p:blipFill>
        <p:spPr bwMode="auto">
          <a:xfrm>
            <a:off x="5321935" y="2153707"/>
            <a:ext cx="5853430" cy="47091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1508460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030759" y="1732743"/>
            <a:ext cx="10274300" cy="2544286"/>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marL="342900" indent="-342900" algn="just">
              <a:buFont typeface="Arial" pitchFamily="34" charset="0"/>
              <a:buChar char="•"/>
            </a:pPr>
            <a:r>
              <a:rPr lang="en-US" dirty="0">
                <a:latin typeface="Times New Roman" pitchFamily="18" charset="0"/>
                <a:cs typeface="Times New Roman" pitchFamily="18" charset="0"/>
              </a:rPr>
              <a:t>From this dataset I get to know that each feature plays a very import role to understand the data. Data format plays a very important role in the visualization and Appling the models and algorithms.</a:t>
            </a:r>
          </a:p>
          <a:p>
            <a:pPr algn="just"/>
            <a:endParaRPr lang="en-US" dirty="0">
              <a:latin typeface="Times New Roman" pitchFamily="18" charset="0"/>
              <a:cs typeface="Times New Roman" pitchFamily="18" charset="0"/>
            </a:endParaRPr>
          </a:p>
          <a:p>
            <a:pPr marL="342900" indent="-342900" algn="just">
              <a:buFont typeface="Arial" pitchFamily="34" charset="0"/>
              <a:buChar char="•"/>
            </a:pPr>
            <a:r>
              <a:rPr lang="en-US" dirty="0">
                <a:latin typeface="Times New Roman" pitchFamily="18" charset="0"/>
                <a:cs typeface="Times New Roman" pitchFamily="18" charset="0"/>
              </a:rPr>
              <a:t>The power of visualization is helpful for the understanding of data into the graphical representation its help me to understand that what data is trying to say, Data cleaning is one of the most important steps to remove missing value or null value fill it by mean median or by mode or by 0. </a:t>
            </a:r>
          </a:p>
          <a:p>
            <a:pPr algn="just"/>
            <a:endParaRPr lang="en-US" dirty="0">
              <a:latin typeface="Times New Roman" pitchFamily="18" charset="0"/>
              <a:cs typeface="Times New Roman" pitchFamily="18" charset="0"/>
            </a:endParaRPr>
          </a:p>
          <a:p>
            <a:pPr marL="342900" indent="-342900" algn="just">
              <a:buFont typeface="Arial" pitchFamily="34" charset="0"/>
              <a:buChar char="•"/>
            </a:pPr>
            <a:r>
              <a:rPr lang="en-US" dirty="0">
                <a:latin typeface="Times New Roman" pitchFamily="18" charset="0"/>
                <a:cs typeface="Times New Roman" pitchFamily="18" charset="0"/>
              </a:rPr>
              <a:t>Various algorithms I used in this dataset and to get out best result and save that model. The best algorithm is Random Forest Classifier.</a:t>
            </a:r>
          </a:p>
        </p:txBody>
      </p:sp>
      <p:sp>
        <p:nvSpPr>
          <p:cNvPr id="4" name="Mockup Slide">
            <a:extLst>
              <a:ext uri="{FF2B5EF4-FFF2-40B4-BE49-F238E27FC236}">
                <a16:creationId xmlns:a16="http://schemas.microsoft.com/office/drawing/2014/main" id="{4ADD1668-A682-45F6-B0CC-EB82321A4D1F}"/>
              </a:ext>
            </a:extLst>
          </p:cNvPr>
          <p:cNvSpPr txBox="1">
            <a:spLocks/>
          </p:cNvSpPr>
          <p:nvPr/>
        </p:nvSpPr>
        <p:spPr>
          <a:xfrm>
            <a:off x="1360683" y="578889"/>
            <a:ext cx="9281918"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anose="02020603050405020304" pitchFamily="18" charset="0"/>
                <a:cs typeface="Times New Roman" panose="02020603050405020304" pitchFamily="18" charset="0"/>
              </a:rPr>
              <a:t>CONCLUSION</a:t>
            </a:r>
          </a:p>
        </p:txBody>
      </p:sp>
      <p:sp>
        <p:nvSpPr>
          <p:cNvPr id="2" name="Slide Number Placeholder 1">
            <a:extLst>
              <a:ext uri="{FF2B5EF4-FFF2-40B4-BE49-F238E27FC236}">
                <a16:creationId xmlns:a16="http://schemas.microsoft.com/office/drawing/2014/main" id="{8BA77769-CCA5-4E2E-A85D-CF86179EACA5}"/>
              </a:ext>
            </a:extLst>
          </p:cNvPr>
          <p:cNvSpPr>
            <a:spLocks noGrp="1"/>
          </p:cNvSpPr>
          <p:nvPr>
            <p:ph type="sldNum" sz="quarter" idx="2"/>
          </p:nvPr>
        </p:nvSpPr>
        <p:spPr/>
        <p:txBody>
          <a:bodyPr/>
          <a:lstStyle/>
          <a:p>
            <a:fld id="{86CB4B4D-7CA3-9044-876B-883B54F8677D}" type="slidenum">
              <a:rPr lang="en-IN" smtClean="0"/>
              <a:t>21</a:t>
            </a:fld>
            <a:endParaRPr lang="en-IN"/>
          </a:p>
        </p:txBody>
      </p:sp>
    </p:spTree>
    <p:extLst>
      <p:ext uri="{BB962C8B-B14F-4D97-AF65-F5344CB8AC3E}">
        <p14:creationId xmlns:p14="http://schemas.microsoft.com/office/powerpoint/2010/main" val="412580089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1360683" y="578889"/>
            <a:ext cx="6545387"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itchFamily="18" charset="0"/>
                <a:cs typeface="Times New Roman" pitchFamily="18" charset="0"/>
              </a:rPr>
              <a:t>FUTURE WORK</a:t>
            </a:r>
            <a:endParaRPr lang="en-US" sz="4500" dirty="0"/>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360683" y="1949607"/>
            <a:ext cx="9713215" cy="1436291"/>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r>
              <a:rPr lang="en-US" dirty="0">
                <a:latin typeface="Times New Roman" pitchFamily="18" charset="0"/>
                <a:cs typeface="Times New Roman" pitchFamily="18" charset="0"/>
              </a:rPr>
              <a:t>Limitations of this project is, it has lots of outliers. If we try to fix outliers by some technique the accuracy goes down. If we dop the outliers than we are losing more than 20% of the data.</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In future, if someone do the proper and detail study of this dataset’s each column than we will not loss much amount of data and the accuracy will be so high.</a:t>
            </a:r>
          </a:p>
        </p:txBody>
      </p:sp>
      <p:sp>
        <p:nvSpPr>
          <p:cNvPr id="2" name="Slide Number Placeholder 1">
            <a:extLst>
              <a:ext uri="{FF2B5EF4-FFF2-40B4-BE49-F238E27FC236}">
                <a16:creationId xmlns:a16="http://schemas.microsoft.com/office/drawing/2014/main" id="{B04A22D9-E14E-4BBF-86DC-7350E8AD7490}"/>
              </a:ext>
            </a:extLst>
          </p:cNvPr>
          <p:cNvSpPr>
            <a:spLocks noGrp="1"/>
          </p:cNvSpPr>
          <p:nvPr>
            <p:ph type="sldNum" sz="quarter" idx="2"/>
          </p:nvPr>
        </p:nvSpPr>
        <p:spPr/>
        <p:txBody>
          <a:bodyPr/>
          <a:lstStyle/>
          <a:p>
            <a:fld id="{86CB4B4D-7CA3-9044-876B-883B54F8677D}" type="slidenum">
              <a:rPr lang="en-IN" smtClean="0"/>
              <a:t>22</a:t>
            </a:fld>
            <a:endParaRPr lang="en-IN"/>
          </a:p>
        </p:txBody>
      </p:sp>
    </p:spTree>
    <p:extLst>
      <p:ext uri="{BB962C8B-B14F-4D97-AF65-F5344CB8AC3E}">
        <p14:creationId xmlns:p14="http://schemas.microsoft.com/office/powerpoint/2010/main" val="244457808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3E97-5016-4EE5-99EB-E274C7E2F1A9}"/>
              </a:ext>
            </a:extLst>
          </p:cNvPr>
          <p:cNvSpPr>
            <a:spLocks noGrp="1"/>
          </p:cNvSpPr>
          <p:nvPr>
            <p:ph type="title"/>
          </p:nvPr>
        </p:nvSpPr>
        <p:spPr>
          <a:xfrm>
            <a:off x="1392578" y="3039573"/>
            <a:ext cx="10058400" cy="1609344"/>
          </a:xfrm>
        </p:spPr>
        <p:txBody>
          <a:bodyPr/>
          <a:lstStyle/>
          <a:p>
            <a:pPr algn="ctr"/>
            <a:r>
              <a:rPr lang="en-IN" dirty="0"/>
              <a:t>Thank you !!!</a:t>
            </a:r>
          </a:p>
        </p:txBody>
      </p:sp>
    </p:spTree>
    <p:extLst>
      <p:ext uri="{BB962C8B-B14F-4D97-AF65-F5344CB8AC3E}">
        <p14:creationId xmlns:p14="http://schemas.microsoft.com/office/powerpoint/2010/main" val="199333005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56745A-AAB0-4D30-843D-5AC5B48F1ED5}"/>
              </a:ext>
            </a:extLst>
          </p:cNvPr>
          <p:cNvSpPr>
            <a:spLocks noGrp="1"/>
          </p:cNvSpPr>
          <p:nvPr>
            <p:ph type="sldNum" sz="quarter" idx="2"/>
          </p:nvPr>
        </p:nvSpPr>
        <p:spPr/>
        <p:txBody>
          <a:bodyPr/>
          <a:lstStyle/>
          <a:p>
            <a:fld id="{86CB4B4D-7CA3-9044-876B-883B54F8677D}" type="slidenum">
              <a:rPr lang="en-IN" smtClean="0"/>
              <a:t>3</a:t>
            </a:fld>
            <a:endParaRPr lang="en-IN"/>
          </a:p>
        </p:txBody>
      </p:sp>
      <p:sp>
        <p:nvSpPr>
          <p:cNvPr id="63" name="Text information page"/>
          <p:cNvSpPr txBox="1">
            <a:spLocks noGrp="1"/>
          </p:cNvSpPr>
          <p:nvPr>
            <p:ph type="title"/>
          </p:nvPr>
        </p:nvSpPr>
        <p:spPr>
          <a:xfrm>
            <a:off x="1320800" y="464591"/>
            <a:ext cx="10390365" cy="1143001"/>
          </a:xfrm>
          <a:prstGeom prst="rect">
            <a:avLst/>
          </a:prstGeom>
        </p:spPr>
        <p:txBody>
          <a:bodyPr/>
          <a:lstStyle/>
          <a:p>
            <a:r>
              <a:rPr lang="en-US" dirty="0">
                <a:latin typeface="Times New Roman" pitchFamily="18" charset="0"/>
                <a:cs typeface="Times New Roman" pitchFamily="18" charset="0"/>
              </a:rPr>
              <a:t>INTRODUCTION</a:t>
            </a:r>
            <a:endParaRPr dirty="0">
              <a:latin typeface="Times New Roman" pitchFamily="18" charset="0"/>
              <a:cs typeface="Times New Roman" pitchFamily="18" charset="0"/>
            </a:endParaRPr>
          </a:p>
        </p:txBody>
      </p:sp>
      <p:sp>
        <p:nvSpPr>
          <p:cNvPr id="64"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5" y="2165507"/>
            <a:ext cx="9713215" cy="1713290"/>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lnSpc>
                <a:spcPct val="100000"/>
              </a:lnSpc>
            </a:pPr>
            <a:r>
              <a:rPr lang="en-US" dirty="0">
                <a:latin typeface="Times New Roman" pitchFamily="18" charset="0"/>
                <a:cs typeface="Times New Roman" pitchFamily="18" charset="0"/>
              </a:rPr>
              <a:t>Build a model which can be used to predict in terms of a probability for each loan transaction, whether the customer will be paying back the loaned amount within 5 days of insurance of loan or not. </a:t>
            </a: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In this case, Label ‘1’ indicates that the loan has been paid that is Non- defaulter, while, Label ‘0’ indicates that the loan has not been paid that is defaulter. </a:t>
            </a:r>
          </a:p>
          <a:p>
            <a:pPr algn="just">
              <a:lnSpc>
                <a:spcPct val="10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6668266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195565" y="23599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EXPERIMENTAL SET UP</a:t>
            </a:r>
          </a:p>
        </p:txBody>
      </p:sp>
      <p:sp>
        <p:nvSpPr>
          <p:cNvPr id="5"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5" y="1670207"/>
            <a:ext cx="9713215" cy="3744615"/>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r>
              <a:rPr lang="en-US" sz="2400" dirty="0">
                <a:solidFill>
                  <a:schemeClr val="tx2">
                    <a:lumMod val="10000"/>
                  </a:schemeClr>
                </a:solidFill>
                <a:latin typeface="Times New Roman" pitchFamily="18" charset="0"/>
                <a:cs typeface="Times New Roman" pitchFamily="18" charset="0"/>
              </a:rPr>
              <a:t>Hardware requirements:-</a:t>
            </a:r>
          </a:p>
          <a:p>
            <a:pPr algn="just"/>
            <a:endParaRPr lang="en-US" sz="2400" dirty="0">
              <a:latin typeface="Times New Roman" pitchFamily="18" charset="0"/>
              <a:cs typeface="Times New Roman" pitchFamily="18" charset="0"/>
            </a:endParaRPr>
          </a:p>
          <a:p>
            <a:pPr lvl="2" algn="just"/>
            <a:r>
              <a:rPr lang="en-US" sz="2400" dirty="0">
                <a:latin typeface="Times New Roman" pitchFamily="18" charset="0"/>
                <a:cs typeface="Times New Roman" pitchFamily="18" charset="0"/>
              </a:rPr>
              <a:t>1. Processor — core i5 and above</a:t>
            </a:r>
          </a:p>
          <a:p>
            <a:pPr lvl="2" algn="just"/>
            <a:r>
              <a:rPr lang="en-US" sz="2400" dirty="0">
                <a:latin typeface="Times New Roman" pitchFamily="18" charset="0"/>
                <a:cs typeface="Times New Roman" pitchFamily="18" charset="0"/>
              </a:rPr>
              <a:t>2. RAM — 8 GB or above</a:t>
            </a:r>
          </a:p>
          <a:p>
            <a:pPr lvl="2" algn="just"/>
            <a:r>
              <a:rPr lang="en-US" sz="2400" dirty="0">
                <a:latin typeface="Times New Roman" pitchFamily="18" charset="0"/>
                <a:cs typeface="Times New Roman" pitchFamily="18" charset="0"/>
              </a:rPr>
              <a:t>3. SSD— 250 GB or above</a:t>
            </a:r>
          </a:p>
          <a:p>
            <a:pPr lvl="2" algn="just"/>
            <a:endParaRPr lang="en-US" sz="2400" dirty="0">
              <a:latin typeface="Times New Roman" pitchFamily="18" charset="0"/>
              <a:cs typeface="Times New Roman" pitchFamily="18" charset="0"/>
            </a:endParaRPr>
          </a:p>
          <a:p>
            <a:pPr lvl="2" algn="just"/>
            <a:endParaRPr lang="en-US" sz="2400" dirty="0">
              <a:latin typeface="Times New Roman" pitchFamily="18" charset="0"/>
              <a:cs typeface="Times New Roman" pitchFamily="18" charset="0"/>
            </a:endParaRPr>
          </a:p>
          <a:p>
            <a:pPr algn="just"/>
            <a:r>
              <a:rPr lang="en-US" sz="2400" dirty="0">
                <a:solidFill>
                  <a:schemeClr val="tx2">
                    <a:lumMod val="10000"/>
                  </a:schemeClr>
                </a:solidFill>
                <a:latin typeface="Times New Roman" pitchFamily="18" charset="0"/>
                <a:cs typeface="Times New Roman" pitchFamily="18" charset="0"/>
              </a:rPr>
              <a:t>Software requirements:-</a:t>
            </a:r>
          </a:p>
          <a:p>
            <a:pPr algn="just"/>
            <a:endParaRPr lang="en-US" sz="2400" dirty="0">
              <a:latin typeface="Times New Roman" pitchFamily="18" charset="0"/>
              <a:cs typeface="Times New Roman" pitchFamily="18" charset="0"/>
            </a:endParaRPr>
          </a:p>
          <a:p>
            <a:pPr lvl="2" algn="just"/>
            <a:r>
              <a:rPr lang="en-US" sz="2400" dirty="0">
                <a:latin typeface="Times New Roman" pitchFamily="18" charset="0"/>
                <a:cs typeface="Times New Roman" pitchFamily="18" charset="0"/>
              </a:rPr>
              <a:t>1. ANACONDA</a:t>
            </a:r>
          </a:p>
        </p:txBody>
      </p:sp>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4</a:t>
            </a:fld>
            <a:endParaRPr lang="en-IN"/>
          </a:p>
        </p:txBody>
      </p:sp>
    </p:spTree>
    <p:extLst>
      <p:ext uri="{BB962C8B-B14F-4D97-AF65-F5344CB8AC3E}">
        <p14:creationId xmlns:p14="http://schemas.microsoft.com/office/powerpoint/2010/main" val="64504912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ockup Slide"/>
          <p:cNvSpPr txBox="1">
            <a:spLocks/>
          </p:cNvSpPr>
          <p:nvPr/>
        </p:nvSpPr>
        <p:spPr>
          <a:xfrm>
            <a:off x="1195565" y="578891"/>
            <a:ext cx="7090124" cy="10467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anose="02020603050405020304" pitchFamily="18" charset="0"/>
                <a:cs typeface="Times New Roman" panose="02020603050405020304" pitchFamily="18" charset="0"/>
              </a:rPr>
              <a:t>DATA PREPRATION</a:t>
            </a:r>
          </a:p>
        </p:txBody>
      </p:sp>
      <p:sp>
        <p:nvSpPr>
          <p:cNvPr id="7"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5" y="1611205"/>
            <a:ext cx="9713215" cy="2488886"/>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lnSpc>
                <a:spcPct val="80000"/>
              </a:lnSpc>
            </a:pPr>
            <a:r>
              <a:rPr lang="en-US" dirty="0">
                <a:latin typeface="Times New Roman" pitchFamily="18" charset="0"/>
                <a:cs typeface="Times New Roman" pitchFamily="18" charset="0"/>
              </a:rPr>
              <a:t>With the help of Pandas Library We will upload our data to </a:t>
            </a:r>
            <a:r>
              <a:rPr lang="en-US" dirty="0" err="1">
                <a:latin typeface="Times New Roman" pitchFamily="18" charset="0"/>
                <a:cs typeface="Times New Roman" pitchFamily="18" charset="0"/>
              </a:rPr>
              <a:t>Jupyter</a:t>
            </a:r>
            <a:r>
              <a:rPr lang="en-US" dirty="0">
                <a:latin typeface="Times New Roman" pitchFamily="18" charset="0"/>
                <a:cs typeface="Times New Roman" pitchFamily="18" charset="0"/>
              </a:rPr>
              <a:t> Notebook.</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Once our data is uploaded with the help of predefined method (i.e. </a:t>
            </a:r>
            <a:r>
              <a:rPr lang="en-US" dirty="0" err="1">
                <a:latin typeface="Times New Roman" pitchFamily="18" charset="0"/>
                <a:cs typeface="Times New Roman" pitchFamily="18" charset="0"/>
              </a:rPr>
              <a:t>read_csv</a:t>
            </a:r>
            <a:r>
              <a:rPr lang="en-US" dirty="0">
                <a:latin typeface="Times New Roman" pitchFamily="18" charset="0"/>
                <a:cs typeface="Times New Roman" pitchFamily="18" charset="0"/>
              </a:rPr>
              <a:t>) we can read data for further processing.   </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We have two type of variables in the data:-</a:t>
            </a:r>
          </a:p>
          <a:p>
            <a:pPr algn="just">
              <a:lnSpc>
                <a:spcPct val="80000"/>
              </a:lnSpc>
            </a:pPr>
            <a:endParaRPr lang="en-US" dirty="0">
              <a:latin typeface="Times New Roman" pitchFamily="18" charset="0"/>
              <a:cs typeface="Times New Roman" pitchFamily="18" charset="0"/>
            </a:endParaRPr>
          </a:p>
          <a:p>
            <a:pPr marL="285750" indent="-285750" algn="just">
              <a:lnSpc>
                <a:spcPct val="80000"/>
              </a:lnSpc>
              <a:buFont typeface="Arial" panose="020B0604020202020204" pitchFamily="34" charset="0"/>
              <a:buChar char="•"/>
            </a:pPr>
            <a:r>
              <a:rPr lang="en-US" dirty="0">
                <a:latin typeface="Times New Roman" pitchFamily="18" charset="0"/>
                <a:cs typeface="Times New Roman" pitchFamily="18" charset="0"/>
              </a:rPr>
              <a:t>Dependent Variable</a:t>
            </a:r>
          </a:p>
          <a:p>
            <a:pPr marL="285750" indent="-285750" algn="just">
              <a:lnSpc>
                <a:spcPct val="80000"/>
              </a:lnSpc>
              <a:buFont typeface="Arial" panose="020B0604020202020204" pitchFamily="34" charset="0"/>
              <a:buChar char="•"/>
            </a:pPr>
            <a:r>
              <a:rPr lang="en-US" dirty="0">
                <a:latin typeface="Times New Roman" pitchFamily="18" charset="0"/>
                <a:cs typeface="Times New Roman" pitchFamily="18" charset="0"/>
              </a:rPr>
              <a:t>Independent Variable</a:t>
            </a:r>
          </a:p>
          <a:p>
            <a:pPr marL="285750" indent="-285750" algn="just">
              <a:lnSpc>
                <a:spcPct val="80000"/>
              </a:lnSpc>
              <a:buFont typeface="Arial" panose="020B0604020202020204" pitchFamily="34" charset="0"/>
              <a:buChar char="•"/>
            </a:pPr>
            <a:endParaRPr lang="en-US" dirty="0">
              <a:latin typeface="Times New Roman" pitchFamily="18" charset="0"/>
              <a:cs typeface="Times New Roman" pitchFamily="18" charset="0"/>
            </a:endParaRPr>
          </a:p>
          <a:p>
            <a:pPr algn="just">
              <a:lnSpc>
                <a:spcPct val="80000"/>
              </a:lnSpc>
            </a:pPr>
            <a:endParaRPr lang="en-US"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CDAAF39F-D3F9-4240-9614-B3D29AF76DDF}"/>
              </a:ext>
            </a:extLst>
          </p:cNvPr>
          <p:cNvPicPr>
            <a:picLocks noChangeAspect="1"/>
          </p:cNvPicPr>
          <p:nvPr/>
        </p:nvPicPr>
        <p:blipFill>
          <a:blip r:embed="rId2"/>
          <a:stretch>
            <a:fillRect/>
          </a:stretch>
        </p:blipFill>
        <p:spPr>
          <a:xfrm>
            <a:off x="1243052" y="3705644"/>
            <a:ext cx="9326648" cy="2350436"/>
          </a:xfrm>
          <a:prstGeom prst="rect">
            <a:avLst/>
          </a:prstGeom>
        </p:spPr>
      </p:pic>
      <p:sp>
        <p:nvSpPr>
          <p:cNvPr id="4" name="Slide Number Placeholder 3">
            <a:extLst>
              <a:ext uri="{FF2B5EF4-FFF2-40B4-BE49-F238E27FC236}">
                <a16:creationId xmlns:a16="http://schemas.microsoft.com/office/drawing/2014/main" id="{75526925-8AD8-4909-A744-5728866BD82F}"/>
              </a:ext>
            </a:extLst>
          </p:cNvPr>
          <p:cNvSpPr>
            <a:spLocks noGrp="1"/>
          </p:cNvSpPr>
          <p:nvPr>
            <p:ph type="sldNum" sz="quarter" idx="2"/>
          </p:nvPr>
        </p:nvSpPr>
        <p:spPr/>
        <p:txBody>
          <a:bodyPr/>
          <a:lstStyle/>
          <a:p>
            <a:fld id="{86CB4B4D-7CA3-9044-876B-883B54F8677D}" type="slidenum">
              <a:rPr lang="en-IN" smtClean="0"/>
              <a:t>5</a:t>
            </a:fld>
            <a:endParaRPr lang="en-IN"/>
          </a:p>
        </p:txBody>
      </p:sp>
    </p:spTree>
    <p:extLst>
      <p:ext uri="{BB962C8B-B14F-4D97-AF65-F5344CB8AC3E}">
        <p14:creationId xmlns:p14="http://schemas.microsoft.com/office/powerpoint/2010/main" val="375488274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360683" y="621407"/>
            <a:ext cx="9713215" cy="272895"/>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lnSpc>
                <a:spcPct val="80000"/>
              </a:lnSpc>
            </a:pPr>
            <a:r>
              <a:rPr lang="en-US" dirty="0">
                <a:latin typeface="Times New Roman" pitchFamily="18" charset="0"/>
                <a:cs typeface="Times New Roman" pitchFamily="18" charset="0"/>
              </a:rPr>
              <a:t>Label is an independent variable where as all of the other element are dependent variable.</a:t>
            </a:r>
          </a:p>
        </p:txBody>
      </p:sp>
      <p:pic>
        <p:nvPicPr>
          <p:cNvPr id="6" name="Picture 5">
            <a:extLst>
              <a:ext uri="{FF2B5EF4-FFF2-40B4-BE49-F238E27FC236}">
                <a16:creationId xmlns:a16="http://schemas.microsoft.com/office/drawing/2014/main" id="{75C47BA4-BA12-4561-B477-69DEBA91F0A0}"/>
              </a:ext>
            </a:extLst>
          </p:cNvPr>
          <p:cNvPicPr/>
          <p:nvPr/>
        </p:nvPicPr>
        <p:blipFill>
          <a:blip r:embed="rId2"/>
          <a:stretch>
            <a:fillRect/>
          </a:stretch>
        </p:blipFill>
        <p:spPr>
          <a:xfrm>
            <a:off x="1360683" y="939125"/>
            <a:ext cx="8267411" cy="5043469"/>
          </a:xfrm>
          <a:prstGeom prst="rect">
            <a:avLst/>
          </a:prstGeom>
        </p:spPr>
      </p:pic>
      <p:sp>
        <p:nvSpPr>
          <p:cNvPr id="2" name="Slide Number Placeholder 1">
            <a:extLst>
              <a:ext uri="{FF2B5EF4-FFF2-40B4-BE49-F238E27FC236}">
                <a16:creationId xmlns:a16="http://schemas.microsoft.com/office/drawing/2014/main" id="{55042028-83C1-4C86-B7CC-75B5B6F560AE}"/>
              </a:ext>
            </a:extLst>
          </p:cNvPr>
          <p:cNvSpPr>
            <a:spLocks noGrp="1"/>
          </p:cNvSpPr>
          <p:nvPr>
            <p:ph type="sldNum" sz="quarter" idx="2"/>
          </p:nvPr>
        </p:nvSpPr>
        <p:spPr/>
        <p:txBody>
          <a:bodyPr/>
          <a:lstStyle/>
          <a:p>
            <a:fld id="{86CB4B4D-7CA3-9044-876B-883B54F8677D}" type="slidenum">
              <a:rPr lang="en-IN" smtClean="0"/>
              <a:t>6</a:t>
            </a:fld>
            <a:endParaRPr lang="en-IN"/>
          </a:p>
        </p:txBody>
      </p:sp>
    </p:spTree>
    <p:extLst>
      <p:ext uri="{BB962C8B-B14F-4D97-AF65-F5344CB8AC3E}">
        <p14:creationId xmlns:p14="http://schemas.microsoft.com/office/powerpoint/2010/main" val="294786800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38518" y="4098703"/>
            <a:ext cx="9375815" cy="1454757"/>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gn="just">
              <a:lnSpc>
                <a:spcPct val="80000"/>
              </a:lnSpc>
            </a:pPr>
            <a:endParaRPr lang="en-US" sz="2400" dirty="0">
              <a:latin typeface="Times New Roman" pitchFamily="18" charset="0"/>
              <a:cs typeface="Times New Roman" pitchFamily="18" charset="0"/>
            </a:endParaRPr>
          </a:p>
          <a:p>
            <a:pPr algn="just">
              <a:lnSpc>
                <a:spcPct val="80000"/>
              </a:lnSpc>
            </a:pPr>
            <a:r>
              <a:rPr lang="fr-FR" dirty="0">
                <a:latin typeface="Times New Roman" pitchFamily="18" charset="0"/>
                <a:cs typeface="Times New Roman" pitchFamily="18" charset="0"/>
              </a:rPr>
              <a:t>Total records =  209593</a:t>
            </a:r>
          </a:p>
          <a:p>
            <a:pPr algn="just">
              <a:lnSpc>
                <a:spcPct val="80000"/>
              </a:lnSpc>
            </a:pPr>
            <a:r>
              <a:rPr lang="fr-FR" dirty="0" err="1">
                <a:latin typeface="Times New Roman" pitchFamily="18" charset="0"/>
                <a:cs typeface="Times New Roman" pitchFamily="18" charset="0"/>
              </a:rPr>
              <a:t>Defaulter</a:t>
            </a:r>
            <a:r>
              <a:rPr lang="fr-FR" dirty="0">
                <a:latin typeface="Times New Roman" pitchFamily="18" charset="0"/>
                <a:cs typeface="Times New Roman" pitchFamily="18" charset="0"/>
              </a:rPr>
              <a:t>     =  26162</a:t>
            </a:r>
          </a:p>
          <a:p>
            <a:pPr algn="just">
              <a:lnSpc>
                <a:spcPct val="80000"/>
              </a:lnSpc>
            </a:pPr>
            <a:r>
              <a:rPr lang="fr-FR" dirty="0" err="1">
                <a:latin typeface="Times New Roman" pitchFamily="18" charset="0"/>
                <a:cs typeface="Times New Roman" pitchFamily="18" charset="0"/>
              </a:rPr>
              <a:t>Non_Defaulter</a:t>
            </a:r>
            <a:r>
              <a:rPr lang="fr-FR" dirty="0">
                <a:latin typeface="Times New Roman" pitchFamily="18" charset="0"/>
                <a:cs typeface="Times New Roman" pitchFamily="18" charset="0"/>
              </a:rPr>
              <a:t> =  183431</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This picture tells us 12.5% people are Defaulter where as 87.5% people are not defaulter.</a:t>
            </a:r>
          </a:p>
        </p:txBody>
      </p:sp>
      <p:pic>
        <p:nvPicPr>
          <p:cNvPr id="5" name="Picture 4">
            <a:extLst>
              <a:ext uri="{FF2B5EF4-FFF2-40B4-BE49-F238E27FC236}">
                <a16:creationId xmlns:a16="http://schemas.microsoft.com/office/drawing/2014/main" id="{1CF6FBE3-B00D-4B3F-B47B-33432B19D3C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43081" y="755765"/>
            <a:ext cx="5305838" cy="3342939"/>
          </a:xfrm>
          <a:prstGeom prst="rect">
            <a:avLst/>
          </a:prstGeom>
          <a:noFill/>
          <a:ln>
            <a:noFill/>
          </a:ln>
        </p:spPr>
      </p:pic>
      <p:sp>
        <p:nvSpPr>
          <p:cNvPr id="2" name="Slide Number Placeholder 1">
            <a:extLst>
              <a:ext uri="{FF2B5EF4-FFF2-40B4-BE49-F238E27FC236}">
                <a16:creationId xmlns:a16="http://schemas.microsoft.com/office/drawing/2014/main" id="{4F8A8BD1-CCF1-4CBA-9645-770D5345198B}"/>
              </a:ext>
            </a:extLst>
          </p:cNvPr>
          <p:cNvSpPr>
            <a:spLocks noGrp="1"/>
          </p:cNvSpPr>
          <p:nvPr>
            <p:ph type="sldNum" sz="quarter" idx="2"/>
          </p:nvPr>
        </p:nvSpPr>
        <p:spPr/>
        <p:txBody>
          <a:bodyPr/>
          <a:lstStyle/>
          <a:p>
            <a:fld id="{86CB4B4D-7CA3-9044-876B-883B54F8677D}" type="slidenum">
              <a:rPr lang="en-IN" smtClean="0"/>
              <a:t>7</a:t>
            </a:fld>
            <a:endParaRPr lang="en-IN"/>
          </a:p>
        </p:txBody>
      </p:sp>
    </p:spTree>
    <p:extLst>
      <p:ext uri="{BB962C8B-B14F-4D97-AF65-F5344CB8AC3E}">
        <p14:creationId xmlns:p14="http://schemas.microsoft.com/office/powerpoint/2010/main" val="25388476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221516" y="4604574"/>
            <a:ext cx="9713215" cy="1405513"/>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lnSpc>
                <a:spcPct val="80000"/>
              </a:lnSpc>
            </a:pPr>
            <a:r>
              <a:rPr lang="en-US" sz="2200" dirty="0">
                <a:latin typeface="Times New Roman" pitchFamily="18" charset="0"/>
                <a:cs typeface="Times New Roman" pitchFamily="18" charset="0"/>
              </a:rPr>
              <a:t>The customer who have high balance that customer is able to pay is loan in 5 days.</a:t>
            </a:r>
          </a:p>
          <a:p>
            <a:pPr algn="just">
              <a:lnSpc>
                <a:spcPct val="80000"/>
              </a:lnSpc>
            </a:pPr>
            <a:r>
              <a:rPr lang="en-US" sz="2200" dirty="0">
                <a:latin typeface="Times New Roman" pitchFamily="18" charset="0"/>
                <a:cs typeface="Times New Roman" pitchFamily="18" charset="0"/>
              </a:rPr>
              <a:t>The customer who has average balance and low balance in that 10-12% people does not pay loan within 5 days.</a:t>
            </a:r>
          </a:p>
          <a:p>
            <a:pPr algn="just">
              <a:lnSpc>
                <a:spcPct val="80000"/>
              </a:lnSpc>
            </a:pPr>
            <a:r>
              <a:rPr lang="en-US" sz="2200" dirty="0">
                <a:latin typeface="Times New Roman" pitchFamily="18" charset="0"/>
                <a:cs typeface="Times New Roman" pitchFamily="18" charset="0"/>
              </a:rPr>
              <a:t>The customer who is having low balance that more than 30% customer are not paying loan within 5 days.</a:t>
            </a:r>
          </a:p>
        </p:txBody>
      </p:sp>
      <p:sp>
        <p:nvSpPr>
          <p:cNvPr id="7" name="Mockup Slide"/>
          <p:cNvSpPr txBox="1">
            <a:spLocks/>
          </p:cNvSpPr>
          <p:nvPr/>
        </p:nvSpPr>
        <p:spPr>
          <a:xfrm>
            <a:off x="1247468" y="578891"/>
            <a:ext cx="9661311" cy="613416"/>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1800" dirty="0" err="1">
                <a:latin typeface="Times New Roman" pitchFamily="18" charset="0"/>
                <a:cs typeface="Times New Roman" pitchFamily="18" charset="0"/>
              </a:rPr>
              <a:t>Balance_group</a:t>
            </a:r>
            <a:r>
              <a:rPr lang="en-US" sz="1800" dirty="0">
                <a:latin typeface="Times New Roman" pitchFamily="18" charset="0"/>
                <a:cs typeface="Times New Roman" pitchFamily="18" charset="0"/>
              </a:rPr>
              <a:t> is created by us, just to showcase and understand the Average main balance of account and loan pay back rate in 5 days relationship.</a:t>
            </a:r>
          </a:p>
        </p:txBody>
      </p:sp>
      <p:pic>
        <p:nvPicPr>
          <p:cNvPr id="5" name="Picture 4">
            <a:extLst>
              <a:ext uri="{FF2B5EF4-FFF2-40B4-BE49-F238E27FC236}">
                <a16:creationId xmlns:a16="http://schemas.microsoft.com/office/drawing/2014/main" id="{15DD2D33-1294-4113-8818-A3D3B60A63D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47468" y="1192307"/>
            <a:ext cx="4229968" cy="3541058"/>
          </a:xfrm>
          <a:prstGeom prst="rect">
            <a:avLst/>
          </a:prstGeom>
          <a:noFill/>
          <a:ln>
            <a:noFill/>
          </a:ln>
        </p:spPr>
      </p:pic>
      <p:pic>
        <p:nvPicPr>
          <p:cNvPr id="8" name="Picture 7">
            <a:extLst>
              <a:ext uri="{FF2B5EF4-FFF2-40B4-BE49-F238E27FC236}">
                <a16:creationId xmlns:a16="http://schemas.microsoft.com/office/drawing/2014/main" id="{621F7983-59D6-42B6-B618-6540351BBC6E}"/>
              </a:ext>
            </a:extLst>
          </p:cNvPr>
          <p:cNvPicPr/>
          <p:nvPr/>
        </p:nvPicPr>
        <p:blipFill>
          <a:blip r:embed="rId3"/>
          <a:stretch>
            <a:fillRect/>
          </a:stretch>
        </p:blipFill>
        <p:spPr>
          <a:xfrm>
            <a:off x="6532075" y="1716833"/>
            <a:ext cx="3167738" cy="2061377"/>
          </a:xfrm>
          <a:prstGeom prst="rect">
            <a:avLst/>
          </a:prstGeom>
        </p:spPr>
      </p:pic>
      <p:sp>
        <p:nvSpPr>
          <p:cNvPr id="2" name="Slide Number Placeholder 1">
            <a:extLst>
              <a:ext uri="{FF2B5EF4-FFF2-40B4-BE49-F238E27FC236}">
                <a16:creationId xmlns:a16="http://schemas.microsoft.com/office/drawing/2014/main" id="{A27BC4A8-327C-46A8-8CA1-027010344771}"/>
              </a:ext>
            </a:extLst>
          </p:cNvPr>
          <p:cNvSpPr>
            <a:spLocks noGrp="1"/>
          </p:cNvSpPr>
          <p:nvPr>
            <p:ph type="sldNum" sz="quarter" idx="2"/>
          </p:nvPr>
        </p:nvSpPr>
        <p:spPr/>
        <p:txBody>
          <a:bodyPr/>
          <a:lstStyle/>
          <a:p>
            <a:fld id="{86CB4B4D-7CA3-9044-876B-883B54F8677D}" type="slidenum">
              <a:rPr lang="en-IN" smtClean="0"/>
              <a:t>8</a:t>
            </a:fld>
            <a:endParaRPr lang="en-IN"/>
          </a:p>
        </p:txBody>
      </p:sp>
    </p:spTree>
    <p:extLst>
      <p:ext uri="{BB962C8B-B14F-4D97-AF65-F5344CB8AC3E}">
        <p14:creationId xmlns:p14="http://schemas.microsoft.com/office/powerpoint/2010/main" val="363785245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1195564" y="578891"/>
            <a:ext cx="9713215" cy="613416"/>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spcBef>
                <a:spcPts val="600"/>
              </a:spcBef>
            </a:pPr>
            <a:r>
              <a:rPr lang="en-IN" sz="1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Frequency_group</a:t>
            </a: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column is created by us, just to showcase the Frequency of main account recharged in last 30 days and loan pay back rate relationship.</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6573119" y="1670206"/>
            <a:ext cx="4335660" cy="3523016"/>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gn="just">
              <a:lnSpc>
                <a:spcPct val="80000"/>
              </a:lnSpc>
            </a:pPr>
            <a:endParaRPr lang="en-US" sz="2400"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no frequency             75.129316</a:t>
            </a:r>
          </a:p>
          <a:p>
            <a:pPr algn="just">
              <a:lnSpc>
                <a:spcPct val="80000"/>
              </a:lnSpc>
            </a:pPr>
            <a:r>
              <a:rPr lang="en-US" dirty="0">
                <a:latin typeface="Times New Roman" pitchFamily="18" charset="0"/>
                <a:cs typeface="Times New Roman" pitchFamily="18" charset="0"/>
              </a:rPr>
              <a:t>low frequency           95.695127</a:t>
            </a:r>
          </a:p>
          <a:p>
            <a:pPr algn="just">
              <a:lnSpc>
                <a:spcPct val="80000"/>
              </a:lnSpc>
            </a:pPr>
            <a:r>
              <a:rPr lang="en-US" dirty="0">
                <a:latin typeface="Times New Roman" pitchFamily="18" charset="0"/>
                <a:cs typeface="Times New Roman" pitchFamily="18" charset="0"/>
              </a:rPr>
              <a:t>medium frequency    96.212001</a:t>
            </a:r>
          </a:p>
          <a:p>
            <a:pPr algn="just">
              <a:lnSpc>
                <a:spcPct val="80000"/>
              </a:lnSpc>
            </a:pPr>
            <a:r>
              <a:rPr lang="en-US" dirty="0">
                <a:latin typeface="Times New Roman" pitchFamily="18" charset="0"/>
                <a:cs typeface="Times New Roman" pitchFamily="18" charset="0"/>
              </a:rPr>
              <a:t>high frequency          94.518960</a:t>
            </a:r>
          </a:p>
          <a:p>
            <a:pPr algn="just">
              <a:lnSpc>
                <a:spcPct val="80000"/>
              </a:lnSpc>
            </a:pPr>
            <a:endParaRPr lang="en-US" sz="2400"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Customer who has low frequency of main account recharged in last 30 days in that almost 25% customers are not paying loan within 5 days.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Customer who has low, medium and high frequency of main account recharged in last 30 days in that almost 45-5.5% people are not paying loan within 5 days.</a:t>
            </a:r>
          </a:p>
        </p:txBody>
      </p:sp>
      <p:pic>
        <p:nvPicPr>
          <p:cNvPr id="7" name="Picture 6">
            <a:extLst>
              <a:ext uri="{FF2B5EF4-FFF2-40B4-BE49-F238E27FC236}">
                <a16:creationId xmlns:a16="http://schemas.microsoft.com/office/drawing/2014/main" id="{B915DE49-7CC8-4644-AC30-621141D3BDA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95564" y="1597380"/>
            <a:ext cx="4703213" cy="3933844"/>
          </a:xfrm>
          <a:prstGeom prst="rect">
            <a:avLst/>
          </a:prstGeom>
          <a:noFill/>
          <a:ln>
            <a:noFill/>
          </a:ln>
        </p:spPr>
      </p:pic>
      <p:sp>
        <p:nvSpPr>
          <p:cNvPr id="2" name="Slide Number Placeholder 1">
            <a:extLst>
              <a:ext uri="{FF2B5EF4-FFF2-40B4-BE49-F238E27FC236}">
                <a16:creationId xmlns:a16="http://schemas.microsoft.com/office/drawing/2014/main" id="{432FF15A-CA93-413C-B364-C55049CDF7C2}"/>
              </a:ext>
            </a:extLst>
          </p:cNvPr>
          <p:cNvSpPr>
            <a:spLocks noGrp="1"/>
          </p:cNvSpPr>
          <p:nvPr>
            <p:ph type="sldNum" sz="quarter" idx="2"/>
          </p:nvPr>
        </p:nvSpPr>
        <p:spPr/>
        <p:txBody>
          <a:bodyPr/>
          <a:lstStyle/>
          <a:p>
            <a:fld id="{86CB4B4D-7CA3-9044-876B-883B54F8677D}" type="slidenum">
              <a:rPr lang="en-IN" smtClean="0"/>
              <a:t>9</a:t>
            </a:fld>
            <a:endParaRPr lang="en-IN"/>
          </a:p>
        </p:txBody>
      </p:sp>
    </p:spTree>
    <p:extLst>
      <p:ext uri="{BB962C8B-B14F-4D97-AF65-F5344CB8AC3E}">
        <p14:creationId xmlns:p14="http://schemas.microsoft.com/office/powerpoint/2010/main" val="2063083788"/>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14</TotalTime>
  <Words>1445</Words>
  <Application>Microsoft Office PowerPoint</Application>
  <PresentationFormat>Widescreen</PresentationFormat>
  <Paragraphs>151</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Roboto Bold</vt:lpstr>
      <vt:lpstr>Rockwell</vt:lpstr>
      <vt:lpstr>Rockwell Condensed</vt:lpstr>
      <vt:lpstr>Times New Roman</vt:lpstr>
      <vt:lpstr>Wingdings</vt:lpstr>
      <vt:lpstr>Wood Type</vt:lpstr>
      <vt:lpstr>Micro-Credit Defaulter Project</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Project</dc:title>
  <dc:creator>GOKULA KRISHNAN R</dc:creator>
  <cp:lastModifiedBy>Prerna Jain</cp:lastModifiedBy>
  <cp:revision>2</cp:revision>
  <dcterms:created xsi:type="dcterms:W3CDTF">2021-11-25T16:03:47Z</dcterms:created>
  <dcterms:modified xsi:type="dcterms:W3CDTF">2022-02-08T17:42:25Z</dcterms:modified>
</cp:coreProperties>
</file>