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68875" y="450545"/>
            <a:ext cx="3254248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705" y="1731340"/>
            <a:ext cx="11270589" cy="438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py.org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1753" y="0"/>
            <a:ext cx="4773295" cy="6868159"/>
            <a:chOff x="7421753" y="0"/>
            <a:chExt cx="4773295" cy="6868159"/>
          </a:xfrm>
        </p:grpSpPr>
        <p:sp>
          <p:nvSpPr>
            <p:cNvPr id="3" name="object 3"/>
            <p:cNvSpPr/>
            <p:nvPr/>
          </p:nvSpPr>
          <p:spPr>
            <a:xfrm>
              <a:off x="9371330" y="127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26325" y="3683634"/>
              <a:ext cx="4763770" cy="3176270"/>
            </a:xfrm>
            <a:custGeom>
              <a:avLst/>
              <a:gdLst/>
              <a:ahLst/>
              <a:cxnLst/>
              <a:rect l="l" t="t" r="r" b="b"/>
              <a:pathLst>
                <a:path w="4763770" h="3176270">
                  <a:moveTo>
                    <a:pt x="4763770" y="0"/>
                  </a:moveTo>
                  <a:lnTo>
                    <a:pt x="0" y="3176269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0195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995" y="0"/>
                  </a:moveTo>
                  <a:lnTo>
                    <a:pt x="2043429" y="0"/>
                  </a:lnTo>
                  <a:lnTo>
                    <a:pt x="0" y="6858000"/>
                  </a:lnTo>
                  <a:lnTo>
                    <a:pt x="3007995" y="6858000"/>
                  </a:lnTo>
                  <a:lnTo>
                    <a:pt x="3007995" y="0"/>
                  </a:lnTo>
                  <a:close/>
                </a:path>
              </a:pathLst>
            </a:custGeom>
            <a:solidFill>
              <a:srgbClr val="90C224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5645" y="0"/>
              <a:ext cx="2586355" cy="6858000"/>
            </a:xfrm>
            <a:custGeom>
              <a:avLst/>
              <a:gdLst/>
              <a:ahLst/>
              <a:cxnLst/>
              <a:rect l="l" t="t" r="r" b="b"/>
              <a:pathLst>
                <a:path w="2586354" h="6858000">
                  <a:moveTo>
                    <a:pt x="2586354" y="0"/>
                  </a:moveTo>
                  <a:lnTo>
                    <a:pt x="0" y="0"/>
                  </a:lnTo>
                  <a:lnTo>
                    <a:pt x="1207770" y="6858000"/>
                  </a:lnTo>
                  <a:lnTo>
                    <a:pt x="2586354" y="6858000"/>
                  </a:lnTo>
                  <a:lnTo>
                    <a:pt x="2586354" y="0"/>
                  </a:lnTo>
                  <a:close/>
                </a:path>
              </a:pathLst>
            </a:custGeom>
            <a:solidFill>
              <a:srgbClr val="90C224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3180" y="3047999"/>
              <a:ext cx="3258185" cy="3810000"/>
            </a:xfrm>
            <a:custGeom>
              <a:avLst/>
              <a:gdLst/>
              <a:ahLst/>
              <a:cxnLst/>
              <a:rect l="l" t="t" r="r" b="b"/>
              <a:pathLst>
                <a:path w="3258184" h="3810000">
                  <a:moveTo>
                    <a:pt x="3258185" y="0"/>
                  </a:moveTo>
                  <a:lnTo>
                    <a:pt x="0" y="3810000"/>
                  </a:lnTo>
                  <a:lnTo>
                    <a:pt x="3258185" y="3810000"/>
                  </a:lnTo>
                  <a:lnTo>
                    <a:pt x="3258185" y="0"/>
                  </a:lnTo>
                  <a:close/>
                </a:path>
              </a:pathLst>
            </a:custGeom>
            <a:solidFill>
              <a:srgbClr val="529F1F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8945" y="0"/>
              <a:ext cx="2849245" cy="6858000"/>
            </a:xfrm>
            <a:custGeom>
              <a:avLst/>
              <a:gdLst/>
              <a:ahLst/>
              <a:cxnLst/>
              <a:rect l="l" t="t" r="r" b="b"/>
              <a:pathLst>
                <a:path w="2849245" h="6858000">
                  <a:moveTo>
                    <a:pt x="2849245" y="0"/>
                  </a:moveTo>
                  <a:lnTo>
                    <a:pt x="0" y="0"/>
                  </a:lnTo>
                  <a:lnTo>
                    <a:pt x="2465704" y="6858000"/>
                  </a:lnTo>
                  <a:lnTo>
                    <a:pt x="2849245" y="6858000"/>
                  </a:lnTo>
                  <a:lnTo>
                    <a:pt x="2849245" y="0"/>
                  </a:lnTo>
                  <a:close/>
                </a:path>
              </a:pathLst>
            </a:custGeom>
            <a:solidFill>
              <a:srgbClr val="3D7817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9140" y="0"/>
              <a:ext cx="1289050" cy="6858000"/>
            </a:xfrm>
            <a:custGeom>
              <a:avLst/>
              <a:gdLst/>
              <a:ahLst/>
              <a:cxnLst/>
              <a:rect l="l" t="t" r="r" b="b"/>
              <a:pathLst>
                <a:path w="1289050" h="6858000">
                  <a:moveTo>
                    <a:pt x="1289050" y="0"/>
                  </a:moveTo>
                  <a:lnTo>
                    <a:pt x="1017269" y="0"/>
                  </a:lnTo>
                  <a:lnTo>
                    <a:pt x="0" y="6858000"/>
                  </a:lnTo>
                  <a:lnTo>
                    <a:pt x="1289050" y="6858000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C0E27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40415" y="0"/>
              <a:ext cx="1247775" cy="6858000"/>
            </a:xfrm>
            <a:custGeom>
              <a:avLst/>
              <a:gdLst/>
              <a:ahLst/>
              <a:cxnLst/>
              <a:rect l="l" t="t" r="r" b="b"/>
              <a:pathLst>
                <a:path w="1247775" h="6858000">
                  <a:moveTo>
                    <a:pt x="1247775" y="0"/>
                  </a:moveTo>
                  <a:lnTo>
                    <a:pt x="0" y="0"/>
                  </a:lnTo>
                  <a:lnTo>
                    <a:pt x="1107439" y="6858000"/>
                  </a:lnTo>
                  <a:lnTo>
                    <a:pt x="1247775" y="685800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90C224">
                <a:alpha val="6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090" y="3590289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734" y="0"/>
                  </a:moveTo>
                  <a:lnTo>
                    <a:pt x="0" y="3267710"/>
                  </a:lnTo>
                  <a:lnTo>
                    <a:pt x="1816734" y="3267710"/>
                  </a:lnTo>
                  <a:lnTo>
                    <a:pt x="1816734" y="0"/>
                  </a:lnTo>
                  <a:close/>
                </a:path>
              </a:pathLst>
            </a:custGeom>
            <a:solidFill>
              <a:srgbClr val="90C224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1375" cy="5666105"/>
          </a:xfrm>
          <a:custGeom>
            <a:avLst/>
            <a:gdLst/>
            <a:ahLst/>
            <a:cxnLst/>
            <a:rect l="l" t="t" r="r" b="b"/>
            <a:pathLst>
              <a:path w="841375" h="5666105">
                <a:moveTo>
                  <a:pt x="841375" y="0"/>
                </a:moveTo>
                <a:lnTo>
                  <a:pt x="0" y="0"/>
                </a:lnTo>
                <a:lnTo>
                  <a:pt x="0" y="5666105"/>
                </a:lnTo>
                <a:lnTo>
                  <a:pt x="841375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0084" y="1204036"/>
            <a:ext cx="52152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90C224"/>
                </a:solidFill>
                <a:latin typeface="Trebuchet MS"/>
                <a:cs typeface="Trebuchet MS"/>
              </a:rPr>
              <a:t>Project</a:t>
            </a:r>
            <a:r>
              <a:rPr dirty="0" sz="3600" spc="-75" b="0">
                <a:solidFill>
                  <a:srgbClr val="90C224"/>
                </a:solidFill>
                <a:latin typeface="Trebuchet MS"/>
                <a:cs typeface="Trebuchet MS"/>
              </a:rPr>
              <a:t> </a:t>
            </a:r>
            <a:r>
              <a:rPr dirty="0" sz="3600" spc="-5" b="0">
                <a:solidFill>
                  <a:srgbClr val="90C224"/>
                </a:solidFill>
                <a:latin typeface="Trebuchet MS"/>
                <a:cs typeface="Trebuchet MS"/>
              </a:rPr>
              <a:t>presentation</a:t>
            </a:r>
            <a:r>
              <a:rPr dirty="0" sz="3600" spc="-80" b="0">
                <a:solidFill>
                  <a:srgbClr val="90C224"/>
                </a:solidFill>
                <a:latin typeface="Trebuchet MS"/>
                <a:cs typeface="Trebuchet MS"/>
              </a:rPr>
              <a:t> </a:t>
            </a:r>
            <a:r>
              <a:rPr dirty="0" sz="3600" spc="-5" b="0">
                <a:solidFill>
                  <a:srgbClr val="90C224"/>
                </a:solidFill>
                <a:latin typeface="Trebuchet MS"/>
                <a:cs typeface="Trebuchet MS"/>
              </a:rPr>
              <a:t>on:-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4977" y="2850591"/>
            <a:ext cx="65671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90C224"/>
                </a:solidFill>
                <a:latin typeface="Trebuchet MS"/>
                <a:cs typeface="Trebuchet MS"/>
              </a:rPr>
              <a:t>RATINGS</a:t>
            </a:r>
            <a:r>
              <a:rPr dirty="0" sz="3600" spc="-175" b="1">
                <a:solidFill>
                  <a:srgbClr val="90C224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4"/>
                </a:solidFill>
                <a:latin typeface="Trebuchet MS"/>
                <a:cs typeface="Trebuchet MS"/>
              </a:rPr>
              <a:t>PREDICTION</a:t>
            </a:r>
            <a:r>
              <a:rPr dirty="0" sz="3600" spc="-114" b="1">
                <a:solidFill>
                  <a:srgbClr val="90C224"/>
                </a:solidFill>
                <a:latin typeface="Trebuchet MS"/>
                <a:cs typeface="Trebuchet MS"/>
              </a:rPr>
              <a:t> </a:t>
            </a:r>
            <a:r>
              <a:rPr dirty="0" sz="3600" spc="-5" b="1">
                <a:solidFill>
                  <a:srgbClr val="90C224"/>
                </a:solidFill>
                <a:latin typeface="Trebuchet MS"/>
                <a:cs typeface="Trebuchet MS"/>
              </a:rPr>
              <a:t>PROJECT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31122" y="5352450"/>
            <a:ext cx="23672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" marR="5080" indent="-534035">
              <a:lnSpc>
                <a:spcPct val="128600"/>
              </a:lnSpc>
              <a:spcBef>
                <a:spcPts val="100"/>
              </a:spcBef>
            </a:pPr>
            <a:r>
              <a:rPr dirty="0" sz="2800" spc="-5">
                <a:solidFill>
                  <a:srgbClr val="171717"/>
                </a:solidFill>
                <a:latin typeface="Trebuchet MS"/>
                <a:cs typeface="Trebuchet MS"/>
              </a:rPr>
              <a:t>Submitted</a:t>
            </a:r>
            <a:r>
              <a:rPr dirty="0" sz="2800" spc="-65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171717"/>
                </a:solidFill>
                <a:latin typeface="Trebuchet MS"/>
                <a:cs typeface="Trebuchet MS"/>
              </a:rPr>
              <a:t>by</a:t>
            </a:r>
            <a:r>
              <a:rPr dirty="0" sz="2800" spc="-10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171717"/>
                </a:solidFill>
                <a:latin typeface="Trebuchet MS"/>
                <a:cs typeface="Trebuchet MS"/>
              </a:rPr>
              <a:t>: </a:t>
            </a:r>
            <a:r>
              <a:rPr dirty="0" sz="2800" spc="-825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171717"/>
                </a:solidFill>
                <a:latin typeface="Trebuchet MS"/>
                <a:cs typeface="Trebuchet MS"/>
              </a:rPr>
              <a:t>Prerna</a:t>
            </a:r>
            <a:r>
              <a:rPr dirty="0" sz="2800" spc="-80">
                <a:solidFill>
                  <a:srgbClr val="171717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171717"/>
                </a:solidFill>
                <a:latin typeface="Trebuchet MS"/>
                <a:cs typeface="Trebuchet MS"/>
              </a:rPr>
              <a:t>Jain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868" y="581609"/>
            <a:ext cx="11273790" cy="34366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227329">
              <a:lnSpc>
                <a:spcPct val="99500"/>
              </a:lnSpc>
              <a:spcBef>
                <a:spcPts val="125"/>
              </a:spcBef>
              <a:buSzPct val="92857"/>
              <a:buFont typeface="Arial MT"/>
              <a:buChar char="•"/>
              <a:tabLst>
                <a:tab pos="137795" algn="l"/>
                <a:tab pos="8124825" algn="l"/>
              </a:tabLst>
            </a:pPr>
            <a:r>
              <a:rPr dirty="0" sz="2800">
                <a:latin typeface="Calibri"/>
                <a:cs typeface="Calibri"/>
              </a:rPr>
              <a:t>Some very </a:t>
            </a:r>
            <a:r>
              <a:rPr dirty="0" sz="2800" spc="-5">
                <a:latin typeface="Calibri"/>
                <a:cs typeface="Calibri"/>
              </a:rPr>
              <a:t>large length comments can </a:t>
            </a:r>
            <a:r>
              <a:rPr dirty="0" sz="2800" spc="5">
                <a:latin typeface="Calibri"/>
                <a:cs typeface="Calibri"/>
              </a:rPr>
              <a:t>be </a:t>
            </a:r>
            <a:r>
              <a:rPr dirty="0" sz="2800" spc="-5">
                <a:latin typeface="Calibri"/>
                <a:cs typeface="Calibri"/>
              </a:rPr>
              <a:t>seen, </a:t>
            </a:r>
            <a:r>
              <a:rPr dirty="0" sz="2800">
                <a:latin typeface="Calibri"/>
                <a:cs typeface="Calibri"/>
              </a:rPr>
              <a:t>in our </a:t>
            </a:r>
            <a:r>
              <a:rPr dirty="0" sz="2800" spc="-5">
                <a:latin typeface="Calibri"/>
                <a:cs typeface="Calibri"/>
              </a:rPr>
              <a:t>dataset. </a:t>
            </a:r>
            <a:r>
              <a:rPr dirty="0" sz="2800">
                <a:latin typeface="Calibri"/>
                <a:cs typeface="Calibri"/>
              </a:rPr>
              <a:t>These pose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serious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problems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like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adding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excessively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words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	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training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dataset,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causing </a:t>
            </a:r>
            <a:r>
              <a:rPr dirty="0" sz="2800">
                <a:latin typeface="Calibri"/>
                <a:cs typeface="Calibri"/>
              </a:rPr>
              <a:t>training </a:t>
            </a:r>
            <a:r>
              <a:rPr dirty="0" sz="2800" spc="-5">
                <a:latin typeface="Calibri"/>
                <a:cs typeface="Calibri"/>
              </a:rPr>
              <a:t>time </a:t>
            </a:r>
            <a:r>
              <a:rPr dirty="0" sz="2800">
                <a:latin typeface="Calibri"/>
                <a:cs typeface="Calibri"/>
              </a:rPr>
              <a:t>to increase and </a:t>
            </a:r>
            <a:r>
              <a:rPr dirty="0" sz="2800" spc="-5">
                <a:latin typeface="Calibri"/>
                <a:cs typeface="Calibri"/>
              </a:rPr>
              <a:t>accuracy </a:t>
            </a:r>
            <a:r>
              <a:rPr dirty="0" sz="280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decrease! Hence,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threshold of </a:t>
            </a:r>
            <a:r>
              <a:rPr dirty="0" sz="2800" spc="-5">
                <a:latin typeface="Calibri"/>
                <a:cs typeface="Calibri"/>
              </a:rPr>
              <a:t>400 characters </a:t>
            </a:r>
            <a:r>
              <a:rPr dirty="0" sz="2800">
                <a:latin typeface="Calibri"/>
                <a:cs typeface="Calibri"/>
              </a:rPr>
              <a:t>will </a:t>
            </a:r>
            <a:r>
              <a:rPr dirty="0" sz="2800" spc="-5">
                <a:latin typeface="Calibri"/>
                <a:cs typeface="Calibri"/>
              </a:rPr>
              <a:t>be </a:t>
            </a:r>
            <a:r>
              <a:rPr dirty="0" sz="2800">
                <a:latin typeface="Calibri"/>
                <a:cs typeface="Calibri"/>
              </a:rPr>
              <a:t>created and only </a:t>
            </a:r>
            <a:r>
              <a:rPr dirty="0" sz="2800" spc="-5">
                <a:latin typeface="Calibri"/>
                <a:cs typeface="Calibri"/>
              </a:rPr>
              <a:t>comments </a:t>
            </a:r>
            <a:r>
              <a:rPr dirty="0" sz="2800">
                <a:latin typeface="Calibri"/>
                <a:cs typeface="Calibri"/>
              </a:rPr>
              <a:t>which have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lengths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smaller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400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further.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12700" marR="5080">
              <a:lnSpc>
                <a:spcPts val="3340"/>
              </a:lnSpc>
              <a:buSzPct val="92857"/>
              <a:buFont typeface="Arial MT"/>
              <a:buChar char="•"/>
              <a:tabLst>
                <a:tab pos="137795" algn="l"/>
                <a:tab pos="7103745" algn="l"/>
                <a:tab pos="9649460" algn="l"/>
              </a:tabLst>
            </a:pPr>
            <a:r>
              <a:rPr dirty="0" sz="2800" spc="-5">
                <a:latin typeface="Calibri"/>
                <a:cs typeface="Calibri"/>
              </a:rPr>
              <a:t>Hence,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after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removing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comments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longer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400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characters,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we	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still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left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16100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comments,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which </a:t>
            </a:r>
            <a:r>
              <a:rPr dirty="0" sz="2800" spc="-5">
                <a:latin typeface="Calibri"/>
                <a:cs typeface="Calibri"/>
              </a:rPr>
              <a:t>seems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enough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for	</a:t>
            </a:r>
            <a:r>
              <a:rPr dirty="0" sz="2800" spc="-5">
                <a:latin typeface="Calibri"/>
                <a:cs typeface="Calibri"/>
              </a:rPr>
              <a:t>training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purposes.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012" y="170129"/>
            <a:ext cx="10285095" cy="1243965"/>
          </a:xfrm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4780"/>
              </a:lnSpc>
              <a:spcBef>
                <a:spcPts val="229"/>
              </a:spcBef>
            </a:pPr>
            <a:r>
              <a:rPr dirty="0" sz="4000"/>
              <a:t>Set</a:t>
            </a:r>
            <a:r>
              <a:rPr dirty="0" sz="4000" spc="-45"/>
              <a:t> </a:t>
            </a:r>
            <a:r>
              <a:rPr dirty="0" sz="4000"/>
              <a:t>of</a:t>
            </a:r>
            <a:r>
              <a:rPr dirty="0" sz="4000" spc="-30"/>
              <a:t> </a:t>
            </a:r>
            <a:r>
              <a:rPr dirty="0" sz="4000" spc="-5"/>
              <a:t>assumptions</a:t>
            </a:r>
            <a:r>
              <a:rPr dirty="0" sz="4000" spc="-50"/>
              <a:t> </a:t>
            </a:r>
            <a:r>
              <a:rPr dirty="0" sz="4000" spc="-10"/>
              <a:t>related</a:t>
            </a:r>
            <a:r>
              <a:rPr dirty="0" sz="4000"/>
              <a:t> to</a:t>
            </a:r>
            <a:r>
              <a:rPr dirty="0" sz="4000" spc="-30"/>
              <a:t> </a:t>
            </a:r>
            <a:r>
              <a:rPr dirty="0" sz="4000"/>
              <a:t>the</a:t>
            </a:r>
            <a:r>
              <a:rPr dirty="0" sz="4000" spc="-35"/>
              <a:t> </a:t>
            </a:r>
            <a:r>
              <a:rPr dirty="0" sz="4000" spc="-5"/>
              <a:t>problem</a:t>
            </a:r>
            <a:r>
              <a:rPr dirty="0" sz="4000" spc="-65"/>
              <a:t> </a:t>
            </a:r>
            <a:r>
              <a:rPr dirty="0" sz="4000"/>
              <a:t>under </a:t>
            </a:r>
            <a:r>
              <a:rPr dirty="0" sz="4000" spc="-890"/>
              <a:t> </a:t>
            </a:r>
            <a:r>
              <a:rPr dirty="0" sz="4000" spc="-5"/>
              <a:t>consideration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85012" y="1624660"/>
            <a:ext cx="9462770" cy="21590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858519">
              <a:lnSpc>
                <a:spcPts val="3340"/>
              </a:lnSpc>
              <a:spcBef>
                <a:spcPts val="235"/>
              </a:spcBef>
              <a:buSzPct val="92857"/>
              <a:buFont typeface="Arial MT"/>
              <a:buChar char="•"/>
              <a:tabLst>
                <a:tab pos="140970" algn="l"/>
                <a:tab pos="734695" algn="l"/>
              </a:tabLst>
            </a:pPr>
            <a:r>
              <a:rPr dirty="0" sz="2800" spc="5">
                <a:latin typeface="Calibri"/>
                <a:cs typeface="Calibri"/>
              </a:rPr>
              <a:t>By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looking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target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variable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label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we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assumed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was	a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Multiclass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classification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40"/>
              </a:lnSpc>
              <a:buSzPct val="92857"/>
              <a:buFont typeface="Arial MT"/>
              <a:buChar char="•"/>
              <a:tabLst>
                <a:tab pos="140970" algn="l"/>
                <a:tab pos="1289685" algn="l"/>
              </a:tabLst>
            </a:pP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observed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dataset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was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imbalanced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we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have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balance	</a:t>
            </a:r>
            <a:r>
              <a:rPr dirty="0" sz="2800">
                <a:latin typeface="Calibri"/>
                <a:cs typeface="Calibri"/>
              </a:rPr>
              <a:t>thedataset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10">
                <a:latin typeface="Calibri"/>
                <a:cs typeface="Calibri"/>
              </a:rPr>
              <a:t>for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better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outcome.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Model</a:t>
            </a:r>
            <a:r>
              <a:rPr dirty="0" spc="-70"/>
              <a:t> </a:t>
            </a:r>
            <a:r>
              <a:rPr dirty="0" spc="-5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7110" y="5534050"/>
            <a:ext cx="8721725" cy="8807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observe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Random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forest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classifier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giving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best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resultsso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we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save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15">
                <a:latin typeface="Calibri"/>
                <a:cs typeface="Calibri"/>
              </a:rPr>
              <a:t> as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our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final </a:t>
            </a:r>
            <a:r>
              <a:rPr dirty="0" sz="2800" spc="-10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4944" y="1459005"/>
            <a:ext cx="6014047" cy="33435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5602" y="209753"/>
            <a:ext cx="269621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Finalized</a:t>
            </a:r>
            <a:r>
              <a:rPr dirty="0" spc="-65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284" y="5003368"/>
            <a:ext cx="10076180" cy="13049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>
              <a:lnSpc>
                <a:spcPct val="99700"/>
              </a:lnSpc>
              <a:spcBef>
                <a:spcPts val="120"/>
              </a:spcBef>
            </a:pPr>
            <a:r>
              <a:rPr dirty="0" sz="2800" spc="5">
                <a:latin typeface="Calibri"/>
                <a:cs typeface="Calibri"/>
              </a:rPr>
              <a:t>We </a:t>
            </a:r>
            <a:r>
              <a:rPr dirty="0" sz="2800" spc="-5">
                <a:latin typeface="Calibri"/>
                <a:cs typeface="Calibri"/>
              </a:rPr>
              <a:t>interpreted that </a:t>
            </a:r>
            <a:r>
              <a:rPr dirty="0" sz="2800">
                <a:latin typeface="Calibri"/>
                <a:cs typeface="Calibri"/>
              </a:rPr>
              <a:t>Random </a:t>
            </a:r>
            <a:r>
              <a:rPr dirty="0" sz="2800" spc="5">
                <a:latin typeface="Calibri"/>
                <a:cs typeface="Calibri"/>
              </a:rPr>
              <a:t>forest </a:t>
            </a:r>
            <a:r>
              <a:rPr dirty="0" sz="2800" spc="-5">
                <a:latin typeface="Calibri"/>
                <a:cs typeface="Calibri"/>
              </a:rPr>
              <a:t>classifier model </a:t>
            </a:r>
            <a:r>
              <a:rPr dirty="0" sz="2800" spc="5">
                <a:latin typeface="Calibri"/>
                <a:cs typeface="Calibri"/>
              </a:rPr>
              <a:t>was </a:t>
            </a:r>
            <a:r>
              <a:rPr dirty="0" sz="2800">
                <a:latin typeface="Calibri"/>
                <a:cs typeface="Calibri"/>
              </a:rPr>
              <a:t>giving </a:t>
            </a:r>
            <a:r>
              <a:rPr dirty="0" sz="2800" spc="-5">
                <a:latin typeface="Calibri"/>
                <a:cs typeface="Calibri"/>
              </a:rPr>
              <a:t>us 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best results with 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accuracy</a:t>
            </a:r>
            <a:r>
              <a:rPr dirty="0" sz="2800">
                <a:latin typeface="Calibri"/>
                <a:cs typeface="Calibri"/>
              </a:rPr>
              <a:t> score </a:t>
            </a:r>
            <a:r>
              <a:rPr dirty="0" sz="2800" spc="5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75.71</a:t>
            </a:r>
            <a:r>
              <a:rPr dirty="0" sz="2800">
                <a:latin typeface="Calibri"/>
                <a:cs typeface="Calibri"/>
              </a:rPr>
              <a:t> and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comparatively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betterf1-score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we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saved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-5">
                <a:latin typeface="Calibri"/>
                <a:cs typeface="Calibri"/>
              </a:rPr>
              <a:t>our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final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7262" y="989920"/>
            <a:ext cx="6066832" cy="31940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4370" y="770966"/>
            <a:ext cx="186118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C</a:t>
            </a:r>
            <a:r>
              <a:rPr dirty="0" spc="-5"/>
              <a:t>onc</a:t>
            </a:r>
            <a:r>
              <a:rPr dirty="0" spc="5"/>
              <a:t>l</a:t>
            </a:r>
            <a:r>
              <a:rPr dirty="0" spc="-20"/>
              <a:t>u</a:t>
            </a:r>
            <a:r>
              <a:rPr dirty="0" spc="-5"/>
              <a:t>si</a:t>
            </a:r>
            <a:r>
              <a:rPr dirty="0"/>
              <a:t>o</a:t>
            </a:r>
            <a:r>
              <a:rPr dirty="0" spc="-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31340"/>
            <a:ext cx="10814050" cy="438150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algn="just" marL="241300" marR="842644" indent="-228600">
              <a:lnSpc>
                <a:spcPct val="70000"/>
              </a:lnSpc>
              <a:spcBef>
                <a:spcPts val="1115"/>
              </a:spcBef>
              <a:buSzPct val="53571"/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In this project </a:t>
            </a:r>
            <a:r>
              <a:rPr dirty="0" sz="2800" spc="5">
                <a:latin typeface="Calibri"/>
                <a:cs typeface="Calibri"/>
              </a:rPr>
              <a:t>we </a:t>
            </a:r>
            <a:r>
              <a:rPr dirty="0" sz="2800">
                <a:latin typeface="Calibri"/>
                <a:cs typeface="Calibri"/>
              </a:rPr>
              <a:t>have tried to </a:t>
            </a:r>
            <a:r>
              <a:rPr dirty="0" sz="2800" spc="-5">
                <a:latin typeface="Calibri"/>
                <a:cs typeface="Calibri"/>
              </a:rPr>
              <a:t>detect the </a:t>
            </a:r>
            <a:r>
              <a:rPr dirty="0" sz="2800">
                <a:latin typeface="Calibri"/>
                <a:cs typeface="Calibri"/>
              </a:rPr>
              <a:t>Ratings in </a:t>
            </a:r>
            <a:r>
              <a:rPr dirty="0" sz="2800" spc="-5">
                <a:latin typeface="Calibri"/>
                <a:cs typeface="Calibri"/>
              </a:rPr>
              <a:t>commercial </a:t>
            </a:r>
            <a:r>
              <a:rPr dirty="0" sz="2800">
                <a:latin typeface="Calibri"/>
                <a:cs typeface="Calibri"/>
              </a:rPr>
              <a:t> websites on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scale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5">
                <a:latin typeface="Calibri"/>
                <a:cs typeface="Calibri"/>
              </a:rPr>
              <a:t>1 </a:t>
            </a:r>
            <a:r>
              <a:rPr dirty="0" sz="2800">
                <a:latin typeface="Calibri"/>
                <a:cs typeface="Calibri"/>
              </a:rPr>
              <a:t>to </a:t>
            </a:r>
            <a:r>
              <a:rPr dirty="0" sz="2800" spc="5">
                <a:latin typeface="Calibri"/>
                <a:cs typeface="Calibri"/>
              </a:rPr>
              <a:t>5 </a:t>
            </a:r>
            <a:r>
              <a:rPr dirty="0" sz="2800">
                <a:latin typeface="Calibri"/>
                <a:cs typeface="Calibri"/>
              </a:rPr>
              <a:t>on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5">
                <a:latin typeface="Calibri"/>
                <a:cs typeface="Calibri"/>
              </a:rPr>
              <a:t>basis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reviews </a:t>
            </a:r>
            <a:r>
              <a:rPr dirty="0" sz="2800" spc="-5">
                <a:latin typeface="Calibri"/>
                <a:cs typeface="Calibri"/>
              </a:rPr>
              <a:t>given by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users.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We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made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</a:t>
            </a:r>
            <a:r>
              <a:rPr dirty="0" sz="2800">
                <a:latin typeface="Calibri"/>
                <a:cs typeface="Calibri"/>
              </a:rPr>
              <a:t> of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natural</a:t>
            </a:r>
            <a:r>
              <a:rPr dirty="0" sz="2800">
                <a:latin typeface="Calibri"/>
                <a:cs typeface="Calibri"/>
              </a:rPr>
              <a:t> language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processing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machine </a:t>
            </a:r>
            <a:r>
              <a:rPr dirty="0" sz="2800">
                <a:latin typeface="Calibri"/>
                <a:cs typeface="Calibri"/>
              </a:rPr>
              <a:t>learning algorithms in order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do so. </a:t>
            </a:r>
            <a:r>
              <a:rPr dirty="0" sz="2800" spc="5">
                <a:latin typeface="Calibri"/>
                <a:cs typeface="Calibri"/>
              </a:rPr>
              <a:t>We </a:t>
            </a:r>
            <a:r>
              <a:rPr dirty="0" sz="2800" spc="-5">
                <a:latin typeface="Calibri"/>
                <a:cs typeface="Calibri"/>
              </a:rPr>
              <a:t>interpreted that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Random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forest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classifier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giving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best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results.</a:t>
            </a:r>
            <a:endParaRPr sz="2800">
              <a:latin typeface="Calibri"/>
              <a:cs typeface="Calibri"/>
            </a:endParaRPr>
          </a:p>
          <a:p>
            <a:pPr algn="just" marL="104139">
              <a:lnSpc>
                <a:spcPct val="100000"/>
              </a:lnSpc>
              <a:spcBef>
                <a:spcPts val="1165"/>
              </a:spcBef>
            </a:pPr>
            <a:r>
              <a:rPr dirty="0" sz="3200" spc="-5" b="1">
                <a:latin typeface="Calibri"/>
                <a:cs typeface="Calibri"/>
              </a:rPr>
              <a:t>Learning </a:t>
            </a:r>
            <a:r>
              <a:rPr dirty="0" sz="3200" b="1">
                <a:latin typeface="Calibri"/>
                <a:cs typeface="Calibri"/>
              </a:rPr>
              <a:t>Outcomes</a:t>
            </a:r>
            <a:r>
              <a:rPr dirty="0" sz="3200" spc="-5" b="1">
                <a:latin typeface="Calibri"/>
                <a:cs typeface="Calibri"/>
              </a:rPr>
              <a:t> of</a:t>
            </a:r>
            <a:r>
              <a:rPr dirty="0" sz="320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the</a:t>
            </a:r>
            <a:r>
              <a:rPr dirty="0" sz="3200" spc="-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Study </a:t>
            </a:r>
            <a:r>
              <a:rPr dirty="0" sz="3200" spc="-5" b="1">
                <a:latin typeface="Calibri"/>
                <a:cs typeface="Calibri"/>
              </a:rPr>
              <a:t>in</a:t>
            </a:r>
            <a:r>
              <a:rPr dirty="0" sz="3200" spc="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respect</a:t>
            </a:r>
            <a:r>
              <a:rPr dirty="0" sz="320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of</a:t>
            </a:r>
            <a:r>
              <a:rPr dirty="0" sz="3200" b="1">
                <a:latin typeface="Calibri"/>
                <a:cs typeface="Calibri"/>
              </a:rPr>
              <a:t> Data</a:t>
            </a:r>
            <a:r>
              <a:rPr dirty="0" sz="3200" spc="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Science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ct val="101400"/>
              </a:lnSpc>
              <a:spcBef>
                <a:spcPts val="570"/>
              </a:spcBef>
              <a:buSzPct val="53571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Data </a:t>
            </a:r>
            <a:r>
              <a:rPr dirty="0" sz="2800" spc="-5">
                <a:latin typeface="Calibri"/>
                <a:cs typeface="Calibri"/>
              </a:rPr>
              <a:t>cleaning </a:t>
            </a:r>
            <a:r>
              <a:rPr dirty="0" sz="2800" spc="5">
                <a:latin typeface="Calibri"/>
                <a:cs typeface="Calibri"/>
              </a:rPr>
              <a:t>was a </a:t>
            </a:r>
            <a:r>
              <a:rPr dirty="0" sz="2800">
                <a:latin typeface="Calibri"/>
                <a:cs typeface="Calibri"/>
              </a:rPr>
              <a:t>very </a:t>
            </a:r>
            <a:r>
              <a:rPr dirty="0" sz="2800" spc="-5">
                <a:latin typeface="Calibri"/>
                <a:cs typeface="Calibri"/>
              </a:rPr>
              <a:t>important </a:t>
            </a:r>
            <a:r>
              <a:rPr dirty="0" sz="2800">
                <a:latin typeface="Calibri"/>
                <a:cs typeface="Calibri"/>
              </a:rPr>
              <a:t>step in removing </a:t>
            </a:r>
            <a:r>
              <a:rPr dirty="0" sz="2800" spc="-5">
                <a:latin typeface="Calibri"/>
                <a:cs typeface="Calibri"/>
              </a:rPr>
              <a:t>null </a:t>
            </a:r>
            <a:r>
              <a:rPr dirty="0" sz="2800">
                <a:latin typeface="Calibri"/>
                <a:cs typeface="Calibri"/>
              </a:rPr>
              <a:t>values from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dataset.</a:t>
            </a:r>
            <a:endParaRPr sz="2800">
              <a:latin typeface="Calibri"/>
              <a:cs typeface="Calibri"/>
            </a:endParaRPr>
          </a:p>
          <a:p>
            <a:pPr marL="241300" marR="1946275" indent="-228600">
              <a:lnSpc>
                <a:spcPct val="89300"/>
              </a:lnSpc>
              <a:spcBef>
                <a:spcPts val="120"/>
              </a:spcBef>
              <a:buSzPct val="53571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Visualising data </a:t>
            </a:r>
            <a:r>
              <a:rPr dirty="0" sz="2800" spc="-5">
                <a:latin typeface="Calibri"/>
                <a:cs typeface="Calibri"/>
              </a:rPr>
              <a:t>helped </a:t>
            </a:r>
            <a:r>
              <a:rPr dirty="0" sz="2800">
                <a:latin typeface="Calibri"/>
                <a:cs typeface="Calibri"/>
              </a:rPr>
              <a:t>identify class composition </a:t>
            </a:r>
            <a:r>
              <a:rPr dirty="0" sz="2800" spc="-10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label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column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5">
                <a:latin typeface="Calibri"/>
                <a:cs typeface="Calibri"/>
              </a:rPr>
              <a:t>most </a:t>
            </a:r>
            <a:r>
              <a:rPr dirty="0" sz="2800" spc="-5">
                <a:latin typeface="Calibri"/>
                <a:cs typeface="Calibri"/>
              </a:rPr>
              <a:t>frequently occurring words </a:t>
            </a:r>
            <a:r>
              <a:rPr dirty="0" sz="2800">
                <a:latin typeface="Calibri"/>
                <a:cs typeface="Calibri"/>
              </a:rPr>
              <a:t>in reviews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corresponding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rating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scores.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72465"/>
            <a:ext cx="9618980" cy="399796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41300" marR="5080" indent="-228600">
              <a:lnSpc>
                <a:spcPct val="92400"/>
              </a:lnSpc>
              <a:spcBef>
                <a:spcPts val="365"/>
              </a:spcBef>
              <a:buSzPct val="53571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various </a:t>
            </a:r>
            <a:r>
              <a:rPr dirty="0" sz="2800" spc="-5">
                <a:latin typeface="Calibri"/>
                <a:cs typeface="Calibri"/>
              </a:rPr>
              <a:t>data </a:t>
            </a:r>
            <a:r>
              <a:rPr dirty="0" sz="2800">
                <a:latin typeface="Calibri"/>
                <a:cs typeface="Calibri"/>
              </a:rPr>
              <a:t>pre-processing and </a:t>
            </a:r>
            <a:r>
              <a:rPr dirty="0" sz="2800" spc="-5">
                <a:latin typeface="Calibri"/>
                <a:cs typeface="Calibri"/>
              </a:rPr>
              <a:t>feature </a:t>
            </a:r>
            <a:r>
              <a:rPr dirty="0" sz="2800">
                <a:latin typeface="Calibri"/>
                <a:cs typeface="Calibri"/>
              </a:rPr>
              <a:t>engineering </a:t>
            </a:r>
            <a:r>
              <a:rPr dirty="0" sz="2800" spc="-5">
                <a:latin typeface="Calibri"/>
                <a:cs typeface="Calibri"/>
              </a:rPr>
              <a:t>steps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project lent cognizance </a:t>
            </a:r>
            <a:r>
              <a:rPr dirty="0" sz="2800">
                <a:latin typeface="Calibri"/>
                <a:cs typeface="Calibri"/>
              </a:rPr>
              <a:t>to various </a:t>
            </a:r>
            <a:r>
              <a:rPr dirty="0" sz="2800" spc="-5">
                <a:latin typeface="Calibri"/>
                <a:cs typeface="Calibri"/>
              </a:rPr>
              <a:t>efficient methods </a:t>
            </a:r>
            <a:r>
              <a:rPr dirty="0" sz="2800" spc="5">
                <a:latin typeface="Calibri"/>
                <a:cs typeface="Calibri"/>
              </a:rPr>
              <a:t>for 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processing </a:t>
            </a:r>
            <a:r>
              <a:rPr dirty="0" sz="2800" spc="-5">
                <a:latin typeface="Calibri"/>
                <a:cs typeface="Calibri"/>
              </a:rPr>
              <a:t>textual data. The </a:t>
            </a:r>
            <a:r>
              <a:rPr dirty="0" sz="2800">
                <a:latin typeface="Calibri"/>
                <a:cs typeface="Calibri"/>
              </a:rPr>
              <a:t>NLTK </a:t>
            </a:r>
            <a:r>
              <a:rPr dirty="0" sz="2800" spc="-5">
                <a:latin typeface="Calibri"/>
                <a:cs typeface="Calibri"/>
              </a:rPr>
              <a:t>suite </a:t>
            </a:r>
            <a:r>
              <a:rPr dirty="0" sz="2800">
                <a:latin typeface="Calibri"/>
                <a:cs typeface="Calibri"/>
              </a:rPr>
              <a:t>is very </a:t>
            </a:r>
            <a:r>
              <a:rPr dirty="0" sz="2800" spc="-5">
                <a:latin typeface="Calibri"/>
                <a:cs typeface="Calibri"/>
              </a:rPr>
              <a:t>useful </a:t>
            </a:r>
            <a:r>
              <a:rPr dirty="0" sz="2800">
                <a:latin typeface="Calibri"/>
                <a:cs typeface="Calibri"/>
              </a:rPr>
              <a:t>in </a:t>
            </a:r>
            <a:r>
              <a:rPr dirty="0" sz="2800" spc="5">
                <a:latin typeface="Calibri"/>
                <a:cs typeface="Calibri"/>
              </a:rPr>
              <a:t>pre- 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processing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text-based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and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building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classification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3200" spc="-5" b="1">
                <a:latin typeface="Calibri"/>
                <a:cs typeface="Calibri"/>
              </a:rPr>
              <a:t>Limitations of</a:t>
            </a:r>
            <a:r>
              <a:rPr dirty="0" sz="320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this</a:t>
            </a:r>
            <a:r>
              <a:rPr dirty="0" sz="3200" spc="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work</a:t>
            </a:r>
            <a:r>
              <a:rPr dirty="0" sz="3200" spc="-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and</a:t>
            </a:r>
            <a:r>
              <a:rPr dirty="0" sz="3200" spc="-1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Scope </a:t>
            </a:r>
            <a:r>
              <a:rPr dirty="0" sz="3200" b="1">
                <a:latin typeface="Calibri"/>
                <a:cs typeface="Calibri"/>
              </a:rPr>
              <a:t>for</a:t>
            </a:r>
            <a:r>
              <a:rPr dirty="0" sz="3200" spc="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Future</a:t>
            </a:r>
            <a:r>
              <a:rPr dirty="0" sz="3200" spc="-5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Work</a:t>
            </a:r>
            <a:endParaRPr sz="3200">
              <a:latin typeface="Calibri"/>
              <a:cs typeface="Calibri"/>
            </a:endParaRPr>
          </a:p>
          <a:p>
            <a:pPr marL="241300" marR="45720" indent="-228600">
              <a:lnSpc>
                <a:spcPct val="91700"/>
              </a:lnSpc>
              <a:spcBef>
                <a:spcPts val="1065"/>
              </a:spcBef>
              <a:buSzPct val="53571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small</a:t>
            </a:r>
            <a:r>
              <a:rPr dirty="0" sz="2800" spc="-5">
                <a:latin typeface="Calibri"/>
                <a:cs typeface="Calibri"/>
              </a:rPr>
              <a:t> dataset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work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posed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challenge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building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highly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accurate models. </a:t>
            </a:r>
            <a:r>
              <a:rPr dirty="0" sz="2800" spc="5">
                <a:latin typeface="Calibri"/>
                <a:cs typeface="Calibri"/>
              </a:rPr>
              <a:t>By </a:t>
            </a:r>
            <a:r>
              <a:rPr dirty="0" sz="2800" spc="-5">
                <a:latin typeface="Calibri"/>
                <a:cs typeface="Calibri"/>
              </a:rPr>
              <a:t>training the models </a:t>
            </a:r>
            <a:r>
              <a:rPr dirty="0" sz="2800">
                <a:latin typeface="Calibri"/>
                <a:cs typeface="Calibri"/>
              </a:rPr>
              <a:t>on more diverse data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sets, </a:t>
            </a:r>
            <a:r>
              <a:rPr dirty="0" sz="2800">
                <a:latin typeface="Calibri"/>
                <a:cs typeface="Calibri"/>
              </a:rPr>
              <a:t>longer </a:t>
            </a:r>
            <a:r>
              <a:rPr dirty="0" sz="2800" spc="-5">
                <a:latin typeface="Calibri"/>
                <a:cs typeface="Calibri"/>
              </a:rPr>
              <a:t>comments,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more balanced </a:t>
            </a:r>
            <a:r>
              <a:rPr dirty="0" sz="2800" spc="-5">
                <a:latin typeface="Calibri"/>
                <a:cs typeface="Calibri"/>
              </a:rPr>
              <a:t>dataset, </a:t>
            </a:r>
            <a:r>
              <a:rPr dirty="0" sz="2800">
                <a:latin typeface="Calibri"/>
                <a:cs typeface="Calibri"/>
              </a:rPr>
              <a:t>more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accurate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 efficient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classification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models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built.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08" y="0"/>
            <a:ext cx="399287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15" b="0">
                <a:latin typeface="Calibri Light"/>
                <a:cs typeface="Calibri Light"/>
              </a:rPr>
              <a:t>T</a:t>
            </a:r>
            <a:r>
              <a:rPr dirty="0" sz="4000" spc="-15" b="0">
                <a:latin typeface="Calibri Light"/>
                <a:cs typeface="Calibri Light"/>
              </a:rPr>
              <a:t>a</a:t>
            </a:r>
            <a:r>
              <a:rPr dirty="0" sz="4000" spc="-15" b="0">
                <a:latin typeface="Calibri Light"/>
                <a:cs typeface="Calibri Light"/>
              </a:rPr>
              <a:t>b</a:t>
            </a:r>
            <a:r>
              <a:rPr dirty="0" sz="4000" spc="-25" b="0">
                <a:latin typeface="Calibri Light"/>
                <a:cs typeface="Calibri Light"/>
              </a:rPr>
              <a:t>l</a:t>
            </a:r>
            <a:r>
              <a:rPr dirty="0" sz="4000" spc="5" b="0">
                <a:latin typeface="Calibri Light"/>
                <a:cs typeface="Calibri Light"/>
              </a:rPr>
              <a:t>e</a:t>
            </a:r>
            <a:r>
              <a:rPr dirty="0" sz="4000" spc="-225" b="0">
                <a:latin typeface="Calibri Light"/>
                <a:cs typeface="Calibri Light"/>
              </a:rPr>
              <a:t> </a:t>
            </a:r>
            <a:r>
              <a:rPr dirty="0" sz="4000" spc="-30" b="0">
                <a:latin typeface="Calibri Light"/>
                <a:cs typeface="Calibri Light"/>
              </a:rPr>
              <a:t>O</a:t>
            </a:r>
            <a:r>
              <a:rPr dirty="0" sz="4000" b="0">
                <a:latin typeface="Calibri Light"/>
                <a:cs typeface="Calibri Light"/>
              </a:rPr>
              <a:t>f</a:t>
            </a:r>
            <a:r>
              <a:rPr dirty="0" sz="4000" spc="-185" b="0">
                <a:latin typeface="Calibri Light"/>
                <a:cs typeface="Calibri Light"/>
              </a:rPr>
              <a:t> </a:t>
            </a:r>
            <a:r>
              <a:rPr dirty="0" sz="4000" spc="-30" b="0">
                <a:latin typeface="Calibri Light"/>
                <a:cs typeface="Calibri Light"/>
              </a:rPr>
              <a:t>C</a:t>
            </a:r>
            <a:r>
              <a:rPr dirty="0" sz="4000" spc="-25" b="0">
                <a:latin typeface="Calibri Light"/>
                <a:cs typeface="Calibri Light"/>
              </a:rPr>
              <a:t>o</a:t>
            </a:r>
            <a:r>
              <a:rPr dirty="0" sz="4000" spc="-15" b="0">
                <a:latin typeface="Calibri Light"/>
                <a:cs typeface="Calibri Light"/>
              </a:rPr>
              <a:t>n</a:t>
            </a:r>
            <a:r>
              <a:rPr dirty="0" sz="4000" spc="-50" b="0">
                <a:latin typeface="Calibri Light"/>
                <a:cs typeface="Calibri Light"/>
              </a:rPr>
              <a:t>t</a:t>
            </a:r>
            <a:r>
              <a:rPr dirty="0" sz="4000" spc="-35" b="0">
                <a:latin typeface="Calibri Light"/>
                <a:cs typeface="Calibri Light"/>
              </a:rPr>
              <a:t>e</a:t>
            </a:r>
            <a:r>
              <a:rPr dirty="0" sz="4000" spc="-15" b="0">
                <a:latin typeface="Calibri Light"/>
                <a:cs typeface="Calibri Light"/>
              </a:rPr>
              <a:t>n</a:t>
            </a:r>
            <a:r>
              <a:rPr dirty="0" sz="4000" spc="-25" b="0">
                <a:latin typeface="Calibri Light"/>
                <a:cs typeface="Calibri Light"/>
              </a:rPr>
              <a:t>t</a:t>
            </a:r>
            <a:r>
              <a:rPr dirty="0" sz="4000" b="0">
                <a:latin typeface="Calibri Light"/>
                <a:cs typeface="Calibri Light"/>
              </a:rPr>
              <a:t>s</a:t>
            </a:r>
            <a:r>
              <a:rPr dirty="0" sz="4000" spc="-200" b="0">
                <a:latin typeface="Calibri Light"/>
                <a:cs typeface="Calibri Light"/>
              </a:rPr>
              <a:t> </a:t>
            </a:r>
            <a:r>
              <a:rPr dirty="0" sz="4000" spc="-25" b="0">
                <a:latin typeface="Calibri Light"/>
                <a:cs typeface="Calibri Light"/>
              </a:rPr>
              <a:t>:</a:t>
            </a:r>
            <a:r>
              <a:rPr dirty="0" sz="4000" b="0">
                <a:latin typeface="Calibri Light"/>
                <a:cs typeface="Calibri Light"/>
              </a:rPr>
              <a:t>-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668" y="671712"/>
            <a:ext cx="9953625" cy="51396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latin typeface="Calibri"/>
                <a:cs typeface="Calibri"/>
              </a:rPr>
              <a:t>Acknowledgement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lvl="1" marL="869315" indent="-5346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869950" algn="l"/>
              </a:tabLst>
            </a:pPr>
            <a:r>
              <a:rPr dirty="0" sz="2800">
                <a:latin typeface="Calibri"/>
                <a:cs typeface="Calibri"/>
              </a:rPr>
              <a:t>Problem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Statement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and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understanding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>
                <a:latin typeface="Calibri"/>
                <a:cs typeface="Calibri"/>
              </a:rPr>
              <a:t>EDA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steps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Visualization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latin typeface="Calibri"/>
                <a:cs typeface="Calibri"/>
              </a:rPr>
              <a:t>Steps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assumptions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complete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 lvl="1" marL="869315" indent="-534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869950" algn="l"/>
              </a:tabLst>
            </a:pP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Pre-processing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Done</a:t>
            </a:r>
            <a:endParaRPr sz="2800">
              <a:latin typeface="Calibri"/>
              <a:cs typeface="Calibri"/>
            </a:endParaRPr>
          </a:p>
          <a:p>
            <a:pPr lvl="1" marL="869315" indent="-5346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869950" algn="l"/>
              </a:tabLst>
            </a:pPr>
            <a:r>
              <a:rPr dirty="0" sz="2800">
                <a:latin typeface="Calibri"/>
                <a:cs typeface="Calibri"/>
              </a:rPr>
              <a:t>Set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of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assumptions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related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problem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under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consideration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Dashboard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latin typeface="Calibri"/>
                <a:cs typeface="Calibri"/>
              </a:rPr>
              <a:t>Finalized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8441" y="343865"/>
            <a:ext cx="45142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5">
                <a:latin typeface="Arial"/>
                <a:cs typeface="Arial"/>
              </a:rPr>
              <a:t>Acknowledgement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036" y="1399108"/>
            <a:ext cx="10414000" cy="34486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20"/>
              </a:spcBef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internship </a:t>
            </a:r>
            <a:r>
              <a:rPr dirty="0" sz="2800" spc="-5">
                <a:latin typeface="Calibri"/>
                <a:cs typeface="Calibri"/>
              </a:rPr>
              <a:t>opportunity </a:t>
            </a:r>
            <a:r>
              <a:rPr dirty="0" sz="2800">
                <a:latin typeface="Calibri"/>
                <a:cs typeface="Calibri"/>
              </a:rPr>
              <a:t>I have with Flip Robo </a:t>
            </a:r>
            <a:r>
              <a:rPr dirty="0" sz="2800" spc="-5">
                <a:latin typeface="Calibri"/>
                <a:cs typeface="Calibri"/>
              </a:rPr>
              <a:t>Technologies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great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chance </a:t>
            </a:r>
            <a:r>
              <a:rPr dirty="0" sz="2800" spc="5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learning </a:t>
            </a:r>
            <a:r>
              <a:rPr dirty="0" sz="2800">
                <a:latin typeface="Calibri"/>
                <a:cs typeface="Calibri"/>
              </a:rPr>
              <a:t>and professional </a:t>
            </a:r>
            <a:r>
              <a:rPr dirty="0" sz="2800" spc="-5">
                <a:latin typeface="Calibri"/>
                <a:cs typeface="Calibri"/>
              </a:rPr>
              <a:t>development. </a:t>
            </a:r>
            <a:r>
              <a:rPr dirty="0" sz="2800">
                <a:latin typeface="Calibri"/>
                <a:cs typeface="Calibri"/>
              </a:rPr>
              <a:t>I perceive </a:t>
            </a:r>
            <a:r>
              <a:rPr dirty="0" sz="2800" spc="5">
                <a:latin typeface="Calibri"/>
                <a:cs typeface="Calibri"/>
              </a:rPr>
              <a:t>this 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opportunity </a:t>
            </a:r>
            <a:r>
              <a:rPr dirty="0" sz="2800">
                <a:latin typeface="Calibri"/>
                <a:cs typeface="Calibri"/>
              </a:rPr>
              <a:t>as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big </a:t>
            </a:r>
            <a:r>
              <a:rPr dirty="0" sz="2800">
                <a:latin typeface="Calibri"/>
                <a:cs typeface="Calibri"/>
              </a:rPr>
              <a:t>milestone in </a:t>
            </a:r>
            <a:r>
              <a:rPr dirty="0" sz="2800" spc="-5">
                <a:latin typeface="Calibri"/>
                <a:cs typeface="Calibri"/>
              </a:rPr>
              <a:t>my career development. </a:t>
            </a:r>
            <a:r>
              <a:rPr dirty="0" sz="2800">
                <a:latin typeface="Calibri"/>
                <a:cs typeface="Calibri"/>
              </a:rPr>
              <a:t>I will </a:t>
            </a:r>
            <a:r>
              <a:rPr dirty="0" sz="2800" spc="-5">
                <a:latin typeface="Calibri"/>
                <a:cs typeface="Calibri"/>
              </a:rPr>
              <a:t>strive </a:t>
            </a:r>
            <a:r>
              <a:rPr dirty="0" sz="2800">
                <a:latin typeface="Calibri"/>
                <a:cs typeface="Calibri"/>
              </a:rPr>
              <a:t>to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gained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skills</a:t>
            </a:r>
            <a:r>
              <a:rPr dirty="0" sz="2800">
                <a:latin typeface="Calibri"/>
                <a:cs typeface="Calibri"/>
              </a:rPr>
              <a:t> acknowledge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best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possible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way.</a:t>
            </a:r>
            <a:endParaRPr sz="2800">
              <a:latin typeface="Calibri"/>
              <a:cs typeface="Calibri"/>
            </a:endParaRPr>
          </a:p>
          <a:p>
            <a:pPr marL="12700" marR="30480">
              <a:lnSpc>
                <a:spcPts val="3340"/>
              </a:lnSpc>
              <a:spcBef>
                <a:spcPts val="180"/>
              </a:spcBef>
            </a:pPr>
            <a:r>
              <a:rPr dirty="0" sz="2800">
                <a:latin typeface="Calibri"/>
                <a:cs typeface="Calibri"/>
              </a:rPr>
              <a:t>I would like to </a:t>
            </a:r>
            <a:r>
              <a:rPr dirty="0" sz="2800" spc="-5">
                <a:latin typeface="Calibri"/>
                <a:cs typeface="Calibri"/>
              </a:rPr>
              <a:t>extend my appreciation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thanks </a:t>
            </a:r>
            <a:r>
              <a:rPr dirty="0" sz="2800" spc="5">
                <a:latin typeface="Calibri"/>
                <a:cs typeface="Calibri"/>
              </a:rPr>
              <a:t>for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mentors from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 Trained and </a:t>
            </a:r>
            <a:r>
              <a:rPr dirty="0" sz="2800" spc="-5">
                <a:latin typeface="Calibri"/>
                <a:cs typeface="Calibri"/>
              </a:rPr>
              <a:t>professionals </a:t>
            </a:r>
            <a:r>
              <a:rPr dirty="0" sz="2800">
                <a:latin typeface="Calibri"/>
                <a:cs typeface="Calibri"/>
              </a:rPr>
              <a:t>from </a:t>
            </a:r>
            <a:r>
              <a:rPr dirty="0" sz="2800" spc="-10">
                <a:latin typeface="Calibri"/>
                <a:cs typeface="Calibri"/>
              </a:rPr>
              <a:t>FlipRoboTechnologies who </a:t>
            </a:r>
            <a:r>
              <a:rPr dirty="0" sz="2800" spc="-5">
                <a:latin typeface="Calibri"/>
                <a:cs typeface="Calibri"/>
              </a:rPr>
              <a:t>had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extended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their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help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and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support.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45"/>
              </a:lnSpc>
            </a:pPr>
            <a:r>
              <a:rPr dirty="0" sz="2800">
                <a:latin typeface="Calibri"/>
                <a:cs typeface="Calibri"/>
              </a:rPr>
              <a:t>References: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  <a:hlinkClick r:id="rId2"/>
              </a:rPr>
              <a:t>www.scipy.org,</a:t>
            </a:r>
            <a:r>
              <a:rPr dirty="0" sz="2800">
                <a:latin typeface="Calibri"/>
                <a:cs typeface="Calibri"/>
                <a:hlinkClick r:id="rId2"/>
              </a:rPr>
              <a:t> </a:t>
            </a:r>
            <a:r>
              <a:rPr dirty="0" sz="2800" spc="-5">
                <a:latin typeface="Calibri"/>
                <a:cs typeface="Calibri"/>
              </a:rPr>
              <a:t>Kaggle,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Github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4809" y="106121"/>
            <a:ext cx="3364229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5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644" y="1124534"/>
            <a:ext cx="10876280" cy="3918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70815">
              <a:lnSpc>
                <a:spcPct val="100000"/>
              </a:lnSpc>
              <a:spcBef>
                <a:spcPts val="95"/>
              </a:spcBef>
            </a:pPr>
            <a:r>
              <a:rPr dirty="0" sz="3200" spc="-10" b="1">
                <a:latin typeface="Calibri"/>
                <a:cs typeface="Calibri"/>
              </a:rPr>
              <a:t>Problem</a:t>
            </a:r>
            <a:r>
              <a:rPr dirty="0" sz="3200" spc="-130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statement</a:t>
            </a:r>
            <a:r>
              <a:rPr dirty="0" sz="3200" spc="-85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and</a:t>
            </a:r>
            <a:r>
              <a:rPr dirty="0" sz="3200" spc="-150" b="1">
                <a:latin typeface="Calibri"/>
                <a:cs typeface="Calibri"/>
              </a:rPr>
              <a:t> </a:t>
            </a:r>
            <a:r>
              <a:rPr dirty="0" sz="3200" spc="-5" b="1">
                <a:latin typeface="Calibri"/>
                <a:cs typeface="Calibri"/>
              </a:rPr>
              <a:t>understanding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alibri"/>
              <a:cs typeface="Calibri"/>
            </a:endParaRPr>
          </a:p>
          <a:p>
            <a:pPr algn="just" marL="12700" marR="5715">
              <a:lnSpc>
                <a:spcPct val="100000"/>
              </a:lnSpc>
            </a:pPr>
            <a:r>
              <a:rPr dirty="0" sz="2800" spc="5">
                <a:latin typeface="Calibri"/>
                <a:cs typeface="Calibri"/>
              </a:rPr>
              <a:t>We </a:t>
            </a:r>
            <a:r>
              <a:rPr dirty="0" sz="2800">
                <a:latin typeface="Calibri"/>
                <a:cs typeface="Calibri"/>
              </a:rPr>
              <a:t>have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client </a:t>
            </a:r>
            <a:r>
              <a:rPr dirty="0" sz="2800" spc="5">
                <a:latin typeface="Calibri"/>
                <a:cs typeface="Calibri"/>
              </a:rPr>
              <a:t>who </a:t>
            </a:r>
            <a:r>
              <a:rPr dirty="0" sz="2800" spc="-5">
                <a:latin typeface="Calibri"/>
                <a:cs typeface="Calibri"/>
              </a:rPr>
              <a:t>has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website where </a:t>
            </a:r>
            <a:r>
              <a:rPr dirty="0" sz="2800">
                <a:latin typeface="Calibri"/>
                <a:cs typeface="Calibri"/>
              </a:rPr>
              <a:t>people </a:t>
            </a:r>
            <a:r>
              <a:rPr dirty="0" sz="2800" spc="5">
                <a:latin typeface="Calibri"/>
                <a:cs typeface="Calibri"/>
              </a:rPr>
              <a:t>write </a:t>
            </a:r>
            <a:r>
              <a:rPr dirty="0" sz="2800" spc="-10">
                <a:latin typeface="Calibri"/>
                <a:cs typeface="Calibri"/>
              </a:rPr>
              <a:t>different </a:t>
            </a:r>
            <a:r>
              <a:rPr dirty="0" sz="2800">
                <a:latin typeface="Calibri"/>
                <a:cs typeface="Calibri"/>
              </a:rPr>
              <a:t>reviews </a:t>
            </a:r>
            <a:r>
              <a:rPr dirty="0" sz="2800" spc="5">
                <a:latin typeface="Calibri"/>
                <a:cs typeface="Calibri"/>
              </a:rPr>
              <a:t> for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technical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products.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Now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adding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new</a:t>
            </a:r>
            <a:r>
              <a:rPr dirty="0" sz="2800" spc="-5">
                <a:latin typeface="Calibri"/>
                <a:cs typeface="Calibri"/>
              </a:rPr>
              <a:t> feature</a:t>
            </a:r>
            <a:r>
              <a:rPr dirty="0" sz="2800" spc="5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their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website</a:t>
            </a: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ct val="99700"/>
              </a:lnSpc>
              <a:spcBef>
                <a:spcPts val="10"/>
              </a:spcBef>
            </a:pPr>
            <a:r>
              <a:rPr dirty="0" sz="2800" spc="5">
                <a:latin typeface="Calibri"/>
                <a:cs typeface="Calibri"/>
              </a:rPr>
              <a:t>i.e.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reviewer </a:t>
            </a:r>
            <a:r>
              <a:rPr dirty="0" sz="2800" spc="-5">
                <a:latin typeface="Calibri"/>
                <a:cs typeface="Calibri"/>
              </a:rPr>
              <a:t>will </a:t>
            </a:r>
            <a:r>
              <a:rPr dirty="0" sz="2800">
                <a:latin typeface="Calibri"/>
                <a:cs typeface="Calibri"/>
              </a:rPr>
              <a:t>have to add </a:t>
            </a:r>
            <a:r>
              <a:rPr dirty="0" sz="2800" spc="-5">
                <a:latin typeface="Calibri"/>
                <a:cs typeface="Calibri"/>
              </a:rPr>
              <a:t>stars(rating) </a:t>
            </a:r>
            <a:r>
              <a:rPr dirty="0" sz="2800">
                <a:latin typeface="Calibri"/>
                <a:cs typeface="Calibri"/>
              </a:rPr>
              <a:t>as well with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review.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rating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 out </a:t>
            </a:r>
            <a:r>
              <a:rPr dirty="0" sz="2800" spc="5">
                <a:latin typeface="Calibri"/>
                <a:cs typeface="Calibri"/>
              </a:rPr>
              <a:t>5 </a:t>
            </a:r>
            <a:r>
              <a:rPr dirty="0" sz="2800">
                <a:latin typeface="Calibri"/>
                <a:cs typeface="Calibri"/>
              </a:rPr>
              <a:t>stars and it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only </a:t>
            </a:r>
            <a:r>
              <a:rPr dirty="0" sz="2800" spc="-5">
                <a:latin typeface="Calibri"/>
                <a:cs typeface="Calibri"/>
              </a:rPr>
              <a:t>has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5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options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available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1 </a:t>
            </a:r>
            <a:r>
              <a:rPr dirty="0" sz="2800" spc="-10">
                <a:latin typeface="Calibri"/>
                <a:cs typeface="Calibri"/>
              </a:rPr>
              <a:t>star,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2 </a:t>
            </a:r>
            <a:r>
              <a:rPr dirty="0" sz="2800" spc="-5">
                <a:latin typeface="Calibri"/>
                <a:cs typeface="Calibri"/>
              </a:rPr>
              <a:t>stars,</a:t>
            </a:r>
            <a:r>
              <a:rPr dirty="0" sz="2800" spc="62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3 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stars, </a:t>
            </a:r>
            <a:r>
              <a:rPr dirty="0" sz="2800" spc="5">
                <a:latin typeface="Calibri"/>
                <a:cs typeface="Calibri"/>
              </a:rPr>
              <a:t>4 </a:t>
            </a:r>
            <a:r>
              <a:rPr dirty="0" sz="2800" spc="-5">
                <a:latin typeface="Calibri"/>
                <a:cs typeface="Calibri"/>
              </a:rPr>
              <a:t>stars, </a:t>
            </a:r>
            <a:r>
              <a:rPr dirty="0" sz="2800" spc="5">
                <a:latin typeface="Calibri"/>
                <a:cs typeface="Calibri"/>
              </a:rPr>
              <a:t>5 </a:t>
            </a:r>
            <a:r>
              <a:rPr dirty="0" sz="2800" spc="-5">
                <a:latin typeface="Calibri"/>
                <a:cs typeface="Calibri"/>
              </a:rPr>
              <a:t>stars. Now they </a:t>
            </a:r>
            <a:r>
              <a:rPr dirty="0" sz="2800" spc="5">
                <a:latin typeface="Calibri"/>
                <a:cs typeface="Calibri"/>
              </a:rPr>
              <a:t>want </a:t>
            </a:r>
            <a:r>
              <a:rPr dirty="0" sz="280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predict </a:t>
            </a:r>
            <a:r>
              <a:rPr dirty="0" sz="2800">
                <a:latin typeface="Calibri"/>
                <a:cs typeface="Calibri"/>
              </a:rPr>
              <a:t>ratings </a:t>
            </a:r>
            <a:r>
              <a:rPr dirty="0" sz="2800" spc="5">
                <a:latin typeface="Calibri"/>
                <a:cs typeface="Calibri"/>
              </a:rPr>
              <a:t>for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reviews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which </a:t>
            </a:r>
            <a:r>
              <a:rPr dirty="0" sz="2800" spc="5">
                <a:latin typeface="Calibri"/>
                <a:cs typeface="Calibri"/>
              </a:rPr>
              <a:t>were </a:t>
            </a:r>
            <a:r>
              <a:rPr dirty="0" sz="2800">
                <a:latin typeface="Calibri"/>
                <a:cs typeface="Calibri"/>
              </a:rPr>
              <a:t>written in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past and </a:t>
            </a:r>
            <a:r>
              <a:rPr dirty="0" sz="2800" spc="-5">
                <a:latin typeface="Calibri"/>
                <a:cs typeface="Calibri"/>
              </a:rPr>
              <a:t>they </a:t>
            </a:r>
            <a:r>
              <a:rPr dirty="0" sz="2800">
                <a:latin typeface="Calibri"/>
                <a:cs typeface="Calibri"/>
              </a:rPr>
              <a:t>don’t have ratings. So, </a:t>
            </a:r>
            <a:r>
              <a:rPr dirty="0" sz="2800" spc="5">
                <a:latin typeface="Calibri"/>
                <a:cs typeface="Calibri"/>
              </a:rPr>
              <a:t>we </a:t>
            </a:r>
            <a:r>
              <a:rPr dirty="0" sz="2800">
                <a:latin typeface="Calibri"/>
                <a:cs typeface="Calibri"/>
              </a:rPr>
              <a:t>have </a:t>
            </a:r>
            <a:r>
              <a:rPr dirty="0" sz="2800" spc="-10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 build</a:t>
            </a:r>
            <a:r>
              <a:rPr dirty="0" sz="2800" spc="5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application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which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predict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rating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by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seeing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review.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669" y="17729"/>
            <a:ext cx="466407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EDA</a:t>
            </a:r>
            <a:r>
              <a:rPr dirty="0" spc="-70"/>
              <a:t> </a:t>
            </a:r>
            <a:r>
              <a:rPr dirty="0" spc="-10"/>
              <a:t>steps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 spc="-5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0124" y="5204917"/>
            <a:ext cx="863727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Calibri"/>
                <a:cs typeface="Calibri"/>
              </a:rPr>
              <a:t>Rating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1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Rating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2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distribution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after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cleaning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reviews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59" y="746759"/>
            <a:ext cx="4968240" cy="41461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945835"/>
            <a:ext cx="873633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Calibri"/>
                <a:cs typeface="Calibri"/>
              </a:rPr>
              <a:t>Rating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3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Rating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4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distribution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after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cleaning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reviews: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4985" y="558800"/>
            <a:ext cx="5501005" cy="48401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3098" y="5591962"/>
            <a:ext cx="818134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Calibri"/>
                <a:cs typeface="Calibri"/>
              </a:rPr>
              <a:t>Rating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1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Rating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5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distribution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after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cleaning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reviews: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7867" y="631738"/>
            <a:ext cx="4878305" cy="46087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664286"/>
            <a:ext cx="425259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Data</a:t>
            </a:r>
            <a:r>
              <a:rPr dirty="0" spc="-15"/>
              <a:t> </a:t>
            </a:r>
            <a:r>
              <a:rPr dirty="0" spc="-10"/>
              <a:t>Preprocessing</a:t>
            </a:r>
            <a:r>
              <a:rPr dirty="0" spc="-15"/>
              <a:t> </a:t>
            </a:r>
            <a:r>
              <a:rPr dirty="0" spc="-10"/>
              <a:t>Done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580" y="1514932"/>
            <a:ext cx="10006965" cy="42932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30"/>
              </a:spcBef>
            </a:pPr>
            <a:r>
              <a:rPr dirty="0" sz="2800" spc="5">
                <a:latin typeface="Calibri"/>
                <a:cs typeface="Calibri"/>
              </a:rPr>
              <a:t>We </a:t>
            </a:r>
            <a:r>
              <a:rPr dirty="0" sz="2800">
                <a:latin typeface="Calibri"/>
                <a:cs typeface="Calibri"/>
              </a:rPr>
              <a:t>first </a:t>
            </a:r>
            <a:r>
              <a:rPr dirty="0" sz="2800" spc="-5">
                <a:latin typeface="Calibri"/>
                <a:cs typeface="Calibri"/>
              </a:rPr>
              <a:t>looked </a:t>
            </a:r>
            <a:r>
              <a:rPr dirty="0" sz="2800" spc="5">
                <a:latin typeface="Calibri"/>
                <a:cs typeface="Calibri"/>
              </a:rPr>
              <a:t>for </a:t>
            </a:r>
            <a:r>
              <a:rPr dirty="0" sz="2800" spc="-15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null </a:t>
            </a:r>
            <a:r>
              <a:rPr dirty="0" sz="2800">
                <a:latin typeface="Calibri"/>
                <a:cs typeface="Calibri"/>
              </a:rPr>
              <a:t>values </a:t>
            </a:r>
            <a:r>
              <a:rPr dirty="0" sz="2800" spc="-5">
                <a:latin typeface="Calibri"/>
                <a:cs typeface="Calibri"/>
              </a:rPr>
              <a:t>present </a:t>
            </a:r>
            <a:r>
              <a:rPr dirty="0" sz="2800" spc="5">
                <a:latin typeface="Calibri"/>
                <a:cs typeface="Calibri"/>
              </a:rPr>
              <a:t>in </a:t>
            </a:r>
            <a:r>
              <a:rPr dirty="0" sz="2800" spc="-5">
                <a:latin typeface="Calibri"/>
                <a:cs typeface="Calibri"/>
              </a:rPr>
              <a:t>the dataset. We </a:t>
            </a:r>
            <a:r>
              <a:rPr dirty="0" sz="2800">
                <a:latin typeface="Calibri"/>
                <a:cs typeface="Calibri"/>
              </a:rPr>
              <a:t>noticed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that </a:t>
            </a:r>
            <a:r>
              <a:rPr dirty="0" sz="2800">
                <a:latin typeface="Calibri"/>
                <a:cs typeface="Calibri"/>
              </a:rPr>
              <a:t>there </a:t>
            </a:r>
            <a:r>
              <a:rPr dirty="0" sz="2800" spc="5">
                <a:latin typeface="Calibri"/>
                <a:cs typeface="Calibri"/>
              </a:rPr>
              <a:t>were </a:t>
            </a:r>
            <a:r>
              <a:rPr dirty="0" sz="2800" spc="-5">
                <a:latin typeface="Calibri"/>
                <a:cs typeface="Calibri"/>
              </a:rPr>
              <a:t>no </a:t>
            </a:r>
            <a:r>
              <a:rPr dirty="0" sz="2800">
                <a:latin typeface="Calibri"/>
                <a:cs typeface="Calibri"/>
              </a:rPr>
              <a:t>null values </a:t>
            </a:r>
            <a:r>
              <a:rPr dirty="0" sz="2800" spc="-5">
                <a:latin typeface="Calibri"/>
                <a:cs typeface="Calibri"/>
              </a:rPr>
              <a:t>present </a:t>
            </a:r>
            <a:r>
              <a:rPr dirty="0" sz="2800">
                <a:latin typeface="Calibri"/>
                <a:cs typeface="Calibri"/>
              </a:rPr>
              <a:t>in our </a:t>
            </a:r>
            <a:r>
              <a:rPr dirty="0" sz="2800" spc="-5">
                <a:latin typeface="Calibri"/>
                <a:cs typeface="Calibri"/>
              </a:rPr>
              <a:t>dataset. Then </a:t>
            </a:r>
            <a:r>
              <a:rPr dirty="0" sz="2800" spc="10">
                <a:latin typeface="Calibri"/>
                <a:cs typeface="Calibri"/>
              </a:rPr>
              <a:t>we 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performed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text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processing.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usually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comes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variety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35"/>
              </a:lnSpc>
              <a:spcBef>
                <a:spcPts val="75"/>
              </a:spcBef>
              <a:tabLst>
                <a:tab pos="463550" algn="l"/>
              </a:tabLst>
            </a:pPr>
            <a:r>
              <a:rPr dirty="0" sz="2800" spc="5">
                <a:latin typeface="Calibri"/>
                <a:cs typeface="Calibri"/>
              </a:rPr>
              <a:t>of	</a:t>
            </a:r>
            <a:r>
              <a:rPr dirty="0" sz="2800" spc="-5">
                <a:latin typeface="Calibri"/>
                <a:cs typeface="Calibri"/>
              </a:rPr>
              <a:t>sources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often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different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formats.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35"/>
              </a:lnSpc>
            </a:pP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this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reason,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transforming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your</a:t>
            </a:r>
            <a:r>
              <a:rPr dirty="0" sz="2800" spc="-5">
                <a:latin typeface="Calibri"/>
                <a:cs typeface="Calibri"/>
              </a:rPr>
              <a:t> raw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essential. </a:t>
            </a:r>
            <a:r>
              <a:rPr dirty="0" sz="2800" spc="-5">
                <a:latin typeface="Calibri"/>
                <a:cs typeface="Calibri"/>
              </a:rPr>
              <a:t>However,</a:t>
            </a:r>
            <a:endParaRPr sz="2800">
              <a:latin typeface="Calibri"/>
              <a:cs typeface="Calibri"/>
            </a:endParaRPr>
          </a:p>
          <a:p>
            <a:pPr algn="just" marL="12700" marR="12065">
              <a:lnSpc>
                <a:spcPct val="99700"/>
              </a:lnSpc>
              <a:spcBef>
                <a:spcPts val="15"/>
              </a:spcBef>
            </a:pPr>
            <a:r>
              <a:rPr dirty="0" sz="2800" spc="-5">
                <a:latin typeface="Calibri"/>
                <a:cs typeface="Calibri"/>
              </a:rPr>
              <a:t>this </a:t>
            </a:r>
            <a:r>
              <a:rPr dirty="0" sz="2800">
                <a:latin typeface="Calibri"/>
                <a:cs typeface="Calibri"/>
              </a:rPr>
              <a:t>is </a:t>
            </a:r>
            <a:r>
              <a:rPr dirty="0" sz="2800" spc="-5">
                <a:latin typeface="Calibri"/>
                <a:cs typeface="Calibri"/>
              </a:rPr>
              <a:t>not </a:t>
            </a:r>
            <a:r>
              <a:rPr dirty="0" sz="2800" spc="5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simple </a:t>
            </a:r>
            <a:r>
              <a:rPr dirty="0" sz="2800">
                <a:latin typeface="Calibri"/>
                <a:cs typeface="Calibri"/>
              </a:rPr>
              <a:t>process, as </a:t>
            </a:r>
            <a:r>
              <a:rPr dirty="0" sz="2800" spc="-5">
                <a:latin typeface="Calibri"/>
                <a:cs typeface="Calibri"/>
              </a:rPr>
              <a:t>text </a:t>
            </a:r>
            <a:r>
              <a:rPr dirty="0" sz="2800">
                <a:latin typeface="Calibri"/>
                <a:cs typeface="Calibri"/>
              </a:rPr>
              <a:t>data </a:t>
            </a:r>
            <a:r>
              <a:rPr dirty="0" sz="2800" spc="-5">
                <a:latin typeface="Calibri"/>
                <a:cs typeface="Calibri"/>
              </a:rPr>
              <a:t>often contain </a:t>
            </a:r>
            <a:r>
              <a:rPr dirty="0" sz="2800">
                <a:latin typeface="Calibri"/>
                <a:cs typeface="Calibri"/>
              </a:rPr>
              <a:t>redundant and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repetitive words. </a:t>
            </a:r>
            <a:r>
              <a:rPr dirty="0" sz="2800" spc="-5">
                <a:latin typeface="Calibri"/>
                <a:cs typeface="Calibri"/>
              </a:rPr>
              <a:t>This means that processing the text </a:t>
            </a:r>
            <a:r>
              <a:rPr dirty="0" sz="2800">
                <a:latin typeface="Calibri"/>
                <a:cs typeface="Calibri"/>
              </a:rPr>
              <a:t>data is the first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step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our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solution.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fundamental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steps involved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algn="just" marL="12700" marR="297815">
              <a:lnSpc>
                <a:spcPts val="3340"/>
              </a:lnSpc>
              <a:spcBef>
                <a:spcPts val="170"/>
              </a:spcBef>
            </a:pPr>
            <a:r>
              <a:rPr dirty="0" sz="2800" spc="-5">
                <a:latin typeface="Calibri"/>
                <a:cs typeface="Calibri"/>
              </a:rPr>
              <a:t>text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preprocessing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is,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Cleaning</a:t>
            </a:r>
            <a:r>
              <a:rPr dirty="0" sz="2800" spc="4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raw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Tokenizing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cleaned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020" y="240233"/>
            <a:ext cx="7697470" cy="47078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Pre-processing</a:t>
            </a:r>
            <a:r>
              <a:rPr dirty="0" u="heavy" sz="2800" spc="-10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involved</a:t>
            </a:r>
            <a:r>
              <a:rPr dirty="0" u="heavy" sz="2800" spc="-1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2800" spc="-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following</a:t>
            </a:r>
            <a:r>
              <a:rPr dirty="0" u="heavy" sz="2800" spc="-1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37160" indent="-125095">
              <a:lnSpc>
                <a:spcPct val="100000"/>
              </a:lnSpc>
              <a:buSzPct val="92857"/>
              <a:buFont typeface="Arial MT"/>
              <a:buChar char="•"/>
              <a:tabLst>
                <a:tab pos="137795" algn="l"/>
              </a:tabLst>
            </a:pPr>
            <a:r>
              <a:rPr dirty="0" sz="2800">
                <a:latin typeface="Calibri"/>
                <a:cs typeface="Calibri"/>
              </a:rPr>
              <a:t>Removing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Punctuations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other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special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characters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137160" indent="-125095">
              <a:lnSpc>
                <a:spcPct val="100000"/>
              </a:lnSpc>
              <a:buSzPct val="92857"/>
              <a:buFont typeface="Arial MT"/>
              <a:buChar char="•"/>
              <a:tabLst>
                <a:tab pos="137795" algn="l"/>
              </a:tabLst>
            </a:pPr>
            <a:r>
              <a:rPr dirty="0" sz="2800">
                <a:latin typeface="Calibri"/>
                <a:cs typeface="Calibri"/>
              </a:rPr>
              <a:t>Removing</a:t>
            </a:r>
            <a:r>
              <a:rPr dirty="0" sz="2800" spc="-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Stop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Words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137160" indent="-125095">
              <a:lnSpc>
                <a:spcPct val="100000"/>
              </a:lnSpc>
              <a:buSzPct val="92857"/>
              <a:buFont typeface="Arial MT"/>
              <a:buChar char="•"/>
              <a:tabLst>
                <a:tab pos="137795" algn="l"/>
              </a:tabLst>
            </a:pPr>
            <a:r>
              <a:rPr dirty="0" sz="2800" spc="-5">
                <a:latin typeface="Calibri"/>
                <a:cs typeface="Calibri"/>
              </a:rPr>
              <a:t>Stemming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Lemmatizing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216535" indent="-204470">
              <a:lnSpc>
                <a:spcPct val="100000"/>
              </a:lnSpc>
              <a:buSzPct val="92857"/>
              <a:buFont typeface="Arial MT"/>
              <a:buChar char="•"/>
              <a:tabLst>
                <a:tab pos="217170" algn="l"/>
              </a:tabLst>
            </a:pPr>
            <a:r>
              <a:rPr dirty="0" sz="2800">
                <a:latin typeface="Calibri"/>
                <a:cs typeface="Calibri"/>
              </a:rPr>
              <a:t>Applying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tfidf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Vectorizer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SzPct val="92857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800">
                <a:latin typeface="Calibri"/>
                <a:cs typeface="Calibri"/>
              </a:rPr>
              <a:t>Balancing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dataset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through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smote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technique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2022-04-23T07:06:27Z</dcterms:created>
  <dcterms:modified xsi:type="dcterms:W3CDTF">2022-04-23T07:06:27Z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2022-04-23T00:00:00Z</vt:filetime>
  </property>
</Properties>
</file>