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590" autoAdjust="0"/>
    <p:restoredTop sz="94660"/>
  </p:normalViewPr>
  <p:slideViewPr>
    <p:cSldViewPr snapToGrid="0">
      <p:cViewPr varScale="1">
        <p:scale>
          <a:sx n="25" d="100"/>
          <a:sy n="25" d="100"/>
        </p:scale>
        <p:origin x="20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44DAC6-6BDC-4698-BFFF-27623AD8ABC3}" type="datetimeFigureOut">
              <a:rPr lang="en-US" smtClean="0"/>
              <a:t>13-Mar-17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E8583-0B0F-4E62-A80C-77B4A531FA61}" type="slidenum">
              <a:rPr lang="en-US" smtClean="0"/>
              <a:t>‹#›</a:t>
            </a:fld>
            <a:endParaRPr lang="en-US"/>
          </a:p>
        </p:txBody>
      </p:sp>
    </p:spTree>
    <p:extLst>
      <p:ext uri="{BB962C8B-B14F-4D97-AF65-F5344CB8AC3E}">
        <p14:creationId xmlns:p14="http://schemas.microsoft.com/office/powerpoint/2010/main" val="2406948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44DAC6-6BDC-4698-BFFF-27623AD8ABC3}" type="datetimeFigureOut">
              <a:rPr lang="en-US" smtClean="0"/>
              <a:t>13-Mar-17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E8583-0B0F-4E62-A80C-77B4A531FA61}" type="slidenum">
              <a:rPr lang="en-US" smtClean="0"/>
              <a:t>‹#›</a:t>
            </a:fld>
            <a:endParaRPr lang="en-US"/>
          </a:p>
        </p:txBody>
      </p:sp>
    </p:spTree>
    <p:extLst>
      <p:ext uri="{BB962C8B-B14F-4D97-AF65-F5344CB8AC3E}">
        <p14:creationId xmlns:p14="http://schemas.microsoft.com/office/powerpoint/2010/main" val="228721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44DAC6-6BDC-4698-BFFF-27623AD8ABC3}" type="datetimeFigureOut">
              <a:rPr lang="en-US" smtClean="0"/>
              <a:t>13-Mar-17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E8583-0B0F-4E62-A80C-77B4A531FA61}" type="slidenum">
              <a:rPr lang="en-US" smtClean="0"/>
              <a:t>‹#›</a:t>
            </a:fld>
            <a:endParaRPr lang="en-US"/>
          </a:p>
        </p:txBody>
      </p:sp>
    </p:spTree>
    <p:extLst>
      <p:ext uri="{BB962C8B-B14F-4D97-AF65-F5344CB8AC3E}">
        <p14:creationId xmlns:p14="http://schemas.microsoft.com/office/powerpoint/2010/main" val="131172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44DAC6-6BDC-4698-BFFF-27623AD8ABC3}" type="datetimeFigureOut">
              <a:rPr lang="en-US" smtClean="0"/>
              <a:t>13-Mar-17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E8583-0B0F-4E62-A80C-77B4A531FA61}" type="slidenum">
              <a:rPr lang="en-US" smtClean="0"/>
              <a:t>‹#›</a:t>
            </a:fld>
            <a:endParaRPr lang="en-US"/>
          </a:p>
        </p:txBody>
      </p:sp>
    </p:spTree>
    <p:extLst>
      <p:ext uri="{BB962C8B-B14F-4D97-AF65-F5344CB8AC3E}">
        <p14:creationId xmlns:p14="http://schemas.microsoft.com/office/powerpoint/2010/main" val="256505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44DAC6-6BDC-4698-BFFF-27623AD8ABC3}" type="datetimeFigureOut">
              <a:rPr lang="en-US" smtClean="0"/>
              <a:t>13-Mar-17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E8583-0B0F-4E62-A80C-77B4A531FA61}" type="slidenum">
              <a:rPr lang="en-US" smtClean="0"/>
              <a:t>‹#›</a:t>
            </a:fld>
            <a:endParaRPr lang="en-US"/>
          </a:p>
        </p:txBody>
      </p:sp>
    </p:spTree>
    <p:extLst>
      <p:ext uri="{BB962C8B-B14F-4D97-AF65-F5344CB8AC3E}">
        <p14:creationId xmlns:p14="http://schemas.microsoft.com/office/powerpoint/2010/main" val="955708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44DAC6-6BDC-4698-BFFF-27623AD8ABC3}" type="datetimeFigureOut">
              <a:rPr lang="en-US" smtClean="0"/>
              <a:t>13-Mar-17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9E8583-0B0F-4E62-A80C-77B4A531FA61}" type="slidenum">
              <a:rPr lang="en-US" smtClean="0"/>
              <a:t>‹#›</a:t>
            </a:fld>
            <a:endParaRPr lang="en-US"/>
          </a:p>
        </p:txBody>
      </p:sp>
    </p:spTree>
    <p:extLst>
      <p:ext uri="{BB962C8B-B14F-4D97-AF65-F5344CB8AC3E}">
        <p14:creationId xmlns:p14="http://schemas.microsoft.com/office/powerpoint/2010/main" val="731140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44DAC6-6BDC-4698-BFFF-27623AD8ABC3}" type="datetimeFigureOut">
              <a:rPr lang="en-US" smtClean="0"/>
              <a:t>13-Mar-17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9E8583-0B0F-4E62-A80C-77B4A531FA61}" type="slidenum">
              <a:rPr lang="en-US" smtClean="0"/>
              <a:t>‹#›</a:t>
            </a:fld>
            <a:endParaRPr lang="en-US"/>
          </a:p>
        </p:txBody>
      </p:sp>
    </p:spTree>
    <p:extLst>
      <p:ext uri="{BB962C8B-B14F-4D97-AF65-F5344CB8AC3E}">
        <p14:creationId xmlns:p14="http://schemas.microsoft.com/office/powerpoint/2010/main" val="1349816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44DAC6-6BDC-4698-BFFF-27623AD8ABC3}" type="datetimeFigureOut">
              <a:rPr lang="en-US" smtClean="0"/>
              <a:t>13-Mar-17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9E8583-0B0F-4E62-A80C-77B4A531FA61}" type="slidenum">
              <a:rPr lang="en-US" smtClean="0"/>
              <a:t>‹#›</a:t>
            </a:fld>
            <a:endParaRPr lang="en-US"/>
          </a:p>
        </p:txBody>
      </p:sp>
    </p:spTree>
    <p:extLst>
      <p:ext uri="{BB962C8B-B14F-4D97-AF65-F5344CB8AC3E}">
        <p14:creationId xmlns:p14="http://schemas.microsoft.com/office/powerpoint/2010/main" val="24712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44DAC6-6BDC-4698-BFFF-27623AD8ABC3}" type="datetimeFigureOut">
              <a:rPr lang="en-US" smtClean="0"/>
              <a:t>13-Mar-17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9E8583-0B0F-4E62-A80C-77B4A531FA61}" type="slidenum">
              <a:rPr lang="en-US" smtClean="0"/>
              <a:t>‹#›</a:t>
            </a:fld>
            <a:endParaRPr lang="en-US"/>
          </a:p>
        </p:txBody>
      </p:sp>
    </p:spTree>
    <p:extLst>
      <p:ext uri="{BB962C8B-B14F-4D97-AF65-F5344CB8AC3E}">
        <p14:creationId xmlns:p14="http://schemas.microsoft.com/office/powerpoint/2010/main" val="3113890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44DAC6-6BDC-4698-BFFF-27623AD8ABC3}" type="datetimeFigureOut">
              <a:rPr lang="en-US" smtClean="0"/>
              <a:t>13-Mar-17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9E8583-0B0F-4E62-A80C-77B4A531FA61}" type="slidenum">
              <a:rPr lang="en-US" smtClean="0"/>
              <a:t>‹#›</a:t>
            </a:fld>
            <a:endParaRPr lang="en-US"/>
          </a:p>
        </p:txBody>
      </p:sp>
    </p:spTree>
    <p:extLst>
      <p:ext uri="{BB962C8B-B14F-4D97-AF65-F5344CB8AC3E}">
        <p14:creationId xmlns:p14="http://schemas.microsoft.com/office/powerpoint/2010/main" val="321217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44DAC6-6BDC-4698-BFFF-27623AD8ABC3}" type="datetimeFigureOut">
              <a:rPr lang="en-US" smtClean="0"/>
              <a:t>13-Mar-17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9E8583-0B0F-4E62-A80C-77B4A531FA61}" type="slidenum">
              <a:rPr lang="en-US" smtClean="0"/>
              <a:t>‹#›</a:t>
            </a:fld>
            <a:endParaRPr lang="en-US"/>
          </a:p>
        </p:txBody>
      </p:sp>
    </p:spTree>
    <p:extLst>
      <p:ext uri="{BB962C8B-B14F-4D97-AF65-F5344CB8AC3E}">
        <p14:creationId xmlns:p14="http://schemas.microsoft.com/office/powerpoint/2010/main" val="388925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A444DAC6-6BDC-4698-BFFF-27623AD8ABC3}" type="datetimeFigureOut">
              <a:rPr lang="en-US" smtClean="0"/>
              <a:t>13-Mar-17</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89E8583-0B0F-4E62-A80C-77B4A531FA61}" type="slidenum">
              <a:rPr lang="en-US" smtClean="0"/>
              <a:t>‹#›</a:t>
            </a:fld>
            <a:endParaRPr lang="en-US"/>
          </a:p>
        </p:txBody>
      </p:sp>
    </p:spTree>
    <p:extLst>
      <p:ext uri="{BB962C8B-B14F-4D97-AF65-F5344CB8AC3E}">
        <p14:creationId xmlns:p14="http://schemas.microsoft.com/office/powerpoint/2010/main" val="31083516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t="-2770" b="-1599"/>
          <a:stretch/>
        </p:blipFill>
        <p:spPr>
          <a:xfrm>
            <a:off x="10673848" y="8305801"/>
            <a:ext cx="19317496" cy="9944100"/>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7653" y="18910811"/>
            <a:ext cx="10065585" cy="4126987"/>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4316" y="12245206"/>
            <a:ext cx="5133080" cy="1901140"/>
          </a:xfrm>
          <a:prstGeom prst="rect">
            <a:avLst/>
          </a:prstGeom>
        </p:spPr>
      </p:pic>
      <p:sp>
        <p:nvSpPr>
          <p:cNvPr id="2" name="Title 1"/>
          <p:cNvSpPr>
            <a:spLocks noGrp="1"/>
          </p:cNvSpPr>
          <p:nvPr>
            <p:ph type="ctrTitle"/>
          </p:nvPr>
        </p:nvSpPr>
        <p:spPr>
          <a:xfrm>
            <a:off x="0" y="517270"/>
            <a:ext cx="43891200" cy="3480681"/>
          </a:xfrm>
          <a:solidFill>
            <a:schemeClr val="bg1">
              <a:lumMod val="85000"/>
            </a:schemeClr>
          </a:solidFill>
        </p:spPr>
        <p:txBody>
          <a:bodyPr>
            <a:noAutofit/>
          </a:bodyPr>
          <a:lstStyle/>
          <a:p>
            <a:r>
              <a:rPr lang="en-US" sz="11500" b="1" dirty="0" smtClean="0"/>
              <a:t>Identifying Hand Hygiene Using Neural Networks</a:t>
            </a:r>
            <a:r>
              <a:rPr lang="en-US" sz="9600" dirty="0" smtClean="0"/>
              <a:t/>
            </a:r>
            <a:br>
              <a:rPr lang="en-US" sz="9600" dirty="0" smtClean="0"/>
            </a:br>
            <a:r>
              <a:rPr lang="en-US" sz="8000" dirty="0" smtClean="0"/>
              <a:t>James </a:t>
            </a:r>
            <a:r>
              <a:rPr lang="en-US" sz="8000" dirty="0" smtClean="0"/>
              <a:t>Edwards</a:t>
            </a:r>
            <a:br>
              <a:rPr lang="en-US" sz="8000" dirty="0" smtClean="0"/>
            </a:br>
            <a:r>
              <a:rPr lang="en-US" sz="6000" dirty="0" smtClean="0"/>
              <a:t>Advised by Dr. Galluzzi and Dr. Boutell</a:t>
            </a:r>
            <a:endParaRPr lang="en-US" sz="8800" dirty="0"/>
          </a:p>
        </p:txBody>
      </p:sp>
      <p:sp>
        <p:nvSpPr>
          <p:cNvPr id="28" name="TextBox 27"/>
          <p:cNvSpPr txBox="1"/>
          <p:nvPr/>
        </p:nvSpPr>
        <p:spPr>
          <a:xfrm>
            <a:off x="646191" y="4353358"/>
            <a:ext cx="7239000" cy="7478970"/>
          </a:xfrm>
          <a:prstGeom prst="rect">
            <a:avLst/>
          </a:prstGeom>
          <a:noFill/>
        </p:spPr>
        <p:txBody>
          <a:bodyPr wrap="square" rtlCol="0">
            <a:spAutoFit/>
          </a:bodyPr>
          <a:lstStyle/>
          <a:p>
            <a:r>
              <a:rPr lang="en-US" sz="8000" dirty="0" smtClean="0"/>
              <a:t>My Data</a:t>
            </a:r>
          </a:p>
          <a:p>
            <a:endParaRPr lang="en-US" sz="4000" dirty="0"/>
          </a:p>
          <a:p>
            <a:r>
              <a:rPr lang="en-US" sz="4000" dirty="0" smtClean="0"/>
              <a:t>My project works with wrist acceleration data, taken from what are essentially custom Fitbits. Healthcare workers washed their hands, tied their shoes, walked around normally, and performed other activities, and the wrist acceleration was captured at 100 Hz. </a:t>
            </a:r>
          </a:p>
        </p:txBody>
      </p:sp>
      <p:sp>
        <p:nvSpPr>
          <p:cNvPr id="4" name="TextBox 3"/>
          <p:cNvSpPr txBox="1"/>
          <p:nvPr/>
        </p:nvSpPr>
        <p:spPr>
          <a:xfrm>
            <a:off x="11097433" y="17208221"/>
            <a:ext cx="9001000" cy="1323439"/>
          </a:xfrm>
          <a:prstGeom prst="rect">
            <a:avLst/>
          </a:prstGeom>
          <a:noFill/>
        </p:spPr>
        <p:txBody>
          <a:bodyPr wrap="square" rtlCol="0">
            <a:spAutoFit/>
          </a:bodyPr>
          <a:lstStyle/>
          <a:p>
            <a:r>
              <a:rPr lang="en-US" sz="8000" dirty="0" smtClean="0"/>
              <a:t>Models</a:t>
            </a:r>
          </a:p>
        </p:txBody>
      </p:sp>
      <p:sp>
        <p:nvSpPr>
          <p:cNvPr id="5" name="TextBox 4"/>
          <p:cNvSpPr txBox="1"/>
          <p:nvPr/>
        </p:nvSpPr>
        <p:spPr>
          <a:xfrm>
            <a:off x="32499300" y="4377102"/>
            <a:ext cx="9853362" cy="5632311"/>
          </a:xfrm>
          <a:prstGeom prst="rect">
            <a:avLst/>
          </a:prstGeom>
          <a:noFill/>
        </p:spPr>
        <p:txBody>
          <a:bodyPr wrap="square" rtlCol="0">
            <a:spAutoFit/>
          </a:bodyPr>
          <a:lstStyle/>
          <a:p>
            <a:r>
              <a:rPr lang="en-US" sz="8000" dirty="0" smtClean="0"/>
              <a:t>Results</a:t>
            </a:r>
          </a:p>
          <a:p>
            <a:endParaRPr lang="en-US" sz="4000" dirty="0"/>
          </a:p>
          <a:p>
            <a:r>
              <a:rPr lang="en-US" sz="4000" dirty="0" smtClean="0"/>
              <a:t>Overall a shorter window length produced better results. This idea makes sense because longer window lengths may miss certain periodic motions of hand hygiene.</a:t>
            </a:r>
          </a:p>
          <a:p>
            <a:endParaRPr lang="en-US" sz="4000" dirty="0"/>
          </a:p>
          <a:p>
            <a:endParaRPr lang="en-US" sz="4000" dirty="0"/>
          </a:p>
        </p:txBody>
      </p:sp>
      <p:sp>
        <p:nvSpPr>
          <p:cNvPr id="6" name="TextBox 5"/>
          <p:cNvSpPr txBox="1"/>
          <p:nvPr/>
        </p:nvSpPr>
        <p:spPr>
          <a:xfrm>
            <a:off x="10420517" y="4377102"/>
            <a:ext cx="19543456" cy="4401205"/>
          </a:xfrm>
          <a:prstGeom prst="rect">
            <a:avLst/>
          </a:prstGeom>
          <a:noFill/>
        </p:spPr>
        <p:txBody>
          <a:bodyPr wrap="square" rtlCol="0">
            <a:spAutoFit/>
          </a:bodyPr>
          <a:lstStyle/>
          <a:p>
            <a:r>
              <a:rPr lang="en-US" sz="8000" dirty="0" smtClean="0"/>
              <a:t>Pipeline</a:t>
            </a:r>
          </a:p>
          <a:p>
            <a:endParaRPr lang="en-US" sz="4000" dirty="0"/>
          </a:p>
          <a:p>
            <a:r>
              <a:rPr lang="en-US" sz="4000" dirty="0" smtClean="0"/>
              <a:t>The final product of my project is to have a Python program which is given a file of time-stamped wrist acceleration data and outputs a list of times corresponding to when the system judges that the user is washing his or her hands.</a:t>
            </a:r>
          </a:p>
          <a:p>
            <a:endParaRPr lang="en-US" sz="4000" dirty="0"/>
          </a:p>
        </p:txBody>
      </p:sp>
      <p:sp>
        <p:nvSpPr>
          <p:cNvPr id="7" name="TextBox 6"/>
          <p:cNvSpPr txBox="1"/>
          <p:nvPr/>
        </p:nvSpPr>
        <p:spPr>
          <a:xfrm>
            <a:off x="30287851" y="28191087"/>
            <a:ext cx="13603349" cy="4431983"/>
          </a:xfrm>
          <a:prstGeom prst="rect">
            <a:avLst/>
          </a:prstGeom>
          <a:noFill/>
        </p:spPr>
        <p:txBody>
          <a:bodyPr wrap="square" rtlCol="0">
            <a:spAutoFit/>
          </a:bodyPr>
          <a:lstStyle/>
          <a:p>
            <a:r>
              <a:rPr lang="en-US" sz="6600" dirty="0" smtClean="0"/>
              <a:t>Selected References</a:t>
            </a:r>
            <a:endParaRPr lang="en-US" sz="6600" dirty="0"/>
          </a:p>
          <a:p>
            <a:r>
              <a:rPr lang="en-US" sz="2400" dirty="0" smtClean="0"/>
              <a:t>V. Galluzzi, “Automatic Recognition of Healthcare Worker Hand Hygiene,” Ph.D. dissertation, </a:t>
            </a:r>
            <a:r>
              <a:rPr lang="en-US" sz="2400" dirty="0" err="1" smtClean="0"/>
              <a:t>Comput</a:t>
            </a:r>
            <a:r>
              <a:rPr lang="en-US" sz="2400" dirty="0" smtClean="0"/>
              <a:t>. Sci., University of Iowa, Iowa City, IA, 2015.</a:t>
            </a:r>
          </a:p>
          <a:p>
            <a:r>
              <a:rPr lang="en-US" sz="2400" dirty="0" smtClean="0"/>
              <a:t>Michael A. Nielsen, “Neural Networks and Deep Learning”, Determination Press, 2015.</a:t>
            </a:r>
          </a:p>
          <a:p>
            <a:r>
              <a:rPr lang="en-US" sz="2400" dirty="0" smtClean="0"/>
              <a:t>Andreas </a:t>
            </a:r>
            <a:r>
              <a:rPr lang="en-US" sz="2400" dirty="0"/>
              <a:t>Bulling, Ulf </a:t>
            </a:r>
            <a:r>
              <a:rPr lang="en-US" sz="2400" dirty="0" err="1"/>
              <a:t>Blanke</a:t>
            </a:r>
            <a:r>
              <a:rPr lang="en-US" sz="2400" dirty="0"/>
              <a:t>, and </a:t>
            </a:r>
            <a:r>
              <a:rPr lang="en-US" sz="2400" dirty="0" err="1"/>
              <a:t>Bernt</a:t>
            </a:r>
            <a:r>
              <a:rPr lang="en-US" sz="2400" dirty="0"/>
              <a:t> Schiele. A tutorial on human activity recognition using body-worn inertial </a:t>
            </a:r>
            <a:r>
              <a:rPr lang="en-US" sz="2400" dirty="0" smtClean="0"/>
              <a:t>sensors. ACM </a:t>
            </a:r>
            <a:r>
              <a:rPr lang="en-US" sz="2400" dirty="0" err="1"/>
              <a:t>Comput</a:t>
            </a:r>
            <a:r>
              <a:rPr lang="en-US" sz="2400" dirty="0"/>
              <a:t>. </a:t>
            </a:r>
            <a:r>
              <a:rPr lang="en-US" sz="2400" dirty="0" err="1"/>
              <a:t>Surv</a:t>
            </a:r>
            <a:r>
              <a:rPr lang="en-US" sz="2400" dirty="0" smtClean="0"/>
              <a:t>., </a:t>
            </a:r>
            <a:r>
              <a:rPr lang="en-US" sz="2400" dirty="0"/>
              <a:t>January 2014.</a:t>
            </a:r>
          </a:p>
          <a:p>
            <a:r>
              <a:rPr lang="en-US" sz="2400" dirty="0" smtClean="0"/>
              <a:t>Ian </a:t>
            </a:r>
            <a:r>
              <a:rPr lang="en-US" sz="2400" dirty="0" err="1"/>
              <a:t>Goodfellow</a:t>
            </a:r>
            <a:r>
              <a:rPr lang="en-US" sz="2400" dirty="0"/>
              <a:t>, </a:t>
            </a:r>
            <a:r>
              <a:rPr lang="en-US" sz="2400" dirty="0" err="1"/>
              <a:t>Yoshua</a:t>
            </a:r>
            <a:r>
              <a:rPr lang="en-US" sz="2400" dirty="0"/>
              <a:t> </a:t>
            </a:r>
            <a:r>
              <a:rPr lang="en-US" sz="2400" dirty="0" err="1"/>
              <a:t>Bengio</a:t>
            </a:r>
            <a:r>
              <a:rPr lang="en-US" sz="2400" dirty="0"/>
              <a:t>, and Aaron </a:t>
            </a:r>
            <a:r>
              <a:rPr lang="en-US" sz="2400" dirty="0" err="1"/>
              <a:t>Courville</a:t>
            </a:r>
            <a:r>
              <a:rPr lang="en-US" sz="2400" dirty="0"/>
              <a:t>. Deep Learning. MIT Press, </a:t>
            </a:r>
            <a:r>
              <a:rPr lang="en-US" sz="2400" dirty="0" smtClean="0"/>
              <a:t>2016. http</a:t>
            </a:r>
            <a:r>
              <a:rPr lang="en-US" sz="2400" dirty="0"/>
              <a:t>://www.deeplearningbook.org.</a:t>
            </a:r>
          </a:p>
          <a:p>
            <a:r>
              <a:rPr lang="en-US" sz="2400" dirty="0" smtClean="0"/>
              <a:t>Yann </a:t>
            </a:r>
            <a:r>
              <a:rPr lang="en-US" sz="2400" dirty="0" err="1"/>
              <a:t>LeCun</a:t>
            </a:r>
            <a:r>
              <a:rPr lang="en-US" sz="2400" dirty="0"/>
              <a:t>, </a:t>
            </a:r>
            <a:r>
              <a:rPr lang="en-US" sz="2400" dirty="0" err="1"/>
              <a:t>Yoshua</a:t>
            </a:r>
            <a:r>
              <a:rPr lang="en-US" sz="2400" dirty="0"/>
              <a:t> </a:t>
            </a:r>
            <a:r>
              <a:rPr lang="en-US" sz="2400" dirty="0" err="1"/>
              <a:t>Bengio</a:t>
            </a:r>
            <a:r>
              <a:rPr lang="en-US" sz="2400" dirty="0"/>
              <a:t>, and </a:t>
            </a:r>
            <a:r>
              <a:rPr lang="en-US" sz="2400" dirty="0" err="1"/>
              <a:t>Georey</a:t>
            </a:r>
            <a:r>
              <a:rPr lang="en-US" sz="2400" dirty="0"/>
              <a:t> Hinton. Deep </a:t>
            </a:r>
            <a:r>
              <a:rPr lang="en-US" sz="2400" dirty="0" err="1"/>
              <a:t>learing</a:t>
            </a:r>
            <a:r>
              <a:rPr lang="en-US" sz="2400" dirty="0"/>
              <a:t>. Nature, </a:t>
            </a:r>
            <a:r>
              <a:rPr lang="en-US" sz="2400" dirty="0" smtClean="0"/>
              <a:t>521:436-444</a:t>
            </a:r>
            <a:r>
              <a:rPr lang="en-US" sz="2400" dirty="0"/>
              <a:t>, May 2015.</a:t>
            </a:r>
          </a:p>
          <a:p>
            <a:r>
              <a:rPr lang="en-US" sz="2400" dirty="0" smtClean="0"/>
              <a:t>Michael </a:t>
            </a:r>
            <a:r>
              <a:rPr lang="en-US" sz="2400" dirty="0"/>
              <a:t>A. Nielsen. Neural Networks and Deep Learning. Determination Press, 2015.</a:t>
            </a:r>
          </a:p>
        </p:txBody>
      </p:sp>
      <p:sp>
        <p:nvSpPr>
          <p:cNvPr id="8" name="TextBox 7"/>
          <p:cNvSpPr txBox="1"/>
          <p:nvPr/>
        </p:nvSpPr>
        <p:spPr>
          <a:xfrm>
            <a:off x="562825" y="14984444"/>
            <a:ext cx="9700451" cy="3477875"/>
          </a:xfrm>
          <a:prstGeom prst="rect">
            <a:avLst/>
          </a:prstGeom>
          <a:noFill/>
        </p:spPr>
        <p:txBody>
          <a:bodyPr wrap="square" rtlCol="0">
            <a:spAutoFit/>
          </a:bodyPr>
          <a:lstStyle/>
          <a:p>
            <a:r>
              <a:rPr lang="en-US" sz="8000" dirty="0" smtClean="0"/>
              <a:t>Deep Learning Basics</a:t>
            </a:r>
          </a:p>
          <a:p>
            <a:endParaRPr lang="en-US" sz="2000" dirty="0"/>
          </a:p>
          <a:p>
            <a:r>
              <a:rPr lang="en-US" sz="4000" dirty="0" smtClean="0"/>
              <a:t>The object of deep learning is to model complex systems by a series of matrix multiplications. </a:t>
            </a:r>
            <a:endParaRPr lang="en-US" sz="3600"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1436" y="23203262"/>
            <a:ext cx="8741959" cy="4987825"/>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230402" y="26815838"/>
            <a:ext cx="10573833" cy="513237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753790" y="23203262"/>
            <a:ext cx="10689285" cy="3447111"/>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3802" y="28345870"/>
            <a:ext cx="15102778" cy="3602343"/>
          </a:xfrm>
          <a:prstGeom prst="rect">
            <a:avLst/>
          </a:prstGeom>
        </p:spPr>
      </p:pic>
      <p:pic>
        <p:nvPicPr>
          <p:cNvPr id="23" name="Picture 22"/>
          <p:cNvPicPr>
            <a:picLocks noChangeAspect="1"/>
          </p:cNvPicPr>
          <p:nvPr/>
        </p:nvPicPr>
        <p:blipFill rotWithShape="1">
          <a:blip r:embed="rId9">
            <a:extLst>
              <a:ext uri="{28A0092B-C50C-407E-A947-70E740481C1C}">
                <a14:useLocalDpi xmlns:a14="http://schemas.microsoft.com/office/drawing/2010/main" val="0"/>
              </a:ext>
            </a:extLst>
          </a:blip>
          <a:srcRect l="17573" t="11959" r="8022" b="4979"/>
          <a:stretch/>
        </p:blipFill>
        <p:spPr>
          <a:xfrm>
            <a:off x="2422105" y="18836931"/>
            <a:ext cx="4482410" cy="3771406"/>
          </a:xfrm>
          <a:prstGeom prst="rect">
            <a:avLst/>
          </a:prstGeom>
        </p:spPr>
      </p:pic>
      <p:pic>
        <p:nvPicPr>
          <p:cNvPr id="29" name="Picture 28"/>
          <p:cNvPicPr>
            <a:picLocks noChangeAspect="1"/>
          </p:cNvPicPr>
          <p:nvPr/>
        </p:nvPicPr>
        <p:blipFill>
          <a:blip r:embed="rId10"/>
          <a:stretch>
            <a:fillRect/>
          </a:stretch>
        </p:blipFill>
        <p:spPr>
          <a:xfrm>
            <a:off x="33470025" y="23250879"/>
            <a:ext cx="7315200" cy="4396881"/>
          </a:xfrm>
          <a:prstGeom prst="rect">
            <a:avLst/>
          </a:prstGeom>
        </p:spPr>
      </p:pic>
      <p:pic>
        <p:nvPicPr>
          <p:cNvPr id="11" name="Picture 10"/>
          <p:cNvPicPr>
            <a:picLocks noChangeAspect="1"/>
          </p:cNvPicPr>
          <p:nvPr/>
        </p:nvPicPr>
        <p:blipFill>
          <a:blip r:embed="rId11"/>
          <a:stretch>
            <a:fillRect/>
          </a:stretch>
        </p:blipFill>
        <p:spPr>
          <a:xfrm>
            <a:off x="33431925" y="18612910"/>
            <a:ext cx="7315200" cy="4436632"/>
          </a:xfrm>
          <a:prstGeom prst="rect">
            <a:avLst/>
          </a:prstGeom>
        </p:spPr>
      </p:pic>
      <p:pic>
        <p:nvPicPr>
          <p:cNvPr id="12" name="Picture 11"/>
          <p:cNvPicPr>
            <a:picLocks noChangeAspect="1"/>
          </p:cNvPicPr>
          <p:nvPr/>
        </p:nvPicPr>
        <p:blipFill>
          <a:blip r:embed="rId12"/>
          <a:stretch>
            <a:fillRect/>
          </a:stretch>
        </p:blipFill>
        <p:spPr>
          <a:xfrm>
            <a:off x="33431925" y="13845501"/>
            <a:ext cx="7315200" cy="4566072"/>
          </a:xfrm>
          <a:prstGeom prst="rect">
            <a:avLst/>
          </a:prstGeom>
        </p:spPr>
      </p:pic>
      <p:pic>
        <p:nvPicPr>
          <p:cNvPr id="20" name="Picture 19"/>
          <p:cNvPicPr>
            <a:picLocks noChangeAspect="1"/>
          </p:cNvPicPr>
          <p:nvPr/>
        </p:nvPicPr>
        <p:blipFill>
          <a:blip r:embed="rId13"/>
          <a:stretch>
            <a:fillRect/>
          </a:stretch>
        </p:blipFill>
        <p:spPr>
          <a:xfrm>
            <a:off x="33431925" y="9087612"/>
            <a:ext cx="7315200" cy="4556552"/>
          </a:xfrm>
          <a:prstGeom prst="rect">
            <a:avLst/>
          </a:prstGeom>
        </p:spPr>
      </p:pic>
    </p:spTree>
    <p:extLst>
      <p:ext uri="{BB962C8B-B14F-4D97-AF65-F5344CB8AC3E}">
        <p14:creationId xmlns:p14="http://schemas.microsoft.com/office/powerpoint/2010/main" val="2286428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1048</TotalTime>
  <Words>284</Words>
  <Application>Microsoft Office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Identifying Hand Hygiene Using Neural Networks James Edwards Advised by Dr. Galluzzi and Dr. Boutell</vt:lpstr>
    </vt:vector>
  </TitlesOfParts>
  <Company>Rose-Hulman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Hand Hygiene Using Neural Networks James Edwards</dc:title>
  <dc:creator>James H Edwards</dc:creator>
  <cp:lastModifiedBy>James H Edwards</cp:lastModifiedBy>
  <cp:revision>39</cp:revision>
  <dcterms:created xsi:type="dcterms:W3CDTF">2017-03-07T02:31:24Z</dcterms:created>
  <dcterms:modified xsi:type="dcterms:W3CDTF">2017-03-13T19:52:31Z</dcterms:modified>
</cp:coreProperties>
</file>