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1BF99B-ECDC-4B59-9CDD-AF9085D3A25B}">
  <a:tblStyle styleId="{E31BF99B-ECDC-4B59-9CDD-AF9085D3A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7161f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7161f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fd63dd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fd63dd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fd63ddc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fd63ddc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fd63dd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3fd63dd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fd63ddc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fd63ddc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3fd63dd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3fd63dd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d’ordre : une addition, une soustraction, se souvenir d’une donnée, …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3fd63ddc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3fd63ddc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d’ordre : une addition, une soustraction, se souvenir d’une donnée, …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fda2d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2fda2d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fda2dd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fda2dd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2fda2dd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2fda2dd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fda2dd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fda2dd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fd63dd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fd63dd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fd63dd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fd63dd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fd63dd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fd63dd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algorithme = une recette de cuisine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ordres = des ordres </a:t>
            </a:r>
            <a:r>
              <a:rPr b="1" lang="fr"/>
              <a:t>simples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Recette : couper l’ingrédient ; mélanger ; cuire.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: additionner ; soustraire ; répéter.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fd63dd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fd63dd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fd63dd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fd63dd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fd63dd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fd63dd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fd63dd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fd63dd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fd63ddc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fd63ddc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- Alt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0388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174217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- Alt">
  <p:cSld name="SECTION_HEADER_1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Algorithmique et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structures de données</a:t>
            </a:r>
            <a:endParaRPr sz="3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Introduction et définitions</a:t>
            </a:r>
            <a:endParaRPr b="1"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920075"/>
            <a:ext cx="549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600" y="985050"/>
            <a:ext cx="2340251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77350" y="250495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 Jordan Juventin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de l’aparté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Contenus algorithmiques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Contenus algorithmiques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Dans un algorithme, on va retrouver plusieurs choses.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Voici donc “l’anatomie d’un algorithme”.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Bloc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5485075" y="1508850"/>
            <a:ext cx="28776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Si on compare un algorithme à un discours, le </a:t>
            </a:r>
            <a:r>
              <a:rPr b="1" lang="fr" sz="1700" u="sng"/>
              <a:t>bloc</a:t>
            </a:r>
            <a:r>
              <a:rPr lang="fr" sz="1700"/>
              <a:t> est un paragraphe de ce discours.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Un bloc va être composé de plusieurs phrases : les </a:t>
            </a:r>
            <a:r>
              <a:rPr b="1" lang="fr" sz="1700"/>
              <a:t>instructions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Instruction</a:t>
            </a:r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874800" y="1135200"/>
            <a:ext cx="28182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L’</a:t>
            </a:r>
            <a:r>
              <a:rPr b="1" lang="fr" sz="1700" u="sng"/>
              <a:t>instruction</a:t>
            </a:r>
            <a:r>
              <a:rPr lang="fr" sz="1700"/>
              <a:t> est en quelque sorte l’</a:t>
            </a:r>
            <a:r>
              <a:rPr b="1" lang="fr" sz="1700"/>
              <a:t>unité algorithmique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C’est la phrase du discours, l’étape de la recette, le pas d’une danse, …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Une instruction est, basiquement, un </a:t>
            </a:r>
            <a:r>
              <a:rPr b="1" lang="fr" sz="1700" u="sng"/>
              <a:t>ordre</a:t>
            </a:r>
            <a:r>
              <a:rPr lang="fr" sz="1700"/>
              <a:t> donné à la machine.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Instruction</a:t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874800" y="1659150"/>
            <a:ext cx="2818200" cy="1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Une instruction va souvent être composée de deux éléments :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Un / des </a:t>
            </a:r>
            <a:r>
              <a:rPr b="1" lang="fr" sz="1700"/>
              <a:t>opérande(s)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Un / des </a:t>
            </a:r>
            <a:r>
              <a:rPr b="1" lang="fr" sz="1700"/>
              <a:t>opérateur(s)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</a:t>
            </a:r>
            <a:endParaRPr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5544250" y="1002000"/>
            <a:ext cx="28113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opérateur</a:t>
            </a:r>
            <a:r>
              <a:rPr lang="fr" sz="1700"/>
              <a:t> a le même sens en informatique qu’en </a:t>
            </a:r>
            <a:r>
              <a:rPr lang="fr" sz="1700"/>
              <a:t>mathématiques.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Il s’agit d’une opération, souvent matérialisée par un symbole.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Par exemple, le “+” est l’opérateur symbolisant l’addition.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Opérande</a:t>
            </a:r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1008025" y="1383000"/>
            <a:ext cx="25665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opérande</a:t>
            </a:r>
            <a:r>
              <a:rPr lang="fr" sz="1700"/>
              <a:t> est un des </a:t>
            </a:r>
            <a:r>
              <a:rPr b="1" lang="fr" sz="1700"/>
              <a:t>paramètres</a:t>
            </a:r>
            <a:r>
              <a:rPr lang="fr" sz="1700"/>
              <a:t> utilisés par un </a:t>
            </a:r>
            <a:r>
              <a:rPr b="1" lang="fr" sz="1700"/>
              <a:t>opérateur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Par exemple, dans “3 + 5”, “+” est l’opérateur, tandis que 3 et 5 sont les opérandes.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 contrôle</a:t>
            </a:r>
            <a:endParaRPr/>
          </a:p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5573875" y="1244700"/>
            <a:ext cx="26706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Une </a:t>
            </a:r>
            <a:r>
              <a:rPr b="1" lang="fr" sz="1700" u="sng"/>
              <a:t>structure de contrôle</a:t>
            </a:r>
            <a:r>
              <a:rPr lang="fr" sz="1700"/>
              <a:t> est un élément de langage qui permet de modifier l’exécution du code pour qu’il ne soit pas </a:t>
            </a:r>
            <a:r>
              <a:rPr b="1" lang="fr" sz="1700"/>
              <a:t>linéaire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C’est l’élément qui permet la </a:t>
            </a:r>
            <a:r>
              <a:rPr b="1" lang="fr" sz="1700"/>
              <a:t>programmation</a:t>
            </a:r>
            <a:r>
              <a:rPr lang="fr" sz="1700"/>
              <a:t> en tant que telle.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 données</a:t>
            </a:r>
            <a:endParaRPr/>
          </a:p>
        </p:txBody>
      </p:sp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985825" y="1535250"/>
            <a:ext cx="2677500" cy="20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Une </a:t>
            </a:r>
            <a:r>
              <a:rPr b="1" lang="fr" sz="1700" u="sng"/>
              <a:t>structure de données</a:t>
            </a:r>
            <a:r>
              <a:rPr lang="fr" sz="1700"/>
              <a:t> est un élément du langage prévu pour accueillir de la </a:t>
            </a:r>
            <a:r>
              <a:rPr b="1" lang="fr" sz="1700"/>
              <a:t>donnée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va souvent s’agir de </a:t>
            </a:r>
            <a:r>
              <a:rPr b="1" lang="fr" sz="1700"/>
              <a:t>variables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Algorithmique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5255625" y="2178600"/>
            <a:ext cx="33009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200"/>
              <a:t>L’</a:t>
            </a:r>
            <a:r>
              <a:rPr b="1" lang="fr" sz="2200" u="sng"/>
              <a:t>algorithmique</a:t>
            </a:r>
            <a:r>
              <a:rPr lang="fr" sz="2200"/>
              <a:t> est la </a:t>
            </a:r>
            <a:r>
              <a:rPr b="1" lang="fr" sz="2200"/>
              <a:t>science des algorithmes</a:t>
            </a:r>
            <a:r>
              <a:rPr lang="fr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734200" y="1268400"/>
            <a:ext cx="30477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algorithme</a:t>
            </a:r>
            <a:r>
              <a:rPr lang="fr" sz="1700"/>
              <a:t> est un </a:t>
            </a:r>
            <a:r>
              <a:rPr b="1" lang="fr" sz="1700"/>
              <a:t>discours</a:t>
            </a:r>
            <a:r>
              <a:rPr lang="fr" sz="1700"/>
              <a:t> informatique.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Le discours est composé d’</a:t>
            </a:r>
            <a:r>
              <a:rPr b="1" lang="fr" sz="1700"/>
              <a:t>ordres</a:t>
            </a:r>
            <a:r>
              <a:rPr lang="fr" sz="1700"/>
              <a:t> à l’intention de la machine.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L’algorithme est écrit dans un </a:t>
            </a:r>
            <a:r>
              <a:rPr b="1" lang="fr" sz="1700"/>
              <a:t>langage informatique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Langage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5425850" y="1017913"/>
            <a:ext cx="28557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700"/>
              <a:t>Un </a:t>
            </a:r>
            <a:r>
              <a:rPr b="1" lang="fr" sz="1700" u="sng"/>
              <a:t>langage informatique</a:t>
            </a:r>
            <a:r>
              <a:rPr lang="fr" sz="1700"/>
              <a:t> est une </a:t>
            </a:r>
            <a:r>
              <a:rPr b="1" lang="fr" sz="1700"/>
              <a:t>langue</a:t>
            </a:r>
            <a:r>
              <a:rPr lang="fr" sz="1700"/>
              <a:t> destinée à dialoguer avec une </a:t>
            </a:r>
            <a:r>
              <a:rPr b="1" lang="fr" sz="1700"/>
              <a:t>machine</a:t>
            </a:r>
            <a:r>
              <a:rPr lang="fr" sz="1700"/>
              <a:t>.</a:t>
            </a:r>
            <a:endParaRPr sz="1700"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5024813" y="254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{E31BF99B-ECDC-4B59-9CDD-AF9085D3A25B}</a:tableStyleId>
              </a:tblPr>
              <a:tblGrid>
                <a:gridCol w="1554550"/>
                <a:gridCol w="1163750"/>
                <a:gridCol w="93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Langue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parlée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écrite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Communication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humaine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Exprime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pensées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ordres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Attachement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abstrait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9"/>
          <p:cNvSpPr/>
          <p:nvPr/>
        </p:nvSpPr>
        <p:spPr>
          <a:xfrm>
            <a:off x="7102675" y="2545850"/>
            <a:ext cx="431400" cy="386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454325" y="2957838"/>
            <a:ext cx="431400" cy="386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267650" y="3342125"/>
            <a:ext cx="431400" cy="386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385150" y="3729375"/>
            <a:ext cx="431400" cy="386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704150" y="2545850"/>
            <a:ext cx="681000" cy="386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738150" y="3342125"/>
            <a:ext cx="681000" cy="386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617625" y="3729375"/>
            <a:ext cx="681000" cy="386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616375" y="2957850"/>
            <a:ext cx="1086600" cy="386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Aparté sur les niveaux de langage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niveau des langages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On classe souvent les langages informatiques en fonction de leur </a:t>
            </a:r>
            <a:r>
              <a:rPr b="1" lang="fr" sz="1700"/>
              <a:t>niveau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On dit d’un langage qu’il est </a:t>
            </a:r>
            <a:r>
              <a:rPr lang="fr" sz="1700" u="sng"/>
              <a:t>de haut niveau</a:t>
            </a:r>
            <a:r>
              <a:rPr lang="fr" sz="1700"/>
              <a:t> s’il est facile à lire pour un humain.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A l’inverse, un langage est dit de </a:t>
            </a:r>
            <a:r>
              <a:rPr lang="fr" sz="1700" u="sng"/>
              <a:t>bas niveau</a:t>
            </a:r>
            <a:r>
              <a:rPr lang="fr" sz="1700"/>
              <a:t> s’il est proche de la machine, donc éloigné de l’humain et donc plus difficile à lire.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5509" l="5267" r="0" t="28343"/>
          <a:stretch/>
        </p:blipFill>
        <p:spPr>
          <a:xfrm>
            <a:off x="0" y="670025"/>
            <a:ext cx="9143997" cy="380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niveaux de langage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Lors de l’écriture du code source, l’humain va écrire dans un langage </a:t>
            </a:r>
            <a:r>
              <a:rPr lang="fr" sz="1700" u="sng"/>
              <a:t>haut niveau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Puis le code source va être </a:t>
            </a:r>
            <a:r>
              <a:rPr b="1" lang="fr" sz="1700" u="sng"/>
              <a:t>compilé</a:t>
            </a:r>
            <a:r>
              <a:rPr lang="fr" sz="1700"/>
              <a:t>, étape par étape, jusqu’au binaire.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