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165042-A30F-4A1A-ACC7-0FC5FAF5C7EE}">
  <a:tblStyle styleId="{1F165042-A30F-4A1A-ACC7-0FC5FAF5C7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sciitable.com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7161f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7161f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3fa7b642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3fa7b64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Bien noter que le séparateur décimal est le “.”.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d’espace comme séparateur de milliers ! (A la limite le “_”)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Attention aux arrondis décimaux dûs au binaire 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a7b64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a7b64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correspondance : </a:t>
            </a:r>
            <a:r>
              <a:rPr lang="fr" u="sng">
                <a:solidFill>
                  <a:schemeClr val="hlink"/>
                </a:solidFill>
                <a:hlinkClick r:id="rId2"/>
              </a:rPr>
              <a:t>table ascii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chaîne de caractères est, en interne, un </a:t>
            </a:r>
            <a:r>
              <a:rPr b="1" lang="fr"/>
              <a:t>tableau</a:t>
            </a:r>
            <a:r>
              <a:rPr lang="fr"/>
              <a:t> de caractères (Cf plus loin)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Attention ! Même si une machine sait ce qu’est une </a:t>
            </a:r>
            <a:r>
              <a:rPr b="1" lang="fr"/>
              <a:t>lettre</a:t>
            </a:r>
            <a:r>
              <a:rPr lang="fr"/>
              <a:t>, ça ne veut pas dire qu’elle comprend les </a:t>
            </a:r>
            <a:r>
              <a:rPr b="1" lang="fr"/>
              <a:t>phrases</a:t>
            </a:r>
            <a:r>
              <a:rPr lang="fr"/>
              <a:t> !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3fa7b642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3fa7b642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3fa7b64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3fa7b64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3fa7b642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3fa7b642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3fa7b642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3fa7b642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3fa7b642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3fa7b642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3fa7b642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3fa7b642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416a89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416a89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416a89b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416a89b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3fa7b64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3fa7b64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3fa7b64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3fa7b64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fa7b642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3fa7b642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fa7b642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3fa7b642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3fa7b642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3fa7b642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3fa7b64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3fa7b64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exhaustive sauf erreur de ma part.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fa7b642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3fa7b642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exhaustive sauf erreur de ma part.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3fa7b64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3fa7b64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1" name="Google Shape;81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 et description - Alt">
  <p:cSld name="SECTION_TITLE_AND_DESCRIPTION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830388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174217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 - Alt">
  <p:cSld name="SECTION_HEADER_1">
    <p:bg>
      <p:bgPr>
        <a:solidFill>
          <a:schemeClr val="accent5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Algorithmique et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structures de données</a:t>
            </a:r>
            <a:endParaRPr sz="3900"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9627" y="33253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Les structures de données</a:t>
            </a:r>
            <a:endParaRPr b="1" sz="18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3920075"/>
            <a:ext cx="5495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600" y="985050"/>
            <a:ext cx="2340251" cy="23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177350" y="2504950"/>
            <a:ext cx="4238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par Jordan Juventin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nombres</a:t>
            </a:r>
            <a:endParaRPr/>
          </a:p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904425" y="708000"/>
            <a:ext cx="2832900" cy="3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Une machine ne parle que le binaire. Mais le binaire, c’est un </a:t>
            </a:r>
            <a:r>
              <a:rPr b="1" lang="fr" sz="1700"/>
              <a:t>système numérique</a:t>
            </a:r>
            <a:r>
              <a:rPr lang="fr" sz="1700"/>
              <a:t> !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Du coup, une machine comprend les </a:t>
            </a:r>
            <a:r>
              <a:rPr b="1" lang="fr" sz="1700" u="sng"/>
              <a:t>nombres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Aussi, on peut stocker des nombres, réels ou naturels, positifs ou négatifs, …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Par exemple : </a:t>
            </a:r>
            <a:br>
              <a:rPr lang="fr" sz="1700"/>
            </a:br>
            <a:r>
              <a:rPr lang="fr" sz="17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1337</a:t>
            </a:r>
            <a:r>
              <a:rPr lang="fr" sz="1700"/>
              <a:t>, </a:t>
            </a:r>
            <a:r>
              <a:rPr lang="fr" sz="17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fr" sz="1700"/>
              <a:t>, </a:t>
            </a:r>
            <a:r>
              <a:rPr lang="fr" sz="17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-42</a:t>
            </a:r>
            <a:r>
              <a:rPr lang="fr" sz="1700"/>
              <a:t>, </a:t>
            </a:r>
            <a:r>
              <a:rPr lang="fr" sz="17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fr" sz="17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e53</a:t>
            </a:r>
            <a:r>
              <a:rPr lang="fr" sz="1700"/>
              <a:t>, …</a:t>
            </a:r>
            <a:endParaRPr sz="1700">
              <a:solidFill>
                <a:schemeClr val="lt1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chaînes de caractères</a:t>
            </a:r>
            <a:endParaRPr/>
          </a:p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5433225" y="243300"/>
            <a:ext cx="3122100" cy="4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À partir du moment où un ordinateur comprend les nombres, il ne faut pas attendre longtemps avant qu’il ne comprenne les lettres, et donc les </a:t>
            </a:r>
            <a:r>
              <a:rPr b="1" lang="fr" sz="1700" u="sng"/>
              <a:t>chaînes de caractères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On peut transformer les nombres en caractères grâce à une </a:t>
            </a:r>
            <a:r>
              <a:rPr b="1" lang="fr" sz="1700"/>
              <a:t>table de correspondance</a:t>
            </a:r>
            <a:r>
              <a:rPr lang="fr" sz="1700"/>
              <a:t>, donnant une valeur à chaque caractère.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Par exemple : </a:t>
            </a:r>
            <a:br>
              <a:rPr lang="fr" sz="1700"/>
            </a:br>
            <a:r>
              <a:rPr lang="fr" sz="17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“Bonjour”</a:t>
            </a:r>
            <a:r>
              <a:rPr lang="fr" sz="1700"/>
              <a:t>, </a:t>
            </a:r>
            <a:r>
              <a:rPr lang="fr" sz="17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“Au revoir”</a:t>
            </a:r>
            <a:r>
              <a:rPr lang="fr" sz="1700"/>
              <a:t>, </a:t>
            </a:r>
            <a:r>
              <a:rPr lang="fr" sz="17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“Toto”</a:t>
            </a:r>
            <a:r>
              <a:rPr lang="fr" sz="1700"/>
              <a:t>, …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cas général</a:t>
            </a:r>
            <a:endParaRPr/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845200" y="1516800"/>
            <a:ext cx="2921700" cy="21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Un </a:t>
            </a:r>
            <a:r>
              <a:rPr b="1" lang="fr" sz="1700" u="sng"/>
              <a:t>tableau</a:t>
            </a:r>
            <a:r>
              <a:rPr lang="fr" sz="1700"/>
              <a:t> est une </a:t>
            </a:r>
            <a:r>
              <a:rPr b="1" lang="fr" sz="1700"/>
              <a:t>structure composée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Cela signifie qu’un tableau, comme on peut l’imaginer, accueille </a:t>
            </a:r>
            <a:r>
              <a:rPr lang="fr" sz="1700" u="sng"/>
              <a:t>plusieurs</a:t>
            </a:r>
            <a:r>
              <a:rPr lang="fr" sz="1700"/>
              <a:t> éléments (dans plusieurs cases).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cas général</a:t>
            </a:r>
            <a:endParaRPr/>
          </a:p>
        </p:txBody>
      </p:sp>
      <p:sp>
        <p:nvSpPr>
          <p:cNvPr id="178" name="Google Shape;178;p27"/>
          <p:cNvSpPr txBox="1"/>
          <p:nvPr>
            <p:ph idx="2" type="body"/>
          </p:nvPr>
        </p:nvSpPr>
        <p:spPr>
          <a:xfrm>
            <a:off x="1000625" y="1509300"/>
            <a:ext cx="26184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Chaque case du tableau porte un nom (une </a:t>
            </a:r>
            <a:r>
              <a:rPr b="1" lang="fr" sz="1700" u="sng"/>
              <a:t>clef</a:t>
            </a:r>
            <a:r>
              <a:rPr lang="fr" sz="1700"/>
              <a:t>) pour qu’on la reconnaisse.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Chaque case du tableau peut contenir une </a:t>
            </a:r>
            <a:r>
              <a:rPr b="1" lang="fr" sz="1700" u="sng"/>
              <a:t>valeur</a:t>
            </a:r>
            <a:r>
              <a:rPr lang="fr" sz="1700"/>
              <a:t> de </a:t>
            </a:r>
            <a:r>
              <a:rPr lang="fr" sz="1700" u="sng"/>
              <a:t>n’importe quel type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tableau non associatif</a:t>
            </a:r>
            <a:endParaRPr/>
          </a:p>
        </p:txBody>
      </p:sp>
      <p:sp>
        <p:nvSpPr>
          <p:cNvPr id="185" name="Google Shape;185;p28"/>
          <p:cNvSpPr txBox="1"/>
          <p:nvPr>
            <p:ph idx="2" type="body"/>
          </p:nvPr>
        </p:nvSpPr>
        <p:spPr>
          <a:xfrm>
            <a:off x="963600" y="1175963"/>
            <a:ext cx="2677500" cy="1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Un tableau est, par défaut, </a:t>
            </a:r>
            <a:r>
              <a:rPr b="1" lang="fr" sz="1700" u="sng"/>
              <a:t>non associatif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La </a:t>
            </a:r>
            <a:r>
              <a:rPr b="1" lang="fr" sz="1700"/>
              <a:t>clef </a:t>
            </a:r>
            <a:r>
              <a:rPr lang="fr" sz="1700"/>
              <a:t>de la case est un nombre (on part de 0).</a:t>
            </a:r>
            <a:endParaRPr sz="1700"/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295725" y="317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{1F165042-A30F-4A1A-ACC7-0FC5FAF5C7EE}</a:tableStyleId>
              </a:tblPr>
              <a:tblGrid>
                <a:gridCol w="802650"/>
                <a:gridCol w="802650"/>
                <a:gridCol w="802650"/>
                <a:gridCol w="802650"/>
                <a:gridCol w="80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Clef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Valeur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“Toto”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“Titi”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42531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tableau non associatif</a:t>
            </a:r>
            <a:endParaRPr/>
          </a:p>
        </p:txBody>
      </p:sp>
      <p:sp>
        <p:nvSpPr>
          <p:cNvPr id="193" name="Google Shape;193;p29"/>
          <p:cNvSpPr txBox="1"/>
          <p:nvPr>
            <p:ph idx="2" type="body"/>
          </p:nvPr>
        </p:nvSpPr>
        <p:spPr>
          <a:xfrm>
            <a:off x="956200" y="799150"/>
            <a:ext cx="2677500" cy="23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Il existe également des </a:t>
            </a:r>
            <a:r>
              <a:rPr b="1" lang="fr" sz="1700" u="sng"/>
              <a:t>tableaux associatifs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On va venir </a:t>
            </a:r>
            <a:r>
              <a:rPr b="1" lang="fr" sz="1700"/>
              <a:t>associer</a:t>
            </a:r>
            <a:r>
              <a:rPr lang="fr" sz="1700"/>
              <a:t> une clef à la main à la case.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Cette clef sera une chaîne de caractères.</a:t>
            </a:r>
            <a:endParaRPr sz="1700"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288325" y="333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{1F165042-A30F-4A1A-ACC7-0FC5FAF5C7EE}</a:tableStyleId>
              </a:tblPr>
              <a:tblGrid>
                <a:gridCol w="802650"/>
                <a:gridCol w="802650"/>
                <a:gridCol w="632425"/>
                <a:gridCol w="972875"/>
                <a:gridCol w="80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Clef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“nom”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“âge”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“sexe”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“vivant”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Valeur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“Victor Hugo”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“Homme”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</a:t>
            </a:r>
            <a:endParaRPr/>
          </a:p>
        </p:txBody>
      </p:sp>
      <p:sp>
        <p:nvSpPr>
          <p:cNvPr id="200" name="Google Shape;200;p30"/>
          <p:cNvSpPr txBox="1"/>
          <p:nvPr>
            <p:ph idx="2" type="body"/>
          </p:nvPr>
        </p:nvSpPr>
        <p:spPr>
          <a:xfrm>
            <a:off x="5374025" y="998250"/>
            <a:ext cx="29295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Un </a:t>
            </a:r>
            <a:r>
              <a:rPr b="1" lang="fr" sz="1700" u="sng"/>
              <a:t>objet</a:t>
            </a:r>
            <a:r>
              <a:rPr lang="fr" sz="1700"/>
              <a:t> est une </a:t>
            </a:r>
            <a:r>
              <a:rPr b="1" lang="fr" sz="1700"/>
              <a:t>structure composée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Un objet va pouvoir accueillir </a:t>
            </a:r>
            <a:r>
              <a:rPr lang="fr" sz="1700" u="sng"/>
              <a:t>plusieurs</a:t>
            </a:r>
            <a:r>
              <a:rPr lang="fr" sz="1700"/>
              <a:t> éléments, en les nommant avec des </a:t>
            </a:r>
            <a:r>
              <a:rPr b="1" lang="fr" sz="1700" u="sng"/>
              <a:t>clefs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Nous n’allons pas étudier davantage les objets, vous aurez un cours dessus plus tard.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vide</a:t>
            </a:r>
            <a:endParaRPr/>
          </a:p>
        </p:txBody>
      </p:sp>
      <p:sp>
        <p:nvSpPr>
          <p:cNvPr id="206" name="Google Shape;206;p31"/>
          <p:cNvSpPr txBox="1"/>
          <p:nvPr>
            <p:ph idx="2" type="body"/>
          </p:nvPr>
        </p:nvSpPr>
        <p:spPr>
          <a:xfrm>
            <a:off x="823000" y="1636950"/>
            <a:ext cx="29145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Il existe une valeur qui est un type à elle seule : </a:t>
            </a:r>
            <a:r>
              <a:rPr b="1" lang="fr" sz="1700" u="sng"/>
              <a:t>le vide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On peut en effet représenter l’</a:t>
            </a:r>
            <a:r>
              <a:rPr b="1" lang="fr" sz="1700"/>
              <a:t>absence de valeur</a:t>
            </a:r>
            <a:r>
              <a:rPr lang="fr" sz="1700"/>
              <a:t>, grâce au mot-clef </a:t>
            </a:r>
            <a:r>
              <a:rPr lang="fr" sz="17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Nota Bene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Abus de langage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Par abus de langage, on désignera souvent par le terme “variable” à la fois 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La structure de donnée (le récipient)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La donnée elle-même (le contenu)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structures de données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Une </a:t>
            </a:r>
            <a:r>
              <a:rPr b="1" lang="fr" sz="1700" u="sng"/>
              <a:t>structure de donnée</a:t>
            </a:r>
            <a:r>
              <a:rPr lang="fr" sz="1700"/>
              <a:t> est, pour l’algorithme, ce que l’</a:t>
            </a:r>
            <a:r>
              <a:rPr b="1" lang="fr" sz="1700"/>
              <a:t>ingrédient</a:t>
            </a:r>
            <a:r>
              <a:rPr lang="fr" sz="1700"/>
              <a:t> est pour la recette : une </a:t>
            </a:r>
            <a:r>
              <a:rPr b="1" lang="fr" sz="1700"/>
              <a:t>matière première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L’informatique, et la programmation, ont pour objectif de </a:t>
            </a:r>
            <a:r>
              <a:rPr b="1" lang="fr" sz="1700"/>
              <a:t>manipuler des données</a:t>
            </a:r>
            <a:r>
              <a:rPr lang="fr" sz="1700"/>
              <a:t> pour parvenir à un résultat donné.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Aussi, les langages prévoient des mécanismes autour de la donnée.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structure 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structure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Pour manipuler des données, encore faut-il pouvoir les contenir.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Les langages prévoient des structures, capables d’</a:t>
            </a:r>
            <a:r>
              <a:rPr b="1" lang="fr" sz="1700"/>
              <a:t>accueillir</a:t>
            </a:r>
            <a:r>
              <a:rPr lang="fr" sz="1700"/>
              <a:t> de la donnée : les </a:t>
            </a:r>
            <a:r>
              <a:rPr b="1" lang="fr" sz="1700" u="sng"/>
              <a:t>constantes</a:t>
            </a:r>
            <a:r>
              <a:rPr lang="fr" sz="1700"/>
              <a:t> et les </a:t>
            </a:r>
            <a:r>
              <a:rPr b="1" lang="fr" sz="1700" u="sng"/>
              <a:t>variables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Il faut voir ces structures comme des boîtes, permettant de ranger la donnée pour la ressortir au besoin.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Deux structures de données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Les constantes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Elles ne peuvent </a:t>
            </a:r>
            <a:r>
              <a:rPr b="1" lang="fr" sz="1700"/>
              <a:t>pas changer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En PHP, on les écrit généralement en </a:t>
            </a:r>
            <a:r>
              <a:rPr b="1" lang="fr" sz="1700"/>
              <a:t>majuscules</a:t>
            </a:r>
            <a:r>
              <a:rPr lang="fr" sz="1700"/>
              <a:t>.</a:t>
            </a:r>
            <a:endParaRPr sz="1700"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Les variables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Elles peuvent </a:t>
            </a:r>
            <a:r>
              <a:rPr b="1" lang="fr" sz="1700"/>
              <a:t>varier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En PHP, elles commencent par un </a:t>
            </a:r>
            <a:r>
              <a:rPr lang="fr" sz="17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… de données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données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Les données que l’on peut stocker sont </a:t>
            </a:r>
            <a:r>
              <a:rPr b="1" lang="fr" sz="1700"/>
              <a:t>formatées</a:t>
            </a:r>
            <a:r>
              <a:rPr lang="fr" sz="1700"/>
              <a:t>. </a:t>
            </a:r>
            <a:br>
              <a:rPr lang="fr" sz="1700"/>
            </a:br>
            <a:r>
              <a:rPr lang="fr" sz="1700" u="sng"/>
              <a:t>On ne peut pas stocker n’importe quoi.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On va donc voir que les structures peuvent accueillir certains </a:t>
            </a:r>
            <a:r>
              <a:rPr b="1" lang="fr" sz="1700" u="sng"/>
              <a:t>types de données</a:t>
            </a:r>
            <a:r>
              <a:rPr lang="fr" sz="1700"/>
              <a:t>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Ces types sont en nombre limité, et la liste que je vais vous donner est </a:t>
            </a:r>
            <a:br>
              <a:rPr lang="fr" sz="1700"/>
            </a:br>
            <a:r>
              <a:rPr i="1" lang="fr" sz="1700"/>
              <a:t>(presque)</a:t>
            </a:r>
            <a:r>
              <a:rPr lang="fr" sz="1700"/>
              <a:t> </a:t>
            </a:r>
            <a:r>
              <a:rPr lang="fr" sz="1700" u="sng"/>
              <a:t>exhaustive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données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Il faut voir les </a:t>
            </a:r>
            <a:r>
              <a:rPr b="1" lang="fr" sz="1700"/>
              <a:t>types</a:t>
            </a:r>
            <a:r>
              <a:rPr lang="fr" sz="1700"/>
              <a:t> de données comme la </a:t>
            </a:r>
            <a:r>
              <a:rPr b="1" lang="fr" sz="1700"/>
              <a:t>forme</a:t>
            </a:r>
            <a:r>
              <a:rPr lang="fr" sz="1700"/>
              <a:t> des boîtes</a:t>
            </a:r>
            <a:r>
              <a:rPr b="1" lang="fr" sz="1700"/>
              <a:t> </a:t>
            </a:r>
            <a:r>
              <a:rPr lang="fr" sz="1700"/>
              <a:t>qui transporteraient la donnée : on ne peut pas mettre des ronds dans des carrés.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De la même manière, il y a une notion de </a:t>
            </a:r>
            <a:r>
              <a:rPr b="1" lang="fr" sz="1700"/>
              <a:t>taille </a:t>
            </a:r>
            <a:r>
              <a:rPr lang="fr" sz="1700"/>
              <a:t>qui pourrait intervenir : on ne peut mettre qu’une information à la fois, et celle-ci doit être proportionnée.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(N.B. : la taille importe peu en PHP, mais importera pour d’autres langages.)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booléens</a:t>
            </a:r>
            <a:endParaRPr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5462850" y="1318650"/>
            <a:ext cx="26484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Le </a:t>
            </a:r>
            <a:r>
              <a:rPr b="1" lang="fr" sz="1700" u="sng"/>
              <a:t>booléen</a:t>
            </a:r>
            <a:r>
              <a:rPr lang="fr" sz="1700"/>
              <a:t> représente l’information la plus élémentaire qui soit : le </a:t>
            </a:r>
            <a:r>
              <a:rPr b="1" lang="fr" sz="1700"/>
              <a:t>vrai</a:t>
            </a:r>
            <a:r>
              <a:rPr lang="fr" sz="1700"/>
              <a:t> ou le </a:t>
            </a:r>
            <a:r>
              <a:rPr b="1" lang="fr" sz="1700"/>
              <a:t>faux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On les désigne par leur nom anglais, donc </a:t>
            </a:r>
            <a:r>
              <a:rPr lang="fr" sz="14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fr" sz="1700"/>
              <a:t> et </a:t>
            </a:r>
            <a:r>
              <a:rPr lang="fr" sz="140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fr" sz="1700"/>
              <a:t>, et ils correspondent à un bit binaire : </a:t>
            </a:r>
            <a:br>
              <a:rPr lang="fr" sz="1700"/>
            </a:br>
            <a:r>
              <a:rPr lang="fr" sz="1700"/>
              <a:t>0 = faux ; 1 = vrai.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