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C27B83-3E72-4DF2-8C32-CE4BAA73E3A3}">
  <a:tblStyle styleId="{88C27B83-3E72-4DF2-8C32-CE4BAA73E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7161f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7161f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406545e8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406545e8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Attention de ne pas le confondre avec “==” et “===”.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406545e8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406545e8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06545e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406545e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406545e8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406545e8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06545e8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406545e8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modulo correspond au reste d’une division euclidienne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Priorité des opérateurs 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**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* ; % ; 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+ ;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forcer la priorité avec ()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06545e8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406545e8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06545e8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06545e8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priorités 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&gt; &lt; &gt;= &lt;=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== === != !=== &lt;&gt;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06545e8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06545e8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406545e8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406545e8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 XOR B = A ou B vrai, mais pas les 2 en même temps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Priorités 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fr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fr">
                <a:solidFill>
                  <a:schemeClr val="dk1"/>
                </a:solidFill>
              </a:rPr>
              <a:t>&amp;&amp;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fr">
                <a:solidFill>
                  <a:schemeClr val="dk1"/>
                </a:solidFill>
              </a:rPr>
              <a:t>||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fr">
                <a:solidFill>
                  <a:schemeClr val="dk1"/>
                </a:solidFill>
              </a:rPr>
              <a:t>and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fr">
                <a:solidFill>
                  <a:schemeClr val="dk1"/>
                </a:solidFill>
              </a:rPr>
              <a:t>xor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fr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On peut forcer les priorités avec 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06545e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06545e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1" name="Google Shape;8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 et description - Alt">
  <p:cSld name="SECTION_TITLE_AND_DESCRIPTION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210975" y="3155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830388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174217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 - Alt">
  <p:cSld name="SECTION_HEADER_1">
    <p:bg>
      <p:bgPr>
        <a:solidFill>
          <a:schemeClr val="accent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Algorithmique et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structures de données</a:t>
            </a:r>
            <a:endParaRPr sz="3900"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9627" y="33253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Les opérateurs</a:t>
            </a:r>
            <a:endParaRPr b="1" sz="18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3920075"/>
            <a:ext cx="5495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600" y="985050"/>
            <a:ext cx="2340251" cy="23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177350" y="2504950"/>
            <a:ext cx="423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par Jordan Juventin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d’assignation</a:t>
            </a:r>
            <a:endParaRPr/>
          </a:p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948800" y="1553250"/>
            <a:ext cx="2588700" cy="20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L’</a:t>
            </a:r>
            <a:r>
              <a:rPr b="1" lang="fr" sz="1700" u="sng"/>
              <a:t>opérateur d’assignation</a:t>
            </a:r>
            <a:r>
              <a:rPr lang="fr" sz="1700"/>
              <a:t> est le symbole “=”.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Il sert à </a:t>
            </a:r>
            <a:r>
              <a:rPr b="1" lang="fr" sz="1700"/>
              <a:t>donner une valeur</a:t>
            </a:r>
            <a:r>
              <a:rPr lang="fr" sz="1700"/>
              <a:t> à quelque chose.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Par exemple : “a = 5”.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 de concaténation</a:t>
            </a:r>
            <a:endParaRPr/>
          </a:p>
        </p:txBody>
      </p:sp>
      <p:sp>
        <p:nvSpPr>
          <p:cNvPr id="167" name="Google Shape;167;p25"/>
          <p:cNvSpPr txBox="1"/>
          <p:nvPr>
            <p:ph idx="2" type="body"/>
          </p:nvPr>
        </p:nvSpPr>
        <p:spPr>
          <a:xfrm>
            <a:off x="5359250" y="588000"/>
            <a:ext cx="30702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L’</a:t>
            </a:r>
            <a:r>
              <a:rPr b="1" lang="fr" sz="1700" u="sng"/>
              <a:t>opérateur de concaténation</a:t>
            </a:r>
            <a:r>
              <a:rPr lang="fr" sz="1700"/>
              <a:t> est le symbole “.”.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Il s’utilise avec </a:t>
            </a:r>
            <a:r>
              <a:rPr lang="fr" sz="1700" u="sng"/>
              <a:t>deux opérandes chaînes de caractères</a:t>
            </a:r>
            <a:r>
              <a:rPr lang="fr" sz="1700"/>
              <a:t>, et sert à les “coller”. Il </a:t>
            </a:r>
            <a:r>
              <a:rPr lang="fr" sz="1700" u="sng"/>
              <a:t>renvoie une chaîne de caractères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/>
              <a:t>C’est l’équivalent du “+” pour les chaînes de caractère.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Par exemple : </a:t>
            </a:r>
            <a:br>
              <a:rPr lang="fr" sz="1700"/>
            </a:br>
            <a:r>
              <a:rPr lang="fr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“Bonjour ” . “toi !”</a:t>
            </a:r>
            <a:r>
              <a:rPr lang="fr" sz="1700"/>
              <a:t> vaut </a:t>
            </a:r>
            <a:br>
              <a:rPr lang="fr" sz="1700"/>
            </a:br>
            <a:r>
              <a:rPr lang="fr">
                <a:solidFill>
                  <a:schemeClr val="lt1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“Bonjour toi !”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opérateurs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</a:t>
            </a:r>
            <a:r>
              <a:rPr b="1" lang="fr" sz="1700" u="sng"/>
              <a:t>opérateurs</a:t>
            </a:r>
            <a:r>
              <a:rPr lang="fr" sz="1700"/>
              <a:t> </a:t>
            </a:r>
            <a:r>
              <a:rPr lang="fr" sz="1700"/>
              <a:t>représentent les opérations de base d’un langage.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Il en existe tout un tas, en voici quelques-uns.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Opérateurs arithmétiques</a:t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5736700" y="1363650"/>
            <a:ext cx="2448600" cy="24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</a:t>
            </a:r>
            <a:r>
              <a:rPr b="1" lang="fr" sz="1700" u="sng"/>
              <a:t>opérateurs arithmétiques</a:t>
            </a:r>
            <a:r>
              <a:rPr lang="fr" sz="1700"/>
              <a:t> sont les opérateurs qui viennent des </a:t>
            </a:r>
            <a:r>
              <a:rPr b="1" lang="fr" sz="1700"/>
              <a:t>mathématiques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Ils s’utilisent avec des </a:t>
            </a:r>
            <a:r>
              <a:rPr lang="fr" sz="1700" u="sng"/>
              <a:t>opérandes numériques</a:t>
            </a:r>
            <a:r>
              <a:rPr lang="fr" sz="1700"/>
              <a:t>, et </a:t>
            </a:r>
            <a:r>
              <a:rPr lang="fr" sz="1700" u="sng"/>
              <a:t>renvoient un nombre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Opérateurs arithmétiques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5045075" y="118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{88C27B83-3E72-4DF2-8C32-CE4BAA73E3A3}</a:tableStyleId>
              </a:tblPr>
              <a:tblGrid>
                <a:gridCol w="1073275"/>
                <a:gridCol w="1339725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Opérateur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Nom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Exemple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+ 3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Soustraction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5 - 2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 * 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122 / 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Modulo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7 %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**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Puissance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**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Opérateurs de comparaison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1141225" y="1059000"/>
            <a:ext cx="2277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</a:t>
            </a:r>
            <a:r>
              <a:rPr b="1" lang="fr" sz="1700" u="sng"/>
              <a:t>opérateurs de comparaison</a:t>
            </a:r>
            <a:r>
              <a:rPr lang="fr" sz="1700"/>
              <a:t> servent, comme leur nom l’indique, à </a:t>
            </a:r>
            <a:r>
              <a:rPr b="1" lang="fr" sz="1700"/>
              <a:t>comparer</a:t>
            </a:r>
            <a:r>
              <a:rPr lang="fr" sz="1700"/>
              <a:t> deux éléments.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Ils s’utilisent avec </a:t>
            </a:r>
            <a:r>
              <a:rPr lang="fr" sz="1700" u="sng"/>
              <a:t>des opérandes de tout type</a:t>
            </a:r>
            <a:r>
              <a:rPr lang="fr" sz="1700"/>
              <a:t>, et </a:t>
            </a:r>
            <a:r>
              <a:rPr lang="fr" sz="1700" u="sng"/>
              <a:t>renvoient un booléen</a:t>
            </a:r>
            <a:r>
              <a:rPr lang="fr" sz="1700"/>
              <a:t> (vrai ou faux).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2109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Opérateurs de comparaison</a:t>
            </a:r>
            <a:endParaRPr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441850" y="37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{88C27B83-3E72-4DF2-8C32-CE4BAA73E3A3}</a:tableStyleId>
              </a:tblPr>
              <a:tblGrid>
                <a:gridCol w="1073275"/>
                <a:gridCol w="1339725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Opérateur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Nom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Exemple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Inférieur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&lt;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Inférieur ou égal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&lt;=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Supérieur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 &gt; 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Supérieur ou égal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122 &gt;=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Égal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==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Différent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!=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&lt;&gt;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&lt;&gt;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===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Identique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“5” === 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!==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Non identique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“3” !==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Opérateurs logiques</a:t>
            </a:r>
            <a:endParaRPr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5677475" y="1516350"/>
            <a:ext cx="24708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</a:t>
            </a:r>
            <a:r>
              <a:rPr b="1" lang="fr" sz="1700" u="sng"/>
              <a:t>opérateurs logiques</a:t>
            </a:r>
            <a:r>
              <a:rPr lang="fr" sz="1700"/>
              <a:t> servent à vérifier des </a:t>
            </a:r>
            <a:r>
              <a:rPr b="1" lang="fr" sz="1700"/>
              <a:t>expressions logiques</a:t>
            </a:r>
            <a:r>
              <a:rPr lang="fr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/>
              <a:t>Ils s’utilisent avec </a:t>
            </a:r>
            <a:r>
              <a:rPr lang="fr" sz="1700" u="sng"/>
              <a:t>des opérandes booléennes</a:t>
            </a:r>
            <a:r>
              <a:rPr lang="fr" sz="1700"/>
              <a:t> et </a:t>
            </a:r>
            <a:r>
              <a:rPr lang="fr" sz="1700" u="sng"/>
              <a:t>renvoient un booléen</a:t>
            </a:r>
            <a:r>
              <a:rPr lang="fr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Opérateurs logiques</a:t>
            </a:r>
            <a:endParaRPr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5045075" y="118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{88C27B83-3E72-4DF2-8C32-CE4BAA73E3A3}</a:tableStyleId>
              </a:tblPr>
              <a:tblGrid>
                <a:gridCol w="1073275"/>
                <a:gridCol w="1339725"/>
                <a:gridCol w="1317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Opérateur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Nom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Exemple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!true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true &amp;&amp; 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true AND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||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Ou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false ||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false OR 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XOR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Ou exclusif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true XOR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Tables de vérité des opérateurs logiques</a:t>
            </a:r>
            <a:endParaRPr/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729450" y="20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{88C27B83-3E72-4DF2-8C32-CE4BAA73E3A3}</a:tableStyleId>
              </a:tblPr>
              <a:tblGrid>
                <a:gridCol w="382850"/>
                <a:gridCol w="382850"/>
                <a:gridCol w="591850"/>
              </a:tblGrid>
              <a:tr h="135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FFFFF"/>
                          </a:solidFill>
                        </a:rPr>
                        <a:t>AND </a:t>
                      </a:r>
                      <a:r>
                        <a:rPr lang="fr" sz="1000">
                          <a:solidFill>
                            <a:srgbClr val="FFFFFF"/>
                          </a:solidFill>
                        </a:rPr>
                        <a:t>/ </a:t>
                      </a:r>
                      <a:r>
                        <a:rPr b="1" lang="fr" sz="1000">
                          <a:solidFill>
                            <a:srgbClr val="FFFFFF"/>
                          </a:solidFill>
                        </a:rPr>
                        <a:t>&amp;&amp;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1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FFFFFF"/>
                          </a:solidFill>
                        </a:rPr>
                        <a:t>A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FFFFFF"/>
                          </a:solidFill>
                        </a:rPr>
                        <a:t>B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FFFFFF"/>
                          </a:solidFill>
                        </a:rPr>
                        <a:t>A &amp;&amp; B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12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2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2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2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23"/>
          <p:cNvGraphicFramePr/>
          <p:nvPr/>
        </p:nvGraphicFramePr>
        <p:xfrm>
          <a:off x="3903388" y="20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{88C27B83-3E72-4DF2-8C32-CE4BAA73E3A3}</a:tableStyleId>
              </a:tblPr>
              <a:tblGrid>
                <a:gridCol w="382850"/>
                <a:gridCol w="413075"/>
                <a:gridCol w="495400"/>
              </a:tblGrid>
              <a:tr h="135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FFFFF"/>
                          </a:solidFill>
                        </a:rPr>
                        <a:t>OR </a:t>
                      </a:r>
                      <a:r>
                        <a:rPr lang="fr" sz="1000">
                          <a:solidFill>
                            <a:srgbClr val="FFFFFF"/>
                          </a:solidFill>
                        </a:rPr>
                        <a:t>/ </a:t>
                      </a:r>
                      <a:r>
                        <a:rPr b="1" lang="fr" sz="1000">
                          <a:solidFill>
                            <a:srgbClr val="FFFFFF"/>
                          </a:solidFill>
                        </a:rPr>
                        <a:t>||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b"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1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FFFFFF"/>
                          </a:solidFill>
                        </a:rPr>
                        <a:t>A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FFFFFF"/>
                          </a:solidFill>
                        </a:rPr>
                        <a:t>B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FFFFFF"/>
                          </a:solidFill>
                        </a:rPr>
                        <a:t>A || B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12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2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2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2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Google Shape;155;p23"/>
          <p:cNvGraphicFramePr/>
          <p:nvPr/>
        </p:nvGraphicFramePr>
        <p:xfrm>
          <a:off x="7011100" y="20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{88C27B83-3E72-4DF2-8C32-CE4BAA73E3A3}</a:tableStyleId>
              </a:tblPr>
              <a:tblGrid>
                <a:gridCol w="382850"/>
                <a:gridCol w="409625"/>
                <a:gridCol w="614275"/>
              </a:tblGrid>
              <a:tr h="135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FFFFF"/>
                          </a:solidFill>
                        </a:rPr>
                        <a:t>XOR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1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FFFFFF"/>
                          </a:solidFill>
                        </a:rPr>
                        <a:t>A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FFFFFF"/>
                          </a:solidFill>
                        </a:rPr>
                        <a:t>B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FFFFFF"/>
                          </a:solidFill>
                        </a:rPr>
                        <a:t>A XOR B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✔️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