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a6d25a4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6a6d25a4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65f75630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65f75630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ddff7d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2ddff7d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ddff7d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ddff7d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39aae063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39aae063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39aae063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39aae063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2ddff7d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2ddff7d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39aae063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39aae063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39aae063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39aae063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ddff7d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ddff7d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39aae063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39aae063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9aae0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9aae0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2ddff7d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2ddff7d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39aae063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39aae063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39aae063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39aae063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9aae06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9aae06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9aae06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9aae06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9aae06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9aae06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d’assertion : </a:t>
            </a:r>
            <a:r>
              <a:rPr i="1" lang="fr"/>
              <a:t>“Ce nombre est plus grand que 5”</a:t>
            </a:r>
            <a:endParaRPr i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65f75630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65f75630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Ici, </a:t>
            </a:r>
            <a:r>
              <a:rPr i="1" lang="fr"/>
              <a:t>truc</a:t>
            </a:r>
            <a:r>
              <a:rPr lang="fr"/>
              <a:t> et </a:t>
            </a:r>
            <a:r>
              <a:rPr i="1" lang="fr"/>
              <a:t>autre truc</a:t>
            </a:r>
            <a:r>
              <a:rPr lang="fr"/>
              <a:t> sont des conditions (vrai ou faux)</a:t>
            </a:r>
            <a:br>
              <a:rPr lang="fr"/>
            </a:br>
            <a:r>
              <a:rPr lang="fr"/>
              <a:t>Quant à </a:t>
            </a:r>
            <a:r>
              <a:rPr i="1" lang="fr"/>
              <a:t>machin</a:t>
            </a:r>
            <a:r>
              <a:rPr lang="fr"/>
              <a:t>, </a:t>
            </a:r>
            <a:r>
              <a:rPr i="1" lang="fr"/>
              <a:t>autre machin</a:t>
            </a:r>
            <a:r>
              <a:rPr lang="fr"/>
              <a:t> et </a:t>
            </a:r>
            <a:r>
              <a:rPr i="1" lang="fr"/>
              <a:t>bidule</a:t>
            </a:r>
            <a:r>
              <a:rPr lang="fr"/>
              <a:t>, ce sont des blocs de code.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5f75630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5f7563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Les cas sont lus de haut en bas et la lecture ne s’arrête pas tant qu’on ne rencontre pas de </a:t>
            </a:r>
            <a:r>
              <a:rPr i="1" lang="fr">
                <a:solidFill>
                  <a:schemeClr val="dk1"/>
                </a:solidFill>
              </a:rPr>
              <a:t>break</a:t>
            </a:r>
            <a:r>
              <a:rPr lang="fr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“default” est le cas qui se lance si rien d’autre ne se lance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9aae06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39aae06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9aae06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9aae06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 et description - Alt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830388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174217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- Alt">
  <p:cSld name="SECTION_HEADER_1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Algorithmique et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structures de données</a:t>
            </a:r>
            <a:endParaRPr sz="39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Les structures de contrôle</a:t>
            </a:r>
            <a:endParaRPr b="1" sz="18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3920075"/>
            <a:ext cx="5495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600" y="985050"/>
            <a:ext cx="2340251" cy="2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177350" y="2504950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par Jordan Juventin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</a:t>
            </a:r>
            <a:endParaRPr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…</a:t>
            </a:r>
            <a:endParaRPr/>
          </a:p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5536875" y="1540800"/>
            <a:ext cx="27447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La boucle </a:t>
            </a:r>
            <a:r>
              <a:rPr b="1" lang="fr" sz="1700" u="sng"/>
              <a:t>for</a:t>
            </a:r>
            <a:r>
              <a:rPr lang="fr" sz="1700"/>
              <a:t> est la boucle “par défaut”.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Son principe : on part d’une situation A </a:t>
            </a:r>
            <a:r>
              <a:rPr i="1" lang="fr" sz="1700" u="sng"/>
              <a:t>pour</a:t>
            </a:r>
            <a:r>
              <a:rPr i="1" lang="fr" sz="1700"/>
              <a:t> </a:t>
            </a:r>
            <a:r>
              <a:rPr lang="fr" sz="1700"/>
              <a:t>aller à une situation B en faisant des petits pas (des </a:t>
            </a:r>
            <a:r>
              <a:rPr b="1" lang="fr" sz="1700"/>
              <a:t>itérations</a:t>
            </a:r>
            <a:r>
              <a:rPr lang="fr" sz="1700"/>
              <a:t>).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…</a:t>
            </a:r>
            <a:endParaRPr/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5673275" y="1433225"/>
            <a:ext cx="24867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Exemple de formulation mathématique 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“Pour tout n naturel </a:t>
            </a:r>
            <a:br>
              <a:rPr lang="fr" sz="1700"/>
            </a:br>
            <a:r>
              <a:rPr lang="fr" sz="1700"/>
              <a:t>allant de 1 à 50”</a:t>
            </a:r>
            <a:endParaRPr sz="17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200" y="3061313"/>
            <a:ext cx="2788853" cy="112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</a:t>
            </a:r>
            <a:endParaRPr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…</a:t>
            </a:r>
            <a:endParaRPr/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5688075" y="1518300"/>
            <a:ext cx="24231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Exemple de formulation informatique 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“On va faire </a:t>
            </a:r>
            <a:r>
              <a:rPr i="1" lang="fr" sz="1700"/>
              <a:t>ceci</a:t>
            </a:r>
            <a:r>
              <a:rPr lang="fr" sz="1700"/>
              <a:t> pour </a:t>
            </a:r>
            <a:br>
              <a:rPr lang="fr" sz="1700"/>
            </a:br>
            <a:r>
              <a:rPr lang="fr" sz="1700"/>
              <a:t>n partant de 0, </a:t>
            </a:r>
            <a:br>
              <a:rPr lang="fr" sz="1700"/>
            </a:br>
            <a:r>
              <a:rPr lang="fr" sz="1700"/>
              <a:t>inférieur ou égal à 50, </a:t>
            </a:r>
            <a:br>
              <a:rPr lang="fr" sz="1700"/>
            </a:br>
            <a:r>
              <a:rPr lang="fr" sz="1700"/>
              <a:t>en avançant de 1 en 1”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Syntaxe et explication d’une boucle </a:t>
            </a:r>
            <a:r>
              <a:rPr i="1" lang="fr" sz="1700"/>
              <a:t>for</a:t>
            </a:r>
            <a:endParaRPr i="1" sz="1700"/>
          </a:p>
        </p:txBody>
      </p:sp>
      <p:sp>
        <p:nvSpPr>
          <p:cNvPr id="182" name="Google Shape;182;p27"/>
          <p:cNvSpPr txBox="1"/>
          <p:nvPr/>
        </p:nvSpPr>
        <p:spPr>
          <a:xfrm>
            <a:off x="5277150" y="2064900"/>
            <a:ext cx="3145200" cy="101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4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Corps de la boucle</a:t>
            </a:r>
            <a:endParaRPr sz="14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0" y="304800"/>
            <a:ext cx="4067750" cy="4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While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Tant que …</a:t>
            </a:r>
            <a:endParaRPr/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845200" y="1623600"/>
            <a:ext cx="28701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La boucle </a:t>
            </a:r>
            <a:r>
              <a:rPr b="1" lang="fr" sz="1700" u="sng"/>
              <a:t>while</a:t>
            </a:r>
            <a:r>
              <a:rPr lang="fr" sz="1700"/>
              <a:t> est un autre type de boucle très utilisé.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Son principe : on répète les choses </a:t>
            </a:r>
            <a:r>
              <a:rPr i="1" lang="fr" sz="1700" u="sng"/>
              <a:t>tant que</a:t>
            </a:r>
            <a:r>
              <a:rPr lang="fr" sz="1700"/>
              <a:t> la condition prédéfinie n’est pas atteinte.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While</a:t>
            </a:r>
            <a:endParaRPr/>
          </a:p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Tant que </a:t>
            </a:r>
            <a:r>
              <a:rPr lang="fr"/>
              <a:t>…</a:t>
            </a:r>
            <a:endParaRPr/>
          </a:p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1052425" y="1812300"/>
            <a:ext cx="2433300" cy="1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Exemple de formulation informatique 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“Tant que n est inférieur à 50, fais </a:t>
            </a:r>
            <a:r>
              <a:rPr i="1" lang="fr" sz="1700"/>
              <a:t>ceci</a:t>
            </a:r>
            <a:r>
              <a:rPr lang="fr" sz="1700"/>
              <a:t>”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Syntaxe et explication d’une boucle </a:t>
            </a:r>
            <a:r>
              <a:rPr i="1" lang="fr" sz="1700"/>
              <a:t>while</a:t>
            </a:r>
            <a:endParaRPr i="1" sz="1700"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50" y="304800"/>
            <a:ext cx="4067750" cy="40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5422350" y="2064900"/>
            <a:ext cx="3000000" cy="101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4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Corps de la boucle</a:t>
            </a:r>
            <a:endParaRPr sz="14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 while</a:t>
            </a:r>
            <a:endParaRPr/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Fais </a:t>
            </a:r>
            <a:r>
              <a:rPr lang="fr"/>
              <a:t>… tant que …</a:t>
            </a:r>
            <a:endParaRPr/>
          </a:p>
        </p:txBody>
      </p:sp>
      <p:sp>
        <p:nvSpPr>
          <p:cNvPr id="211" name="Google Shape;211;p31"/>
          <p:cNvSpPr txBox="1"/>
          <p:nvPr>
            <p:ph idx="2" type="body"/>
          </p:nvPr>
        </p:nvSpPr>
        <p:spPr>
          <a:xfrm>
            <a:off x="5514675" y="1364550"/>
            <a:ext cx="27372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La boucle </a:t>
            </a:r>
            <a:r>
              <a:rPr b="1" lang="fr" sz="1700" u="sng"/>
              <a:t>do while</a:t>
            </a:r>
            <a:r>
              <a:rPr lang="fr" sz="1700"/>
              <a:t> est une variante de la boucle while.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Elle fonctionne sous le même principe, mais exécutera </a:t>
            </a:r>
            <a:r>
              <a:rPr b="1" lang="fr" sz="1700"/>
              <a:t>toujours au moins une fois</a:t>
            </a:r>
            <a:r>
              <a:rPr lang="fr" sz="1700"/>
              <a:t> les instructions demandées.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 while</a:t>
            </a:r>
            <a:endParaRPr/>
          </a:p>
        </p:txBody>
      </p:sp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Fais … tant que …</a:t>
            </a:r>
            <a:endParaRPr/>
          </a:p>
        </p:txBody>
      </p:sp>
      <p:sp>
        <p:nvSpPr>
          <p:cNvPr id="218" name="Google Shape;218;p32"/>
          <p:cNvSpPr txBox="1"/>
          <p:nvPr>
            <p:ph idx="2" type="body"/>
          </p:nvPr>
        </p:nvSpPr>
        <p:spPr>
          <a:xfrm>
            <a:off x="5522075" y="1788750"/>
            <a:ext cx="27372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Exemple de formulation informatique 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“Fais </a:t>
            </a:r>
            <a:r>
              <a:rPr i="1" lang="fr" sz="1700"/>
              <a:t>ceci</a:t>
            </a:r>
            <a:r>
              <a:rPr lang="fr" sz="1700"/>
              <a:t> et répète-le tant que n est inférieur à 50”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Syntaxe et explication d’une boucle </a:t>
            </a:r>
            <a:r>
              <a:rPr i="1" lang="fr" sz="1700"/>
              <a:t>do while</a:t>
            </a:r>
            <a:endParaRPr i="1" sz="1700"/>
          </a:p>
        </p:txBody>
      </p:sp>
      <p:sp>
        <p:nvSpPr>
          <p:cNvPr id="224" name="Google Shape;224;p33"/>
          <p:cNvSpPr txBox="1"/>
          <p:nvPr/>
        </p:nvSpPr>
        <p:spPr>
          <a:xfrm>
            <a:off x="5277150" y="2064900"/>
            <a:ext cx="3145200" cy="101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4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Corps de la boucle</a:t>
            </a:r>
            <a:endParaRPr sz="14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50" y="304800"/>
            <a:ext cx="4067750" cy="4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structures de contrôle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72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Par défaut, l’exécution d’un code est très </a:t>
            </a:r>
            <a:r>
              <a:rPr b="1" lang="fr" sz="1700"/>
              <a:t>linéaire</a:t>
            </a:r>
            <a:r>
              <a:rPr lang="fr" sz="1700"/>
              <a:t> : ça va du haut vers le bas.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Mais il arrive (très souvent) que l’on souhaite </a:t>
            </a:r>
            <a:r>
              <a:rPr i="1" lang="fr" sz="1700"/>
              <a:t>moduler</a:t>
            </a:r>
            <a:r>
              <a:rPr lang="fr" sz="1700"/>
              <a:t> l’exécution du code, </a:t>
            </a:r>
            <a:r>
              <a:rPr i="1" lang="fr" sz="1700"/>
              <a:t>sauter</a:t>
            </a:r>
            <a:r>
              <a:rPr lang="fr" sz="1700"/>
              <a:t> des passages, en </a:t>
            </a:r>
            <a:r>
              <a:rPr i="1" lang="fr" sz="1700"/>
              <a:t>répéter</a:t>
            </a:r>
            <a:r>
              <a:rPr lang="fr" sz="1700"/>
              <a:t> d’autres, … que l’on souhaite </a:t>
            </a:r>
            <a:r>
              <a:rPr b="1" lang="fr" sz="1700" u="sng"/>
              <a:t>contrôler</a:t>
            </a:r>
            <a:r>
              <a:rPr lang="fr" sz="1700"/>
              <a:t> son déroulement.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Que ce ne soit plus une simple recette, mais bel et bien de la </a:t>
            </a:r>
            <a:r>
              <a:rPr b="1" lang="fr" sz="1700" u="sng"/>
              <a:t>programmation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C’est à cela que servent les </a:t>
            </a:r>
            <a:r>
              <a:rPr b="1" lang="fr" sz="1700" u="sng"/>
              <a:t>structures de contrôle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Foreach</a:t>
            </a:r>
            <a:endParaRPr/>
          </a:p>
        </p:txBody>
      </p:sp>
      <p:sp>
        <p:nvSpPr>
          <p:cNvPr id="231" name="Google Shape;231;p34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chaque …</a:t>
            </a:r>
            <a:endParaRPr/>
          </a:p>
        </p:txBody>
      </p:sp>
      <p:sp>
        <p:nvSpPr>
          <p:cNvPr id="232" name="Google Shape;232;p34"/>
          <p:cNvSpPr txBox="1"/>
          <p:nvPr>
            <p:ph idx="2" type="body"/>
          </p:nvPr>
        </p:nvSpPr>
        <p:spPr>
          <a:xfrm>
            <a:off x="882200" y="1361250"/>
            <a:ext cx="2781300" cy="24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La boucle </a:t>
            </a:r>
            <a:r>
              <a:rPr b="1" lang="fr" sz="1700" u="sng"/>
              <a:t>foreach</a:t>
            </a:r>
            <a:r>
              <a:rPr lang="fr" sz="1700"/>
              <a:t> est en quelque sorte une boucle for aménagée spécialement pour parcourir un tableau.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Son principe : On répète les choses </a:t>
            </a:r>
            <a:r>
              <a:rPr i="1" lang="fr" sz="1700" u="sng"/>
              <a:t>pour chaque</a:t>
            </a:r>
            <a:r>
              <a:rPr lang="fr" sz="1700"/>
              <a:t> élément d’un tableau.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Foreach</a:t>
            </a:r>
            <a:endParaRPr/>
          </a:p>
        </p:txBody>
      </p:sp>
      <p:sp>
        <p:nvSpPr>
          <p:cNvPr id="238" name="Google Shape;238;p35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chaque</a:t>
            </a:r>
            <a:r>
              <a:rPr lang="fr"/>
              <a:t> …</a:t>
            </a:r>
            <a:endParaRPr/>
          </a:p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911800" y="1823850"/>
            <a:ext cx="2544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Exemple de formulation informatique 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“Répète </a:t>
            </a:r>
            <a:r>
              <a:rPr i="1" lang="fr" sz="1700"/>
              <a:t>ceci</a:t>
            </a:r>
            <a:r>
              <a:rPr lang="fr" sz="1700"/>
              <a:t> pour chaque élément de ce tableau”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Syntaxe et explication d’une boucle </a:t>
            </a:r>
            <a:r>
              <a:rPr i="1" lang="fr" sz="1700"/>
              <a:t>foreach</a:t>
            </a:r>
            <a:endParaRPr i="1" sz="1700"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50" y="304800"/>
            <a:ext cx="4067750" cy="40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4736550" y="2122050"/>
            <a:ext cx="3685800" cy="899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fr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$tableau</a:t>
            </a:r>
            <a:r>
              <a:rPr lang="fr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fr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$clef</a:t>
            </a:r>
            <a:r>
              <a:rPr lang="fr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fr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$valeur</a:t>
            </a:r>
            <a:r>
              <a:rPr lang="fr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2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Corps de la boucle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structures conditionnelles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structures conditionnelles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On va souvent avoir besoin de </a:t>
            </a:r>
            <a:r>
              <a:rPr b="1" lang="fr" sz="1700" u="sng"/>
              <a:t>conditionner</a:t>
            </a:r>
            <a:r>
              <a:rPr lang="fr" sz="1700"/>
              <a:t> notre code.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Pour ce faire, des structures qui dépendent de </a:t>
            </a:r>
            <a:r>
              <a:rPr b="1" lang="fr" sz="1700" u="sng"/>
              <a:t>conditions</a:t>
            </a:r>
            <a:r>
              <a:rPr lang="fr" sz="1700"/>
              <a:t> ont été créées.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Une condition est une </a:t>
            </a:r>
            <a:r>
              <a:rPr b="1" lang="fr" sz="1700" u="sng"/>
              <a:t>assertion</a:t>
            </a:r>
            <a:r>
              <a:rPr lang="fr" sz="1700"/>
              <a:t> à vérifier.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2847900" y="1419900"/>
            <a:ext cx="34482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Lato"/>
                <a:ea typeface="Lato"/>
                <a:cs typeface="Lato"/>
                <a:sym typeface="Lato"/>
              </a:rPr>
              <a:t>assertion</a:t>
            </a:r>
            <a:r>
              <a:rPr lang="fr" sz="19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fr" sz="1900">
                <a:latin typeface="Lato"/>
                <a:ea typeface="Lato"/>
                <a:cs typeface="Lato"/>
                <a:sym typeface="Lato"/>
              </a:rPr>
              <a:t>n. f.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Proposition, de forme affirmative ou négative, qu'on avance et qu'on donne comme vraie.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Syn. : </a:t>
            </a:r>
            <a:br>
              <a:rPr lang="fr" sz="1700">
                <a:latin typeface="Lato"/>
                <a:ea typeface="Lato"/>
                <a:cs typeface="Lato"/>
                <a:sym typeface="Lato"/>
              </a:rPr>
            </a:br>
            <a:r>
              <a:rPr lang="fr" sz="1700">
                <a:latin typeface="Lato"/>
                <a:ea typeface="Lato"/>
                <a:cs typeface="Lato"/>
                <a:sym typeface="Lato"/>
              </a:rPr>
              <a:t>	affirmation - allégation</a:t>
            </a:r>
            <a:br>
              <a:rPr lang="fr" sz="1700">
                <a:latin typeface="Lato"/>
                <a:ea typeface="Lato"/>
                <a:cs typeface="Lato"/>
                <a:sym typeface="Lato"/>
              </a:rPr>
            </a:br>
            <a:r>
              <a:rPr lang="fr" sz="1700">
                <a:latin typeface="Lato"/>
                <a:ea typeface="Lato"/>
                <a:cs typeface="Lato"/>
                <a:sym typeface="Lato"/>
              </a:rPr>
              <a:t>	dires - thèse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If… Else</a:t>
            </a:r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729050" y="242088"/>
            <a:ext cx="4299600" cy="25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</a:t>
            </a:r>
            <a:r>
              <a:rPr b="1" lang="fr" sz="1700" u="sng"/>
              <a:t>conditions</a:t>
            </a:r>
            <a:r>
              <a:rPr lang="fr" sz="1700"/>
              <a:t>, comme leur nom l’indique, servent à </a:t>
            </a:r>
            <a:r>
              <a:rPr b="1" lang="fr" sz="1700"/>
              <a:t>orienter </a:t>
            </a:r>
            <a:r>
              <a:rPr lang="fr" sz="1700"/>
              <a:t>le code selon une condition :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 sz="1700"/>
              <a:t>Si [truc] alors [machin] </a:t>
            </a:r>
            <a:endParaRPr i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 sz="1700"/>
              <a:t>	Sinon si [autre truc] alors [autre machin]</a:t>
            </a:r>
            <a:endParaRPr i="1"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 sz="1700"/>
              <a:t>Sinon [bidule]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5" name="Google Shape;135;p20"/>
          <p:cNvSpPr txBox="1"/>
          <p:nvPr/>
        </p:nvSpPr>
        <p:spPr>
          <a:xfrm>
            <a:off x="5527200" y="2892613"/>
            <a:ext cx="2703300" cy="200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(truc) {</a:t>
            </a:r>
            <a:b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5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machin</a:t>
            </a:r>
            <a:b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fr" sz="15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(autre truc) {</a:t>
            </a:r>
            <a:b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5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autre machin</a:t>
            </a:r>
            <a:b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fr" sz="15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5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// bidule</a:t>
            </a:r>
            <a:b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5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 startAt="2"/>
            </a:pPr>
            <a:r>
              <a:rPr lang="fr"/>
              <a:t>Switch</a:t>
            </a:r>
            <a:endParaRPr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638000" y="466393"/>
            <a:ext cx="3374400" cy="1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700"/>
              <a:t>Il existe aussi les </a:t>
            </a:r>
            <a:r>
              <a:rPr lang="fr" sz="1700" u="sng"/>
              <a:t>switch</a:t>
            </a:r>
            <a:r>
              <a:rPr lang="fr" sz="1700"/>
              <a:t>, qui permettent de tester la valeur d’une variable et d’exécuter du code selon la valeur.</a:t>
            </a:r>
            <a:endParaRPr sz="1700"/>
          </a:p>
        </p:txBody>
      </p:sp>
      <p:sp>
        <p:nvSpPr>
          <p:cNvPr id="143" name="Google Shape;143;p21"/>
          <p:cNvSpPr txBox="1"/>
          <p:nvPr/>
        </p:nvSpPr>
        <p:spPr>
          <a:xfrm>
            <a:off x="581000" y="1991225"/>
            <a:ext cx="3488400" cy="268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($piece) {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B5BD68"/>
                </a:solidFill>
                <a:latin typeface="Consolas"/>
                <a:ea typeface="Consolas"/>
                <a:cs typeface="Consolas"/>
                <a:sym typeface="Consolas"/>
              </a:rPr>
              <a:t>'pile'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B5BD68"/>
                </a:solidFill>
                <a:latin typeface="Consolas"/>
                <a:ea typeface="Consolas"/>
                <a:cs typeface="Consolas"/>
                <a:sym typeface="Consolas"/>
              </a:rPr>
              <a:t>'Pierre a gagné.'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B5BD68"/>
                </a:solidFill>
                <a:latin typeface="Consolas"/>
                <a:ea typeface="Consolas"/>
                <a:cs typeface="Consolas"/>
                <a:sym typeface="Consolas"/>
              </a:rPr>
              <a:t>'face'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B5BD68"/>
                </a:solidFill>
                <a:latin typeface="Consolas"/>
                <a:ea typeface="Consolas"/>
                <a:cs typeface="Consolas"/>
                <a:sym typeface="Consolas"/>
              </a:rPr>
              <a:t>'Marie a gagné.'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1300">
                <a:solidFill>
                  <a:srgbClr val="B294BB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B5BD68"/>
                </a:solidFill>
                <a:latin typeface="Consolas"/>
                <a:ea typeface="Consolas"/>
                <a:cs typeface="Consolas"/>
                <a:sym typeface="Consolas"/>
              </a:rPr>
              <a:t>'La pièce serait-elle tombée sur la tranche ? O.o'</a:t>
            </a: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C5C8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boucles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boucles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On va souvent avoir besoin de </a:t>
            </a:r>
            <a:r>
              <a:rPr b="1" lang="fr" sz="1700" u="sng"/>
              <a:t>répéter</a:t>
            </a:r>
            <a:r>
              <a:rPr lang="fr" sz="1700"/>
              <a:t> plusieurs fois certaines instructions.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On va, pour ce faire, utiliser des </a:t>
            </a:r>
            <a:r>
              <a:rPr b="1" lang="fr" sz="1700" u="sng"/>
              <a:t>boucles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 en existe plusieurs types.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