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5"/>
  </p:notesMasterIdLst>
  <p:sldIdLst>
    <p:sldId id="257" r:id="rId2"/>
    <p:sldId id="1632" r:id="rId3"/>
    <p:sldId id="1651" r:id="rId4"/>
    <p:sldId id="1647" r:id="rId5"/>
    <p:sldId id="1650" r:id="rId6"/>
    <p:sldId id="1546" r:id="rId7"/>
    <p:sldId id="1547" r:id="rId8"/>
    <p:sldId id="1652" r:id="rId9"/>
    <p:sldId id="1620" r:id="rId10"/>
    <p:sldId id="1653" r:id="rId11"/>
    <p:sldId id="1654" r:id="rId12"/>
    <p:sldId id="1655" r:id="rId13"/>
    <p:sldId id="15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1ED705-644A-2B54-B5C7-248AAEEA7D58}" name="Tian, Jiannan" initials="TJ" userId="S::jiannan.tian@wsu.edu::24a2ade7-1e5c-4cc5-b446-8170726d4922" providerId="AD"/>
  <p188:author id="{1B231345-B3B5-19D0-C7D8-2AE00B6B527A}" name="Feng, Hao" initials="FH" userId="S::haofeng@iu.edu::f18b81b7-cac8-440f-b763-100baa4ba3b7" providerId="AD"/>
  <p188:author id="{A9D92A48-C735-B6D1-C7EF-068B788C8525}" name="Tao, Dingwen" initials="TD" userId="S::dingwen.tao@wsu.edu::de3b71ad-0934-43ca-88ec-3df606f83e6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F2D"/>
    <a:srgbClr val="E1E1E1"/>
    <a:srgbClr val="0000FF"/>
    <a:srgbClr val="7030A0"/>
    <a:srgbClr val="5D5D5D"/>
    <a:srgbClr val="E0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895D6-7160-FA40-ACE8-D784750B42A4}" v="44" dt="2024-11-27T00:07:03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7F5F-B63A-1A46-956F-2AFA9356096C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A50DC-664F-6641-8BD2-8FEC381D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Collaborating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9624A-A89F-7E7E-5BF7-710FBC5BF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09F89-5C1F-6068-9C99-0F4BEAEBE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BBAC2-BE51-3E50-9887-4D2BE4D73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067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B3B41-CD47-8551-87AF-2EF8C729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483EF-5294-1894-6200-15E8B710C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644A7-8D15-AA24-FCE6-6E376FE59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79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AA7D2-41D7-00BA-8F76-8632051E6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27EBC1-A04F-811D-88AE-5DC8A213E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D2A22-A6B6-93E0-C863-C55E696E7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71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latin typeface="Calibri" panose="020F0502020204030204"/>
              <a:ea typeface="等线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851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CA591-70AC-5891-D0BC-066DC7E2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D2809-D0E6-79EF-2841-C80F96668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A7F7FD-0E35-C370-B5BF-019599589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latin typeface="Calibri" panose="020F0502020204030204"/>
              <a:ea typeface="等线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837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broadcast ratio presented in the previous slide is measured after overlapping communication and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A50DC-664F-6641-8BD2-8FEC381D59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A50DC-664F-6641-8BD2-8FEC381D59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 altLang="zh-CN">
              <a:latin typeface="Arial"/>
              <a:ea typeface="等线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53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 altLang="zh-CN">
              <a:latin typeface="Arial"/>
              <a:ea typeface="等线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45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978AD-D10A-80D4-5B44-186F2BED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21250D-FD48-520C-74C2-2569E9D96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B72E4-71D4-8330-625B-095EBF24E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 altLang="zh-CN">
              <a:latin typeface="Arial"/>
              <a:ea typeface="等线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55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 altLang="zh-CN">
              <a:latin typeface="Arial"/>
              <a:ea typeface="等线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74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44406" y="-864501"/>
            <a:ext cx="977953" cy="315669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70538" y="3688697"/>
            <a:ext cx="10312295" cy="1485992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5333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7592" y="6279762"/>
            <a:ext cx="10312296" cy="370205"/>
          </a:xfrm>
        </p:spPr>
        <p:txBody>
          <a:bodyPr anchor="ctr">
            <a:noAutofit/>
          </a:bodyPr>
          <a:lstStyle>
            <a:lvl1pPr marL="0" indent="0">
              <a:buNone/>
              <a:defRPr sz="1467" b="1" spc="10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707592" y="3258479"/>
            <a:ext cx="10312296" cy="336549"/>
          </a:xfrm>
        </p:spPr>
        <p:txBody>
          <a:bodyPr anchor="ctr">
            <a:noAutofit/>
          </a:bodyPr>
          <a:lstStyle>
            <a:lvl1pPr marL="0" indent="0">
              <a:buNone/>
              <a:defRPr sz="24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SUBHEAD OR NAME OF SCHOOL, DEPARTMENT, OR UNIT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775038"/>
            <a:ext cx="1718861" cy="18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8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9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032696"/>
            <a:ext cx="9069976" cy="875880"/>
          </a:xfrm>
        </p:spPr>
        <p:txBody>
          <a:bodyPr anchor="ctr">
            <a:noAutofit/>
          </a:bodyPr>
          <a:lstStyle>
            <a:lvl1pPr>
              <a:defRPr sz="5333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10382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867" b="1" i="0" spc="6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9923" y="2709333"/>
            <a:ext cx="198152" cy="1115608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8361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6437" y="1012094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277110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379930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91765" y="2172539"/>
            <a:ext cx="10687459" cy="374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" y="6019792"/>
            <a:ext cx="912775" cy="10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52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798" y="1012094"/>
            <a:ext cx="10672545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98" y="2173873"/>
            <a:ext cx="10681425" cy="3758359"/>
          </a:xfrm>
        </p:spPr>
        <p:txBody>
          <a:bodyPr>
            <a:normAutofit/>
          </a:bodyPr>
          <a:lstStyle>
            <a:lvl1pPr marL="457189" indent="-457189" algn="l">
              <a:lnSpc>
                <a:spcPct val="100000"/>
              </a:lnSpc>
              <a:buFont typeface="+mj-lt"/>
              <a:buAutoNum type="arabicPeriod"/>
              <a:defRPr sz="24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379930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1277110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" y="6019792"/>
            <a:ext cx="912775" cy="10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833" y="619181"/>
            <a:ext cx="6080772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06833" y="2172540"/>
            <a:ext cx="6080772" cy="373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990575" indent="-380990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2pPr>
            <a:lvl3pPr marL="1523962" indent="-304792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3pPr>
            <a:lvl4pPr marL="2133547" indent="-304792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4pPr>
            <a:lvl5pPr marL="2743131" indent="-304792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419879" y="0"/>
            <a:ext cx="476125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2113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847071" y="6215357"/>
            <a:ext cx="516263" cy="705284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" y="6019792"/>
            <a:ext cx="912775" cy="10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2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" y="6019792"/>
            <a:ext cx="912775" cy="10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" y="6019792"/>
            <a:ext cx="912775" cy="10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715470" y="907197"/>
            <a:ext cx="10478913" cy="362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Arial"/>
                <a:cs typeface="Arial"/>
              </a:defRPr>
            </a:lvl2pPr>
            <a:lvl3pPr marL="1219170" indent="0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Arial"/>
                <a:cs typeface="Arial"/>
              </a:defRPr>
            </a:lvl3pPr>
            <a:lvl4pPr marL="1828754" indent="0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130" y="907197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0" y="5378337"/>
            <a:ext cx="1267899" cy="1392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F59845-C2D5-2B41-B9C1-2DF6B342BC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89" y="5659401"/>
            <a:ext cx="4808480" cy="8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9189" y="846139"/>
            <a:ext cx="9069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9189" y="2119918"/>
            <a:ext cx="9069976" cy="428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59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5" r:id="rId10"/>
  </p:sldLayoutIdLst>
  <p:txStyles>
    <p:titleStyle>
      <a:lvl1pPr algn="l" defTabSz="609585" rtl="0" eaLnBrk="1" latinLnBrk="0" hangingPunct="1">
        <a:spcBef>
          <a:spcPct val="0"/>
        </a:spcBef>
        <a:buNone/>
        <a:defRPr sz="4267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3B6D-9628-1B99-DC9A-5D5B0BB0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92" y="2332862"/>
            <a:ext cx="10546102" cy="148599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sz="3600" b="1" dirty="0">
                <a:ea typeface="+mn-lt"/>
                <a:cs typeface="+mn-lt"/>
              </a:rPr>
              <a:t>COMPSO: Optimizing Gradient </a:t>
            </a:r>
            <a:r>
              <a:rPr lang="en-US" altLang="zh-CN" sz="3600" b="1" u="sng" dirty="0">
                <a:ea typeface="+mn-lt"/>
                <a:cs typeface="+mn-lt"/>
              </a:rPr>
              <a:t>Comp</a:t>
            </a:r>
            <a:r>
              <a:rPr lang="en-US" altLang="zh-CN" sz="3600" b="1" dirty="0">
                <a:ea typeface="+mn-lt"/>
                <a:cs typeface="+mn-lt"/>
              </a:rPr>
              <a:t>ression for Distributed Training with </a:t>
            </a:r>
            <a:r>
              <a:rPr lang="en-US" altLang="zh-CN" sz="3600" b="1" u="sng" dirty="0">
                <a:ea typeface="+mn-lt"/>
                <a:cs typeface="+mn-lt"/>
              </a:rPr>
              <a:t>S</a:t>
            </a:r>
            <a:r>
              <a:rPr lang="en-US" altLang="zh-CN" sz="3600" b="1" dirty="0">
                <a:ea typeface="+mn-lt"/>
                <a:cs typeface="+mn-lt"/>
              </a:rPr>
              <a:t>econd-</a:t>
            </a:r>
            <a:r>
              <a:rPr lang="en-US" altLang="zh-CN" sz="3600" b="1" u="sng" dirty="0">
                <a:ea typeface="+mn-lt"/>
                <a:cs typeface="+mn-lt"/>
              </a:rPr>
              <a:t>O</a:t>
            </a:r>
            <a:r>
              <a:rPr lang="en-US" altLang="zh-CN" sz="3600" b="1" dirty="0">
                <a:ea typeface="+mn-lt"/>
                <a:cs typeface="+mn-lt"/>
              </a:rPr>
              <a:t>rder Optimizers</a:t>
            </a:r>
            <a:endParaRPr lang="en-US" altLang="zh-CN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6220F-B8A2-64F3-65B3-9B804CDA5E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0986" y="226938"/>
            <a:ext cx="10312296" cy="33654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Luddy School of Informatics, Computing, and Engineering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A5FD26B-7EAD-A524-2917-8AD774D5B67E}"/>
              </a:ext>
            </a:extLst>
          </p:cNvPr>
          <p:cNvSpPr txBox="1">
            <a:spLocks/>
          </p:cNvSpPr>
          <p:nvPr/>
        </p:nvSpPr>
        <p:spPr>
          <a:xfrm>
            <a:off x="707592" y="5268358"/>
            <a:ext cx="10312296" cy="668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defRPr sz="2400" b="0" kern="1200" spc="0" baseline="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990575" indent="-380990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523962" indent="-30479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133547" indent="-30479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743131" indent="-30479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88D1A3-1436-4479-A3A8-7E3677D1D1CA}"/>
              </a:ext>
            </a:extLst>
          </p:cNvPr>
          <p:cNvSpPr txBox="1"/>
          <p:nvPr/>
        </p:nvSpPr>
        <p:spPr>
          <a:xfrm>
            <a:off x="1224247" y="3818854"/>
            <a:ext cx="979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Baixi</a:t>
            </a:r>
            <a:r>
              <a:rPr kumimoji="1" lang="en-US" altLang="zh-CN" dirty="0">
                <a:solidFill>
                  <a:schemeClr val="bg1"/>
                </a:solidFill>
              </a:rPr>
              <a:t> Sun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1</a:t>
            </a:r>
            <a:r>
              <a:rPr kumimoji="1" lang="en-US" altLang="zh-CN" dirty="0">
                <a:solidFill>
                  <a:schemeClr val="bg1"/>
                </a:solidFill>
              </a:rPr>
              <a:t>, </a:t>
            </a:r>
            <a:r>
              <a:rPr kumimoji="1" lang="en-US" altLang="zh-CN" dirty="0" err="1">
                <a:solidFill>
                  <a:schemeClr val="bg1"/>
                </a:solidFill>
              </a:rPr>
              <a:t>Weijin</a:t>
            </a:r>
            <a:r>
              <a:rPr kumimoji="1" lang="en-US" altLang="zh-CN" dirty="0">
                <a:solidFill>
                  <a:schemeClr val="bg1"/>
                </a:solidFill>
              </a:rPr>
              <a:t> Liu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2</a:t>
            </a:r>
            <a:r>
              <a:rPr kumimoji="1" lang="en-US" altLang="zh-CN" dirty="0">
                <a:solidFill>
                  <a:schemeClr val="bg1"/>
                </a:solidFill>
              </a:rPr>
              <a:t>, J. Gregory Pauloski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3</a:t>
            </a:r>
            <a:r>
              <a:rPr kumimoji="1" lang="en-US" altLang="zh-CN" dirty="0">
                <a:solidFill>
                  <a:schemeClr val="bg1"/>
                </a:solidFill>
              </a:rPr>
              <a:t>, </a:t>
            </a:r>
            <a:r>
              <a:rPr kumimoji="1" lang="en-US" altLang="zh-CN" dirty="0" err="1">
                <a:solidFill>
                  <a:schemeClr val="bg1"/>
                </a:solidFill>
              </a:rPr>
              <a:t>Jiannan</a:t>
            </a:r>
            <a:r>
              <a:rPr kumimoji="1" lang="en-US" altLang="zh-CN" dirty="0">
                <a:solidFill>
                  <a:schemeClr val="bg1"/>
                </a:solidFill>
              </a:rPr>
              <a:t> Tian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1</a:t>
            </a:r>
            <a:r>
              <a:rPr kumimoji="1" lang="en-US" altLang="zh-CN" dirty="0">
                <a:solidFill>
                  <a:schemeClr val="bg1"/>
                </a:solidFill>
              </a:rPr>
              <a:t>, </a:t>
            </a:r>
            <a:r>
              <a:rPr kumimoji="1" lang="en-US" altLang="zh-CN" dirty="0" err="1">
                <a:solidFill>
                  <a:schemeClr val="bg1"/>
                </a:solidFill>
              </a:rPr>
              <a:t>Jinda</a:t>
            </a:r>
            <a:r>
              <a:rPr kumimoji="1" lang="en-US" altLang="zh-CN" dirty="0">
                <a:solidFill>
                  <a:schemeClr val="bg1"/>
                </a:solidFill>
              </a:rPr>
              <a:t> Jia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1</a:t>
            </a:r>
            <a:r>
              <a:rPr kumimoji="1" lang="en-US" altLang="zh-CN" dirty="0">
                <a:solidFill>
                  <a:schemeClr val="bg1"/>
                </a:solidFill>
              </a:rPr>
              <a:t>, </a:t>
            </a:r>
            <a:r>
              <a:rPr kumimoji="1" lang="en-US" altLang="zh-CN" dirty="0" err="1">
                <a:solidFill>
                  <a:schemeClr val="bg1"/>
                </a:solidFill>
              </a:rPr>
              <a:t>Daoce</a:t>
            </a:r>
            <a:r>
              <a:rPr kumimoji="1" lang="en-US" altLang="zh-CN" dirty="0">
                <a:solidFill>
                  <a:schemeClr val="bg1"/>
                </a:solidFill>
              </a:rPr>
              <a:t> Wang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1</a:t>
            </a:r>
            <a:r>
              <a:rPr kumimoji="1" lang="en-US" altLang="zh-CN" dirty="0">
                <a:solidFill>
                  <a:schemeClr val="bg1"/>
                </a:solidFill>
              </a:rPr>
              <a:t>, </a:t>
            </a:r>
            <a:r>
              <a:rPr kumimoji="1" lang="en-US" altLang="zh-CN" dirty="0" err="1">
                <a:solidFill>
                  <a:schemeClr val="bg1"/>
                </a:solidFill>
              </a:rPr>
              <a:t>Mingkai</a:t>
            </a:r>
            <a:r>
              <a:rPr kumimoji="1" lang="en-US" altLang="zh-CN" dirty="0">
                <a:solidFill>
                  <a:schemeClr val="bg1"/>
                </a:solidFill>
              </a:rPr>
              <a:t> Zheng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4</a:t>
            </a:r>
            <a:r>
              <a:rPr kumimoji="1" lang="en-US" altLang="zh-CN" dirty="0">
                <a:solidFill>
                  <a:schemeClr val="bg1"/>
                </a:solidFill>
              </a:rPr>
              <a:t>, Sheng Di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5</a:t>
            </a:r>
            <a:r>
              <a:rPr kumimoji="1" lang="en-US" altLang="zh-CN" dirty="0">
                <a:solidFill>
                  <a:schemeClr val="bg1"/>
                </a:solidFill>
              </a:rPr>
              <a:t>, Sian Jin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6</a:t>
            </a:r>
            <a:r>
              <a:rPr kumimoji="1" lang="en-US" altLang="zh-CN" dirty="0">
                <a:solidFill>
                  <a:schemeClr val="bg1"/>
                </a:solidFill>
              </a:rPr>
              <a:t>, Zhao Zhang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4</a:t>
            </a:r>
            <a:r>
              <a:rPr kumimoji="1" lang="en-US" altLang="zh-CN" dirty="0">
                <a:solidFill>
                  <a:schemeClr val="bg1"/>
                </a:solidFill>
              </a:rPr>
              <a:t>, Xiaodong Yu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2</a:t>
            </a:r>
            <a:r>
              <a:rPr kumimoji="1" lang="en-US" altLang="zh-CN" dirty="0">
                <a:solidFill>
                  <a:schemeClr val="bg1"/>
                </a:solidFill>
              </a:rPr>
              <a:t>, </a:t>
            </a:r>
            <a:r>
              <a:rPr kumimoji="1" lang="en-US" altLang="zh-CN" dirty="0" err="1">
                <a:solidFill>
                  <a:schemeClr val="bg1"/>
                </a:solidFill>
              </a:rPr>
              <a:t>Guangming</a:t>
            </a:r>
            <a:r>
              <a:rPr kumimoji="1" lang="en-US" altLang="zh-CN" dirty="0">
                <a:solidFill>
                  <a:schemeClr val="bg1"/>
                </a:solidFill>
              </a:rPr>
              <a:t> Tan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7</a:t>
            </a:r>
            <a:r>
              <a:rPr kumimoji="1" lang="en-US" altLang="zh-CN" dirty="0">
                <a:solidFill>
                  <a:schemeClr val="bg1"/>
                </a:solidFill>
              </a:rPr>
              <a:t>, </a:t>
            </a:r>
            <a:r>
              <a:rPr kumimoji="1" lang="en-US" altLang="zh-CN" dirty="0" err="1">
                <a:solidFill>
                  <a:schemeClr val="bg1"/>
                </a:solidFill>
              </a:rPr>
              <a:t>Dingwen</a:t>
            </a:r>
            <a:r>
              <a:rPr kumimoji="1" lang="en-US" altLang="zh-CN" dirty="0">
                <a:solidFill>
                  <a:schemeClr val="bg1"/>
                </a:solidFill>
              </a:rPr>
              <a:t> Tao</a:t>
            </a:r>
            <a:r>
              <a:rPr kumimoji="1" lang="en-US" altLang="zh-CN" baseline="30000" dirty="0">
                <a:solidFill>
                  <a:schemeClr val="bg1"/>
                </a:solidFill>
              </a:rPr>
              <a:t>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CB3D0-B848-2DC2-8B4B-2C4207056678}"/>
              </a:ext>
            </a:extLst>
          </p:cNvPr>
          <p:cNvSpPr txBox="1"/>
          <p:nvPr/>
        </p:nvSpPr>
        <p:spPr>
          <a:xfrm>
            <a:off x="1460938" y="468210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aseline="30000" dirty="0">
                <a:solidFill>
                  <a:schemeClr val="bg1"/>
                </a:solidFill>
              </a:rPr>
              <a:t>1</a:t>
            </a:r>
            <a:r>
              <a:rPr kumimoji="1" lang="en-US" altLang="zh-CN" dirty="0">
                <a:solidFill>
                  <a:schemeClr val="bg1"/>
                </a:solidFill>
              </a:rPr>
              <a:t>Indiana University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B25E-B153-ECEB-CC80-DF275AE08419}"/>
              </a:ext>
            </a:extLst>
          </p:cNvPr>
          <p:cNvSpPr txBox="1"/>
          <p:nvPr/>
        </p:nvSpPr>
        <p:spPr>
          <a:xfrm>
            <a:off x="3760279" y="4682105"/>
            <a:ext cx="35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aseline="30000" dirty="0">
                <a:solidFill>
                  <a:schemeClr val="bg1"/>
                </a:solidFill>
              </a:rPr>
              <a:t>2</a:t>
            </a:r>
            <a:r>
              <a:rPr kumimoji="1" lang="en-US" altLang="zh-CN" dirty="0">
                <a:solidFill>
                  <a:schemeClr val="bg1"/>
                </a:solidFill>
              </a:rPr>
              <a:t>Stevens Institute of Technology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719467-8C32-0B15-C692-6C84598EEEF6}"/>
              </a:ext>
            </a:extLst>
          </p:cNvPr>
          <p:cNvSpPr txBox="1"/>
          <p:nvPr/>
        </p:nvSpPr>
        <p:spPr>
          <a:xfrm>
            <a:off x="7402748" y="4682105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aseline="30000" dirty="0">
                <a:solidFill>
                  <a:schemeClr val="bg1"/>
                </a:solidFill>
              </a:rPr>
              <a:t>3</a:t>
            </a:r>
            <a:r>
              <a:rPr kumimoji="1" lang="en-US" altLang="zh-CN" dirty="0">
                <a:solidFill>
                  <a:schemeClr val="bg1"/>
                </a:solidFill>
              </a:rPr>
              <a:t>University of Chicago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A02B53-75E6-1D11-C7D7-97A208A9F634}"/>
              </a:ext>
            </a:extLst>
          </p:cNvPr>
          <p:cNvSpPr txBox="1"/>
          <p:nvPr/>
        </p:nvSpPr>
        <p:spPr>
          <a:xfrm>
            <a:off x="1435289" y="512018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aseline="30000" dirty="0">
                <a:solidFill>
                  <a:schemeClr val="bg1"/>
                </a:solidFill>
              </a:rPr>
              <a:t>4</a:t>
            </a:r>
            <a:r>
              <a:rPr kumimoji="1" lang="en-US" altLang="zh-CN" dirty="0">
                <a:solidFill>
                  <a:schemeClr val="bg1"/>
                </a:solidFill>
              </a:rPr>
              <a:t>Rutgers University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242F63-63F4-B886-96FC-C0A8BA9C52EE}"/>
              </a:ext>
            </a:extLst>
          </p:cNvPr>
          <p:cNvSpPr txBox="1"/>
          <p:nvPr/>
        </p:nvSpPr>
        <p:spPr>
          <a:xfrm>
            <a:off x="3760279" y="5128973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aseline="30000" dirty="0">
                <a:solidFill>
                  <a:schemeClr val="bg1"/>
                </a:solidFill>
              </a:rPr>
              <a:t>5</a:t>
            </a:r>
            <a:r>
              <a:rPr kumimoji="1" lang="en-US" altLang="zh-CN" dirty="0">
                <a:solidFill>
                  <a:schemeClr val="bg1"/>
                </a:solidFill>
              </a:rPr>
              <a:t>Argonne National Laboratory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F5D5-03EC-790E-F06E-BA35BBF2AE6C}"/>
              </a:ext>
            </a:extLst>
          </p:cNvPr>
          <p:cNvSpPr txBox="1"/>
          <p:nvPr/>
        </p:nvSpPr>
        <p:spPr>
          <a:xfrm>
            <a:off x="7390083" y="5182739"/>
            <a:ext cx="209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aseline="30000" dirty="0">
                <a:solidFill>
                  <a:schemeClr val="bg1"/>
                </a:solidFill>
              </a:rPr>
              <a:t>6</a:t>
            </a:r>
            <a:r>
              <a:rPr kumimoji="1" lang="en-US" altLang="zh-CN" dirty="0">
                <a:solidFill>
                  <a:schemeClr val="bg1"/>
                </a:solidFill>
              </a:rPr>
              <a:t>Temple University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DBC491-62A9-573C-0F59-1CF4A2A7C97B}"/>
              </a:ext>
            </a:extLst>
          </p:cNvPr>
          <p:cNvSpPr txBox="1"/>
          <p:nvPr/>
        </p:nvSpPr>
        <p:spPr>
          <a:xfrm>
            <a:off x="3433395" y="5567048"/>
            <a:ext cx="486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aseline="30000" dirty="0">
                <a:solidFill>
                  <a:schemeClr val="bg1"/>
                </a:solidFill>
              </a:rPr>
              <a:t>7</a:t>
            </a:r>
            <a:r>
              <a:rPr kumimoji="1" lang="en-US" altLang="zh-CN" dirty="0">
                <a:solidFill>
                  <a:schemeClr val="bg1"/>
                </a:solidFill>
              </a:rPr>
              <a:t>University of Chinese Academy of Sciences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935ECC-41F4-5BCD-7D45-8AFEE8195C88}"/>
              </a:ext>
            </a:extLst>
          </p:cNvPr>
          <p:cNvSpPr txBox="1"/>
          <p:nvPr/>
        </p:nvSpPr>
        <p:spPr>
          <a:xfrm>
            <a:off x="7402748" y="6239331"/>
            <a:ext cx="4519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30th ACM SIGPLAN Annual Symposium on Principles and Practice of Parallel Programming (</a:t>
            </a:r>
            <a:r>
              <a:rPr lang="en-US" altLang="zh-CN" sz="1400" dirty="0" err="1">
                <a:solidFill>
                  <a:schemeClr val="bg1"/>
                </a:solidFill>
              </a:rPr>
              <a:t>PPoPP</a:t>
            </a:r>
            <a:r>
              <a:rPr lang="en-US" altLang="zh-CN" sz="1400" dirty="0">
                <a:solidFill>
                  <a:schemeClr val="bg1"/>
                </a:solidFill>
              </a:rPr>
              <a:t> 2025)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EC0FA-C3B3-39A2-B236-AF8063991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0E1F19-AC1D-B1CB-7A93-93A4AE039D15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80;p40">
            <a:extLst>
              <a:ext uri="{FF2B5EF4-FFF2-40B4-BE49-F238E27FC236}">
                <a16:creationId xmlns:a16="http://schemas.microsoft.com/office/drawing/2014/main" id="{2A47A3FF-B54E-69AC-AF0F-16BA9B111CAD}"/>
              </a:ext>
            </a:extLst>
          </p:cNvPr>
          <p:cNvSpPr txBox="1"/>
          <p:nvPr/>
        </p:nvSpPr>
        <p:spPr>
          <a:xfrm>
            <a:off x="505796" y="571906"/>
            <a:ext cx="50536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3000" b="1">
                <a:solidFill>
                  <a:srgbClr val="000000"/>
                </a:solidFill>
                <a:cs typeface="Arial"/>
              </a:rPr>
              <a:t>Evaluation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1C8A2657-3E81-1756-2095-8B18CA28E297}"/>
              </a:ext>
            </a:extLst>
          </p:cNvPr>
          <p:cNvSpPr txBox="1"/>
          <p:nvPr/>
        </p:nvSpPr>
        <p:spPr>
          <a:xfrm>
            <a:off x="380705" y="1167402"/>
            <a:ext cx="10613116" cy="36009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黑体"/>
                <a:cs typeface="+mn-lt"/>
              </a:rPr>
              <a:t>Platforms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a typeface="黑体"/>
                <a:cs typeface="+mn-lt"/>
              </a:rPr>
              <a:t>A 16-node cluster, each node equipped with two AMD EPYC 7742 processors, 256 GB of RAM, and four 40GB NV-Link connected NVIDIA A100 GPUs. With Slingshot10 (100Gbps).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a typeface="黑体"/>
                <a:cs typeface="+mn-lt"/>
              </a:rPr>
              <a:t>A 64-node cluster, each node equipped with the same GPU configuration, one AMD EPYC Milan 7543P processor, and 512 GB of RAM. </a:t>
            </a:r>
            <a:r>
              <a:rPr lang="en-US" altLang="zh-CN" sz="1400" dirty="0">
                <a:ea typeface="黑体"/>
                <a:cs typeface="+mn-lt"/>
              </a:rPr>
              <a:t>With Slingshot11 (200Gbps).</a:t>
            </a:r>
            <a:endParaRPr lang="en-US" sz="1400" dirty="0">
              <a:ea typeface="黑体"/>
              <a:cs typeface="+mn-lt"/>
            </a:endParaRPr>
          </a:p>
          <a:p>
            <a:endParaRPr lang="en-US" sz="1400" b="1" dirty="0">
              <a:ea typeface="黑体"/>
              <a:cs typeface="+mn-lt"/>
            </a:endParaRPr>
          </a:p>
          <a:p>
            <a:r>
              <a:rPr lang="en-US" sz="1400" b="1" dirty="0">
                <a:ea typeface="黑体"/>
                <a:cs typeface="+mn-lt"/>
              </a:rPr>
              <a:t>Baselines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a typeface="黑体"/>
                <a:cs typeface="+mn-lt"/>
              </a:rPr>
              <a:t>QSGD: Using SR for quantization and Elias Encoder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a typeface="黑体"/>
                <a:cs typeface="+mn-lt"/>
              </a:rPr>
              <a:t>cuSZ</a:t>
            </a:r>
            <a:r>
              <a:rPr lang="en-US" sz="1400" dirty="0">
                <a:ea typeface="黑体"/>
                <a:cs typeface="+mn-lt"/>
              </a:rPr>
              <a:t>: Using RN for quantization and Huffman Encoder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a typeface="黑体"/>
                <a:cs typeface="+mn-lt"/>
              </a:rPr>
              <a:t>CocktailSGD</a:t>
            </a:r>
            <a:r>
              <a:rPr lang="en-US" sz="1400" dirty="0">
                <a:ea typeface="黑体"/>
                <a:cs typeface="+mn-lt"/>
              </a:rPr>
              <a:t>: Using </a:t>
            </a:r>
            <a:r>
              <a:rPr lang="en-US" sz="1400" dirty="0" err="1">
                <a:ea typeface="黑体"/>
                <a:cs typeface="+mn-lt"/>
              </a:rPr>
              <a:t>Sparsification</a:t>
            </a:r>
            <a:r>
              <a:rPr lang="en-US" sz="1400" dirty="0">
                <a:ea typeface="黑体"/>
                <a:cs typeface="+mn-lt"/>
              </a:rPr>
              <a:t> and Quantization with manual-tuned sparsity and quantization bits.</a:t>
            </a:r>
          </a:p>
          <a:p>
            <a:endParaRPr lang="en-US" sz="1400" b="1" dirty="0">
              <a:ea typeface="黑体"/>
              <a:cs typeface="+mn-lt"/>
            </a:endParaRPr>
          </a:p>
          <a:p>
            <a:r>
              <a:rPr lang="en-US" sz="1400" b="1" dirty="0">
                <a:ea typeface="黑体"/>
                <a:cs typeface="+mn-lt"/>
              </a:rPr>
              <a:t>DNN Models, Datasets and Benchmark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a typeface="黑体"/>
                <a:cs typeface="+mn-lt"/>
              </a:rPr>
              <a:t>ResNet-50 on ImageNet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a typeface="黑体"/>
                <a:cs typeface="+mn-lt"/>
              </a:rPr>
              <a:t>Mask R-CNN on COCO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a typeface="黑体"/>
                <a:cs typeface="+mn-lt"/>
              </a:rPr>
              <a:t>BERT-large on </a:t>
            </a:r>
            <a:r>
              <a:rPr lang="en-US" sz="1400" dirty="0" err="1">
                <a:ea typeface="黑体"/>
                <a:cs typeface="+mn-lt"/>
              </a:rPr>
              <a:t>enwiki</a:t>
            </a:r>
            <a:r>
              <a:rPr lang="en-US" sz="1400" dirty="0">
                <a:ea typeface="黑体"/>
                <a:cs typeface="+mn-lt"/>
              </a:rPr>
              <a:t> and Toronto </a:t>
            </a:r>
            <a:r>
              <a:rPr lang="en-US" sz="1400" dirty="0" err="1">
                <a:ea typeface="黑体"/>
                <a:cs typeface="+mn-lt"/>
              </a:rPr>
              <a:t>BookCorpus</a:t>
            </a:r>
            <a:r>
              <a:rPr lang="en-US" sz="1400" dirty="0">
                <a:ea typeface="黑体"/>
                <a:cs typeface="+mn-lt"/>
              </a:rPr>
              <a:t>, with the </a:t>
            </a:r>
            <a:r>
              <a:rPr lang="en-US" sz="1400" dirty="0" err="1">
                <a:ea typeface="黑体"/>
                <a:cs typeface="+mn-lt"/>
              </a:rPr>
              <a:t>SQuAD</a:t>
            </a:r>
            <a:r>
              <a:rPr lang="en-US" sz="1400" dirty="0">
                <a:ea typeface="黑体"/>
                <a:cs typeface="+mn-lt"/>
              </a:rPr>
              <a:t> for downstream task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a typeface="黑体"/>
                <a:cs typeface="+mn-lt"/>
              </a:rPr>
              <a:t>GPT-3 style model on 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4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21DD3-E88E-8E8B-44D9-F0129492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D8B0C9-FA1F-8C35-8CBE-9E493D870BF7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80;p40">
            <a:extLst>
              <a:ext uri="{FF2B5EF4-FFF2-40B4-BE49-F238E27FC236}">
                <a16:creationId xmlns:a16="http://schemas.microsoft.com/office/drawing/2014/main" id="{ED1C3964-0D40-7793-F78D-5EA1FEEEA8CB}"/>
              </a:ext>
            </a:extLst>
          </p:cNvPr>
          <p:cNvSpPr txBox="1"/>
          <p:nvPr/>
        </p:nvSpPr>
        <p:spPr>
          <a:xfrm>
            <a:off x="505796" y="571906"/>
            <a:ext cx="50536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3000" b="1">
                <a:solidFill>
                  <a:srgbClr val="000000"/>
                </a:solidFill>
                <a:cs typeface="Arial"/>
              </a:rPr>
              <a:t>Evaluation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0151CA22-4A06-748F-72EF-0110269602DB}"/>
              </a:ext>
            </a:extLst>
          </p:cNvPr>
          <p:cNvSpPr txBox="1"/>
          <p:nvPr/>
        </p:nvSpPr>
        <p:spPr>
          <a:xfrm>
            <a:off x="380705" y="1167402"/>
            <a:ext cx="130125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黑体"/>
                <a:cs typeface="+mn-lt"/>
              </a:rPr>
              <a:t>Communication Performance</a:t>
            </a:r>
            <a:endParaRPr lang="en-US" dirty="0"/>
          </a:p>
        </p:txBody>
      </p:sp>
      <p:pic>
        <p:nvPicPr>
          <p:cNvPr id="3" name="图片 2" descr="图片包含 图表&#10;&#10;描述已自动生成">
            <a:extLst>
              <a:ext uri="{FF2B5EF4-FFF2-40B4-BE49-F238E27FC236}">
                <a16:creationId xmlns:a16="http://schemas.microsoft.com/office/drawing/2014/main" id="{93D96BD3-2BB7-DE23-5A91-C887AF39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49"/>
          <a:stretch/>
        </p:blipFill>
        <p:spPr>
          <a:xfrm>
            <a:off x="505796" y="1475179"/>
            <a:ext cx="6019800" cy="3041430"/>
          </a:xfrm>
          <a:prstGeom prst="rect">
            <a:avLst/>
          </a:prstGeom>
        </p:spPr>
      </p:pic>
      <p:sp>
        <p:nvSpPr>
          <p:cNvPr id="4" name="TextBox 23">
            <a:extLst>
              <a:ext uri="{FF2B5EF4-FFF2-40B4-BE49-F238E27FC236}">
                <a16:creationId xmlns:a16="http://schemas.microsoft.com/office/drawing/2014/main" id="{EEFF51A8-CBEA-F2E3-BFDD-84393D0193C7}"/>
              </a:ext>
            </a:extLst>
          </p:cNvPr>
          <p:cNvSpPr txBox="1"/>
          <p:nvPr/>
        </p:nvSpPr>
        <p:spPr>
          <a:xfrm>
            <a:off x="432486" y="4670497"/>
            <a:ext cx="1301255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to 14.15x communication speedup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with model size and number of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COMPSO outperforms baselines because of (1) higher compression ratio, (2) layer aggregation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55600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EF933-D3E7-EE34-090F-4FA50451E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D12BB-0BB8-915D-DA10-C3DAE2FA55C2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80;p40">
            <a:extLst>
              <a:ext uri="{FF2B5EF4-FFF2-40B4-BE49-F238E27FC236}">
                <a16:creationId xmlns:a16="http://schemas.microsoft.com/office/drawing/2014/main" id="{283083ED-B9FA-0A6E-BE58-D5A6A4DC4B48}"/>
              </a:ext>
            </a:extLst>
          </p:cNvPr>
          <p:cNvSpPr txBox="1"/>
          <p:nvPr/>
        </p:nvSpPr>
        <p:spPr>
          <a:xfrm>
            <a:off x="505796" y="571906"/>
            <a:ext cx="50536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3000" b="1">
                <a:solidFill>
                  <a:srgbClr val="000000"/>
                </a:solidFill>
                <a:cs typeface="Arial"/>
              </a:rPr>
              <a:t>Evaluation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41AF19A2-E91F-3B9F-8140-670DD22AC4F3}"/>
              </a:ext>
            </a:extLst>
          </p:cNvPr>
          <p:cNvSpPr txBox="1"/>
          <p:nvPr/>
        </p:nvSpPr>
        <p:spPr>
          <a:xfrm>
            <a:off x="380705" y="1167402"/>
            <a:ext cx="130125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黑体"/>
                <a:cs typeface="+mn-lt"/>
              </a:rPr>
              <a:t>End-to-end Performance</a:t>
            </a:r>
            <a:endParaRPr 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98B40B45-D360-46F3-584B-BD71E6F62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6" y="1506504"/>
            <a:ext cx="5905500" cy="4521200"/>
          </a:xfrm>
          <a:prstGeom prst="rect">
            <a:avLst/>
          </a:prstGeom>
        </p:spPr>
      </p:pic>
      <p:sp>
        <p:nvSpPr>
          <p:cNvPr id="4" name="TextBox 23">
            <a:extLst>
              <a:ext uri="{FF2B5EF4-FFF2-40B4-BE49-F238E27FC236}">
                <a16:creationId xmlns:a16="http://schemas.microsoft.com/office/drawing/2014/main" id="{2E571293-F5B6-1E72-D650-2E8EE939D4D7}"/>
              </a:ext>
            </a:extLst>
          </p:cNvPr>
          <p:cNvSpPr txBox="1"/>
          <p:nvPr/>
        </p:nvSpPr>
        <p:spPr>
          <a:xfrm>
            <a:off x="6337986" y="1614355"/>
            <a:ext cx="5541265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COMPSO-f is the performance </a:t>
            </a:r>
            <a:r>
              <a:rPr lang="en-US" i="1" dirty="0"/>
              <a:t>without</a:t>
            </a:r>
            <a:r>
              <a:rPr lang="en-US" dirty="0"/>
              <a:t> our performance model tuning,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COMPSO-p is the performance </a:t>
            </a:r>
            <a:r>
              <a:rPr lang="en-US" i="1" dirty="0"/>
              <a:t>with</a:t>
            </a:r>
            <a:r>
              <a:rPr lang="en-US" dirty="0"/>
              <a:t> our performance model tuning.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Scales with model size and number of GPUs.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COMPSO outperforms baselines because of (1) higher compression ratio, (2) layer aggregation mechanism, (3) Efficient GPU implementation, and (4) Efficient encoder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0C5BE2-077F-AB1A-3156-A65F8F768D25}"/>
              </a:ext>
            </a:extLst>
          </p:cNvPr>
          <p:cNvSpPr txBox="1"/>
          <p:nvPr/>
        </p:nvSpPr>
        <p:spPr>
          <a:xfrm>
            <a:off x="3118624" y="2751892"/>
            <a:ext cx="5954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8994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4248B-6A30-1E4E-B282-C6BDFAA8A004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80;p40">
            <a:extLst>
              <a:ext uri="{FF2B5EF4-FFF2-40B4-BE49-F238E27FC236}">
                <a16:creationId xmlns:a16="http://schemas.microsoft.com/office/drawing/2014/main" id="{02E127E3-F874-5A47-8AAA-78660A005DDE}"/>
              </a:ext>
            </a:extLst>
          </p:cNvPr>
          <p:cNvSpPr txBox="1"/>
          <p:nvPr/>
        </p:nvSpPr>
        <p:spPr>
          <a:xfrm>
            <a:off x="505796" y="571906"/>
            <a:ext cx="50536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3000" b="1">
                <a:solidFill>
                  <a:srgbClr val="000000"/>
                </a:solidFill>
                <a:cs typeface="Arial"/>
              </a:rPr>
              <a:t>Motivation &amp; Background</a:t>
            </a: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DD78D5-26F5-0040-8011-C6E86711B431}"/>
              </a:ext>
            </a:extLst>
          </p:cNvPr>
          <p:cNvGrpSpPr/>
          <p:nvPr/>
        </p:nvGrpSpPr>
        <p:grpSpPr>
          <a:xfrm>
            <a:off x="269209" y="1197754"/>
            <a:ext cx="8128686" cy="1492655"/>
            <a:chOff x="329776" y="1380205"/>
            <a:chExt cx="8922696" cy="1492655"/>
          </a:xfrm>
        </p:grpSpPr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81FCB581-F28B-6D48-92BB-82C9E6094BFE}"/>
                </a:ext>
              </a:extLst>
            </p:cNvPr>
            <p:cNvSpPr txBox="1"/>
            <p:nvPr/>
          </p:nvSpPr>
          <p:spPr>
            <a:xfrm>
              <a:off x="329776" y="1380205"/>
              <a:ext cx="81855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SzPct val="80000"/>
                <a:buFont typeface="Wingdings" pitchFamily="2" charset="2"/>
                <a:buChar char="Ø"/>
                <a:defRPr/>
              </a:pPr>
              <a:r>
                <a:rPr lang="en-US" b="1">
                  <a:cs typeface="Arial"/>
                </a:rPr>
                <a:t>Why Second-Order Optimizers and</a:t>
              </a:r>
              <a:r>
                <a:rPr lang="zh-CN" altLang="en-US" b="1">
                  <a:cs typeface="Arial"/>
                </a:rPr>
                <a:t> </a:t>
              </a:r>
              <a:r>
                <a:rPr lang="en-US" altLang="zh-CN" b="1">
                  <a:cs typeface="Arial"/>
                </a:rPr>
                <a:t>Why</a:t>
              </a:r>
              <a:r>
                <a:rPr lang="zh-CN" altLang="en-US" b="1">
                  <a:cs typeface="Arial"/>
                </a:rPr>
                <a:t> </a:t>
              </a:r>
              <a:r>
                <a:rPr lang="en-US" altLang="zh-CN" b="1">
                  <a:cs typeface="Arial"/>
                </a:rPr>
                <a:t>Challenging</a:t>
              </a:r>
              <a:r>
                <a:rPr lang="en-US" b="1">
                  <a:cs typeface="Arial"/>
                </a:rPr>
                <a:t>?</a:t>
              </a:r>
              <a:endParaRPr lang="en-US"/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0784C367-BAD0-684E-8687-30111F06FD1A}"/>
                </a:ext>
              </a:extLst>
            </p:cNvPr>
            <p:cNvSpPr txBox="1"/>
            <p:nvPr/>
          </p:nvSpPr>
          <p:spPr>
            <a:xfrm>
              <a:off x="875569" y="1672531"/>
              <a:ext cx="8376903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zh-CN" altLang="en-US" b="1" i="0">
                  <a:solidFill>
                    <a:srgbClr val="00B050"/>
                  </a:solidFill>
                  <a:effectLst/>
                  <a:highlight>
                    <a:srgbClr val="FFFFFF"/>
                  </a:highlight>
                  <a:latin typeface="SalvoSerifCond Black" panose="02000503090000020004" pitchFamily="50" charset="0"/>
                  <a:ea typeface="Microsoft Yahei" panose="020B0503020204020204" pitchFamily="34" charset="-122"/>
                </a:rPr>
                <a:t>√</a:t>
              </a:r>
              <a:r>
                <a:rPr lang="zh-CN" altLang="en-US" sz="1600" b="0" i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sz="1600" b="1">
                  <a:ea typeface="宋体"/>
                  <a:cs typeface="+mn-lt"/>
                </a:rPr>
                <a:t>Higher</a:t>
              </a:r>
              <a:r>
                <a:rPr lang="en-US" sz="1600">
                  <a:ea typeface="宋体"/>
                  <a:cs typeface="+mn-lt"/>
                </a:rPr>
                <a:t> validation accuracy.</a:t>
              </a:r>
              <a:endParaRPr lang="en-US">
                <a:ea typeface="+mn-lt"/>
                <a:cs typeface="+mn-lt"/>
              </a:endParaRPr>
            </a:p>
            <a:p>
              <a:pPr>
                <a:defRPr/>
              </a:pPr>
              <a:r>
                <a:rPr lang="zh-CN" altLang="en-US" b="1" i="0">
                  <a:solidFill>
                    <a:srgbClr val="00B050"/>
                  </a:solidFill>
                  <a:effectLst/>
                  <a:highlight>
                    <a:srgbClr val="FFFFFF"/>
                  </a:highlight>
                  <a:latin typeface="SalvoSerifCond Black" panose="02000503090000020004" pitchFamily="50" charset="0"/>
                  <a:ea typeface="Microsoft Yahei" panose="020B0503020204020204" pitchFamily="34" charset="-122"/>
                </a:rPr>
                <a:t>√</a:t>
              </a:r>
              <a:r>
                <a:rPr lang="zh-CN" altLang="en-US" sz="1600" b="1">
                  <a:ea typeface="宋体"/>
                  <a:cs typeface="+mn-lt"/>
                </a:rPr>
                <a:t> </a:t>
              </a:r>
              <a:r>
                <a:rPr lang="en-US" sz="1600" b="1">
                  <a:ea typeface="+mn-lt"/>
                  <a:cs typeface="+mn-lt"/>
                </a:rPr>
                <a:t>Faster</a:t>
              </a:r>
              <a:r>
                <a:rPr lang="en-US" sz="1600">
                  <a:ea typeface="+mn-lt"/>
                  <a:cs typeface="+mn-lt"/>
                </a:rPr>
                <a:t> convergence speed (i.e., less training iterations).</a:t>
              </a:r>
            </a:p>
            <a:p>
              <a:pPr>
                <a:defRPr/>
              </a:pPr>
              <a:r>
                <a:rPr lang="en-US" altLang="zh-CN" b="1">
                  <a:solidFill>
                    <a:srgbClr val="FF0000"/>
                  </a:solidFill>
                  <a:highlight>
                    <a:srgbClr val="FFFFFF"/>
                  </a:highlight>
                  <a:latin typeface="Arial Black" panose="020B0A04020102020204" pitchFamily="34" charset="0"/>
                  <a:ea typeface="Microsoft Yahei" panose="020B0503020204020204" pitchFamily="34" charset="-122"/>
                </a:rPr>
                <a:t>×</a:t>
              </a:r>
              <a:r>
                <a:rPr lang="en-US" altLang="zh-CN" sz="1600" b="0" i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600" b="1">
                  <a:solidFill>
                    <a:srgbClr val="C00000"/>
                  </a:solidFill>
                  <a:ea typeface="宋体"/>
                  <a:cs typeface="Arial"/>
                </a:rPr>
                <a:t>Expensive communication</a:t>
              </a:r>
              <a:r>
                <a:rPr lang="en-US" altLang="zh-CN" sz="1600">
                  <a:ea typeface="宋体"/>
                  <a:cs typeface="Arial"/>
                </a:rPr>
                <a:t> to synchronize second-order </a:t>
              </a:r>
              <a:r>
                <a:rPr lang="en-US" altLang="zh-CN" sz="1600" b="1">
                  <a:solidFill>
                    <a:srgbClr val="C00000"/>
                  </a:solidFill>
                  <a:ea typeface="宋体"/>
                  <a:cs typeface="Arial"/>
                </a:rPr>
                <a:t>gradients</a:t>
              </a:r>
              <a:r>
                <a:rPr lang="en-US" altLang="zh-CN" sz="1600">
                  <a:ea typeface="宋体"/>
                  <a:cs typeface="Arial"/>
                </a:rPr>
                <a:t>.</a:t>
              </a:r>
              <a:endParaRPr lang="en-US" altLang="zh-CN" sz="1600">
                <a:ea typeface="宋体"/>
                <a:cs typeface="+mn-lt"/>
              </a:endParaRPr>
            </a:p>
            <a:p>
              <a:pPr>
                <a:defRPr/>
              </a:pPr>
              <a:endParaRPr lang="en-US">
                <a:cs typeface="Arial"/>
              </a:endParaRPr>
            </a:p>
          </p:txBody>
        </p:sp>
      </p:grp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88EC0BA-357E-B633-9E7E-F40FA46D2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1" t="1401" r="-707" b="2332"/>
          <a:stretch/>
        </p:blipFill>
        <p:spPr>
          <a:xfrm>
            <a:off x="7316454" y="1199840"/>
            <a:ext cx="2825439" cy="132007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2BF5274-AF74-15F9-14C0-55C7F69AB374}"/>
              </a:ext>
            </a:extLst>
          </p:cNvPr>
          <p:cNvGrpSpPr/>
          <p:nvPr/>
        </p:nvGrpSpPr>
        <p:grpSpPr>
          <a:xfrm>
            <a:off x="327557" y="2505293"/>
            <a:ext cx="7457126" cy="2150535"/>
            <a:chOff x="329776" y="1207929"/>
            <a:chExt cx="8185538" cy="2150535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31C1D4E2-C8FD-D752-F8C7-1C0279679623}"/>
                </a:ext>
              </a:extLst>
            </p:cNvPr>
            <p:cNvSpPr txBox="1"/>
            <p:nvPr/>
          </p:nvSpPr>
          <p:spPr>
            <a:xfrm>
              <a:off x="329776" y="1207929"/>
              <a:ext cx="81855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SzPct val="80000"/>
                <a:buFont typeface="Wingdings" pitchFamily="2" charset="2"/>
                <a:buChar char="Ø"/>
                <a:defRPr/>
              </a:pPr>
              <a:r>
                <a:rPr lang="en-US" b="1">
                  <a:cs typeface="Arial"/>
                </a:rPr>
                <a:t>Distributed Training with Second-Order Optimizers</a:t>
              </a:r>
              <a:endParaRPr lang="en-US">
                <a:cs typeface="Arial"/>
              </a:endParaRP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FB338FB3-8869-7EB4-07F2-207E1EFFE9D2}"/>
                </a:ext>
              </a:extLst>
            </p:cNvPr>
            <p:cNvSpPr txBox="1"/>
            <p:nvPr/>
          </p:nvSpPr>
          <p:spPr>
            <a:xfrm>
              <a:off x="587920" y="1542582"/>
              <a:ext cx="5843137" cy="18158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宋体"/>
                  <a:cs typeface="+mn-lt"/>
                </a:rPr>
                <a:t>Computation Parallelism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>
                  <a:ea typeface="宋体"/>
                  <a:cs typeface="+mn-lt"/>
                </a:rPr>
                <a:t>Distribute large mini-batches via data parallelism.</a:t>
              </a:r>
              <a:endParaRPr lang="en-US" sz="160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>
                  <a:ea typeface="宋体"/>
                  <a:cs typeface="+mn-lt"/>
                </a:rPr>
                <a:t>Layer wise parallel computation via model parallelism.</a:t>
              </a:r>
              <a:endParaRPr lang="en-US" sz="1600">
                <a:ea typeface="+mn-lt"/>
                <a:cs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>
                  <a:ea typeface="宋体"/>
                  <a:cs typeface="+mn-lt"/>
                </a:rPr>
                <a:t>More accurate weight update via data parallelism.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>
                <a:ea typeface="宋体"/>
                <a:cs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>
                <a:ea typeface="宋体"/>
                <a:cs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>
                <a:ea typeface="宋体"/>
                <a:cs typeface="+mn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2803CB2-6CB9-B163-ED92-AF2E9A0753F1}"/>
              </a:ext>
            </a:extLst>
          </p:cNvPr>
          <p:cNvSpPr txBox="1"/>
          <p:nvPr/>
        </p:nvSpPr>
        <p:spPr>
          <a:xfrm>
            <a:off x="7726335" y="5504271"/>
            <a:ext cx="264443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ea typeface="黑体"/>
                <a:cs typeface="Arial"/>
              </a:rPr>
              <a:t>Broadcast takes up to 50%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CE697E-B8C6-CFC5-1925-40799714952B}"/>
              </a:ext>
            </a:extLst>
          </p:cNvPr>
          <p:cNvSpPr txBox="1"/>
          <p:nvPr/>
        </p:nvSpPr>
        <p:spPr>
          <a:xfrm>
            <a:off x="10043393" y="1299421"/>
            <a:ext cx="1721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ea typeface="+mn-lt"/>
                <a:cs typeface="+mn-lt"/>
              </a:rPr>
              <a:t>Resnet32 on Cifar10, K-FAC uses </a:t>
            </a:r>
            <a:r>
              <a:rPr lang="en-US" altLang="zh-CN" sz="1200" b="1">
                <a:ea typeface="+mn-lt"/>
                <a:cs typeface="+mn-lt"/>
              </a:rPr>
              <a:t>50-75</a:t>
            </a:r>
            <a:r>
              <a:rPr lang="en-US" altLang="zh-CN" sz="1200">
                <a:ea typeface="+mn-lt"/>
                <a:cs typeface="+mn-lt"/>
              </a:rPr>
              <a:t> less epochs than SGD-based method</a:t>
            </a:r>
            <a:endParaRPr lang="zh-CN" altLang="en-US" sz="1200"/>
          </a:p>
        </p:txBody>
      </p:sp>
      <p:pic>
        <p:nvPicPr>
          <p:cNvPr id="4" name="图片 3" descr="图表, 条形图&#10;&#10;描述已自动生成">
            <a:extLst>
              <a:ext uri="{FF2B5EF4-FFF2-40B4-BE49-F238E27FC236}">
                <a16:creationId xmlns:a16="http://schemas.microsoft.com/office/drawing/2014/main" id="{DA72FE6B-BA10-1623-C655-53ACB118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38" y="2725050"/>
            <a:ext cx="5458100" cy="2642870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AF58D7BE-4083-9286-CFFD-FF4F97658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62" y="3889838"/>
            <a:ext cx="6007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013DE-44EB-2F4F-E04C-13517C651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1C1850-E5A2-B336-0215-ADC163512269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80;p40">
            <a:extLst>
              <a:ext uri="{FF2B5EF4-FFF2-40B4-BE49-F238E27FC236}">
                <a16:creationId xmlns:a16="http://schemas.microsoft.com/office/drawing/2014/main" id="{ED45F56E-FED9-003B-B913-3C1B3AB86C1D}"/>
              </a:ext>
            </a:extLst>
          </p:cNvPr>
          <p:cNvSpPr txBox="1"/>
          <p:nvPr/>
        </p:nvSpPr>
        <p:spPr>
          <a:xfrm>
            <a:off x="505796" y="571906"/>
            <a:ext cx="50536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3000" b="1">
                <a:solidFill>
                  <a:srgbClr val="000000"/>
                </a:solidFill>
                <a:cs typeface="Arial"/>
              </a:rPr>
              <a:t>Motivation &amp; Background</a:t>
            </a: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7A86F3-72E5-073A-50A5-E74968A87A1B}"/>
              </a:ext>
            </a:extLst>
          </p:cNvPr>
          <p:cNvGrpSpPr/>
          <p:nvPr/>
        </p:nvGrpSpPr>
        <p:grpSpPr>
          <a:xfrm>
            <a:off x="269209" y="1197754"/>
            <a:ext cx="7457126" cy="1154100"/>
            <a:chOff x="329776" y="1380205"/>
            <a:chExt cx="8185538" cy="1154100"/>
          </a:xfrm>
        </p:grpSpPr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52745D11-B5E8-67D3-079A-5893150A6D34}"/>
                </a:ext>
              </a:extLst>
            </p:cNvPr>
            <p:cNvSpPr txBox="1"/>
            <p:nvPr/>
          </p:nvSpPr>
          <p:spPr>
            <a:xfrm>
              <a:off x="329776" y="1380205"/>
              <a:ext cx="81855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SzPct val="80000"/>
                <a:buFont typeface="Wingdings" pitchFamily="2" charset="2"/>
                <a:buChar char="Ø"/>
                <a:defRPr/>
              </a:pPr>
              <a:r>
                <a:rPr lang="en-US" altLang="zh-CN" sz="1800" b="1" dirty="0">
                  <a:ea typeface="宋体"/>
                  <a:cs typeface="+mn-lt"/>
                </a:rPr>
                <a:t>Compression-based Communication Optimization</a:t>
              </a: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60A7F466-7BEB-031D-4603-405DD0036986}"/>
                </a:ext>
              </a:extLst>
            </p:cNvPr>
            <p:cNvSpPr txBox="1"/>
            <p:nvPr/>
          </p:nvSpPr>
          <p:spPr>
            <a:xfrm>
              <a:off x="875569" y="1672531"/>
              <a:ext cx="6726970" cy="8617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ea typeface="宋体"/>
                  <a:cs typeface="+mn-lt"/>
                </a:rPr>
                <a:t>Reduces the communication data size, thus improve communication performance.</a:t>
              </a:r>
            </a:p>
            <a:p>
              <a:pPr>
                <a:defRPr/>
              </a:pPr>
              <a:endParaRPr lang="en-US" dirty="0">
                <a:cs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D175AF-69A4-E0D5-F939-F247F0F33ACD}"/>
              </a:ext>
            </a:extLst>
          </p:cNvPr>
          <p:cNvGrpSpPr/>
          <p:nvPr/>
        </p:nvGrpSpPr>
        <p:grpSpPr>
          <a:xfrm>
            <a:off x="269209" y="2083512"/>
            <a:ext cx="7457126" cy="2150535"/>
            <a:chOff x="329776" y="1207929"/>
            <a:chExt cx="8185538" cy="2150535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1A90480-0489-8341-B01F-09B36FB69E40}"/>
                </a:ext>
              </a:extLst>
            </p:cNvPr>
            <p:cNvSpPr txBox="1"/>
            <p:nvPr/>
          </p:nvSpPr>
          <p:spPr>
            <a:xfrm>
              <a:off x="329776" y="1207929"/>
              <a:ext cx="818553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SzPct val="80000"/>
                <a:buFont typeface="Wingdings" pitchFamily="2" charset="2"/>
                <a:buChar char="Ø"/>
                <a:defRPr/>
              </a:pPr>
              <a:r>
                <a:rPr lang="en-US" altLang="zh-CN" sz="1800" b="1" dirty="0">
                  <a:ea typeface="宋体"/>
                  <a:cs typeface="+mn-lt"/>
                </a:rPr>
                <a:t>Existing Compression Algorithms</a:t>
              </a:r>
              <a:endParaRPr lang="en-US" altLang="zh-CN" sz="1800" dirty="0">
                <a:ea typeface="宋体"/>
                <a:cs typeface="+mn-lt"/>
              </a:endParaRPr>
            </a:p>
            <a:p>
              <a:pPr marL="285750" indent="-285750">
                <a:buSzPct val="80000"/>
                <a:buFont typeface="Wingdings" pitchFamily="2" charset="2"/>
                <a:buChar char="Ø"/>
                <a:defRPr/>
              </a:pPr>
              <a:endParaRPr lang="en-US" dirty="0">
                <a:cs typeface="Arial"/>
              </a:endParaRP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35034AAD-631D-B149-5936-F599D329B748}"/>
                </a:ext>
              </a:extLst>
            </p:cNvPr>
            <p:cNvSpPr txBox="1"/>
            <p:nvPr/>
          </p:nvSpPr>
          <p:spPr>
            <a:xfrm>
              <a:off x="587920" y="1542582"/>
              <a:ext cx="5843137" cy="18158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,Sans-Serif" panose="020B0604020202020204" pitchFamily="34" charset="0"/>
                <a:buChar char="•"/>
                <a:defRPr/>
              </a:pPr>
              <a:r>
                <a:rPr lang="en-US" altLang="zh-CN" sz="1600" dirty="0">
                  <a:ea typeface="宋体"/>
                  <a:cs typeface="+mn-lt"/>
                </a:rPr>
                <a:t>SZ – a lossy compressor that uses rounding-to-the nearest(RN).</a:t>
              </a:r>
            </a:p>
            <a:p>
              <a:pPr marL="285750" indent="-285750">
                <a:buFont typeface="Arial,Sans-Serif" panose="020B0604020202020204" pitchFamily="34" charset="0"/>
                <a:buChar char="•"/>
                <a:defRPr/>
              </a:pPr>
              <a:r>
                <a:rPr lang="en-US" altLang="zh-CN" sz="1600" dirty="0">
                  <a:ea typeface="宋体"/>
                  <a:cs typeface="+mn-lt"/>
                </a:rPr>
                <a:t>QSGD – a first-order gradient compression technique that uses stochastic rounding (SR).</a:t>
              </a:r>
              <a:endParaRPr lang="en-US" altLang="zh-CN" sz="16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 dirty="0">
                <a:ea typeface="宋体"/>
                <a:cs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 dirty="0">
                <a:ea typeface="宋体"/>
                <a:cs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 dirty="0">
                <a:ea typeface="宋体"/>
                <a:cs typeface="+mn-lt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C43423E-A6D6-756F-B3C5-87BB9B313500}"/>
              </a:ext>
            </a:extLst>
          </p:cNvPr>
          <p:cNvSpPr txBox="1"/>
          <p:nvPr/>
        </p:nvSpPr>
        <p:spPr>
          <a:xfrm>
            <a:off x="504381" y="5602247"/>
            <a:ext cx="532317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ea typeface="黑体"/>
                <a:cs typeface="Arial"/>
              </a:rPr>
              <a:t>Either the compression ratio (communication reduction rate) is low or have significant impact on validation accuracy.</a:t>
            </a:r>
            <a:endParaRPr lang="en-US" dirty="0"/>
          </a:p>
        </p:txBody>
      </p:sp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161C0205-1BB3-A494-19DA-AECEFD6A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43" y="3530322"/>
            <a:ext cx="4835581" cy="2076755"/>
          </a:xfrm>
          <a:prstGeom prst="rect">
            <a:avLst/>
          </a:prstGeom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5CFFED6B-DA6E-E264-4EA8-FDACFD2604F6}"/>
              </a:ext>
            </a:extLst>
          </p:cNvPr>
          <p:cNvSpPr txBox="1"/>
          <p:nvPr/>
        </p:nvSpPr>
        <p:spPr>
          <a:xfrm>
            <a:off x="5778886" y="4482101"/>
            <a:ext cx="63644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Arial"/>
              </a:rPr>
              <a:t>This is due to the unique error distribution introduced by SR.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Arial"/>
              </a:rPr>
              <a:t>Analysis details in next slides.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D40889-0680-18E7-B515-CB2F42892E3F}"/>
              </a:ext>
            </a:extLst>
          </p:cNvPr>
          <p:cNvSpPr/>
          <p:nvPr/>
        </p:nvSpPr>
        <p:spPr>
          <a:xfrm>
            <a:off x="8373111" y="1532792"/>
            <a:ext cx="1506613" cy="269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D07CB8-E5B2-0EC2-B63B-DC58EC3C0BA5}"/>
              </a:ext>
            </a:extLst>
          </p:cNvPr>
          <p:cNvSpPr txBox="1"/>
          <p:nvPr/>
        </p:nvSpPr>
        <p:spPr>
          <a:xfrm>
            <a:off x="7897739" y="1197754"/>
            <a:ext cx="236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Original Communication Data</a:t>
            </a:r>
            <a:endParaRPr kumimoji="1" lang="zh-CN" altLang="en-US" sz="1200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7070791-327F-97B7-ED3E-F1FB3461670D}"/>
              </a:ext>
            </a:extLst>
          </p:cNvPr>
          <p:cNvSpPr/>
          <p:nvPr/>
        </p:nvSpPr>
        <p:spPr>
          <a:xfrm>
            <a:off x="7321687" y="1662948"/>
            <a:ext cx="809296" cy="424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</a:rPr>
              <a:t>GPU0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D624EF8E-6CAC-739C-9996-E7700F1C9E80}"/>
              </a:ext>
            </a:extLst>
          </p:cNvPr>
          <p:cNvSpPr/>
          <p:nvPr/>
        </p:nvSpPr>
        <p:spPr>
          <a:xfrm>
            <a:off x="10132958" y="1659423"/>
            <a:ext cx="809296" cy="424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</a:rPr>
              <a:t>GPU1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F916514-AFAC-343E-ACC5-1D0F400C24D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8130983" y="1871468"/>
            <a:ext cx="2001975" cy="3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FED75A0-8657-D2F8-6509-344191CA9179}"/>
              </a:ext>
            </a:extLst>
          </p:cNvPr>
          <p:cNvSpPr/>
          <p:nvPr/>
        </p:nvSpPr>
        <p:spPr>
          <a:xfrm>
            <a:off x="8373112" y="2582219"/>
            <a:ext cx="847360" cy="269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359D3F-E0A1-76ED-615A-260602932E41}"/>
              </a:ext>
            </a:extLst>
          </p:cNvPr>
          <p:cNvSpPr txBox="1"/>
          <p:nvPr/>
        </p:nvSpPr>
        <p:spPr>
          <a:xfrm>
            <a:off x="7897739" y="2247181"/>
            <a:ext cx="271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Compressed Communication Data</a:t>
            </a:r>
            <a:endParaRPr kumimoji="1" lang="zh-CN" altLang="en-US" sz="1200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0CAD878-4F73-0852-83CB-CE7E9EEA07B4}"/>
              </a:ext>
            </a:extLst>
          </p:cNvPr>
          <p:cNvSpPr/>
          <p:nvPr/>
        </p:nvSpPr>
        <p:spPr>
          <a:xfrm>
            <a:off x="7321687" y="2712375"/>
            <a:ext cx="809296" cy="424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</a:rPr>
              <a:t>GPU0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F0099779-B1DC-EA41-A55E-4077CFDA375E}"/>
              </a:ext>
            </a:extLst>
          </p:cNvPr>
          <p:cNvSpPr/>
          <p:nvPr/>
        </p:nvSpPr>
        <p:spPr>
          <a:xfrm>
            <a:off x="10132958" y="2708850"/>
            <a:ext cx="809296" cy="424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</a:rPr>
              <a:t>GPU1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25DE8D-A5A3-EDA6-D1F9-08B180F47309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8130983" y="2920895"/>
            <a:ext cx="2001975" cy="3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A6FB9B-673F-5E48-8F1A-56C33B16C8B9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80;p40">
            <a:extLst>
              <a:ext uri="{FF2B5EF4-FFF2-40B4-BE49-F238E27FC236}">
                <a16:creationId xmlns:a16="http://schemas.microsoft.com/office/drawing/2014/main" id="{2BE32232-62C9-AD43-A23D-22562AA963FA}"/>
              </a:ext>
            </a:extLst>
          </p:cNvPr>
          <p:cNvSpPr txBox="1"/>
          <p:nvPr/>
        </p:nvSpPr>
        <p:spPr>
          <a:xfrm>
            <a:off x="505795" y="571906"/>
            <a:ext cx="971026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b="1" kern="0">
                <a:solidFill>
                  <a:srgbClr val="000000"/>
                </a:solidFill>
                <a:latin typeface="Arial"/>
                <a:ea typeface="Calibri"/>
                <a:cs typeface="Calibri" panose="020F0502020204030204" pitchFamily="34" charset="0"/>
                <a:sym typeface="Calibri"/>
              </a:rPr>
              <a:t>Background – Computation Parallelism in K-FAC</a:t>
            </a:r>
            <a:endParaRPr kumimoji="0" lang="en-US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037B26F6-33AF-4C7D-22D4-630E329663B9}"/>
              </a:ext>
            </a:extLst>
          </p:cNvPr>
          <p:cNvSpPr txBox="1"/>
          <p:nvPr/>
        </p:nvSpPr>
        <p:spPr>
          <a:xfrm>
            <a:off x="410427" y="1166447"/>
            <a:ext cx="930546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SzPct val="80000"/>
              <a:buFont typeface="Wingdings" pitchFamily="2" charset="2"/>
              <a:buChar char="Ø"/>
              <a:defRPr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Distributed Training with Second-Order Optimizer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D7D80C-D967-E266-B4F3-B25B89E3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2" y="1564979"/>
            <a:ext cx="10978539" cy="18640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D45162-6807-F786-2CC2-44719706D19A}"/>
              </a:ext>
            </a:extLst>
          </p:cNvPr>
          <p:cNvSpPr txBox="1"/>
          <p:nvPr/>
        </p:nvSpPr>
        <p:spPr>
          <a:xfrm>
            <a:off x="577442" y="3927849"/>
            <a:ext cx="1118015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Step1: Forward and backward computation,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Allreduce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en-US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∇𝐿(w).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Step2: For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all layers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compute Kronecker factors,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Allreduce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factors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G.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Step3: For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assigned layer</a:t>
            </a:r>
            <a:r>
              <a:rPr lang="en-US">
                <a:latin typeface="STXingkai" panose="02010800040101010101" pitchFamily="2" charset="-122"/>
                <a:ea typeface="STXingkai" panose="02010800040101010101" pitchFamily="2" charset="-122"/>
                <a:cs typeface="Arial" panose="020B0604020202020204" pitchFamily="34" charset="0"/>
              </a:rPr>
              <a:t> 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eigen decompose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baseline="-25000"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l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="1" baseline="-25000" err="1"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compute preconditioned gradient H</a:t>
            </a:r>
            <a:r>
              <a:rPr lang="en-US" b="1" baseline="-25000"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l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Allgather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Step4: Update model weights using preconditioned gradient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BC799-161B-D50B-872C-224678209B72}"/>
              </a:ext>
            </a:extLst>
          </p:cNvPr>
          <p:cNvSpPr txBox="1"/>
          <p:nvPr/>
        </p:nvSpPr>
        <p:spPr>
          <a:xfrm>
            <a:off x="577442" y="3564780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Kronecker-factored Approximate Curvature (K-FAC)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DABC1-F4E2-86FC-E0A3-40FB93F3BC71}"/>
              </a:ext>
            </a:extLst>
          </p:cNvPr>
          <p:cNvSpPr txBox="1"/>
          <p:nvPr/>
        </p:nvSpPr>
        <p:spPr>
          <a:xfrm>
            <a:off x="5923199" y="1281207"/>
            <a:ext cx="488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Parallelize expensive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90A0C-59AF-F90F-4338-C03513E9D3EE}"/>
              </a:ext>
            </a:extLst>
          </p:cNvPr>
          <p:cNvSpPr txBox="1"/>
          <p:nvPr/>
        </p:nvSpPr>
        <p:spPr>
          <a:xfrm>
            <a:off x="577442" y="5721924"/>
            <a:ext cx="11383652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1600" b="1">
                <a:solidFill>
                  <a:srgbClr val="C00000"/>
                </a:solidFill>
                <a:ea typeface="黑体"/>
                <a:cs typeface="Arial"/>
              </a:rPr>
              <a:t>*Note that the </a:t>
            </a:r>
            <a:r>
              <a:rPr lang="en-US" altLang="zh-CN" sz="1600" b="1" err="1">
                <a:solidFill>
                  <a:srgbClr val="C00000"/>
                </a:solidFill>
                <a:ea typeface="黑体"/>
                <a:cs typeface="Arial"/>
              </a:rPr>
              <a:t>Allgather</a:t>
            </a:r>
            <a:r>
              <a:rPr lang="en-US" altLang="zh-CN" sz="1600" b="1">
                <a:solidFill>
                  <a:srgbClr val="C00000"/>
                </a:solidFill>
                <a:ea typeface="黑体"/>
                <a:cs typeface="Arial"/>
              </a:rPr>
              <a:t> is implemented using Broadcast to pipeline computation and communication for each layer.</a:t>
            </a:r>
            <a:endParaRPr lang="en-US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A6FB9B-673F-5E48-8F1A-56C33B16C8B9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80;p40">
            <a:extLst>
              <a:ext uri="{FF2B5EF4-FFF2-40B4-BE49-F238E27FC236}">
                <a16:creationId xmlns:a16="http://schemas.microsoft.com/office/drawing/2014/main" id="{2BE32232-62C9-AD43-A23D-22562AA963FA}"/>
              </a:ext>
            </a:extLst>
          </p:cNvPr>
          <p:cNvSpPr txBox="1"/>
          <p:nvPr/>
        </p:nvSpPr>
        <p:spPr>
          <a:xfrm>
            <a:off x="505795" y="571906"/>
            <a:ext cx="790248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b="1" kern="0">
                <a:solidFill>
                  <a:srgbClr val="000000"/>
                </a:solidFill>
                <a:latin typeface="Arial"/>
                <a:ea typeface="Calibri"/>
                <a:cs typeface="Calibri" panose="020F0502020204030204" pitchFamily="34" charset="0"/>
                <a:sym typeface="Calibri"/>
              </a:rPr>
              <a:t>Background – Stochastic Rounding</a:t>
            </a:r>
            <a:endParaRPr kumimoji="0" lang="en-US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037B26F6-33AF-4C7D-22D4-630E329663B9}"/>
              </a:ext>
            </a:extLst>
          </p:cNvPr>
          <p:cNvSpPr txBox="1"/>
          <p:nvPr/>
        </p:nvSpPr>
        <p:spPr>
          <a:xfrm>
            <a:off x="410427" y="1166447"/>
            <a:ext cx="930546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SzPct val="80000"/>
              <a:buFont typeface="Wingdings" pitchFamily="2" charset="2"/>
              <a:buChar char="Ø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Comparison Between Conventional Rounding Methods and Stochastic Rounding (SR)</a:t>
            </a:r>
          </a:p>
        </p:txBody>
      </p:sp>
      <p:pic>
        <p:nvPicPr>
          <p:cNvPr id="4" name="Content Placeholder 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FFCE70C3-600E-2F76-3023-AA395CD3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5" y="1652411"/>
            <a:ext cx="5328125" cy="2443027"/>
          </a:xfrm>
          <a:prstGeom prst="rect">
            <a:avLst/>
          </a:prstGeom>
        </p:spPr>
      </p:pic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F74CC16C-B089-D2D0-8FA8-0B84BA45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920" y="1652411"/>
            <a:ext cx="6155956" cy="3023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DDF0B-6AD5-8A14-225C-14E961932325}"/>
              </a:ext>
            </a:extLst>
          </p:cNvPr>
          <p:cNvSpPr txBox="1"/>
          <p:nvPr/>
        </p:nvSpPr>
        <p:spPr>
          <a:xfrm>
            <a:off x="505795" y="5106778"/>
            <a:ext cx="1097284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1600" b="1">
                <a:solidFill>
                  <a:srgbClr val="C00000"/>
                </a:solidFill>
                <a:ea typeface="黑体"/>
                <a:cs typeface="Arial"/>
              </a:rPr>
              <a:t>*We focus on Mode 1 SR because it is more effective in preserving accuracy than Mode 2 SR, according to our theoretical and experimental analysis.</a:t>
            </a:r>
            <a:endParaRPr lang="en-US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8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4248B-6A30-1E4E-B282-C6BDFAA8A004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80;p40">
            <a:extLst>
              <a:ext uri="{FF2B5EF4-FFF2-40B4-BE49-F238E27FC236}">
                <a16:creationId xmlns:a16="http://schemas.microsoft.com/office/drawing/2014/main" id="{02E127E3-F874-5A47-8AAA-78660A005DDE}"/>
              </a:ext>
            </a:extLst>
          </p:cNvPr>
          <p:cNvSpPr txBox="1"/>
          <p:nvPr/>
        </p:nvSpPr>
        <p:spPr>
          <a:xfrm>
            <a:off x="505796" y="571906"/>
            <a:ext cx="814421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000000"/>
                </a:solidFill>
                <a:cs typeface="Arial"/>
              </a:rPr>
              <a:t>Challenges and Overview of COMPSO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0FC1-7921-C974-B07BD707B1E9}"/>
              </a:ext>
            </a:extLst>
          </p:cNvPr>
          <p:cNvSpPr txBox="1"/>
          <p:nvPr/>
        </p:nvSpPr>
        <p:spPr>
          <a:xfrm>
            <a:off x="634671" y="5273670"/>
            <a:ext cx="3992561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1400" b="1">
                <a:ea typeface="黑体"/>
                <a:cs typeface="Arial"/>
              </a:rPr>
              <a:t>Filter</a:t>
            </a:r>
            <a:r>
              <a:rPr lang="en-US" altLang="zh-CN" sz="1400">
                <a:ea typeface="黑体"/>
                <a:cs typeface="Arial"/>
              </a:rPr>
              <a:t>: represents small values as bitmap, help improve </a:t>
            </a:r>
            <a:r>
              <a:rPr lang="en-US" altLang="zh-CN" sz="1400" b="1">
                <a:ea typeface="黑体"/>
                <a:cs typeface="Arial"/>
              </a:rPr>
              <a:t>compression ratio</a:t>
            </a:r>
            <a:r>
              <a:rPr lang="en-US" altLang="zh-CN" sz="1400">
                <a:ea typeface="黑体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400" b="1">
                <a:ea typeface="黑体"/>
                <a:cs typeface="Arial"/>
              </a:rPr>
              <a:t>SR</a:t>
            </a:r>
            <a:r>
              <a:rPr lang="en-US" altLang="zh-CN" sz="1400">
                <a:ea typeface="黑体"/>
                <a:cs typeface="Arial"/>
              </a:rPr>
              <a:t> :random quantization, help preserve </a:t>
            </a:r>
            <a:r>
              <a:rPr lang="en-US" altLang="zh-CN" sz="1400" b="1">
                <a:ea typeface="黑体"/>
                <a:cs typeface="Arial"/>
              </a:rPr>
              <a:t>validation accuracy</a:t>
            </a:r>
            <a:r>
              <a:rPr lang="en-US" altLang="zh-CN" sz="1400">
                <a:ea typeface="黑体"/>
                <a:cs typeface="Arial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3BEC2-835B-7CAC-1C45-61C2DA6A9F30}"/>
              </a:ext>
            </a:extLst>
          </p:cNvPr>
          <p:cNvSpPr txBox="1"/>
          <p:nvPr/>
        </p:nvSpPr>
        <p:spPr>
          <a:xfrm>
            <a:off x="5407282" y="5160507"/>
            <a:ext cx="6784718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1400">
                <a:ea typeface="黑体"/>
                <a:cs typeface="Arial"/>
              </a:rPr>
              <a:t>Iteration-wise: aggressive/conservative compression at prior/latter iterations.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400">
                <a:ea typeface="黑体"/>
                <a:cs typeface="Arial"/>
              </a:rPr>
              <a:t>Performance model: ensure end-to-end performance improvement.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400">
                <a:ea typeface="黑体"/>
                <a:cs typeface="Arial"/>
              </a:rPr>
              <a:t>Layer-wise: scale values specific for each layer.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400">
                <a:ea typeface="黑体"/>
                <a:cs typeface="Arial"/>
              </a:rPr>
              <a:t>Layer and communication aggregation: improve GPU and bandwidth utilization.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C30935AC-85AC-5578-8103-3A932B5E1C4C}"/>
              </a:ext>
            </a:extLst>
          </p:cNvPr>
          <p:cNvSpPr txBox="1"/>
          <p:nvPr/>
        </p:nvSpPr>
        <p:spPr>
          <a:xfrm>
            <a:off x="380705" y="1167402"/>
            <a:ext cx="13012558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黑体"/>
                <a:cs typeface="+mn-lt"/>
              </a:rPr>
              <a:t>Challenges</a:t>
            </a:r>
            <a:endParaRPr lang="en-US" b="1" dirty="0">
              <a:ea typeface="黑体"/>
              <a:cs typeface="+mn-lt"/>
            </a:endParaRPr>
          </a:p>
          <a:p>
            <a:r>
              <a:rPr lang="en-US" sz="1400" dirty="0">
                <a:ea typeface="黑体"/>
                <a:cs typeface="+mn-lt"/>
              </a:rPr>
              <a:t>1. Compression ratio can be limited by maintaining validation accuracy. This issue is more pronounced for KFAC gradients than SGD gradients.</a:t>
            </a:r>
            <a:endParaRPr lang="en-US" dirty="0">
              <a:ea typeface="黑体"/>
              <a:cs typeface="+mn-lt"/>
            </a:endParaRPr>
          </a:p>
          <a:p>
            <a:r>
              <a:rPr lang="en-US" sz="1400" dirty="0">
                <a:ea typeface="黑体"/>
                <a:cs typeface="+mn-lt"/>
              </a:rPr>
              <a:t>2.Generalizing the characteristics of a complex system and modeling it is non-trivial due to significant variances. </a:t>
            </a:r>
            <a:endParaRPr lang="en-US" dirty="0">
              <a:ea typeface="黑体"/>
              <a:cs typeface="+mn-lt"/>
            </a:endParaRPr>
          </a:p>
          <a:p>
            <a:r>
              <a:rPr lang="en-US" sz="1400" dirty="0">
                <a:ea typeface="黑体"/>
                <a:cs typeface="+mn-lt"/>
              </a:rPr>
              <a:t>3. Distributed KFAC mechanism which splits the layers into GPUs for computation makes the gradients vary in sizes and value ranges.</a:t>
            </a:r>
          </a:p>
          <a:p>
            <a:r>
              <a:rPr lang="en-US" sz="1400" dirty="0">
                <a:ea typeface="黑体"/>
                <a:cs typeface="+mn-lt"/>
              </a:rPr>
              <a:t>4. GPU implementation for such compression algorithm needs to be carefully done.</a:t>
            </a:r>
            <a:endParaRPr lang="en-US" dirty="0">
              <a:cs typeface="Arial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11CE6D9D-4CC2-1B5D-E7AB-4D527221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6761"/>
            <a:ext cx="5755890" cy="2044700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F86E12A7-DC87-F51D-AFCC-D444896F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52" y="2706761"/>
            <a:ext cx="5755890" cy="19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4248B-6A30-1E4E-B282-C6BDFAA8A004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80;p40">
            <a:extLst>
              <a:ext uri="{FF2B5EF4-FFF2-40B4-BE49-F238E27FC236}">
                <a16:creationId xmlns:a16="http://schemas.microsoft.com/office/drawing/2014/main" id="{02E127E3-F874-5A47-8AAA-78660A005DDE}"/>
              </a:ext>
            </a:extLst>
          </p:cNvPr>
          <p:cNvSpPr txBox="1"/>
          <p:nvPr/>
        </p:nvSpPr>
        <p:spPr>
          <a:xfrm>
            <a:off x="505796" y="571906"/>
            <a:ext cx="50536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000000"/>
                </a:solidFill>
                <a:cs typeface="Arial"/>
              </a:rPr>
              <a:t>Design of COMPSO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E34D12C1-F77C-3C1F-445A-0EB6F9140E9B}"/>
              </a:ext>
            </a:extLst>
          </p:cNvPr>
          <p:cNvSpPr txBox="1"/>
          <p:nvPr/>
        </p:nvSpPr>
        <p:spPr>
          <a:xfrm>
            <a:off x="634364" y="1442543"/>
            <a:ext cx="5461636" cy="14157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ea typeface="黑体"/>
                <a:cs typeface="+mn-lt"/>
              </a:rPr>
              <a:t>Characterization of Different Quantization Approaches</a:t>
            </a:r>
            <a:endParaRPr lang="en-US" b="1">
              <a:ea typeface="黑体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黑体"/>
                <a:cs typeface="Arial"/>
              </a:rPr>
              <a:t>Rounding to the Nearest (RN) that rounds the float point data to the closest integer.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黑体"/>
                <a:cs typeface="Arial"/>
              </a:rPr>
              <a:t>Stochastic </a:t>
            </a:r>
            <a:r>
              <a:rPr lang="en-US" sz="1400" err="1">
                <a:ea typeface="黑体"/>
                <a:cs typeface="Arial"/>
              </a:rPr>
              <a:t>Rouding</a:t>
            </a:r>
            <a:r>
              <a:rPr lang="en-US" sz="1400">
                <a:ea typeface="黑体"/>
                <a:cs typeface="Arial"/>
              </a:rPr>
              <a:t> (SR) that rounds the float point data to floor or ceiling with probability </a:t>
            </a:r>
            <a:r>
              <a:rPr lang="en-US" sz="1400" i="1">
                <a:ea typeface="黑体"/>
                <a:cs typeface="Arial"/>
              </a:rPr>
              <a:t>p</a:t>
            </a:r>
            <a:r>
              <a:rPr lang="en-US" sz="1400">
                <a:ea typeface="黑体"/>
                <a:cs typeface="Arial"/>
              </a:rPr>
              <a:t> or </a:t>
            </a:r>
            <a:r>
              <a:rPr lang="en-US" sz="1400" i="1">
                <a:ea typeface="黑体"/>
                <a:cs typeface="Arial"/>
              </a:rPr>
              <a:t>1-p.</a:t>
            </a:r>
          </a:p>
          <a:p>
            <a:endParaRPr lang="en-US" sz="1400">
              <a:ea typeface="黑体"/>
              <a:cs typeface="Arial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116E07EA-C160-6A2B-F508-47AEAD9B8F3A}"/>
              </a:ext>
            </a:extLst>
          </p:cNvPr>
          <p:cNvSpPr txBox="1"/>
          <p:nvPr/>
        </p:nvSpPr>
        <p:spPr>
          <a:xfrm>
            <a:off x="1048282" y="3424326"/>
            <a:ext cx="111000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ea typeface="黑体"/>
                <a:cs typeface="Arial"/>
              </a:rPr>
              <a:t>Real Data: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F7DD167-05BF-41DA-7CA0-E0E335549E85}"/>
              </a:ext>
            </a:extLst>
          </p:cNvPr>
          <p:cNvGrpSpPr/>
          <p:nvPr/>
        </p:nvGrpSpPr>
        <p:grpSpPr>
          <a:xfrm>
            <a:off x="5645815" y="3732101"/>
            <a:ext cx="6457162" cy="2474266"/>
            <a:chOff x="6702977" y="3478128"/>
            <a:chExt cx="5400000" cy="192877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1CEE4B-716F-5DED-A35E-787986F52A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02977" y="3478128"/>
              <a:ext cx="5400000" cy="966169"/>
              <a:chOff x="4900910" y="3565188"/>
              <a:chExt cx="6130455" cy="1096862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D48FCC7-C22F-D5C0-0D37-568B4C2A9E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40" b="75594"/>
              <a:stretch/>
            </p:blipFill>
            <p:spPr>
              <a:xfrm>
                <a:off x="4900910" y="3567814"/>
                <a:ext cx="4203626" cy="109423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BF30DFA-F66B-243E-69A1-5EE30FC1B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3857" t="23262" r="280" b="52437"/>
              <a:stretch/>
            </p:blipFill>
            <p:spPr>
              <a:xfrm>
                <a:off x="9100769" y="3565188"/>
                <a:ext cx="1930596" cy="1089528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433FB0-4A0E-8B3F-9688-4AC7649018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02977" y="4449839"/>
              <a:ext cx="5400000" cy="957063"/>
              <a:chOff x="4906817" y="4640257"/>
              <a:chExt cx="6124532" cy="108547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66C2B59-837B-C2DF-B5D5-BA9BBBC6B9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3452" r="280" b="23584"/>
              <a:stretch/>
            </p:blipFill>
            <p:spPr>
              <a:xfrm>
                <a:off x="4906817" y="4694296"/>
                <a:ext cx="4197712" cy="1029589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1C011A9-CE99-59F1-F203-D925D92C7B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3015" t="75526" r="1122" b="263"/>
              <a:stretch/>
            </p:blipFill>
            <p:spPr>
              <a:xfrm>
                <a:off x="9100769" y="4640257"/>
                <a:ext cx="1930580" cy="1085474"/>
              </a:xfrm>
              <a:prstGeom prst="rect">
                <a:avLst/>
              </a:prstGeom>
            </p:spPr>
          </p:pic>
        </p:grpSp>
      </p:grpSp>
      <p:sp>
        <p:nvSpPr>
          <p:cNvPr id="27" name="TextBox 23">
            <a:extLst>
              <a:ext uri="{FF2B5EF4-FFF2-40B4-BE49-F238E27FC236}">
                <a16:creationId xmlns:a16="http://schemas.microsoft.com/office/drawing/2014/main" id="{06E89149-BCAD-25C2-CDA6-4208C063A8B3}"/>
              </a:ext>
            </a:extLst>
          </p:cNvPr>
          <p:cNvSpPr txBox="1"/>
          <p:nvPr/>
        </p:nvSpPr>
        <p:spPr>
          <a:xfrm>
            <a:off x="5692766" y="3359149"/>
            <a:ext cx="175976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ea typeface="黑体"/>
                <a:cs typeface="Arial"/>
              </a:rPr>
              <a:t>Synthetic Data:</a:t>
            </a:r>
          </a:p>
        </p:txBody>
      </p:sp>
      <p:pic>
        <p:nvPicPr>
          <p:cNvPr id="10" name="图片 9" descr="图片包含 图示&#10;&#10;描述已自动生成">
            <a:extLst>
              <a:ext uri="{FF2B5EF4-FFF2-40B4-BE49-F238E27FC236}">
                <a16:creationId xmlns:a16="http://schemas.microsoft.com/office/drawing/2014/main" id="{92BE0FC4-3D62-43C4-9C45-FDA08087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21" y="3782861"/>
            <a:ext cx="5324594" cy="17824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1A9308-2BB7-5DE7-AF9D-CAC664D490EE}"/>
              </a:ext>
            </a:extLst>
          </p:cNvPr>
          <p:cNvSpPr txBox="1"/>
          <p:nvPr/>
        </p:nvSpPr>
        <p:spPr>
          <a:xfrm>
            <a:off x="6358759" y="1283315"/>
            <a:ext cx="5055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Gradient quantization takes two steps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Normalization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16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(Stochastic) Rounding</a:t>
            </a:r>
            <a:endParaRPr kumimoji="1" lang="zh-CN" altLang="en-US" sz="1600" dirty="0"/>
          </a:p>
        </p:txBody>
      </p:sp>
      <p:pic>
        <p:nvPicPr>
          <p:cNvPr id="19" name="图片 18" descr="图片包含 文本&#10;&#10;描述已自动生成">
            <a:extLst>
              <a:ext uri="{FF2B5EF4-FFF2-40B4-BE49-F238E27FC236}">
                <a16:creationId xmlns:a16="http://schemas.microsoft.com/office/drawing/2014/main" id="{27707813-CD84-7A86-76EB-2F2312314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774" y="1845798"/>
            <a:ext cx="2713640" cy="457998"/>
          </a:xfrm>
          <a:prstGeom prst="rect">
            <a:avLst/>
          </a:prstGeom>
        </p:spPr>
      </p:pic>
      <p:pic>
        <p:nvPicPr>
          <p:cNvPr id="23" name="图片 22" descr="文本, 信件&#10;&#10;描述已自动生成">
            <a:extLst>
              <a:ext uri="{FF2B5EF4-FFF2-40B4-BE49-F238E27FC236}">
                <a16:creationId xmlns:a16="http://schemas.microsoft.com/office/drawing/2014/main" id="{A4D1FFEE-CD61-9289-771C-D61AE1439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774" y="2673435"/>
            <a:ext cx="4427648" cy="8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83476-6912-DA16-8033-DEB45726D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29DF08-4CF8-2816-A64F-9B8640071560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80;p40">
            <a:extLst>
              <a:ext uri="{FF2B5EF4-FFF2-40B4-BE49-F238E27FC236}">
                <a16:creationId xmlns:a16="http://schemas.microsoft.com/office/drawing/2014/main" id="{EF916154-C1FD-C469-C1ED-3D97AA571EB5}"/>
              </a:ext>
            </a:extLst>
          </p:cNvPr>
          <p:cNvSpPr txBox="1"/>
          <p:nvPr/>
        </p:nvSpPr>
        <p:spPr>
          <a:xfrm>
            <a:off x="505796" y="571906"/>
            <a:ext cx="50536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000000"/>
                </a:solidFill>
                <a:cs typeface="Arial"/>
              </a:rPr>
              <a:t>Design of COMPSO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4E8956F-57BD-8B8B-1FA0-C1940ECD7711}"/>
              </a:ext>
            </a:extLst>
          </p:cNvPr>
          <p:cNvSpPr txBox="1"/>
          <p:nvPr/>
        </p:nvSpPr>
        <p:spPr>
          <a:xfrm>
            <a:off x="380705" y="1167402"/>
            <a:ext cx="130125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黑体"/>
                <a:cs typeface="+mn-lt"/>
              </a:rPr>
              <a:t>Performance Modeling</a:t>
            </a:r>
            <a:endParaRPr lang="en-US" sz="2400" b="1" dirty="0">
              <a:ea typeface="黑体"/>
              <a:cs typeface="+mn-lt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78C0092-7FB8-18E1-489D-63FB8C869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6" y="1830817"/>
            <a:ext cx="5281058" cy="3550479"/>
          </a:xfrm>
          <a:prstGeom prst="rect">
            <a:avLst/>
          </a:prstGeom>
        </p:spPr>
      </p:pic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FDF35720-18B1-0200-A218-F6CDE857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736" y="1568059"/>
            <a:ext cx="4151452" cy="1397831"/>
          </a:xfrm>
          <a:prstGeom prst="rect">
            <a:avLst/>
          </a:prstGeom>
        </p:spPr>
      </p:pic>
      <p:sp>
        <p:nvSpPr>
          <p:cNvPr id="6" name="TextBox 23">
            <a:extLst>
              <a:ext uri="{FF2B5EF4-FFF2-40B4-BE49-F238E27FC236}">
                <a16:creationId xmlns:a16="http://schemas.microsoft.com/office/drawing/2014/main" id="{CD3C3C98-1855-D388-E9FA-7F972807BC7D}"/>
              </a:ext>
            </a:extLst>
          </p:cNvPr>
          <p:cNvSpPr txBox="1"/>
          <p:nvPr/>
        </p:nvSpPr>
        <p:spPr>
          <a:xfrm>
            <a:off x="6485901" y="1375998"/>
            <a:ext cx="28525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黑体"/>
                <a:cs typeface="Arial"/>
              </a:rPr>
              <a:t>Communication Speedup</a:t>
            </a:r>
            <a:endParaRPr lang="en-US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E08D12CE-BBC4-F663-75BC-DE7D53E38638}"/>
              </a:ext>
            </a:extLst>
          </p:cNvPr>
          <p:cNvSpPr txBox="1"/>
          <p:nvPr/>
        </p:nvSpPr>
        <p:spPr>
          <a:xfrm>
            <a:off x="380705" y="1538545"/>
            <a:ext cx="28525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黑体"/>
                <a:cs typeface="Arial"/>
              </a:rPr>
              <a:t>Variables</a:t>
            </a:r>
            <a:endParaRPr lang="en-US" dirty="0"/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B8E9BED0-E991-C093-B93C-2139FE636107}"/>
              </a:ext>
            </a:extLst>
          </p:cNvPr>
          <p:cNvSpPr txBox="1"/>
          <p:nvPr/>
        </p:nvSpPr>
        <p:spPr>
          <a:xfrm>
            <a:off x="6485901" y="3429000"/>
            <a:ext cx="28525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黑体"/>
                <a:cs typeface="Arial"/>
              </a:rPr>
              <a:t>End-to-end Speedup</a:t>
            </a:r>
            <a:endParaRPr lang="en-US" dirty="0"/>
          </a:p>
        </p:txBody>
      </p:sp>
      <p:pic>
        <p:nvPicPr>
          <p:cNvPr id="11" name="图片 10" descr="钟表的特写&#10;&#10;中度可信度描述已自动生成">
            <a:extLst>
              <a:ext uri="{FF2B5EF4-FFF2-40B4-BE49-F238E27FC236}">
                <a16:creationId xmlns:a16="http://schemas.microsoft.com/office/drawing/2014/main" id="{1F7C1327-5265-8390-41FC-4589563E4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901" y="3749216"/>
            <a:ext cx="2117312" cy="5293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719B701-92CC-FC72-6059-2860382A806C}"/>
              </a:ext>
            </a:extLst>
          </p:cNvPr>
          <p:cNvSpPr txBox="1"/>
          <p:nvPr/>
        </p:nvSpPr>
        <p:spPr>
          <a:xfrm>
            <a:off x="6485901" y="4558672"/>
            <a:ext cx="48036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sz="1800" dirty="0"/>
              <a:t> is the layer aggregation factor, our performance model finds the m such that the end-to-end performance speedup is high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1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4248B-6A30-1E4E-B282-C6BDFAA8A004}"/>
              </a:ext>
            </a:extLst>
          </p:cNvPr>
          <p:cNvCxnSpPr/>
          <p:nvPr/>
        </p:nvCxnSpPr>
        <p:spPr>
          <a:xfrm>
            <a:off x="432486" y="1136076"/>
            <a:ext cx="11383652" cy="0"/>
          </a:xfrm>
          <a:prstGeom prst="line">
            <a:avLst/>
          </a:prstGeom>
          <a:ln w="15875">
            <a:solidFill>
              <a:srgbClr val="841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80;p40">
            <a:extLst>
              <a:ext uri="{FF2B5EF4-FFF2-40B4-BE49-F238E27FC236}">
                <a16:creationId xmlns:a16="http://schemas.microsoft.com/office/drawing/2014/main" id="{02E127E3-F874-5A47-8AAA-78660A005DDE}"/>
              </a:ext>
            </a:extLst>
          </p:cNvPr>
          <p:cNvSpPr txBox="1"/>
          <p:nvPr/>
        </p:nvSpPr>
        <p:spPr>
          <a:xfrm>
            <a:off x="505796" y="571906"/>
            <a:ext cx="50536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000000"/>
                </a:solidFill>
                <a:cs typeface="Arial"/>
              </a:rPr>
              <a:t>Design of COMPSO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E34D12C1-F77C-3C1F-445A-0EB6F9140E9B}"/>
              </a:ext>
            </a:extLst>
          </p:cNvPr>
          <p:cNvSpPr txBox="1"/>
          <p:nvPr/>
        </p:nvSpPr>
        <p:spPr>
          <a:xfrm>
            <a:off x="380705" y="1167402"/>
            <a:ext cx="130125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黑体"/>
                <a:cs typeface="+mn-lt"/>
              </a:rPr>
              <a:t>Optimizations in GPU Implementation</a:t>
            </a:r>
            <a:endParaRPr lang="en-US" b="1" dirty="0">
              <a:ea typeface="黑体"/>
              <a:cs typeface="+mn-lt"/>
            </a:endParaRPr>
          </a:p>
        </p:txBody>
      </p:sp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D98B93C6-0BF0-671F-763D-67A7B09B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6" y="2750795"/>
            <a:ext cx="5791200" cy="27686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C660A5F-06B3-CBA0-AC96-7E49977FB857}"/>
              </a:ext>
            </a:extLst>
          </p:cNvPr>
          <p:cNvSpPr txBox="1"/>
          <p:nvPr/>
        </p:nvSpPr>
        <p:spPr>
          <a:xfrm>
            <a:off x="364556" y="1697488"/>
            <a:ext cx="6073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Kernel fusion that reduces memory traffic to global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Fine-grained range computation (e.g., maxima of each layer) using block reduction and warp-level shuffle.</a:t>
            </a:r>
            <a:endParaRPr lang="zh-CN" altLang="en-US" sz="1600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7C865008-76FE-80B5-E5F0-59EDF992EE37}"/>
              </a:ext>
            </a:extLst>
          </p:cNvPr>
          <p:cNvSpPr txBox="1"/>
          <p:nvPr/>
        </p:nvSpPr>
        <p:spPr>
          <a:xfrm>
            <a:off x="7147034" y="1237977"/>
            <a:ext cx="130125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ea typeface="黑体"/>
                <a:cs typeface="+mn-lt"/>
              </a:rPr>
              <a:t>Encoder Selection by performance model</a:t>
            </a:r>
            <a:endParaRPr lang="en-US" b="1" dirty="0">
              <a:ea typeface="黑体"/>
              <a:cs typeface="+mn-lt"/>
            </a:endParaRPr>
          </a:p>
        </p:txBody>
      </p:sp>
      <p:pic>
        <p:nvPicPr>
          <p:cNvPr id="17" name="图片 16" descr="表格&#10;&#10;描述已自动生成">
            <a:extLst>
              <a:ext uri="{FF2B5EF4-FFF2-40B4-BE49-F238E27FC236}">
                <a16:creationId xmlns:a16="http://schemas.microsoft.com/office/drawing/2014/main" id="{AFF07492-D34C-01A0-8CCD-550139A34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952" y="1596768"/>
            <a:ext cx="4539170" cy="230805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8C4D6D5-31C6-988F-7FA6-23275BDD2288}"/>
              </a:ext>
            </a:extLst>
          </p:cNvPr>
          <p:cNvSpPr txBox="1"/>
          <p:nvPr/>
        </p:nvSpPr>
        <p:spPr>
          <a:xfrm>
            <a:off x="6886984" y="4026410"/>
            <a:ext cx="6073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ANS is the best in this case, that has near-highest compression ratio and throughput.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8928432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AA_PowerPoint_template16x9" id="{99B06474-C1B6-9846-8607-B1DE67E872AF}" vid="{043F0F12-49C4-154E-B523-5729A93224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970</Words>
  <Application>Microsoft Macintosh PowerPoint</Application>
  <PresentationFormat>宽屏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STXingkai</vt:lpstr>
      <vt:lpstr>宋体</vt:lpstr>
      <vt:lpstr>Microsoft Yahei</vt:lpstr>
      <vt:lpstr>Arial,Sans-Serif</vt:lpstr>
      <vt:lpstr>Arial</vt:lpstr>
      <vt:lpstr>Arial Black</vt:lpstr>
      <vt:lpstr>Calibri</vt:lpstr>
      <vt:lpstr>SalvoSerifCond Black</vt:lpstr>
      <vt:lpstr>Wingdings</vt:lpstr>
      <vt:lpstr>Main</vt:lpstr>
      <vt:lpstr>COMPSO: Optimizing Gradient Compression for Distributed Training with Second-Order Optimizers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Dingwen</dc:creator>
  <cp:lastModifiedBy>百西 孙</cp:lastModifiedBy>
  <cp:revision>2</cp:revision>
  <dcterms:created xsi:type="dcterms:W3CDTF">2022-02-06T18:14:13Z</dcterms:created>
  <dcterms:modified xsi:type="dcterms:W3CDTF">2024-11-27T00:09:55Z</dcterms:modified>
</cp:coreProperties>
</file>