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Lst>
  <p:notesMasterIdLst>
    <p:notesMasterId r:id="rId18"/>
  </p:notesMasterIdLst>
  <p:sldIdLst>
    <p:sldId id="257" r:id="rId2"/>
    <p:sldId id="1632" r:id="rId3"/>
    <p:sldId id="1651" r:id="rId4"/>
    <p:sldId id="1647" r:id="rId5"/>
    <p:sldId id="1650" r:id="rId6"/>
    <p:sldId id="1546" r:id="rId7"/>
    <p:sldId id="1547" r:id="rId8"/>
    <p:sldId id="1652" r:id="rId9"/>
    <p:sldId id="1656" r:id="rId10"/>
    <p:sldId id="1620" r:id="rId11"/>
    <p:sldId id="1653" r:id="rId12"/>
    <p:sldId id="1654" r:id="rId13"/>
    <p:sldId id="1657" r:id="rId14"/>
    <p:sldId id="1655" r:id="rId15"/>
    <p:sldId id="1658" r:id="rId16"/>
    <p:sldId id="153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41ED705-644A-2B54-B5C7-248AAEEA7D58}" name="Tian, Jiannan" initials="TJ" userId="S::jiannan.tian@wsu.edu::24a2ade7-1e5c-4cc5-b446-8170726d4922" providerId="AD"/>
  <p188:author id="{1B231345-B3B5-19D0-C7D8-2AE00B6B527A}" name="Feng, Hao" initials="FH" userId="S::haofeng@iu.edu::f18b81b7-cac8-440f-b763-100baa4ba3b7" providerId="AD"/>
  <p188:author id="{A9D92A48-C735-B6D1-C7EF-068B788C8525}" name="Tao, Dingwen" initials="TD" userId="S::dingwen.tao@wsu.edu::de3b71ad-0934-43ca-88ec-3df606f83e6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A60F2D"/>
    <a:srgbClr val="E1E1E1"/>
    <a:srgbClr val="0000FF"/>
    <a:srgbClr val="7030A0"/>
    <a:srgbClr val="5D5D5D"/>
    <a:srgbClr val="E0E4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6A79C5-BC5F-AE4D-B9E5-5FDD3FBE9111}" v="10" dt="2025-03-02T20:07:29.1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93"/>
    <p:restoredTop sz="83490"/>
  </p:normalViewPr>
  <p:slideViewPr>
    <p:cSldViewPr snapToGrid="0">
      <p:cViewPr varScale="1">
        <p:scale>
          <a:sx n="140" d="100"/>
          <a:sy n="140" d="100"/>
        </p:scale>
        <p:origin x="105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 Baixi" userId="33e4b0be-4e0e-4453-8ce4-c206c6149ff1" providerId="ADAL" clId="{A36A79C5-BC5F-AE4D-B9E5-5FDD3FBE9111}"/>
    <pc:docChg chg="undo custSel addSld delSld modSld">
      <pc:chgData name="Sun, Baixi" userId="33e4b0be-4e0e-4453-8ce4-c206c6149ff1" providerId="ADAL" clId="{A36A79C5-BC5F-AE4D-B9E5-5FDD3FBE9111}" dt="2025-03-03T19:51:36.654" v="3115" actId="20577"/>
      <pc:docMkLst>
        <pc:docMk/>
      </pc:docMkLst>
      <pc:sldChg chg="addSp modSp mod">
        <pc:chgData name="Sun, Baixi" userId="33e4b0be-4e0e-4453-8ce4-c206c6149ff1" providerId="ADAL" clId="{A36A79C5-BC5F-AE4D-B9E5-5FDD3FBE9111}" dt="2025-02-21T12:28:18.269" v="125" actId="1036"/>
        <pc:sldMkLst>
          <pc:docMk/>
          <pc:sldMk cId="0" sldId="257"/>
        </pc:sldMkLst>
        <pc:spChg chg="mod">
          <ac:chgData name="Sun, Baixi" userId="33e4b0be-4e0e-4453-8ce4-c206c6149ff1" providerId="ADAL" clId="{A36A79C5-BC5F-AE4D-B9E5-5FDD3FBE9111}" dt="2025-02-21T12:25:21.130" v="70" actId="20577"/>
          <ac:spMkLst>
            <pc:docMk/>
            <pc:sldMk cId="0" sldId="257"/>
            <ac:spMk id="5" creationId="{AE88D1A3-1436-4479-A3A8-7E3677D1D1CA}"/>
          </ac:spMkLst>
        </pc:spChg>
        <pc:spChg chg="mod">
          <ac:chgData name="Sun, Baixi" userId="33e4b0be-4e0e-4453-8ce4-c206c6149ff1" providerId="ADAL" clId="{A36A79C5-BC5F-AE4D-B9E5-5FDD3FBE9111}" dt="2025-02-21T12:26:44.123" v="103" actId="1076"/>
          <ac:spMkLst>
            <pc:docMk/>
            <pc:sldMk cId="0" sldId="257"/>
            <ac:spMk id="6" creationId="{0FBCB3D0-B848-2DC2-8B4B-2C4207056678}"/>
          </ac:spMkLst>
        </pc:spChg>
        <pc:spChg chg="mod">
          <ac:chgData name="Sun, Baixi" userId="33e4b0be-4e0e-4453-8ce4-c206c6149ff1" providerId="ADAL" clId="{A36A79C5-BC5F-AE4D-B9E5-5FDD3FBE9111}" dt="2025-02-21T12:27:38.171" v="104" actId="1037"/>
          <ac:spMkLst>
            <pc:docMk/>
            <pc:sldMk cId="0" sldId="257"/>
            <ac:spMk id="7" creationId="{9829B25E-B153-ECEB-CC80-DF275AE08419}"/>
          </ac:spMkLst>
        </pc:spChg>
        <pc:spChg chg="mod">
          <ac:chgData name="Sun, Baixi" userId="33e4b0be-4e0e-4453-8ce4-c206c6149ff1" providerId="ADAL" clId="{A36A79C5-BC5F-AE4D-B9E5-5FDD3FBE9111}" dt="2025-02-21T12:27:41.447" v="105" actId="1037"/>
          <ac:spMkLst>
            <pc:docMk/>
            <pc:sldMk cId="0" sldId="257"/>
            <ac:spMk id="8" creationId="{0D719467-8C32-0B15-C692-6C84598EEEF6}"/>
          </ac:spMkLst>
        </pc:spChg>
        <pc:spChg chg="mod">
          <ac:chgData name="Sun, Baixi" userId="33e4b0be-4e0e-4453-8ce4-c206c6149ff1" providerId="ADAL" clId="{A36A79C5-BC5F-AE4D-B9E5-5FDD3FBE9111}" dt="2025-02-21T12:28:18.269" v="125" actId="1036"/>
          <ac:spMkLst>
            <pc:docMk/>
            <pc:sldMk cId="0" sldId="257"/>
            <ac:spMk id="9" creationId="{43A02B53-75E6-1D11-C7D7-97A208A9F634}"/>
          </ac:spMkLst>
        </pc:spChg>
        <pc:spChg chg="mod">
          <ac:chgData name="Sun, Baixi" userId="33e4b0be-4e0e-4453-8ce4-c206c6149ff1" providerId="ADAL" clId="{A36A79C5-BC5F-AE4D-B9E5-5FDD3FBE9111}" dt="2025-02-21T12:28:18.269" v="125" actId="1036"/>
          <ac:spMkLst>
            <pc:docMk/>
            <pc:sldMk cId="0" sldId="257"/>
            <ac:spMk id="10" creationId="{B2242F63-63F4-B886-96FC-C0A8BA9C52EE}"/>
          </ac:spMkLst>
        </pc:spChg>
        <pc:spChg chg="mod">
          <ac:chgData name="Sun, Baixi" userId="33e4b0be-4e0e-4453-8ce4-c206c6149ff1" providerId="ADAL" clId="{A36A79C5-BC5F-AE4D-B9E5-5FDD3FBE9111}" dt="2025-02-21T12:28:18.269" v="125" actId="1036"/>
          <ac:spMkLst>
            <pc:docMk/>
            <pc:sldMk cId="0" sldId="257"/>
            <ac:spMk id="11" creationId="{F308F5D5-03EC-790E-F06E-BA35BBF2AE6C}"/>
          </ac:spMkLst>
        </pc:spChg>
        <pc:spChg chg="mod">
          <ac:chgData name="Sun, Baixi" userId="33e4b0be-4e0e-4453-8ce4-c206c6149ff1" providerId="ADAL" clId="{A36A79C5-BC5F-AE4D-B9E5-5FDD3FBE9111}" dt="2025-02-21T12:27:50.691" v="120" actId="1037"/>
          <ac:spMkLst>
            <pc:docMk/>
            <pc:sldMk cId="0" sldId="257"/>
            <ac:spMk id="12" creationId="{DFDBC491-62A9-573C-0F59-1CF4A2A7C97B}"/>
          </ac:spMkLst>
        </pc:spChg>
        <pc:spChg chg="add mod">
          <ac:chgData name="Sun, Baixi" userId="33e4b0be-4e0e-4453-8ce4-c206c6149ff1" providerId="ADAL" clId="{A36A79C5-BC5F-AE4D-B9E5-5FDD3FBE9111}" dt="2025-02-21T12:26:37.367" v="102" actId="1076"/>
          <ac:spMkLst>
            <pc:docMk/>
            <pc:sldMk cId="0" sldId="257"/>
            <ac:spMk id="13" creationId="{3FDAE6C8-5A9A-F211-D6F1-494CD9D3FE85}"/>
          </ac:spMkLst>
        </pc:spChg>
      </pc:sldChg>
      <pc:sldChg chg="addSp delSp modSp mod">
        <pc:chgData name="Sun, Baixi" userId="33e4b0be-4e0e-4453-8ce4-c206c6149ff1" providerId="ADAL" clId="{A36A79C5-BC5F-AE4D-B9E5-5FDD3FBE9111}" dt="2025-03-02T20:08:05.275" v="2002" actId="1076"/>
        <pc:sldMkLst>
          <pc:docMk/>
          <pc:sldMk cId="889946749" sldId="1531"/>
        </pc:sldMkLst>
        <pc:spChg chg="add mod">
          <ac:chgData name="Sun, Baixi" userId="33e4b0be-4e0e-4453-8ce4-c206c6149ff1" providerId="ADAL" clId="{A36A79C5-BC5F-AE4D-B9E5-5FDD3FBE9111}" dt="2025-03-02T20:08:05.275" v="2002" actId="1076"/>
          <ac:spMkLst>
            <pc:docMk/>
            <pc:sldMk cId="889946749" sldId="1531"/>
            <ac:spMk id="2" creationId="{AEA25BED-45AE-9134-0D0C-E64002FE4F09}"/>
          </ac:spMkLst>
        </pc:spChg>
        <pc:spChg chg="del mod">
          <ac:chgData name="Sun, Baixi" userId="33e4b0be-4e0e-4453-8ce4-c206c6149ff1" providerId="ADAL" clId="{A36A79C5-BC5F-AE4D-B9E5-5FDD3FBE9111}" dt="2025-03-02T20:07:21.130" v="1960"/>
          <ac:spMkLst>
            <pc:docMk/>
            <pc:sldMk cId="889946749" sldId="1531"/>
            <ac:spMk id="3" creationId="{B20C5BE2-077F-AB1A-3156-A65F8F768D25}"/>
          </ac:spMkLst>
        </pc:spChg>
      </pc:sldChg>
      <pc:sldChg chg="addSp delSp modSp mod modNotesTx">
        <pc:chgData name="Sun, Baixi" userId="33e4b0be-4e0e-4453-8ce4-c206c6149ff1" providerId="ADAL" clId="{A36A79C5-BC5F-AE4D-B9E5-5FDD3FBE9111}" dt="2025-03-01T15:45:48.178" v="711"/>
        <pc:sldMkLst>
          <pc:docMk/>
          <pc:sldMk cId="1251082445" sldId="1546"/>
        </pc:sldMkLst>
        <pc:spChg chg="mod">
          <ac:chgData name="Sun, Baixi" userId="33e4b0be-4e0e-4453-8ce4-c206c6149ff1" providerId="ADAL" clId="{A36A79C5-BC5F-AE4D-B9E5-5FDD3FBE9111}" dt="2025-03-01T15:39:29.965" v="270"/>
          <ac:spMkLst>
            <pc:docMk/>
            <pc:sldMk cId="1251082445" sldId="1546"/>
            <ac:spMk id="10" creationId="{DCC02C36-0FC1-7921-C974-B07BD707B1E9}"/>
          </ac:spMkLst>
        </pc:spChg>
        <pc:spChg chg="mod">
          <ac:chgData name="Sun, Baixi" userId="33e4b0be-4e0e-4453-8ce4-c206c6149ff1" providerId="ADAL" clId="{A36A79C5-BC5F-AE4D-B9E5-5FDD3FBE9111}" dt="2025-03-01T15:45:33.596" v="708" actId="20577"/>
          <ac:spMkLst>
            <pc:docMk/>
            <pc:sldMk cId="1251082445" sldId="1546"/>
            <ac:spMk id="18" creationId="{C30935AC-85AC-5578-8103-3A932B5E1C4C}"/>
          </ac:spMkLst>
        </pc:spChg>
      </pc:sldChg>
      <pc:sldChg chg="modNotesTx">
        <pc:chgData name="Sun, Baixi" userId="33e4b0be-4e0e-4453-8ce4-c206c6149ff1" providerId="ADAL" clId="{A36A79C5-BC5F-AE4D-B9E5-5FDD3FBE9111}" dt="2025-02-21T14:38:48.155" v="169" actId="20577"/>
        <pc:sldMkLst>
          <pc:docMk/>
          <pc:sldMk cId="818824786" sldId="1547"/>
        </pc:sldMkLst>
      </pc:sldChg>
      <pc:sldChg chg="addSp delSp modSp mod modNotesTx">
        <pc:chgData name="Sun, Baixi" userId="33e4b0be-4e0e-4453-8ce4-c206c6149ff1" providerId="ADAL" clId="{A36A79C5-BC5F-AE4D-B9E5-5FDD3FBE9111}" dt="2025-03-03T19:51:36.654" v="3115" actId="20577"/>
        <pc:sldMkLst>
          <pc:docMk/>
          <pc:sldMk cId="3319455363" sldId="1632"/>
        </pc:sldMkLst>
        <pc:spChg chg="add mod">
          <ac:chgData name="Sun, Baixi" userId="33e4b0be-4e0e-4453-8ce4-c206c6149ff1" providerId="ADAL" clId="{A36A79C5-BC5F-AE4D-B9E5-5FDD3FBE9111}" dt="2025-03-01T15:38:40.421" v="264" actId="1076"/>
          <ac:spMkLst>
            <pc:docMk/>
            <pc:sldMk cId="3319455363" sldId="1632"/>
            <ac:spMk id="2" creationId="{7733DF04-DA30-4AE1-C265-3ABF508100D3}"/>
          </ac:spMkLst>
        </pc:spChg>
        <pc:spChg chg="mod">
          <ac:chgData name="Sun, Baixi" userId="33e4b0be-4e0e-4453-8ce4-c206c6149ff1" providerId="ADAL" clId="{A36A79C5-BC5F-AE4D-B9E5-5FDD3FBE9111}" dt="2025-03-03T09:00:10.788" v="2027" actId="113"/>
          <ac:spMkLst>
            <pc:docMk/>
            <pc:sldMk cId="3319455363" sldId="1632"/>
            <ac:spMk id="9" creationId="{FB338FB3-8869-7EB4-07F2-207E1EFFE9D2}"/>
          </ac:spMkLst>
        </pc:spChg>
        <pc:spChg chg="mod">
          <ac:chgData name="Sun, Baixi" userId="33e4b0be-4e0e-4453-8ce4-c206c6149ff1" providerId="ADAL" clId="{A36A79C5-BC5F-AE4D-B9E5-5FDD3FBE9111}" dt="2025-02-21T12:56:46.653" v="136" actId="20577"/>
          <ac:spMkLst>
            <pc:docMk/>
            <pc:sldMk cId="3319455363" sldId="1632"/>
            <ac:spMk id="16" creationId="{81FCB581-F28B-6D48-92BB-82C9E6094BFE}"/>
          </ac:spMkLst>
        </pc:spChg>
        <pc:spChg chg="mod">
          <ac:chgData name="Sun, Baixi" userId="33e4b0be-4e0e-4453-8ce4-c206c6149ff1" providerId="ADAL" clId="{A36A79C5-BC5F-AE4D-B9E5-5FDD3FBE9111}" dt="2025-02-21T12:57:00.643" v="137" actId="1076"/>
          <ac:spMkLst>
            <pc:docMk/>
            <pc:sldMk cId="3319455363" sldId="1632"/>
            <ac:spMk id="18" creationId="{AECE697E-B8C6-CFC5-1925-40799714952B}"/>
          </ac:spMkLst>
        </pc:spChg>
        <pc:spChg chg="mod">
          <ac:chgData name="Sun, Baixi" userId="33e4b0be-4e0e-4453-8ce4-c206c6149ff1" providerId="ADAL" clId="{A36A79C5-BC5F-AE4D-B9E5-5FDD3FBE9111}" dt="2025-03-03T19:51:36.654" v="3115" actId="20577"/>
          <ac:spMkLst>
            <pc:docMk/>
            <pc:sldMk cId="3319455363" sldId="1632"/>
            <ac:spMk id="21" creationId="{D2803CB2-6CB9-B163-ED92-AF2E9A0753F1}"/>
          </ac:spMkLst>
        </pc:spChg>
        <pc:picChg chg="mod">
          <ac:chgData name="Sun, Baixi" userId="33e4b0be-4e0e-4453-8ce4-c206c6149ff1" providerId="ADAL" clId="{A36A79C5-BC5F-AE4D-B9E5-5FDD3FBE9111}" dt="2025-02-21T12:57:04.766" v="138" actId="1076"/>
          <ac:picMkLst>
            <pc:docMk/>
            <pc:sldMk cId="3319455363" sldId="1632"/>
            <ac:picMk id="10" creationId="{E88EC0BA-357E-B633-9E7E-F40FA46D27C0}"/>
          </ac:picMkLst>
        </pc:picChg>
        <pc:picChg chg="add mod">
          <ac:chgData name="Sun, Baixi" userId="33e4b0be-4e0e-4453-8ce4-c206c6149ff1" providerId="ADAL" clId="{A36A79C5-BC5F-AE4D-B9E5-5FDD3FBE9111}" dt="2025-03-03T09:00:06.877" v="2026" actId="1076"/>
          <ac:picMkLst>
            <pc:docMk/>
            <pc:sldMk cId="3319455363" sldId="1632"/>
            <ac:picMk id="14" creationId="{807BD383-127C-4A4A-02BC-29287328330F}"/>
          </ac:picMkLst>
        </pc:picChg>
      </pc:sldChg>
      <pc:sldChg chg="add del mod modShow">
        <pc:chgData name="Sun, Baixi" userId="33e4b0be-4e0e-4453-8ce4-c206c6149ff1" providerId="ADAL" clId="{A36A79C5-BC5F-AE4D-B9E5-5FDD3FBE9111}" dt="2025-03-01T15:39:12.122" v="267" actId="729"/>
        <pc:sldMkLst>
          <pc:docMk/>
          <pc:sldMk cId="3257254697" sldId="1647"/>
        </pc:sldMkLst>
      </pc:sldChg>
      <pc:sldChg chg="modSp mod">
        <pc:chgData name="Sun, Baixi" userId="33e4b0be-4e0e-4453-8ce4-c206c6149ff1" providerId="ADAL" clId="{A36A79C5-BC5F-AE4D-B9E5-5FDD3FBE9111}" dt="2025-03-03T09:02:54.462" v="2038" actId="20577"/>
        <pc:sldMkLst>
          <pc:docMk/>
          <pc:sldMk cId="3165089258" sldId="1650"/>
        </pc:sldMkLst>
        <pc:spChg chg="mod">
          <ac:chgData name="Sun, Baixi" userId="33e4b0be-4e0e-4453-8ce4-c206c6149ff1" providerId="ADAL" clId="{A36A79C5-BC5F-AE4D-B9E5-5FDD3FBE9111}" dt="2025-03-03T09:02:54.462" v="2038" actId="20577"/>
          <ac:spMkLst>
            <pc:docMk/>
            <pc:sldMk cId="3165089258" sldId="1650"/>
            <ac:spMk id="3" creationId="{2BE32232-62C9-AD43-A23D-22562AA963FA}"/>
          </ac:spMkLst>
        </pc:spChg>
      </pc:sldChg>
      <pc:sldChg chg="modSp mod">
        <pc:chgData name="Sun, Baixi" userId="33e4b0be-4e0e-4453-8ce4-c206c6149ff1" providerId="ADAL" clId="{A36A79C5-BC5F-AE4D-B9E5-5FDD3FBE9111}" dt="2025-03-03T09:00:24.106" v="2028" actId="14100"/>
        <pc:sldMkLst>
          <pc:docMk/>
          <pc:sldMk cId="443234343" sldId="1651"/>
        </pc:sldMkLst>
        <pc:spChg chg="mod">
          <ac:chgData name="Sun, Baixi" userId="33e4b0be-4e0e-4453-8ce4-c206c6149ff1" providerId="ADAL" clId="{A36A79C5-BC5F-AE4D-B9E5-5FDD3FBE9111}" dt="2025-03-03T09:00:24.106" v="2028" actId="14100"/>
          <ac:spMkLst>
            <pc:docMk/>
            <pc:sldMk cId="443234343" sldId="1651"/>
            <ac:spMk id="9" creationId="{35034AAD-631D-B149-5936-F599D329B748}"/>
          </ac:spMkLst>
        </pc:spChg>
      </pc:sldChg>
      <pc:sldChg chg="modSp mod">
        <pc:chgData name="Sun, Baixi" userId="33e4b0be-4e0e-4453-8ce4-c206c6149ff1" providerId="ADAL" clId="{A36A79C5-BC5F-AE4D-B9E5-5FDD3FBE9111}" dt="2025-03-03T19:23:30.021" v="2184" actId="20577"/>
        <pc:sldMkLst>
          <pc:docMk/>
          <pc:sldMk cId="2556009449" sldId="1654"/>
        </pc:sldMkLst>
        <pc:spChg chg="mod">
          <ac:chgData name="Sun, Baixi" userId="33e4b0be-4e0e-4453-8ce4-c206c6149ff1" providerId="ADAL" clId="{A36A79C5-BC5F-AE4D-B9E5-5FDD3FBE9111}" dt="2025-03-03T19:23:30.021" v="2184" actId="20577"/>
          <ac:spMkLst>
            <pc:docMk/>
            <pc:sldMk cId="2556009449" sldId="1654"/>
            <ac:spMk id="4" creationId="{EEFF51A8-CBEA-F2E3-BFDD-84393D0193C7}"/>
          </ac:spMkLst>
        </pc:spChg>
      </pc:sldChg>
      <pc:sldChg chg="addSp delSp modSp mod">
        <pc:chgData name="Sun, Baixi" userId="33e4b0be-4e0e-4453-8ce4-c206c6149ff1" providerId="ADAL" clId="{A36A79C5-BC5F-AE4D-B9E5-5FDD3FBE9111}" dt="2025-03-03T19:26:54.572" v="2287" actId="12"/>
        <pc:sldMkLst>
          <pc:docMk/>
          <pc:sldMk cId="4029188764" sldId="1655"/>
        </pc:sldMkLst>
        <pc:spChg chg="mod">
          <ac:chgData name="Sun, Baixi" userId="33e4b0be-4e0e-4453-8ce4-c206c6149ff1" providerId="ADAL" clId="{A36A79C5-BC5F-AE4D-B9E5-5FDD3FBE9111}" dt="2025-03-03T19:26:54.572" v="2287" actId="12"/>
          <ac:spMkLst>
            <pc:docMk/>
            <pc:sldMk cId="4029188764" sldId="1655"/>
            <ac:spMk id="4" creationId="{2E571293-F5B6-1E72-D650-2E8EE939D4D7}"/>
          </ac:spMkLst>
        </pc:spChg>
      </pc:sldChg>
      <pc:sldChg chg="modNotesTx">
        <pc:chgData name="Sun, Baixi" userId="33e4b0be-4e0e-4453-8ce4-c206c6149ff1" providerId="ADAL" clId="{A36A79C5-BC5F-AE4D-B9E5-5FDD3FBE9111}" dt="2025-03-03T19:50:24.757" v="3081" actId="20577"/>
        <pc:sldMkLst>
          <pc:docMk/>
          <pc:sldMk cId="1348856044" sldId="1656"/>
        </pc:sldMkLst>
      </pc:sldChg>
      <pc:sldChg chg="addSp delSp modSp add mod">
        <pc:chgData name="Sun, Baixi" userId="33e4b0be-4e0e-4453-8ce4-c206c6149ff1" providerId="ADAL" clId="{A36A79C5-BC5F-AE4D-B9E5-5FDD3FBE9111}" dt="2025-03-02T20:07:07.232" v="1957" actId="1076"/>
        <pc:sldMkLst>
          <pc:docMk/>
          <pc:sldMk cId="2087133390" sldId="1658"/>
        </pc:sldMkLst>
        <pc:spChg chg="mod">
          <ac:chgData name="Sun, Baixi" userId="33e4b0be-4e0e-4453-8ce4-c206c6149ff1" providerId="ADAL" clId="{A36A79C5-BC5F-AE4D-B9E5-5FDD3FBE9111}" dt="2025-03-02T20:07:07.232" v="1957" actId="1076"/>
          <ac:spMkLst>
            <pc:docMk/>
            <pc:sldMk cId="2087133390" sldId="1658"/>
            <ac:spMk id="4" creationId="{4C668A88-0344-D5A4-F402-F8FD1B87BF93}"/>
          </ac:spMkLst>
        </pc:spChg>
        <pc:spChg chg="mod">
          <ac:chgData name="Sun, Baixi" userId="33e4b0be-4e0e-4453-8ce4-c206c6149ff1" providerId="ADAL" clId="{A36A79C5-BC5F-AE4D-B9E5-5FDD3FBE9111}" dt="2025-02-21T15:58:03.922" v="249" actId="20577"/>
          <ac:spMkLst>
            <pc:docMk/>
            <pc:sldMk cId="2087133390" sldId="1658"/>
            <ac:spMk id="13" creationId="{344E4F97-A1B5-DFA5-A6E7-E28A85B055E2}"/>
          </ac:spMkLst>
        </pc:spChg>
        <pc:picChg chg="add del mod">
          <ac:chgData name="Sun, Baixi" userId="33e4b0be-4e0e-4453-8ce4-c206c6149ff1" providerId="ADAL" clId="{A36A79C5-BC5F-AE4D-B9E5-5FDD3FBE9111}" dt="2025-03-02T20:06:13.755" v="1948" actId="478"/>
          <ac:picMkLst>
            <pc:docMk/>
            <pc:sldMk cId="2087133390" sldId="1658"/>
            <ac:picMk id="3" creationId="{89BAFF50-F00B-4872-2C00-6A9108DDA685}"/>
          </ac:picMkLst>
        </pc:picChg>
      </pc:sldChg>
    </pc:docChg>
  </pc:docChgLst>
  <pc:docChgLst>
    <pc:chgData name="Sun, Baixi" userId="33e4b0be-4e0e-4453-8ce4-c206c6149ff1" providerId="ADAL" clId="{5FCD172B-657E-2A4F-ADDA-6E3FC208F600}"/>
    <pc:docChg chg="undo custSel addSld modSld">
      <pc:chgData name="Sun, Baixi" userId="33e4b0be-4e0e-4453-8ce4-c206c6149ff1" providerId="ADAL" clId="{5FCD172B-657E-2A4F-ADDA-6E3FC208F600}" dt="2025-01-22T21:59:58.148" v="896" actId="5793"/>
      <pc:docMkLst>
        <pc:docMk/>
      </pc:docMkLst>
      <pc:sldChg chg="addSp delSp modSp mod">
        <pc:chgData name="Sun, Baixi" userId="33e4b0be-4e0e-4453-8ce4-c206c6149ff1" providerId="ADAL" clId="{5FCD172B-657E-2A4F-ADDA-6E3FC208F600}" dt="2025-01-22T21:51:00.617" v="514" actId="2710"/>
        <pc:sldMkLst>
          <pc:docMk/>
          <pc:sldMk cId="1084312680" sldId="1652"/>
        </pc:sldMkLst>
        <pc:spChg chg="mod">
          <ac:chgData name="Sun, Baixi" userId="33e4b0be-4e0e-4453-8ce4-c206c6149ff1" providerId="ADAL" clId="{5FCD172B-657E-2A4F-ADDA-6E3FC208F600}" dt="2025-01-22T21:42:13.194" v="16" actId="20577"/>
          <ac:spMkLst>
            <pc:docMk/>
            <pc:sldMk cId="1084312680" sldId="1652"/>
            <ac:spMk id="3" creationId="{34E8956F-57BD-8B8B-1FA0-C1940ECD7711}"/>
          </ac:spMkLst>
        </pc:spChg>
        <pc:spChg chg="add mod">
          <ac:chgData name="Sun, Baixi" userId="33e4b0be-4e0e-4453-8ce4-c206c6149ff1" providerId="ADAL" clId="{5FCD172B-657E-2A4F-ADDA-6E3FC208F600}" dt="2025-01-22T21:45:13.508" v="50" actId="1076"/>
          <ac:spMkLst>
            <pc:docMk/>
            <pc:sldMk cId="1084312680" sldId="1652"/>
            <ac:spMk id="15" creationId="{ED276DE6-DC4A-7682-9196-3D16BD2CF142}"/>
          </ac:spMkLst>
        </pc:spChg>
        <pc:spChg chg="add mod">
          <ac:chgData name="Sun, Baixi" userId="33e4b0be-4e0e-4453-8ce4-c206c6149ff1" providerId="ADAL" clId="{5FCD172B-657E-2A4F-ADDA-6E3FC208F600}" dt="2025-01-22T21:51:00.617" v="514" actId="2710"/>
          <ac:spMkLst>
            <pc:docMk/>
            <pc:sldMk cId="1084312680" sldId="1652"/>
            <ac:spMk id="16" creationId="{F46055F1-C6A7-2825-63B5-31D9A961C62D}"/>
          </ac:spMkLst>
        </pc:spChg>
        <pc:picChg chg="add mod modCrop">
          <ac:chgData name="Sun, Baixi" userId="33e4b0be-4e0e-4453-8ce4-c206c6149ff1" providerId="ADAL" clId="{5FCD172B-657E-2A4F-ADDA-6E3FC208F600}" dt="2025-01-22T21:47:10.929" v="126" actId="1076"/>
          <ac:picMkLst>
            <pc:docMk/>
            <pc:sldMk cId="1084312680" sldId="1652"/>
            <ac:picMk id="10" creationId="{4CAB117A-CD8B-07B7-AA4C-87EDC16C20C9}"/>
          </ac:picMkLst>
        </pc:picChg>
        <pc:picChg chg="add mod modCrop">
          <ac:chgData name="Sun, Baixi" userId="33e4b0be-4e0e-4453-8ce4-c206c6149ff1" providerId="ADAL" clId="{5FCD172B-657E-2A4F-ADDA-6E3FC208F600}" dt="2025-01-22T21:45:10.730" v="49" actId="1076"/>
          <ac:picMkLst>
            <pc:docMk/>
            <pc:sldMk cId="1084312680" sldId="1652"/>
            <ac:picMk id="12" creationId="{5A206513-EF3F-09CF-8306-02806002C1DA}"/>
          </ac:picMkLst>
        </pc:picChg>
      </pc:sldChg>
      <pc:sldChg chg="add">
        <pc:chgData name="Sun, Baixi" userId="33e4b0be-4e0e-4453-8ce4-c206c6149ff1" providerId="ADAL" clId="{5FCD172B-657E-2A4F-ADDA-6E3FC208F600}" dt="2025-01-22T21:42:04.685" v="0"/>
        <pc:sldMkLst>
          <pc:docMk/>
          <pc:sldMk cId="1348856044" sldId="1656"/>
        </pc:sldMkLst>
      </pc:sldChg>
      <pc:sldChg chg="addSp delSp modSp add mod">
        <pc:chgData name="Sun, Baixi" userId="33e4b0be-4e0e-4453-8ce4-c206c6149ff1" providerId="ADAL" clId="{5FCD172B-657E-2A4F-ADDA-6E3FC208F600}" dt="2025-01-22T21:59:58.148" v="896" actId="5793"/>
        <pc:sldMkLst>
          <pc:docMk/>
          <pc:sldMk cId="2400111329" sldId="1657"/>
        </pc:sldMkLst>
        <pc:spChg chg="mod">
          <ac:chgData name="Sun, Baixi" userId="33e4b0be-4e0e-4453-8ce4-c206c6149ff1" providerId="ADAL" clId="{5FCD172B-657E-2A4F-ADDA-6E3FC208F600}" dt="2025-01-22T21:51:27.768" v="526" actId="20577"/>
          <ac:spMkLst>
            <pc:docMk/>
            <pc:sldMk cId="2400111329" sldId="1657"/>
            <ac:spMk id="7" creationId="{D22D134D-FCC0-C580-E0F5-96C8437500EC}"/>
          </ac:spMkLst>
        </pc:spChg>
        <pc:spChg chg="add mod">
          <ac:chgData name="Sun, Baixi" userId="33e4b0be-4e0e-4453-8ce4-c206c6149ff1" providerId="ADAL" clId="{5FCD172B-657E-2A4F-ADDA-6E3FC208F600}" dt="2025-01-22T21:56:17.611" v="664" actId="1076"/>
          <ac:spMkLst>
            <pc:docMk/>
            <pc:sldMk cId="2400111329" sldId="1657"/>
            <ac:spMk id="17" creationId="{BEF1CCA4-E7E6-3C5A-7930-902D642AA8B3}"/>
          </ac:spMkLst>
        </pc:spChg>
        <pc:spChg chg="add mod">
          <ac:chgData name="Sun, Baixi" userId="33e4b0be-4e0e-4453-8ce4-c206c6149ff1" providerId="ADAL" clId="{5FCD172B-657E-2A4F-ADDA-6E3FC208F600}" dt="2025-01-22T21:57:32.904" v="755" actId="1076"/>
          <ac:spMkLst>
            <pc:docMk/>
            <pc:sldMk cId="2400111329" sldId="1657"/>
            <ac:spMk id="18" creationId="{99F0E95F-97EC-9434-91D6-871938E6ECCA}"/>
          </ac:spMkLst>
        </pc:spChg>
        <pc:spChg chg="add mod">
          <ac:chgData name="Sun, Baixi" userId="33e4b0be-4e0e-4453-8ce4-c206c6149ff1" providerId="ADAL" clId="{5FCD172B-657E-2A4F-ADDA-6E3FC208F600}" dt="2025-01-22T21:57:56.005" v="789" actId="20577"/>
          <ac:spMkLst>
            <pc:docMk/>
            <pc:sldMk cId="2400111329" sldId="1657"/>
            <ac:spMk id="20" creationId="{E6F605A4-479B-25A6-BCEA-567E021CDB12}"/>
          </ac:spMkLst>
        </pc:spChg>
        <pc:spChg chg="add mod">
          <ac:chgData name="Sun, Baixi" userId="33e4b0be-4e0e-4453-8ce4-c206c6149ff1" providerId="ADAL" clId="{5FCD172B-657E-2A4F-ADDA-6E3FC208F600}" dt="2025-01-22T21:59:58.148" v="896" actId="5793"/>
          <ac:spMkLst>
            <pc:docMk/>
            <pc:sldMk cId="2400111329" sldId="1657"/>
            <ac:spMk id="21" creationId="{EE2C7BEF-33BE-5629-7733-934F3C7764D2}"/>
          </ac:spMkLst>
        </pc:spChg>
        <pc:picChg chg="add mod">
          <ac:chgData name="Sun, Baixi" userId="33e4b0be-4e0e-4453-8ce4-c206c6149ff1" providerId="ADAL" clId="{5FCD172B-657E-2A4F-ADDA-6E3FC208F600}" dt="2025-01-22T21:59:41.543" v="887" actId="1037"/>
          <ac:picMkLst>
            <pc:docMk/>
            <pc:sldMk cId="2400111329" sldId="1657"/>
            <ac:picMk id="5" creationId="{F61A9769-446E-694A-FA33-C84EFD86A871}"/>
          </ac:picMkLst>
        </pc:picChg>
        <pc:picChg chg="add mod modCrop">
          <ac:chgData name="Sun, Baixi" userId="33e4b0be-4e0e-4453-8ce4-c206c6149ff1" providerId="ADAL" clId="{5FCD172B-657E-2A4F-ADDA-6E3FC208F600}" dt="2025-01-22T21:54:44.700" v="590" actId="14100"/>
          <ac:picMkLst>
            <pc:docMk/>
            <pc:sldMk cId="2400111329" sldId="1657"/>
            <ac:picMk id="11" creationId="{3321DB74-2626-4FF8-819C-9D00EC3F54F5}"/>
          </ac:picMkLst>
        </pc:picChg>
        <pc:picChg chg="add mod">
          <ac:chgData name="Sun, Baixi" userId="33e4b0be-4e0e-4453-8ce4-c206c6149ff1" providerId="ADAL" clId="{5FCD172B-657E-2A4F-ADDA-6E3FC208F600}" dt="2025-01-22T21:59:46.441" v="893" actId="1038"/>
          <ac:picMkLst>
            <pc:docMk/>
            <pc:sldMk cId="2400111329" sldId="1657"/>
            <ac:picMk id="16" creationId="{33A97671-4063-B2CE-456E-86FB9C7A02E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DC7F5F-B63A-1A46-956F-2AFA9356096C}" type="datetimeFigureOut">
              <a:rPr lang="en-US" smtClean="0"/>
              <a:t>3/1/25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8A50DC-664F-6641-8BD2-8FEC381D5977}" type="slidenum">
              <a:rPr lang="en-US" smtClean="0"/>
              <a:t>‹#›</a:t>
            </a:fld>
            <a:endParaRPr lang="en-US"/>
          </a:p>
        </p:txBody>
      </p:sp>
    </p:spTree>
    <p:extLst>
      <p:ext uri="{BB962C8B-B14F-4D97-AF65-F5344CB8AC3E}">
        <p14:creationId xmlns:p14="http://schemas.microsoft.com/office/powerpoint/2010/main" val="4233327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 name="Google Shape;2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Collaborating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a:p>
            <a:endParaRPr lang="en-US" altLang="zh-CN">
              <a:latin typeface="Arial"/>
              <a:ea typeface="等线"/>
              <a:cs typeface="Arial"/>
            </a:endParaRPr>
          </a:p>
        </p:txBody>
      </p:sp>
    </p:spTree>
    <p:extLst>
      <p:ext uri="{BB962C8B-B14F-4D97-AF65-F5344CB8AC3E}">
        <p14:creationId xmlns:p14="http://schemas.microsoft.com/office/powerpoint/2010/main" val="3431744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9624A-A89F-7E7E-5BF7-710FBC5BF5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409F89-5C1F-6068-9C99-0F4BEAEBE2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EBBAC2-BE51-3E50-9887-4D2BE4D73379}"/>
              </a:ext>
            </a:extLst>
          </p:cNvPr>
          <p:cNvSpPr>
            <a:spLocks noGrp="1"/>
          </p:cNvSpPr>
          <p:nvPr>
            <p:ph type="body" idx="1"/>
          </p:nvPr>
        </p:nvSpPr>
        <p:spPr/>
        <p:txBody>
          <a:bodyPr/>
          <a:lstStyle/>
          <a:p>
            <a:endParaRPr lang="en-US">
              <a:latin typeface="Calibri"/>
              <a:ea typeface="Calibri"/>
              <a:cs typeface="Calibri"/>
            </a:endParaRPr>
          </a:p>
        </p:txBody>
      </p:sp>
    </p:spTree>
    <p:extLst>
      <p:ext uri="{BB962C8B-B14F-4D97-AF65-F5344CB8AC3E}">
        <p14:creationId xmlns:p14="http://schemas.microsoft.com/office/powerpoint/2010/main" val="502067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B3B41-CD47-8551-87AF-2EF8C729C0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A483EF-5294-1894-6200-15E8B710C9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5644A7-8D15-AA24-FCE6-6E376FE59E48}"/>
              </a:ext>
            </a:extLst>
          </p:cNvPr>
          <p:cNvSpPr>
            <a:spLocks noGrp="1"/>
          </p:cNvSpPr>
          <p:nvPr>
            <p:ph type="body" idx="1"/>
          </p:nvPr>
        </p:nvSpPr>
        <p:spPr/>
        <p:txBody>
          <a:bodyPr/>
          <a:lstStyle/>
          <a:p>
            <a:endParaRPr lang="en-US">
              <a:latin typeface="Calibri"/>
              <a:ea typeface="Calibri"/>
              <a:cs typeface="Calibri"/>
            </a:endParaRPr>
          </a:p>
        </p:txBody>
      </p:sp>
    </p:spTree>
    <p:extLst>
      <p:ext uri="{BB962C8B-B14F-4D97-AF65-F5344CB8AC3E}">
        <p14:creationId xmlns:p14="http://schemas.microsoft.com/office/powerpoint/2010/main" val="2636793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18E4B8-36F1-BDC0-2E18-53B479472A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26D81F-96DC-9A2B-F981-8D1ED61CB2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8F921F-EDB1-E010-3769-5F75E20F48BB}"/>
              </a:ext>
            </a:extLst>
          </p:cNvPr>
          <p:cNvSpPr>
            <a:spLocks noGrp="1"/>
          </p:cNvSpPr>
          <p:nvPr>
            <p:ph type="body" idx="1"/>
          </p:nvPr>
        </p:nvSpPr>
        <p:spPr/>
        <p:txBody>
          <a:bodyPr/>
          <a:lstStyle/>
          <a:p>
            <a:endParaRPr lang="en-US">
              <a:latin typeface="Calibri"/>
              <a:ea typeface="Calibri"/>
              <a:cs typeface="Calibri"/>
            </a:endParaRPr>
          </a:p>
        </p:txBody>
      </p:sp>
    </p:spTree>
    <p:extLst>
      <p:ext uri="{BB962C8B-B14F-4D97-AF65-F5344CB8AC3E}">
        <p14:creationId xmlns:p14="http://schemas.microsoft.com/office/powerpoint/2010/main" val="3553306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AA7D2-41D7-00BA-8F76-8632051E6B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27EBC1-A04F-811D-88AE-5DC8A213E2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CD2A22-A6B6-93E0-C863-C55E696E7AEA}"/>
              </a:ext>
            </a:extLst>
          </p:cNvPr>
          <p:cNvSpPr>
            <a:spLocks noGrp="1"/>
          </p:cNvSpPr>
          <p:nvPr>
            <p:ph type="body" idx="1"/>
          </p:nvPr>
        </p:nvSpPr>
        <p:spPr/>
        <p:txBody>
          <a:bodyPr/>
          <a:lstStyle/>
          <a:p>
            <a:endParaRPr lang="en-US">
              <a:latin typeface="Calibri"/>
              <a:ea typeface="Calibri"/>
              <a:cs typeface="Calibri"/>
            </a:endParaRPr>
          </a:p>
        </p:txBody>
      </p:sp>
    </p:spTree>
    <p:extLst>
      <p:ext uri="{BB962C8B-B14F-4D97-AF65-F5344CB8AC3E}">
        <p14:creationId xmlns:p14="http://schemas.microsoft.com/office/powerpoint/2010/main" val="3017716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638D3-BCAA-83E9-832E-0572D3B0BF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350D1A-D037-F76D-1AA3-E8D360F8E7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A6FF52-30AF-2BA8-3BD2-15FD4F2ED0DE}"/>
              </a:ext>
            </a:extLst>
          </p:cNvPr>
          <p:cNvSpPr>
            <a:spLocks noGrp="1"/>
          </p:cNvSpPr>
          <p:nvPr>
            <p:ph type="body" idx="1"/>
          </p:nvPr>
        </p:nvSpPr>
        <p:spPr/>
        <p:txBody>
          <a:bodyPr/>
          <a:lstStyle/>
          <a:p>
            <a:endParaRPr lang="en-US">
              <a:latin typeface="Calibri"/>
              <a:ea typeface="Calibri"/>
              <a:cs typeface="Calibri"/>
            </a:endParaRPr>
          </a:p>
        </p:txBody>
      </p:sp>
    </p:spTree>
    <p:extLst>
      <p:ext uri="{BB962C8B-B14F-4D97-AF65-F5344CB8AC3E}">
        <p14:creationId xmlns:p14="http://schemas.microsoft.com/office/powerpoint/2010/main" val="561555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altLang="zh-CN" dirty="0">
                <a:latin typeface="Arial" panose="020B0604020202020204" pitchFamily="34" charset="0"/>
                <a:cs typeface="Arial" panose="020B0604020202020204" pitchFamily="34" charset="0"/>
              </a:rPr>
              <a:t>The workflow of KFAC is demonstrated as the bottom left figure:</a:t>
            </a:r>
          </a:p>
          <a:p>
            <a:pPr>
              <a:lnSpc>
                <a:spcPct val="150000"/>
              </a:lnSpc>
            </a:pPr>
            <a:r>
              <a:rPr lang="en-US" altLang="zh-CN" dirty="0">
                <a:latin typeface="Arial" panose="020B0604020202020204" pitchFamily="34" charset="0"/>
                <a:cs typeface="Arial" panose="020B0604020202020204" pitchFamily="34" charset="0"/>
              </a:rPr>
              <a:t>First, Forward and backward computation, </a:t>
            </a:r>
            <a:r>
              <a:rPr lang="en-US" altLang="zh-CN" b="1" dirty="0" err="1">
                <a:latin typeface="Arial" panose="020B0604020202020204" pitchFamily="34" charset="0"/>
                <a:cs typeface="Arial" panose="020B0604020202020204" pitchFamily="34" charset="0"/>
              </a:rPr>
              <a:t>Allreduce</a:t>
            </a:r>
            <a:r>
              <a:rPr lang="en-US" altLang="zh-CN" dirty="0">
                <a:latin typeface="Arial" panose="020B0604020202020204" pitchFamily="34" charset="0"/>
                <a:cs typeface="Arial" panose="020B0604020202020204" pitchFamily="34" charset="0"/>
              </a:rPr>
              <a:t> gradient </a:t>
            </a:r>
            <a:r>
              <a:rPr lang="en-US" altLang="zh-CN" i="1" dirty="0">
                <a:effectLst/>
                <a:latin typeface="Arial" panose="020B0604020202020204" pitchFamily="34" charset="0"/>
                <a:cs typeface="Arial" panose="020B0604020202020204" pitchFamily="34" charset="0"/>
              </a:rPr>
              <a:t>∇𝐿(w).</a:t>
            </a:r>
            <a:r>
              <a:rPr lang="en-US" altLang="zh-CN" i="0" dirty="0">
                <a:effectLst/>
                <a:latin typeface="Arial" panose="020B0604020202020204" pitchFamily="34" charset="0"/>
                <a:cs typeface="Arial" panose="020B0604020202020204" pitchFamily="34" charset="0"/>
              </a:rPr>
              <a:t>this is the same as when using the SGD.</a:t>
            </a:r>
            <a:endParaRPr lang="en-US" altLang="zh-CN" dirty="0">
              <a:latin typeface="Arial" panose="020B0604020202020204" pitchFamily="34" charset="0"/>
              <a:cs typeface="Arial" panose="020B0604020202020204" pitchFamily="34" charset="0"/>
            </a:endParaRPr>
          </a:p>
          <a:p>
            <a:pPr>
              <a:lnSpc>
                <a:spcPct val="150000"/>
              </a:lnSpc>
            </a:pPr>
            <a:r>
              <a:rPr lang="en-US" altLang="zh-CN" dirty="0">
                <a:latin typeface="Arial" panose="020B0604020202020204" pitchFamily="34" charset="0"/>
                <a:cs typeface="Arial" panose="020B0604020202020204" pitchFamily="34" charset="0"/>
              </a:rPr>
              <a:t>Step1:for all layers, covariance computation, which computes the intermediate data i.e., activation and first order gradient covariance matrix.</a:t>
            </a:r>
            <a:endParaRPr lang="en-US" altLang="zh-CN" i="1" dirty="0">
              <a:effectLst/>
              <a:latin typeface="Arial" panose="020B0604020202020204" pitchFamily="34" charset="0"/>
              <a:cs typeface="Arial" panose="020B0604020202020204" pitchFamily="34" charset="0"/>
            </a:endParaRPr>
          </a:p>
          <a:p>
            <a:pPr>
              <a:lnSpc>
                <a:spcPct val="150000"/>
              </a:lnSpc>
            </a:pPr>
            <a:r>
              <a:rPr lang="en-US" altLang="zh-CN" dirty="0">
                <a:latin typeface="Arial" panose="020B0604020202020204" pitchFamily="34" charset="0"/>
                <a:cs typeface="Arial" panose="020B0604020202020204" pitchFamily="34" charset="0"/>
              </a:rPr>
              <a:t>Step2: For </a:t>
            </a:r>
            <a:r>
              <a:rPr lang="en-US" altLang="zh-CN" u="sng" dirty="0">
                <a:latin typeface="Arial" panose="020B0604020202020204" pitchFamily="34" charset="0"/>
                <a:cs typeface="Arial" panose="020B0604020202020204" pitchFamily="34" charset="0"/>
              </a:rPr>
              <a:t>all layers</a:t>
            </a:r>
            <a:r>
              <a:rPr lang="en-US" altLang="zh-CN" dirty="0">
                <a:latin typeface="Arial" panose="020B0604020202020204" pitchFamily="34" charset="0"/>
                <a:cs typeface="Arial" panose="020B0604020202020204" pitchFamily="34" charset="0"/>
              </a:rPr>
              <a:t>, compute Kronecker factors, </a:t>
            </a:r>
            <a:r>
              <a:rPr lang="en-US" altLang="zh-CN" b="1" dirty="0" err="1">
                <a:latin typeface="Arial" panose="020B0604020202020204" pitchFamily="34" charset="0"/>
                <a:cs typeface="Arial" panose="020B0604020202020204" pitchFamily="34" charset="0"/>
              </a:rPr>
              <a:t>Allreduce</a:t>
            </a:r>
            <a:r>
              <a:rPr lang="en-US" altLang="zh-CN" dirty="0">
                <a:latin typeface="Arial" panose="020B0604020202020204" pitchFamily="34" charset="0"/>
                <a:cs typeface="Arial" panose="020B0604020202020204" pitchFamily="34" charset="0"/>
              </a:rPr>
              <a:t> factors </a:t>
            </a:r>
            <a:r>
              <a:rPr lang="en-US" altLang="zh-CN" i="1" dirty="0">
                <a:latin typeface="Arial" panose="020B0604020202020204" pitchFamily="34" charset="0"/>
                <a:cs typeface="Arial" panose="020B0604020202020204" pitchFamily="34" charset="0"/>
              </a:rPr>
              <a:t>A</a:t>
            </a:r>
            <a:r>
              <a:rPr lang="en-US" altLang="zh-CN" dirty="0">
                <a:latin typeface="Arial" panose="020B0604020202020204" pitchFamily="34" charset="0"/>
                <a:cs typeface="Arial" panose="020B0604020202020204" pitchFamily="34" charset="0"/>
              </a:rPr>
              <a:t> and </a:t>
            </a:r>
            <a:r>
              <a:rPr lang="en-US" altLang="zh-CN" i="1" dirty="0">
                <a:latin typeface="Arial" panose="020B0604020202020204" pitchFamily="34" charset="0"/>
                <a:cs typeface="Arial" panose="020B0604020202020204" pitchFamily="34" charset="0"/>
              </a:rPr>
              <a:t>G.</a:t>
            </a:r>
          </a:p>
          <a:p>
            <a:pPr>
              <a:lnSpc>
                <a:spcPct val="150000"/>
              </a:lnSpc>
            </a:pPr>
            <a:r>
              <a:rPr lang="en-US" altLang="zh-CN" dirty="0">
                <a:latin typeface="Arial" panose="020B0604020202020204" pitchFamily="34" charset="0"/>
                <a:cs typeface="Arial" panose="020B0604020202020204" pitchFamily="34" charset="0"/>
              </a:rPr>
              <a:t>Step3: For </a:t>
            </a:r>
            <a:r>
              <a:rPr lang="en-US" altLang="zh-CN" u="sng" dirty="0">
                <a:latin typeface="Arial" panose="020B0604020202020204" pitchFamily="34" charset="0"/>
                <a:cs typeface="Arial" panose="020B0604020202020204" pitchFamily="34" charset="0"/>
              </a:rPr>
              <a:t>assigned layer</a:t>
            </a:r>
            <a:r>
              <a:rPr lang="en-US" altLang="zh-CN" dirty="0">
                <a:latin typeface="STXingkai" panose="02010800040101010101" pitchFamily="2" charset="-122"/>
                <a:ea typeface="STXingkai" panose="02010800040101010101" pitchFamily="2" charset="-122"/>
                <a:cs typeface="Arial" panose="020B0604020202020204" pitchFamily="34" charset="0"/>
              </a:rPr>
              <a:t> l</a:t>
            </a:r>
            <a:r>
              <a:rPr lang="en-US" altLang="zh-CN" dirty="0">
                <a:latin typeface="Arial" panose="020B0604020202020204" pitchFamily="34" charset="0"/>
                <a:cs typeface="Arial" panose="020B0604020202020204" pitchFamily="34" charset="0"/>
              </a:rPr>
              <a:t>, eigen decompose </a:t>
            </a:r>
            <a:r>
              <a:rPr lang="en-US" altLang="zh-CN" i="1" dirty="0">
                <a:latin typeface="Arial" panose="020B0604020202020204" pitchFamily="34" charset="0"/>
                <a:cs typeface="Arial" panose="020B0604020202020204" pitchFamily="34" charset="0"/>
              </a:rPr>
              <a:t>A</a:t>
            </a:r>
            <a:r>
              <a:rPr lang="en-US" altLang="zh-CN" b="1" baseline="-25000" dirty="0">
                <a:latin typeface="STXingkai" panose="02010800040101010101" pitchFamily="2" charset="-122"/>
                <a:ea typeface="STXingkai" panose="02010800040101010101" pitchFamily="2" charset="-122"/>
                <a:cs typeface="APPLE CHANCERY" panose="03020702040506060504" pitchFamily="66" charset="-79"/>
              </a:rPr>
              <a:t>l </a:t>
            </a:r>
            <a:r>
              <a:rPr lang="en-US" altLang="zh-CN" i="1" dirty="0">
                <a:latin typeface="Arial" panose="020B0604020202020204" pitchFamily="34" charset="0"/>
                <a:cs typeface="Arial" panose="020B0604020202020204" pitchFamily="34" charset="0"/>
              </a:rPr>
              <a:t>,</a:t>
            </a:r>
            <a:r>
              <a:rPr lang="en-US" altLang="zh-CN" i="1" dirty="0" err="1">
                <a:latin typeface="Arial" panose="020B0604020202020204" pitchFamily="34" charset="0"/>
                <a:cs typeface="Arial" panose="020B0604020202020204" pitchFamily="34" charset="0"/>
              </a:rPr>
              <a:t>G</a:t>
            </a:r>
            <a:r>
              <a:rPr lang="en-US" altLang="zh-CN" b="1" baseline="-25000" dirty="0" err="1">
                <a:latin typeface="STXingkai" panose="02010800040101010101" pitchFamily="2" charset="-122"/>
                <a:ea typeface="STXingkai" panose="02010800040101010101" pitchFamily="2" charset="-122"/>
                <a:cs typeface="APPLE CHANCERY" panose="03020702040506060504" pitchFamily="66" charset="-79"/>
              </a:rPr>
              <a:t>l</a:t>
            </a:r>
            <a:r>
              <a:rPr lang="en-US" altLang="zh-CN" dirty="0">
                <a:latin typeface="Arial" panose="020B0604020202020204" pitchFamily="34" charset="0"/>
                <a:cs typeface="Arial" panose="020B0604020202020204" pitchFamily="34" charset="0"/>
              </a:rPr>
              <a:t> and in Step 4 compute preconditioned gradient H</a:t>
            </a:r>
            <a:r>
              <a:rPr lang="en-US" altLang="zh-CN" b="1" baseline="-25000" dirty="0">
                <a:latin typeface="STXingkai" panose="02010800040101010101" pitchFamily="2" charset="-122"/>
                <a:ea typeface="STXingkai" panose="02010800040101010101" pitchFamily="2" charset="-122"/>
                <a:cs typeface="APPLE CHANCERY" panose="03020702040506060504" pitchFamily="66" charset="-79"/>
              </a:rPr>
              <a:t>l </a:t>
            </a:r>
            <a:r>
              <a:rPr lang="en-US" altLang="zh-CN" b="1" dirty="0">
                <a:latin typeface="Arial" panose="020B0604020202020204" pitchFamily="34" charset="0"/>
                <a:cs typeface="Arial" panose="020B0604020202020204" pitchFamily="34" charset="0"/>
              </a:rPr>
              <a:t>, in Step 5 </a:t>
            </a:r>
            <a:r>
              <a:rPr lang="en-US" altLang="zh-CN" b="1" dirty="0" err="1">
                <a:latin typeface="Arial" panose="020B0604020202020204" pitchFamily="34" charset="0"/>
                <a:cs typeface="Arial" panose="020B0604020202020204" pitchFamily="34" charset="0"/>
              </a:rPr>
              <a:t>Allgather</a:t>
            </a:r>
            <a:r>
              <a:rPr lang="en-US" altLang="zh-CN" b="1"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H</a:t>
            </a:r>
            <a:r>
              <a:rPr lang="en-US" altLang="zh-CN" b="1" baseline="-25000" dirty="0">
                <a:latin typeface="STXingkai" panose="02010800040101010101" pitchFamily="2" charset="-122"/>
                <a:ea typeface="STXingkai" panose="02010800040101010101" pitchFamily="2" charset="-122"/>
                <a:cs typeface="APPLE CHANCERY" panose="03020702040506060504" pitchFamily="66" charset="-79"/>
              </a:rPr>
              <a:t>l </a:t>
            </a:r>
            <a:r>
              <a:rPr lang="en-US" altLang="zh-CN" dirty="0">
                <a:latin typeface="Arial" panose="020B0604020202020204" pitchFamily="34" charset="0"/>
                <a:cs typeface="Arial" panose="020B0604020202020204" pitchFamily="34" charset="0"/>
              </a:rPr>
              <a:t>.</a:t>
            </a:r>
            <a:endParaRPr lang="en-US" dirty="0">
              <a:ea typeface="Calibri"/>
              <a:cs typeface="Calibri"/>
            </a:endParaRPr>
          </a:p>
          <a:p>
            <a:endParaRPr lang="en-US" dirty="0">
              <a:latin typeface="Calibri" panose="020F0502020204030204"/>
              <a:ea typeface="等线"/>
              <a:cs typeface="Calibri" panose="020F0502020204030204"/>
            </a:endParaRPr>
          </a:p>
        </p:txBody>
      </p:sp>
    </p:spTree>
    <p:extLst>
      <p:ext uri="{BB962C8B-B14F-4D97-AF65-F5344CB8AC3E}">
        <p14:creationId xmlns:p14="http://schemas.microsoft.com/office/powerpoint/2010/main" val="3708512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BCA591-70AC-5891-D0BC-066DC7E219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CD2809-D0E6-79EF-2841-C80F966685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A7F7FD-0E35-C370-B5BF-0195995895E8}"/>
              </a:ext>
            </a:extLst>
          </p:cNvPr>
          <p:cNvSpPr>
            <a:spLocks noGrp="1"/>
          </p:cNvSpPr>
          <p:nvPr>
            <p:ph type="body" idx="1"/>
          </p:nvPr>
        </p:nvSpPr>
        <p:spPr/>
        <p:txBody>
          <a:bodyPr/>
          <a:lstStyle/>
          <a:p>
            <a:endParaRPr lang="en-US">
              <a:ea typeface="Calibri"/>
              <a:cs typeface="Calibri"/>
            </a:endParaRPr>
          </a:p>
          <a:p>
            <a:endParaRPr lang="en-US">
              <a:latin typeface="Calibri" panose="020F0502020204030204"/>
              <a:ea typeface="等线"/>
              <a:cs typeface="Calibri" panose="020F0502020204030204"/>
            </a:endParaRPr>
          </a:p>
        </p:txBody>
      </p:sp>
    </p:spTree>
    <p:extLst>
      <p:ext uri="{BB962C8B-B14F-4D97-AF65-F5344CB8AC3E}">
        <p14:creationId xmlns:p14="http://schemas.microsoft.com/office/powerpoint/2010/main" val="1598378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The broadcast ratio presented in the previous slide is measured after overlapping communication and computation.</a:t>
            </a:r>
          </a:p>
        </p:txBody>
      </p:sp>
      <p:sp>
        <p:nvSpPr>
          <p:cNvPr id="4" name="Slide Number Placeholder 3"/>
          <p:cNvSpPr>
            <a:spLocks noGrp="1"/>
          </p:cNvSpPr>
          <p:nvPr>
            <p:ph type="sldNum" sz="quarter" idx="5"/>
          </p:nvPr>
        </p:nvSpPr>
        <p:spPr/>
        <p:txBody>
          <a:bodyPr/>
          <a:lstStyle/>
          <a:p>
            <a:fld id="{528A50DC-664F-6641-8BD2-8FEC381D5977}" type="slidenum">
              <a:rPr lang="en-US" smtClean="0"/>
              <a:t>4</a:t>
            </a:fld>
            <a:endParaRPr lang="en-US"/>
          </a:p>
        </p:txBody>
      </p:sp>
    </p:spTree>
    <p:extLst>
      <p:ext uri="{BB962C8B-B14F-4D97-AF65-F5344CB8AC3E}">
        <p14:creationId xmlns:p14="http://schemas.microsoft.com/office/powerpoint/2010/main" val="4280138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28A50DC-664F-6641-8BD2-8FEC381D5977}" type="slidenum">
              <a:rPr lang="en-US" smtClean="0"/>
              <a:t>5</a:t>
            </a:fld>
            <a:endParaRPr lang="en-US"/>
          </a:p>
        </p:txBody>
      </p:sp>
    </p:spTree>
    <p:extLst>
      <p:ext uri="{BB962C8B-B14F-4D97-AF65-F5344CB8AC3E}">
        <p14:creationId xmlns:p14="http://schemas.microsoft.com/office/powerpoint/2010/main" val="6459562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a:p>
            <a:r>
              <a:rPr lang="en-US" altLang="zh-CN" sz="1200" dirty="0">
                <a:ea typeface="黑体"/>
                <a:cs typeface="+mn-lt"/>
              </a:rPr>
              <a:t>1. Compression ratio can be limited by maintaining validation accuracy. This issue is more pronounced for KFAC gradients than SGD gradients.</a:t>
            </a:r>
            <a:endParaRPr lang="en-US" altLang="zh-CN" dirty="0">
              <a:ea typeface="黑体"/>
              <a:cs typeface="+mn-lt"/>
            </a:endParaRPr>
          </a:p>
          <a:p>
            <a:r>
              <a:rPr lang="en-US" altLang="zh-CN" sz="1200" dirty="0">
                <a:ea typeface="黑体"/>
                <a:cs typeface="+mn-lt"/>
              </a:rPr>
              <a:t>2. Generalizing the characteristics of a complex system and modeling it is non-trivial due to significant variances.</a:t>
            </a:r>
            <a:endParaRPr lang="en-US" altLang="zh-CN" dirty="0">
              <a:ea typeface="黑体"/>
              <a:cs typeface="+mn-lt"/>
            </a:endParaRPr>
          </a:p>
          <a:p>
            <a:r>
              <a:rPr lang="en-US" altLang="zh-CN" sz="1200" dirty="0">
                <a:ea typeface="黑体"/>
                <a:cs typeface="+mn-lt"/>
              </a:rPr>
              <a:t>3. Distributed KFAC mechanism, which splits the layers into GPUs for computation, makes the gradients vary in size and value ranges.</a:t>
            </a:r>
          </a:p>
          <a:p>
            <a:r>
              <a:rPr lang="en-US" altLang="zh-CN" sz="1200" dirty="0">
                <a:ea typeface="黑体"/>
                <a:cs typeface="+mn-lt"/>
              </a:rPr>
              <a:t>4. GPU implementation for such a compression algorithm needs to be carefully done.</a:t>
            </a:r>
            <a:endParaRPr lang="en-US" altLang="zh-CN" dirty="0">
              <a:cs typeface="Arial"/>
            </a:endParaRPr>
          </a:p>
        </p:txBody>
      </p:sp>
    </p:spTree>
    <p:extLst>
      <p:ext uri="{BB962C8B-B14F-4D97-AF65-F5344CB8AC3E}">
        <p14:creationId xmlns:p14="http://schemas.microsoft.com/office/powerpoint/2010/main" val="3582534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1 a triangular error distribution is more effective at preserving accuracy than a uniform distribution (SR versus </a:t>
            </a:r>
            <a:r>
              <a:rPr lang="en-US" dirty="0" err="1">
                <a:ea typeface="Calibri"/>
                <a:cs typeface="Calibri"/>
              </a:rPr>
              <a:t>RNand</a:t>
            </a:r>
            <a:r>
              <a:rPr lang="en-US" dirty="0">
                <a:ea typeface="Calibri"/>
                <a:cs typeface="Calibri"/>
              </a:rPr>
              <a:t>𝑃0.5), 2 within the same class of error distribution, a smaller error bound is more beneficial (§3), and 3 whether the quantization is deterministic (RN) or non-deterministic (𝑃0.5) has no significant impact on accuracy or convergence.</a:t>
            </a:r>
          </a:p>
          <a:p>
            <a:endParaRPr lang="en-US" altLang="zh-CN" dirty="0">
              <a:latin typeface="Arial"/>
              <a:ea typeface="等线"/>
              <a:cs typeface="Arial"/>
            </a:endParaRPr>
          </a:p>
        </p:txBody>
      </p:sp>
    </p:spTree>
    <p:extLst>
      <p:ext uri="{BB962C8B-B14F-4D97-AF65-F5344CB8AC3E}">
        <p14:creationId xmlns:p14="http://schemas.microsoft.com/office/powerpoint/2010/main" val="3696451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978AD-D10A-80D4-5B44-186F2BED0B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21250D-FD48-520C-74C2-2569E9D96F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6B72E4-71D4-8330-625B-095EBF24EB67}"/>
              </a:ext>
            </a:extLst>
          </p:cNvPr>
          <p:cNvSpPr>
            <a:spLocks noGrp="1"/>
          </p:cNvSpPr>
          <p:nvPr>
            <p:ph type="body" idx="1"/>
          </p:nvPr>
        </p:nvSpPr>
        <p:spPr/>
        <p:txBody>
          <a:bodyPr/>
          <a:lstStyle/>
          <a:p>
            <a:endParaRPr lang="en-US">
              <a:ea typeface="Calibri"/>
              <a:cs typeface="Calibri"/>
            </a:endParaRPr>
          </a:p>
          <a:p>
            <a:endParaRPr lang="en-US" altLang="zh-CN">
              <a:latin typeface="Arial"/>
              <a:ea typeface="等线"/>
              <a:cs typeface="Arial"/>
            </a:endParaRPr>
          </a:p>
        </p:txBody>
      </p:sp>
    </p:spTree>
    <p:extLst>
      <p:ext uri="{BB962C8B-B14F-4D97-AF65-F5344CB8AC3E}">
        <p14:creationId xmlns:p14="http://schemas.microsoft.com/office/powerpoint/2010/main" val="3339552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A666F-12BF-BD8E-93CC-1C35BEF6B8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A6D89A-30FC-CA75-B3F4-4B9FED6D0A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CED9CB-0E49-C32F-9147-13A0F28164B1}"/>
              </a:ext>
            </a:extLst>
          </p:cNvPr>
          <p:cNvSpPr>
            <a:spLocks noGrp="1"/>
          </p:cNvSpPr>
          <p:nvPr>
            <p:ph type="body" idx="1"/>
          </p:nvPr>
        </p:nvSpPr>
        <p:spPr/>
        <p:txBody>
          <a:bodyPr/>
          <a:lstStyle/>
          <a:p>
            <a:endParaRPr lang="en-US" dirty="0">
              <a:ea typeface="Calibri"/>
              <a:cs typeface="Calibri"/>
            </a:endParaRPr>
          </a:p>
          <a:p>
            <a:r>
              <a:rPr lang="en-US" altLang="zh-CN" dirty="0">
                <a:latin typeface="Arial"/>
                <a:ea typeface="等线"/>
                <a:cs typeface="Arial"/>
              </a:rPr>
              <a:t>Lo and Lc are the sizes of the original and compressed KFAC gradients, respectively</a:t>
            </a:r>
          </a:p>
          <a:p>
            <a:r>
              <a:rPr lang="en-US" altLang="zh-CN" dirty="0">
                <a:latin typeface="Arial"/>
                <a:ea typeface="等线"/>
                <a:cs typeface="Arial"/>
              </a:rPr>
              <a:t>Co hat and Cc hat are the reference communication throughput for the original data (of size s) and the compressed data (of size c), respectively. They are from the prebuilt lookup table for each system.</a:t>
            </a:r>
          </a:p>
          <a:p>
            <a:r>
              <a:rPr lang="en-US" altLang="zh-CN" dirty="0">
                <a:latin typeface="Arial"/>
                <a:ea typeface="等线"/>
                <a:cs typeface="Arial"/>
              </a:rPr>
              <a:t>To 1..k hat and Tc 1..k are the compression and decompression throughputs for the original data (of size s) and the compressed data (of size c), respectively. They are averaged from the first k iterations.</a:t>
            </a:r>
          </a:p>
          <a:p>
            <a:r>
              <a:rPr lang="en-US" altLang="zh-CN" dirty="0">
                <a:latin typeface="Arial"/>
                <a:ea typeface="等线"/>
                <a:cs typeface="Arial"/>
              </a:rPr>
              <a:t>r 1..k hat is the ratio of the communication tie to the total iteration time without compression, and this is averaged from the first k iterations as well.</a:t>
            </a:r>
          </a:p>
        </p:txBody>
      </p:sp>
    </p:spTree>
    <p:extLst>
      <p:ext uri="{BB962C8B-B14F-4D97-AF65-F5344CB8AC3E}">
        <p14:creationId xmlns:p14="http://schemas.microsoft.com/office/powerpoint/2010/main" val="36119908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844406" y="-864501"/>
            <a:ext cx="977953" cy="315669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userDrawn="1">
            <p:ph type="title" hasCustomPrompt="1"/>
          </p:nvPr>
        </p:nvSpPr>
        <p:spPr>
          <a:xfrm>
            <a:off x="670538" y="3688697"/>
            <a:ext cx="10312295" cy="1485992"/>
          </a:xfrm>
        </p:spPr>
        <p:txBody>
          <a:bodyPr anchor="ctr">
            <a:normAutofit/>
          </a:bodyPr>
          <a:lstStyle>
            <a:lvl1pPr>
              <a:lnSpc>
                <a:spcPct val="90000"/>
              </a:lnSpc>
              <a:defRPr sz="5333" b="1" i="0" spc="0" baseline="0">
                <a:solidFill>
                  <a:schemeClr val="bg1"/>
                </a:solidFill>
                <a:latin typeface="Arial"/>
                <a:cs typeface="Arial"/>
              </a:defRPr>
            </a:lvl1pPr>
          </a:lstStyle>
          <a:p>
            <a:r>
              <a:rPr lang="en-US"/>
              <a:t>Unnecessarily extra long title of presentation</a:t>
            </a:r>
          </a:p>
        </p:txBody>
      </p:sp>
      <p:sp>
        <p:nvSpPr>
          <p:cNvPr id="11" name="Text Placeholder 19"/>
          <p:cNvSpPr>
            <a:spLocks noGrp="1"/>
          </p:cNvSpPr>
          <p:nvPr userDrawn="1">
            <p:ph type="body" sz="quarter" idx="10" hasCustomPrompt="1"/>
          </p:nvPr>
        </p:nvSpPr>
        <p:spPr>
          <a:xfrm>
            <a:off x="707592" y="6279762"/>
            <a:ext cx="10312296" cy="370205"/>
          </a:xfrm>
        </p:spPr>
        <p:txBody>
          <a:bodyPr anchor="ctr">
            <a:noAutofit/>
          </a:bodyPr>
          <a:lstStyle>
            <a:lvl1pPr marL="0" indent="0">
              <a:buNone/>
              <a:defRPr sz="1467" b="1" spc="107" baseline="0">
                <a:solidFill>
                  <a:srgbClr val="A6A6A6"/>
                </a:solidFill>
                <a:latin typeface="Arial"/>
                <a:cs typeface="Arial"/>
              </a:defRPr>
            </a:lvl1pPr>
          </a:lstStyle>
          <a:p>
            <a:pPr lvl="0"/>
            <a:r>
              <a:rPr lang="en-US"/>
              <a:t>INDIANA UNIVERSITY BLOOMINGTON</a:t>
            </a:r>
          </a:p>
        </p:txBody>
      </p:sp>
      <p:sp>
        <p:nvSpPr>
          <p:cNvPr id="9" name="Text Placeholder 19"/>
          <p:cNvSpPr>
            <a:spLocks noGrp="1"/>
          </p:cNvSpPr>
          <p:nvPr>
            <p:ph type="body" sz="quarter" idx="11" hasCustomPrompt="1"/>
          </p:nvPr>
        </p:nvSpPr>
        <p:spPr>
          <a:xfrm>
            <a:off x="707592" y="3258479"/>
            <a:ext cx="10312296" cy="336549"/>
          </a:xfrm>
        </p:spPr>
        <p:txBody>
          <a:bodyPr anchor="ctr">
            <a:noAutofit/>
          </a:bodyPr>
          <a:lstStyle>
            <a:lvl1pPr marL="0" indent="0">
              <a:buNone/>
              <a:defRPr sz="2400" b="0" spc="0" baseline="0">
                <a:solidFill>
                  <a:srgbClr val="A6A6A6"/>
                </a:solidFill>
                <a:latin typeface="Arial"/>
                <a:cs typeface="Arial"/>
              </a:defRPr>
            </a:lvl1pPr>
          </a:lstStyle>
          <a:p>
            <a:pPr lvl="0"/>
            <a:r>
              <a:rPr lang="en-US"/>
              <a:t>SUBHEAD OR NAME OF SCHOOL, DEPARTMENT, OR UNIT</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9900" y="775038"/>
            <a:ext cx="1718861" cy="1887729"/>
          </a:xfrm>
          <a:prstGeom prst="rect">
            <a:avLst/>
          </a:prstGeom>
        </p:spPr>
      </p:pic>
    </p:spTree>
    <p:extLst>
      <p:ext uri="{BB962C8B-B14F-4D97-AF65-F5344CB8AC3E}">
        <p14:creationId xmlns:p14="http://schemas.microsoft.com/office/powerpoint/2010/main" val="1026186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Tree>
    <p:extLst>
      <p:ext uri="{BB962C8B-B14F-4D97-AF65-F5344CB8AC3E}">
        <p14:creationId xmlns:p14="http://schemas.microsoft.com/office/powerpoint/2010/main" val="574930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838253" y="3187346"/>
            <a:ext cx="184731" cy="461665"/>
          </a:xfrm>
          <a:prstGeom prst="rect">
            <a:avLst/>
          </a:prstGeom>
          <a:noFill/>
        </p:spPr>
        <p:txBody>
          <a:bodyPr wrap="none" rtlCol="0">
            <a:spAutoFit/>
          </a:bodyPr>
          <a:lstStyle/>
          <a:p>
            <a:endParaRPr lang="en-US" sz="2400"/>
          </a:p>
        </p:txBody>
      </p:sp>
      <p:sp>
        <p:nvSpPr>
          <p:cNvPr id="10" name="TextBox 9"/>
          <p:cNvSpPr txBox="1"/>
          <p:nvPr userDrawn="1"/>
        </p:nvSpPr>
        <p:spPr>
          <a:xfrm>
            <a:off x="1838253" y="3187346"/>
            <a:ext cx="184731" cy="461665"/>
          </a:xfrm>
          <a:prstGeom prst="rect">
            <a:avLst/>
          </a:prstGeom>
          <a:noFill/>
        </p:spPr>
        <p:txBody>
          <a:bodyPr wrap="none" rtlCol="0">
            <a:spAutoFit/>
          </a:bodyPr>
          <a:lstStyle/>
          <a:p>
            <a:endParaRPr lang="en-US" sz="2400"/>
          </a:p>
        </p:txBody>
      </p:sp>
      <p:sp>
        <p:nvSpPr>
          <p:cNvPr id="11" name="TextBox 10"/>
          <p:cNvSpPr txBox="1"/>
          <p:nvPr userDrawn="1"/>
        </p:nvSpPr>
        <p:spPr>
          <a:xfrm>
            <a:off x="1838253" y="3187346"/>
            <a:ext cx="184731" cy="461665"/>
          </a:xfrm>
          <a:prstGeom prst="rect">
            <a:avLst/>
          </a:prstGeom>
          <a:noFill/>
        </p:spPr>
        <p:txBody>
          <a:bodyPr wrap="none" rtlCol="0">
            <a:spAutoFit/>
          </a:bodyPr>
          <a:lstStyle/>
          <a:p>
            <a:endParaRPr lang="en-US" sz="2400"/>
          </a:p>
        </p:txBody>
      </p:sp>
      <p:sp>
        <p:nvSpPr>
          <p:cNvPr id="14" name="Title 13"/>
          <p:cNvSpPr>
            <a:spLocks noGrp="1"/>
          </p:cNvSpPr>
          <p:nvPr>
            <p:ph type="title" hasCustomPrompt="1"/>
          </p:nvPr>
        </p:nvSpPr>
        <p:spPr>
          <a:xfrm>
            <a:off x="675592" y="3032696"/>
            <a:ext cx="9069976" cy="875880"/>
          </a:xfrm>
        </p:spPr>
        <p:txBody>
          <a:bodyPr anchor="ctr">
            <a:noAutofit/>
          </a:bodyPr>
          <a:lstStyle>
            <a:lvl1pPr>
              <a:defRPr sz="5333" b="1" i="0" spc="0" baseline="0">
                <a:solidFill>
                  <a:srgbClr val="FFFFFF"/>
                </a:solidFill>
                <a:latin typeface="Arial"/>
                <a:cs typeface="Arial"/>
              </a:defRPr>
            </a:lvl1pPr>
          </a:lstStyle>
          <a:p>
            <a:r>
              <a:rPr lang="en-US"/>
              <a:t>Section Heading</a:t>
            </a:r>
          </a:p>
        </p:txBody>
      </p:sp>
      <p:sp>
        <p:nvSpPr>
          <p:cNvPr id="20" name="Text Placeholder 19"/>
          <p:cNvSpPr>
            <a:spLocks noGrp="1"/>
          </p:cNvSpPr>
          <p:nvPr>
            <p:ph type="body" sz="quarter" idx="10" hasCustomPrompt="1"/>
          </p:nvPr>
        </p:nvSpPr>
        <p:spPr>
          <a:xfrm>
            <a:off x="701508" y="2710382"/>
            <a:ext cx="4933949" cy="336549"/>
          </a:xfrm>
        </p:spPr>
        <p:txBody>
          <a:bodyPr anchor="ctr">
            <a:noAutofit/>
          </a:bodyPr>
          <a:lstStyle>
            <a:lvl1pPr marL="0" indent="0">
              <a:buNone/>
              <a:defRPr sz="1867" b="1" i="0" spc="67" baseline="0">
                <a:solidFill>
                  <a:srgbClr val="A6A6A6"/>
                </a:solidFill>
                <a:latin typeface="Arial"/>
                <a:cs typeface="Arial"/>
              </a:defRPr>
            </a:lvl1pPr>
          </a:lstStyle>
          <a:p>
            <a:pPr lvl="0"/>
            <a:r>
              <a:rPr lang="en-US"/>
              <a:t>SECTION NUMBER OR SUBTITLE</a:t>
            </a:r>
          </a:p>
        </p:txBody>
      </p:sp>
      <p:sp>
        <p:nvSpPr>
          <p:cNvPr id="4" name="Rectangle 3"/>
          <p:cNvSpPr/>
          <p:nvPr userDrawn="1"/>
        </p:nvSpPr>
        <p:spPr>
          <a:xfrm>
            <a:off x="-19923" y="2709333"/>
            <a:ext cx="198152" cy="1115608"/>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48361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06437" y="1012094"/>
            <a:ext cx="10672521" cy="932087"/>
          </a:xfrm>
        </p:spPr>
        <p:txBody>
          <a:bodyPr>
            <a:normAutofit/>
          </a:bodyPr>
          <a:lstStyle>
            <a:lvl1pPr>
              <a:defRPr sz="4000" b="1" i="0" cap="none" spc="0">
                <a:solidFill>
                  <a:srgbClr val="404041"/>
                </a:solidFill>
                <a:latin typeface="Arial"/>
                <a:cs typeface="Arial"/>
              </a:defRPr>
            </a:lvl1pPr>
          </a:lstStyle>
          <a:p>
            <a:r>
              <a:rPr lang="en-US"/>
              <a:t>Click to edit master title style</a:t>
            </a:r>
          </a:p>
        </p:txBody>
      </p:sp>
      <p:sp>
        <p:nvSpPr>
          <p:cNvPr id="5" name="Rectangle 4"/>
          <p:cNvSpPr/>
          <p:nvPr userDrawn="1"/>
        </p:nvSpPr>
        <p:spPr>
          <a:xfrm>
            <a:off x="0" y="1277110"/>
            <a:ext cx="110219"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Text Placeholder 19"/>
          <p:cNvSpPr>
            <a:spLocks noGrp="1"/>
          </p:cNvSpPr>
          <p:nvPr>
            <p:ph type="body" sz="quarter" idx="10" hasCustomPrompt="1"/>
          </p:nvPr>
        </p:nvSpPr>
        <p:spPr>
          <a:xfrm>
            <a:off x="6445275" y="379930"/>
            <a:ext cx="4933949" cy="336549"/>
          </a:xfrm>
        </p:spPr>
        <p:txBody>
          <a:bodyPr>
            <a:noAutofit/>
          </a:bodyPr>
          <a:lstStyle>
            <a:lvl1pPr marL="0" indent="0" algn="r">
              <a:buNone/>
              <a:defRPr sz="1467" b="0" i="0" spc="0" baseline="0">
                <a:solidFill>
                  <a:srgbClr val="A6A6A6"/>
                </a:solidFill>
                <a:latin typeface="Arial"/>
                <a:cs typeface="Arial"/>
              </a:defRPr>
            </a:lvl1pPr>
          </a:lstStyle>
          <a:p>
            <a:pPr lvl="0"/>
            <a:r>
              <a:rPr lang="en-US"/>
              <a:t>SECTION TITLE OR SUBTITLE</a:t>
            </a:r>
          </a:p>
        </p:txBody>
      </p:sp>
      <p:sp>
        <p:nvSpPr>
          <p:cNvPr id="4" name="TextBox 3"/>
          <p:cNvSpPr txBox="1"/>
          <p:nvPr userDrawn="1"/>
        </p:nvSpPr>
        <p:spPr>
          <a:xfrm>
            <a:off x="4741334" y="4721413"/>
            <a:ext cx="184731" cy="461665"/>
          </a:xfrm>
          <a:prstGeom prst="rect">
            <a:avLst/>
          </a:prstGeom>
          <a:noFill/>
        </p:spPr>
        <p:txBody>
          <a:bodyPr wrap="none" rtlCol="0">
            <a:spAutoFit/>
          </a:bodyPr>
          <a:lstStyle/>
          <a:p>
            <a:endParaRPr lang="en-US" sz="2400"/>
          </a:p>
        </p:txBody>
      </p:sp>
      <p:sp>
        <p:nvSpPr>
          <p:cNvPr id="7" name="Text Placeholder 2"/>
          <p:cNvSpPr>
            <a:spLocks noGrp="1"/>
          </p:cNvSpPr>
          <p:nvPr>
            <p:ph idx="1" hasCustomPrompt="1"/>
          </p:nvPr>
        </p:nvSpPr>
        <p:spPr>
          <a:xfrm>
            <a:off x="691765" y="2172539"/>
            <a:ext cx="10687459" cy="3747511"/>
          </a:xfrm>
          <a:prstGeom prst="rect">
            <a:avLst/>
          </a:prstGeom>
        </p:spPr>
        <p:txBody>
          <a:bodyPr vert="horz" lIns="91440" tIns="45720" rIns="91440" bIns="45720" rtlCol="0">
            <a:normAutofit/>
          </a:bodyPr>
          <a:lstStyle>
            <a:lvl1pPr marL="457189" marR="0" indent="-457189" algn="l" defTabSz="609585" rtl="0" eaLnBrk="1" fontAlgn="auto" latinLnBrk="0" hangingPunct="1">
              <a:lnSpc>
                <a:spcPct val="100000"/>
              </a:lnSpc>
              <a:spcBef>
                <a:spcPts val="0"/>
              </a:spcBef>
              <a:spcAft>
                <a:spcPts val="2400"/>
              </a:spcAft>
              <a:buClr>
                <a:schemeClr val="tx1">
                  <a:lumMod val="50000"/>
                  <a:lumOff val="50000"/>
                </a:schemeClr>
              </a:buClr>
              <a:buSzPct val="100000"/>
              <a:buFont typeface="+mj-lt"/>
              <a:buAutoNum type="arabicPeriod"/>
              <a:tabLst/>
              <a:defRPr sz="2400">
                <a:solidFill>
                  <a:srgbClr val="404041"/>
                </a:solidFill>
                <a:latin typeface="Arial"/>
                <a:cs typeface="Arial"/>
              </a:defRPr>
            </a:lvl1pPr>
            <a:lvl2pPr>
              <a:lnSpc>
                <a:spcPct val="100000"/>
              </a:lnSpc>
              <a:defRPr sz="2133">
                <a:solidFill>
                  <a:srgbClr val="404041"/>
                </a:solidFill>
                <a:latin typeface="Arial"/>
                <a:cs typeface="Arial"/>
              </a:defRPr>
            </a:lvl2pPr>
            <a:lvl3pPr>
              <a:lnSpc>
                <a:spcPct val="100000"/>
              </a:lnSpc>
              <a:defRPr sz="2133">
                <a:solidFill>
                  <a:srgbClr val="404041"/>
                </a:solidFill>
                <a:latin typeface="Arial"/>
                <a:cs typeface="Arial"/>
              </a:defRPr>
            </a:lvl3pPr>
            <a:lvl4pPr>
              <a:lnSpc>
                <a:spcPct val="100000"/>
              </a:lnSpc>
              <a:defRPr sz="2133">
                <a:solidFill>
                  <a:srgbClr val="404041"/>
                </a:solidFill>
                <a:latin typeface="Arial"/>
                <a:cs typeface="Arial"/>
              </a:defRPr>
            </a:lvl4pPr>
            <a:lvl5pPr>
              <a:lnSpc>
                <a:spcPct val="100000"/>
              </a:lnSpc>
              <a:defRPr sz="2133">
                <a:solidFill>
                  <a:srgbClr val="404041"/>
                </a:solidFill>
                <a:latin typeface="Arial"/>
                <a:cs typeface="Arial"/>
              </a:defRPr>
            </a:lvl5pPr>
          </a:lstStyle>
          <a:p>
            <a:pPr lvl="0"/>
            <a:r>
              <a:rPr lang="en-US"/>
              <a:t>Click to edit master subtitle style</a:t>
            </a:r>
          </a:p>
        </p:txBody>
      </p:sp>
      <p:grpSp>
        <p:nvGrpSpPr>
          <p:cNvPr id="12" name="Group 11"/>
          <p:cNvGrpSpPr/>
          <p:nvPr userDrawn="1"/>
        </p:nvGrpSpPr>
        <p:grpSpPr>
          <a:xfrm>
            <a:off x="-41050" y="6215357"/>
            <a:ext cx="12304889" cy="705284"/>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1" name="TextBox 20"/>
            <p:cNvSpPr txBox="1"/>
            <p:nvPr userDrawn="1"/>
          </p:nvSpPr>
          <p:spPr>
            <a:xfrm>
              <a:off x="1030972" y="4835279"/>
              <a:ext cx="3613600" cy="207749"/>
            </a:xfrm>
            <a:prstGeom prst="rect">
              <a:avLst/>
            </a:prstGeom>
            <a:noFill/>
          </p:spPr>
          <p:txBody>
            <a:bodyPr wrap="square" rtlCol="0" anchor="ctr">
              <a:spAutoFit/>
            </a:bodyPr>
            <a:lstStyle/>
            <a:p>
              <a:r>
                <a:rPr lang="en-US" sz="1200">
                  <a:solidFill>
                    <a:srgbClr val="FFFFFF"/>
                  </a:solidFill>
                </a:rPr>
                <a:t>INDIANA UNIVERSITY BLOOMINGTON</a:t>
              </a:r>
            </a:p>
          </p:txBody>
        </p:sp>
      </p:gr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5093" y="6019792"/>
            <a:ext cx="912775" cy="1002449"/>
          </a:xfrm>
          <a:prstGeom prst="rect">
            <a:avLst/>
          </a:prstGeom>
        </p:spPr>
      </p:pic>
    </p:spTree>
    <p:extLst>
      <p:ext uri="{BB962C8B-B14F-4D97-AF65-F5344CB8AC3E}">
        <p14:creationId xmlns:p14="http://schemas.microsoft.com/office/powerpoint/2010/main" val="1615713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17" name="Rectangle 16"/>
          <p:cNvSpPr/>
          <p:nvPr userDrawn="1"/>
        </p:nvSpPr>
        <p:spPr>
          <a:xfrm>
            <a:off x="0" y="649066"/>
            <a:ext cx="110219"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095289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7798" y="1012094"/>
            <a:ext cx="10672545" cy="932087"/>
          </a:xfrm>
        </p:spPr>
        <p:txBody>
          <a:bodyPr>
            <a:normAutofit/>
          </a:bodyPr>
          <a:lstStyle>
            <a:lvl1pPr>
              <a:defRPr sz="4000" b="1" i="0" cap="none" spc="0">
                <a:solidFill>
                  <a:schemeClr val="bg1"/>
                </a:solidFill>
                <a:latin typeface="Arial"/>
                <a:cs typeface="Arial"/>
              </a:defRPr>
            </a:lvl1pPr>
          </a:lstStyle>
          <a:p>
            <a:r>
              <a:rPr lang="en-US"/>
              <a:t>Click to edit master title style</a:t>
            </a:r>
          </a:p>
        </p:txBody>
      </p:sp>
      <p:sp>
        <p:nvSpPr>
          <p:cNvPr id="3" name="Subtitle 2"/>
          <p:cNvSpPr>
            <a:spLocks noGrp="1"/>
          </p:cNvSpPr>
          <p:nvPr>
            <p:ph type="subTitle" idx="1"/>
          </p:nvPr>
        </p:nvSpPr>
        <p:spPr>
          <a:xfrm>
            <a:off x="697798" y="2173873"/>
            <a:ext cx="10681425" cy="3758359"/>
          </a:xfrm>
        </p:spPr>
        <p:txBody>
          <a:bodyPr>
            <a:normAutofit/>
          </a:bodyPr>
          <a:lstStyle>
            <a:lvl1pPr marL="457189" indent="-457189" algn="l">
              <a:lnSpc>
                <a:spcPct val="100000"/>
              </a:lnSpc>
              <a:buFont typeface="+mj-lt"/>
              <a:buAutoNum type="arabicPeriod"/>
              <a:defRPr sz="2400" spc="0">
                <a:solidFill>
                  <a:schemeClr val="bg1"/>
                </a:solidFill>
                <a:latin typeface="Arial"/>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13" name="Text Placeholder 19"/>
          <p:cNvSpPr>
            <a:spLocks noGrp="1"/>
          </p:cNvSpPr>
          <p:nvPr>
            <p:ph type="body" sz="quarter" idx="10" hasCustomPrompt="1"/>
          </p:nvPr>
        </p:nvSpPr>
        <p:spPr>
          <a:xfrm>
            <a:off x="6445275" y="379930"/>
            <a:ext cx="4933949" cy="336549"/>
          </a:xfrm>
        </p:spPr>
        <p:txBody>
          <a:bodyPr>
            <a:noAutofit/>
          </a:bodyPr>
          <a:lstStyle>
            <a:lvl1pPr marL="0" indent="0" algn="r">
              <a:buNone/>
              <a:defRPr sz="1467" b="0" i="0" spc="0" baseline="0">
                <a:solidFill>
                  <a:srgbClr val="A6A6A6"/>
                </a:solidFill>
                <a:latin typeface="Arial"/>
                <a:cs typeface="Arial"/>
              </a:defRPr>
            </a:lvl1pPr>
          </a:lstStyle>
          <a:p>
            <a:pPr lvl="0"/>
            <a:r>
              <a:rPr lang="en-US"/>
              <a:t>SECTION TITLE OR SUBTITLE</a:t>
            </a:r>
          </a:p>
        </p:txBody>
      </p:sp>
      <p:sp>
        <p:nvSpPr>
          <p:cNvPr id="23" name="Rectangle 22"/>
          <p:cNvSpPr/>
          <p:nvPr userDrawn="1"/>
        </p:nvSpPr>
        <p:spPr>
          <a:xfrm>
            <a:off x="0" y="1277110"/>
            <a:ext cx="110219"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11" name="Group 10"/>
          <p:cNvGrpSpPr/>
          <p:nvPr userDrawn="1"/>
        </p:nvGrpSpPr>
        <p:grpSpPr>
          <a:xfrm>
            <a:off x="-41050" y="6215357"/>
            <a:ext cx="12304889" cy="705284"/>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6" name="TextBox 15"/>
            <p:cNvSpPr txBox="1"/>
            <p:nvPr userDrawn="1"/>
          </p:nvSpPr>
          <p:spPr>
            <a:xfrm>
              <a:off x="1030972" y="4835279"/>
              <a:ext cx="3613600" cy="207749"/>
            </a:xfrm>
            <a:prstGeom prst="rect">
              <a:avLst/>
            </a:prstGeom>
            <a:noFill/>
          </p:spPr>
          <p:txBody>
            <a:bodyPr wrap="square" rtlCol="0" anchor="ctr">
              <a:spAutoFit/>
            </a:bodyPr>
            <a:lstStyle/>
            <a:p>
              <a:r>
                <a:rPr lang="en-US" sz="1200">
                  <a:solidFill>
                    <a:srgbClr val="FFFFFF"/>
                  </a:solidFill>
                </a:rPr>
                <a:t>INDIANA UNIVERSITY BLOOMINGTON</a:t>
              </a:r>
            </a:p>
          </p:txBody>
        </p:sp>
      </p:gr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5093" y="6019792"/>
            <a:ext cx="912775" cy="1002449"/>
          </a:xfrm>
          <a:prstGeom prst="rect">
            <a:avLst/>
          </a:prstGeom>
        </p:spPr>
      </p:pic>
    </p:spTree>
    <p:extLst>
      <p:ext uri="{BB962C8B-B14F-4D97-AF65-F5344CB8AC3E}">
        <p14:creationId xmlns:p14="http://schemas.microsoft.com/office/powerpoint/2010/main" val="660168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706833" y="619181"/>
            <a:ext cx="6080772" cy="1039091"/>
          </a:xfrm>
          <a:prstGeom prst="rect">
            <a:avLst/>
          </a:prstGeom>
        </p:spPr>
        <p:txBody>
          <a:bodyPr vert="horz" lIns="91440" tIns="45720" rIns="91440" bIns="45720" rtlCol="0" anchor="ctr">
            <a:noAutofit/>
          </a:bodyPr>
          <a:lstStyle>
            <a:lvl1pPr>
              <a:defRPr sz="4000" b="1" i="0" spc="0">
                <a:solidFill>
                  <a:schemeClr val="bg1"/>
                </a:solidFill>
                <a:latin typeface="Arial"/>
                <a:cs typeface="Arial"/>
              </a:defRPr>
            </a:lvl1pPr>
          </a:lstStyle>
          <a:p>
            <a:r>
              <a:rPr lang="en-US"/>
              <a:t>Click to edit master title style</a:t>
            </a:r>
          </a:p>
        </p:txBody>
      </p:sp>
      <p:sp>
        <p:nvSpPr>
          <p:cNvPr id="8" name="Text Placeholder 2"/>
          <p:cNvSpPr>
            <a:spLocks noGrp="1"/>
          </p:cNvSpPr>
          <p:nvPr>
            <p:ph idx="1"/>
          </p:nvPr>
        </p:nvSpPr>
        <p:spPr>
          <a:xfrm>
            <a:off x="706833" y="2172540"/>
            <a:ext cx="6080772" cy="3735329"/>
          </a:xfrm>
          <a:prstGeom prst="rect">
            <a:avLst/>
          </a:prstGeom>
        </p:spPr>
        <p:txBody>
          <a:bodyPr vert="horz" lIns="91440" tIns="45720" rIns="91440" bIns="45720" rtlCol="0">
            <a:normAutofit/>
          </a:bodyPr>
          <a:lstStyle>
            <a:lvl1pPr marL="457189" indent="-457189">
              <a:lnSpc>
                <a:spcPct val="100000"/>
              </a:lnSpc>
              <a:buFont typeface="Arial"/>
              <a:buChar char="•"/>
              <a:defRPr sz="2400">
                <a:solidFill>
                  <a:schemeClr val="bg1"/>
                </a:solidFill>
                <a:latin typeface="Arial"/>
                <a:cs typeface="Arial"/>
              </a:defRPr>
            </a:lvl1pPr>
            <a:lvl2pPr marL="990575" indent="-380990">
              <a:lnSpc>
                <a:spcPct val="100000"/>
              </a:lnSpc>
              <a:buFont typeface="Arial"/>
              <a:buChar char="•"/>
              <a:defRPr sz="2400">
                <a:solidFill>
                  <a:schemeClr val="bg1"/>
                </a:solidFill>
                <a:latin typeface="Arial"/>
                <a:cs typeface="Arial"/>
              </a:defRPr>
            </a:lvl2pPr>
            <a:lvl3pPr marL="1523962" indent="-304792">
              <a:lnSpc>
                <a:spcPct val="100000"/>
              </a:lnSpc>
              <a:buFont typeface="Arial"/>
              <a:buChar char="•"/>
              <a:defRPr sz="2400">
                <a:solidFill>
                  <a:schemeClr val="bg1"/>
                </a:solidFill>
                <a:latin typeface="Arial"/>
                <a:cs typeface="Arial"/>
              </a:defRPr>
            </a:lvl3pPr>
            <a:lvl4pPr marL="2133547" indent="-304792">
              <a:lnSpc>
                <a:spcPct val="100000"/>
              </a:lnSpc>
              <a:buFont typeface="Arial"/>
              <a:buChar char="•"/>
              <a:defRPr sz="2400">
                <a:solidFill>
                  <a:schemeClr val="bg1"/>
                </a:solidFill>
                <a:latin typeface="Arial"/>
                <a:cs typeface="Arial"/>
              </a:defRPr>
            </a:lvl4pPr>
            <a:lvl5pPr marL="2743131" indent="-304792">
              <a:lnSpc>
                <a:spcPct val="100000"/>
              </a:lnSpc>
              <a:buFont typeface="Arial"/>
              <a:buChar char="•"/>
              <a:defRPr sz="24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9"/>
          <p:cNvSpPr>
            <a:spLocks noGrp="1"/>
          </p:cNvSpPr>
          <p:nvPr>
            <p:ph type="pic" sz="quarter" idx="10"/>
          </p:nvPr>
        </p:nvSpPr>
        <p:spPr>
          <a:xfrm>
            <a:off x="7419879" y="0"/>
            <a:ext cx="4761255" cy="6858000"/>
          </a:xfrm>
        </p:spPr>
        <p:txBody>
          <a:bodyPr/>
          <a:lstStyle/>
          <a:p>
            <a:r>
              <a:rPr lang="en-US"/>
              <a:t>Click icon to add picture</a:t>
            </a:r>
          </a:p>
        </p:txBody>
      </p:sp>
      <p:sp>
        <p:nvSpPr>
          <p:cNvPr id="13" name="Rectangle 12"/>
          <p:cNvSpPr/>
          <p:nvPr userDrawn="1"/>
        </p:nvSpPr>
        <p:spPr>
          <a:xfrm>
            <a:off x="-21130" y="649066"/>
            <a:ext cx="110219"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2" name="Rectangle 11"/>
          <p:cNvSpPr/>
          <p:nvPr userDrawn="1"/>
        </p:nvSpPr>
        <p:spPr>
          <a:xfrm>
            <a:off x="847071" y="6215357"/>
            <a:ext cx="516263" cy="705284"/>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5093" y="6019792"/>
            <a:ext cx="912775" cy="1002449"/>
          </a:xfrm>
          <a:prstGeom prst="rect">
            <a:avLst/>
          </a:prstGeom>
        </p:spPr>
      </p:pic>
    </p:spTree>
    <p:extLst>
      <p:ext uri="{BB962C8B-B14F-4D97-AF65-F5344CB8AC3E}">
        <p14:creationId xmlns:p14="http://schemas.microsoft.com/office/powerpoint/2010/main" val="4122927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41050" y="6215357"/>
            <a:ext cx="12304889" cy="705284"/>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2" name="TextBox 11"/>
            <p:cNvSpPr txBox="1"/>
            <p:nvPr userDrawn="1"/>
          </p:nvSpPr>
          <p:spPr>
            <a:xfrm>
              <a:off x="1030972" y="4835279"/>
              <a:ext cx="3613600" cy="207749"/>
            </a:xfrm>
            <a:prstGeom prst="rect">
              <a:avLst/>
            </a:prstGeom>
            <a:noFill/>
          </p:spPr>
          <p:txBody>
            <a:bodyPr wrap="square" rtlCol="0" anchor="ctr">
              <a:spAutoFit/>
            </a:bodyPr>
            <a:lstStyle/>
            <a:p>
              <a:r>
                <a:rPr lang="en-US" sz="1200">
                  <a:solidFill>
                    <a:srgbClr val="FFFFFF"/>
                  </a:solidFill>
                </a:rPr>
                <a:t>INDIANA UNIVERSITY BLOOMINGTON</a:t>
              </a:r>
            </a:p>
          </p:txBody>
        </p:sp>
      </p:gr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5093" y="6019792"/>
            <a:ext cx="912775" cy="1002449"/>
          </a:xfrm>
          <a:prstGeom prst="rect">
            <a:avLst/>
          </a:prstGeom>
        </p:spPr>
      </p:pic>
    </p:spTree>
    <p:extLst>
      <p:ext uri="{BB962C8B-B14F-4D97-AF65-F5344CB8AC3E}">
        <p14:creationId xmlns:p14="http://schemas.microsoft.com/office/powerpoint/2010/main" val="1438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1050" y="6215357"/>
            <a:ext cx="12304889" cy="705284"/>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6" name="TextBox 15"/>
            <p:cNvSpPr txBox="1"/>
            <p:nvPr userDrawn="1"/>
          </p:nvSpPr>
          <p:spPr>
            <a:xfrm>
              <a:off x="1030972" y="4835279"/>
              <a:ext cx="3613600" cy="207749"/>
            </a:xfrm>
            <a:prstGeom prst="rect">
              <a:avLst/>
            </a:prstGeom>
            <a:noFill/>
          </p:spPr>
          <p:txBody>
            <a:bodyPr wrap="square" rtlCol="0" anchor="ctr">
              <a:spAutoFit/>
            </a:bodyPr>
            <a:lstStyle/>
            <a:p>
              <a:r>
                <a:rPr lang="en-US" sz="1200">
                  <a:solidFill>
                    <a:srgbClr val="FFFFFF"/>
                  </a:solidFill>
                </a:rPr>
                <a:t>INDIANA UNIVERSITY BLOOMINGTON</a:t>
              </a:r>
            </a:p>
          </p:txBody>
        </p:sp>
      </p:gr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5093" y="6019792"/>
            <a:ext cx="912775" cy="1002449"/>
          </a:xfrm>
          <a:prstGeom prst="rect">
            <a:avLst/>
          </a:prstGeom>
        </p:spPr>
      </p:pic>
    </p:spTree>
    <p:extLst>
      <p:ext uri="{BB962C8B-B14F-4D97-AF65-F5344CB8AC3E}">
        <p14:creationId xmlns:p14="http://schemas.microsoft.com/office/powerpoint/2010/main" val="4095908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715470" y="907197"/>
            <a:ext cx="10478913" cy="3628887"/>
          </a:xfrm>
          <a:prstGeom prst="rect">
            <a:avLst/>
          </a:prstGeom>
        </p:spPr>
        <p:txBody>
          <a:bodyPr vert="horz" lIns="91440" tIns="45720" rIns="91440" bIns="45720" rtlCol="0">
            <a:normAutofit/>
          </a:bodyPr>
          <a:lstStyle>
            <a:lvl1pPr marL="0" indent="0">
              <a:lnSpc>
                <a:spcPct val="100000"/>
              </a:lnSpc>
              <a:buNone/>
              <a:defRPr sz="2400">
                <a:solidFill>
                  <a:schemeClr val="bg1"/>
                </a:solidFill>
                <a:latin typeface="Arial"/>
                <a:cs typeface="Arial"/>
              </a:defRPr>
            </a:lvl1pPr>
            <a:lvl2pPr marL="609585" indent="0">
              <a:lnSpc>
                <a:spcPct val="100000"/>
              </a:lnSpc>
              <a:buNone/>
              <a:defRPr sz="2133">
                <a:solidFill>
                  <a:schemeClr val="bg1"/>
                </a:solidFill>
                <a:latin typeface="Arial"/>
                <a:cs typeface="Arial"/>
              </a:defRPr>
            </a:lvl2pPr>
            <a:lvl3pPr marL="1219170" indent="0">
              <a:lnSpc>
                <a:spcPct val="100000"/>
              </a:lnSpc>
              <a:buNone/>
              <a:defRPr sz="2133">
                <a:solidFill>
                  <a:schemeClr val="bg1"/>
                </a:solidFill>
                <a:latin typeface="Arial"/>
                <a:cs typeface="Arial"/>
              </a:defRPr>
            </a:lvl3pPr>
            <a:lvl4pPr marL="1828754" indent="0">
              <a:lnSpc>
                <a:spcPct val="100000"/>
              </a:lnSpc>
              <a:buNone/>
              <a:defRPr sz="2133">
                <a:solidFill>
                  <a:schemeClr val="bg1"/>
                </a:solidFill>
                <a:latin typeface="Arial"/>
                <a:cs typeface="Arial"/>
              </a:defRPr>
            </a:lvl4pPr>
            <a:lvl5pPr>
              <a:lnSpc>
                <a:spcPct val="100000"/>
              </a:lnSpc>
              <a:defRPr sz="2133">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21130" y="907197"/>
            <a:ext cx="110219"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960" y="5378337"/>
            <a:ext cx="1267899" cy="1392463"/>
          </a:xfrm>
          <a:prstGeom prst="rect">
            <a:avLst/>
          </a:prstGeom>
        </p:spPr>
      </p:pic>
      <p:pic>
        <p:nvPicPr>
          <p:cNvPr id="4" name="Picture 3">
            <a:extLst>
              <a:ext uri="{FF2B5EF4-FFF2-40B4-BE49-F238E27FC236}">
                <a16:creationId xmlns:a16="http://schemas.microsoft.com/office/drawing/2014/main" id="{F1F59845-C2D5-2B41-B9C1-2DF6B342BC23}"/>
              </a:ext>
            </a:extLst>
          </p:cNvPr>
          <p:cNvPicPr>
            <a:picLocks noChangeAspect="1"/>
          </p:cNvPicPr>
          <p:nvPr userDrawn="1"/>
        </p:nvPicPr>
        <p:blipFill>
          <a:blip r:embed="rId3"/>
          <a:stretch>
            <a:fillRect/>
          </a:stretch>
        </p:blipFill>
        <p:spPr>
          <a:xfrm>
            <a:off x="841389" y="5659401"/>
            <a:ext cx="4808480" cy="817297"/>
          </a:xfrm>
          <a:prstGeom prst="rect">
            <a:avLst/>
          </a:prstGeom>
        </p:spPr>
      </p:pic>
    </p:spTree>
    <p:extLst>
      <p:ext uri="{BB962C8B-B14F-4D97-AF65-F5344CB8AC3E}">
        <p14:creationId xmlns:p14="http://schemas.microsoft.com/office/powerpoint/2010/main" val="3704246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49189" y="846139"/>
            <a:ext cx="9069976"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549189" y="2119918"/>
            <a:ext cx="9069976" cy="42870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6596358"/>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5" r:id="rId10"/>
  </p:sldLayoutIdLst>
  <p:txStyles>
    <p:titleStyle>
      <a:lvl1pPr algn="l" defTabSz="609585" rtl="0" eaLnBrk="1" latinLnBrk="0" hangingPunct="1">
        <a:spcBef>
          <a:spcPct val="0"/>
        </a:spcBef>
        <a:buNone/>
        <a:defRPr sz="4267" b="1" i="0" kern="100" spc="0">
          <a:solidFill>
            <a:schemeClr val="tx1"/>
          </a:solidFill>
          <a:latin typeface="Arial"/>
          <a:ea typeface="+mj-ea"/>
          <a:cs typeface="Arial"/>
        </a:defRPr>
      </a:lvl1pPr>
    </p:titleStyle>
    <p:bodyStyle>
      <a:lvl1pPr marL="457189" indent="-457189" algn="l" defTabSz="609585" rtl="0" eaLnBrk="1" latinLnBrk="0" hangingPunct="1">
        <a:lnSpc>
          <a:spcPct val="100000"/>
        </a:lnSpc>
        <a:spcBef>
          <a:spcPts val="0"/>
        </a:spcBef>
        <a:spcAft>
          <a:spcPts val="2400"/>
        </a:spcAft>
        <a:buClr>
          <a:schemeClr val="tx1">
            <a:lumMod val="50000"/>
            <a:lumOff val="50000"/>
          </a:schemeClr>
        </a:buClr>
        <a:buSzPct val="100000"/>
        <a:buFont typeface="Wingdings" charset="2"/>
        <a:buChar char="§"/>
        <a:defRPr sz="2400" kern="1200">
          <a:solidFill>
            <a:schemeClr val="tx1"/>
          </a:solidFill>
          <a:latin typeface="Arial"/>
          <a:ea typeface="+mn-ea"/>
          <a:cs typeface="Arial"/>
        </a:defRPr>
      </a:lvl1pPr>
      <a:lvl2pPr marL="990575" indent="-380990" algn="l" defTabSz="609585" rtl="0" eaLnBrk="1" latinLnBrk="0" hangingPunct="1">
        <a:lnSpc>
          <a:spcPct val="100000"/>
        </a:lnSpc>
        <a:spcBef>
          <a:spcPts val="0"/>
        </a:spcBef>
        <a:spcAft>
          <a:spcPts val="2400"/>
        </a:spcAft>
        <a:buFont typeface="Arial"/>
        <a:buChar char="–"/>
        <a:defRPr sz="2400" kern="1200">
          <a:solidFill>
            <a:schemeClr val="tx1"/>
          </a:solidFill>
          <a:latin typeface="Arial"/>
          <a:ea typeface="+mn-ea"/>
          <a:cs typeface="Arial"/>
        </a:defRPr>
      </a:lvl2pPr>
      <a:lvl3pPr marL="1523962" indent="-304792" algn="l" defTabSz="609585" rtl="0" eaLnBrk="1" latinLnBrk="0" hangingPunct="1">
        <a:lnSpc>
          <a:spcPct val="100000"/>
        </a:lnSpc>
        <a:spcBef>
          <a:spcPts val="0"/>
        </a:spcBef>
        <a:spcAft>
          <a:spcPts val="2400"/>
        </a:spcAft>
        <a:buFont typeface="Arial"/>
        <a:buChar char="•"/>
        <a:defRPr sz="2400" kern="1200">
          <a:solidFill>
            <a:schemeClr val="tx1"/>
          </a:solidFill>
          <a:latin typeface="Arial"/>
          <a:ea typeface="+mn-ea"/>
          <a:cs typeface="Arial"/>
        </a:defRPr>
      </a:lvl3pPr>
      <a:lvl4pPr marL="2133547" indent="-304792" algn="l" defTabSz="609585" rtl="0" eaLnBrk="1" latinLnBrk="0" hangingPunct="1">
        <a:lnSpc>
          <a:spcPct val="100000"/>
        </a:lnSpc>
        <a:spcBef>
          <a:spcPts val="0"/>
        </a:spcBef>
        <a:spcAft>
          <a:spcPts val="2400"/>
        </a:spcAft>
        <a:buFont typeface="Arial"/>
        <a:buChar char="–"/>
        <a:defRPr sz="2400" kern="1200">
          <a:solidFill>
            <a:schemeClr val="tx1"/>
          </a:solidFill>
          <a:latin typeface="Arial"/>
          <a:ea typeface="+mn-ea"/>
          <a:cs typeface="Arial"/>
        </a:defRPr>
      </a:lvl4pPr>
      <a:lvl5pPr marL="2743131" indent="-304792" algn="l" defTabSz="609585" rtl="0" eaLnBrk="1" latinLnBrk="0" hangingPunct="1">
        <a:lnSpc>
          <a:spcPct val="100000"/>
        </a:lnSpc>
        <a:spcBef>
          <a:spcPts val="0"/>
        </a:spcBef>
        <a:spcAft>
          <a:spcPts val="2400"/>
        </a:spcAft>
        <a:buFont typeface="Arial"/>
        <a:buChar char="»"/>
        <a:defRPr sz="2400"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2" name="Title 1">
            <a:extLst>
              <a:ext uri="{FF2B5EF4-FFF2-40B4-BE49-F238E27FC236}">
                <a16:creationId xmlns:a16="http://schemas.microsoft.com/office/drawing/2014/main" id="{C4413B6D-9628-1B99-DC9A-5D5B0BB09295}"/>
              </a:ext>
            </a:extLst>
          </p:cNvPr>
          <p:cNvSpPr>
            <a:spLocks noGrp="1"/>
          </p:cNvSpPr>
          <p:nvPr>
            <p:ph type="title"/>
          </p:nvPr>
        </p:nvSpPr>
        <p:spPr>
          <a:xfrm>
            <a:off x="707592" y="2332862"/>
            <a:ext cx="10546102" cy="1485992"/>
          </a:xfrm>
        </p:spPr>
        <p:txBody>
          <a:bodyPr>
            <a:normAutofit fontScale="90000"/>
          </a:bodyPr>
          <a:lstStyle/>
          <a:p>
            <a:pPr algn="ctr">
              <a:defRPr/>
            </a:pPr>
            <a:r>
              <a:rPr lang="en-US" altLang="zh-CN" sz="3600" b="1" dirty="0">
                <a:ea typeface="+mn-lt"/>
                <a:cs typeface="+mn-lt"/>
              </a:rPr>
              <a:t>COMPSO: Optimizing Gradient </a:t>
            </a:r>
            <a:r>
              <a:rPr lang="en-US" altLang="zh-CN" sz="3600" b="1" u="sng" dirty="0">
                <a:ea typeface="+mn-lt"/>
                <a:cs typeface="+mn-lt"/>
              </a:rPr>
              <a:t>Comp</a:t>
            </a:r>
            <a:r>
              <a:rPr lang="en-US" altLang="zh-CN" sz="3600" b="1" dirty="0">
                <a:ea typeface="+mn-lt"/>
                <a:cs typeface="+mn-lt"/>
              </a:rPr>
              <a:t>ression for Distributed Training with </a:t>
            </a:r>
            <a:r>
              <a:rPr lang="en-US" altLang="zh-CN" sz="3600" b="1" u="sng" dirty="0">
                <a:ea typeface="+mn-lt"/>
                <a:cs typeface="+mn-lt"/>
              </a:rPr>
              <a:t>S</a:t>
            </a:r>
            <a:r>
              <a:rPr lang="en-US" altLang="zh-CN" sz="3600" b="1" dirty="0">
                <a:ea typeface="+mn-lt"/>
                <a:cs typeface="+mn-lt"/>
              </a:rPr>
              <a:t>econd-</a:t>
            </a:r>
            <a:r>
              <a:rPr lang="en-US" altLang="zh-CN" sz="3600" b="1" u="sng" dirty="0">
                <a:ea typeface="+mn-lt"/>
                <a:cs typeface="+mn-lt"/>
              </a:rPr>
              <a:t>O</a:t>
            </a:r>
            <a:r>
              <a:rPr lang="en-US" altLang="zh-CN" sz="3600" b="1" dirty="0">
                <a:ea typeface="+mn-lt"/>
                <a:cs typeface="+mn-lt"/>
              </a:rPr>
              <a:t>rder Optimizers</a:t>
            </a:r>
            <a:endParaRPr lang="en-US" altLang="zh-CN" sz="1100" dirty="0"/>
          </a:p>
        </p:txBody>
      </p:sp>
      <p:sp>
        <p:nvSpPr>
          <p:cNvPr id="4" name="Text Placeholder 3">
            <a:extLst>
              <a:ext uri="{FF2B5EF4-FFF2-40B4-BE49-F238E27FC236}">
                <a16:creationId xmlns:a16="http://schemas.microsoft.com/office/drawing/2014/main" id="{57B6220F-B8A2-64F3-65B3-9B804CDA5EC7}"/>
              </a:ext>
            </a:extLst>
          </p:cNvPr>
          <p:cNvSpPr>
            <a:spLocks noGrp="1"/>
          </p:cNvSpPr>
          <p:nvPr>
            <p:ph type="body" sz="quarter" idx="11"/>
          </p:nvPr>
        </p:nvSpPr>
        <p:spPr>
          <a:xfrm>
            <a:off x="2630986" y="226938"/>
            <a:ext cx="10312296" cy="336549"/>
          </a:xfrm>
        </p:spPr>
        <p:txBody>
          <a:bodyPr/>
          <a:lstStyle/>
          <a:p>
            <a:r>
              <a:rPr lang="en-US" dirty="0">
                <a:solidFill>
                  <a:schemeClr val="bg1">
                    <a:lumMod val="85000"/>
                  </a:schemeClr>
                </a:solidFill>
              </a:rPr>
              <a:t>Luddy School of Informatics, Computing, and Engineering</a:t>
            </a:r>
          </a:p>
        </p:txBody>
      </p:sp>
      <p:sp>
        <p:nvSpPr>
          <p:cNvPr id="3" name="Text Placeholder 3">
            <a:extLst>
              <a:ext uri="{FF2B5EF4-FFF2-40B4-BE49-F238E27FC236}">
                <a16:creationId xmlns:a16="http://schemas.microsoft.com/office/drawing/2014/main" id="{6A5FD26B-7EAD-A524-2917-8AD774D5B67E}"/>
              </a:ext>
            </a:extLst>
          </p:cNvPr>
          <p:cNvSpPr txBox="1">
            <a:spLocks/>
          </p:cNvSpPr>
          <p:nvPr/>
        </p:nvSpPr>
        <p:spPr>
          <a:xfrm>
            <a:off x="707592" y="5268358"/>
            <a:ext cx="10312296" cy="668803"/>
          </a:xfrm>
          <a:prstGeom prst="rect">
            <a:avLst/>
          </a:prstGeom>
        </p:spPr>
        <p:txBody>
          <a:bodyPr vert="horz" lIns="91440" tIns="45720" rIns="91440" bIns="45720" rtlCol="0" anchor="ctr">
            <a:noAutofit/>
          </a:bodyPr>
          <a:lstStyle>
            <a:lvl1pPr marL="0" indent="0" algn="l" defTabSz="609585" rtl="0" eaLnBrk="1" latinLnBrk="0" hangingPunct="1">
              <a:lnSpc>
                <a:spcPct val="100000"/>
              </a:lnSpc>
              <a:spcBef>
                <a:spcPts val="0"/>
              </a:spcBef>
              <a:spcAft>
                <a:spcPts val="2400"/>
              </a:spcAft>
              <a:buClr>
                <a:schemeClr val="tx1">
                  <a:lumMod val="50000"/>
                  <a:lumOff val="50000"/>
                </a:schemeClr>
              </a:buClr>
              <a:buSzPct val="100000"/>
              <a:buFont typeface="Wingdings" charset="2"/>
              <a:buNone/>
              <a:defRPr sz="2400" b="0" kern="1200" spc="0" baseline="0">
                <a:solidFill>
                  <a:srgbClr val="A6A6A6"/>
                </a:solidFill>
                <a:latin typeface="Arial"/>
                <a:ea typeface="+mn-ea"/>
                <a:cs typeface="Arial"/>
              </a:defRPr>
            </a:lvl1pPr>
            <a:lvl2pPr marL="990575" indent="-380990" algn="l" defTabSz="609585" rtl="0" eaLnBrk="1" latinLnBrk="0" hangingPunct="1">
              <a:lnSpc>
                <a:spcPct val="100000"/>
              </a:lnSpc>
              <a:spcBef>
                <a:spcPts val="0"/>
              </a:spcBef>
              <a:spcAft>
                <a:spcPts val="2400"/>
              </a:spcAft>
              <a:buFont typeface="Arial"/>
              <a:buChar char="–"/>
              <a:defRPr sz="2400" kern="1200">
                <a:solidFill>
                  <a:schemeClr val="tx1"/>
                </a:solidFill>
                <a:latin typeface="Arial"/>
                <a:ea typeface="+mn-ea"/>
                <a:cs typeface="Arial"/>
              </a:defRPr>
            </a:lvl2pPr>
            <a:lvl3pPr marL="1523962" indent="-304792" algn="l" defTabSz="609585" rtl="0" eaLnBrk="1" latinLnBrk="0" hangingPunct="1">
              <a:lnSpc>
                <a:spcPct val="100000"/>
              </a:lnSpc>
              <a:spcBef>
                <a:spcPts val="0"/>
              </a:spcBef>
              <a:spcAft>
                <a:spcPts val="2400"/>
              </a:spcAft>
              <a:buFont typeface="Arial"/>
              <a:buChar char="•"/>
              <a:defRPr sz="2400" kern="1200">
                <a:solidFill>
                  <a:schemeClr val="tx1"/>
                </a:solidFill>
                <a:latin typeface="Arial"/>
                <a:ea typeface="+mn-ea"/>
                <a:cs typeface="Arial"/>
              </a:defRPr>
            </a:lvl3pPr>
            <a:lvl4pPr marL="2133547" indent="-304792" algn="l" defTabSz="609585" rtl="0" eaLnBrk="1" latinLnBrk="0" hangingPunct="1">
              <a:lnSpc>
                <a:spcPct val="100000"/>
              </a:lnSpc>
              <a:spcBef>
                <a:spcPts val="0"/>
              </a:spcBef>
              <a:spcAft>
                <a:spcPts val="2400"/>
              </a:spcAft>
              <a:buFont typeface="Arial"/>
              <a:buChar char="–"/>
              <a:defRPr sz="2400" kern="1200">
                <a:solidFill>
                  <a:schemeClr val="tx1"/>
                </a:solidFill>
                <a:latin typeface="Arial"/>
                <a:ea typeface="+mn-ea"/>
                <a:cs typeface="Arial"/>
              </a:defRPr>
            </a:lvl4pPr>
            <a:lvl5pPr marL="2743131" indent="-304792" algn="l" defTabSz="609585" rtl="0" eaLnBrk="1" latinLnBrk="0" hangingPunct="1">
              <a:lnSpc>
                <a:spcPct val="100000"/>
              </a:lnSpc>
              <a:spcBef>
                <a:spcPts val="0"/>
              </a:spcBef>
              <a:spcAft>
                <a:spcPts val="2400"/>
              </a:spcAft>
              <a:buFont typeface="Arial"/>
              <a:buChar char="»"/>
              <a:defRPr sz="2400"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spcAft>
                <a:spcPts val="1200"/>
              </a:spcAft>
            </a:pPr>
            <a:endParaRPr lang="en-US" dirty="0"/>
          </a:p>
        </p:txBody>
      </p:sp>
      <p:sp>
        <p:nvSpPr>
          <p:cNvPr id="5" name="文本框 4">
            <a:extLst>
              <a:ext uri="{FF2B5EF4-FFF2-40B4-BE49-F238E27FC236}">
                <a16:creationId xmlns:a16="http://schemas.microsoft.com/office/drawing/2014/main" id="{AE88D1A3-1436-4479-A3A8-7E3677D1D1CA}"/>
              </a:ext>
            </a:extLst>
          </p:cNvPr>
          <p:cNvSpPr txBox="1"/>
          <p:nvPr/>
        </p:nvSpPr>
        <p:spPr>
          <a:xfrm>
            <a:off x="1224247" y="3818854"/>
            <a:ext cx="9795641" cy="923330"/>
          </a:xfrm>
          <a:prstGeom prst="rect">
            <a:avLst/>
          </a:prstGeom>
          <a:noFill/>
        </p:spPr>
        <p:txBody>
          <a:bodyPr wrap="square" rtlCol="0">
            <a:spAutoFit/>
          </a:bodyPr>
          <a:lstStyle/>
          <a:p>
            <a:r>
              <a:rPr kumimoji="1" lang="en-US" altLang="zh-CN" dirty="0" err="1">
                <a:solidFill>
                  <a:schemeClr val="bg1"/>
                </a:solidFill>
              </a:rPr>
              <a:t>Baixi</a:t>
            </a:r>
            <a:r>
              <a:rPr kumimoji="1" lang="en-US" altLang="zh-CN" dirty="0">
                <a:solidFill>
                  <a:schemeClr val="bg1"/>
                </a:solidFill>
              </a:rPr>
              <a:t> Sun</a:t>
            </a:r>
            <a:r>
              <a:rPr kumimoji="1" lang="en-US" altLang="zh-CN" baseline="30000" dirty="0">
                <a:solidFill>
                  <a:schemeClr val="bg1"/>
                </a:solidFill>
              </a:rPr>
              <a:t>1</a:t>
            </a:r>
            <a:r>
              <a:rPr kumimoji="1" lang="en-US" altLang="zh-CN" dirty="0">
                <a:solidFill>
                  <a:schemeClr val="bg1"/>
                </a:solidFill>
              </a:rPr>
              <a:t>, </a:t>
            </a:r>
            <a:r>
              <a:rPr kumimoji="1" lang="en-US" altLang="zh-CN" dirty="0" err="1">
                <a:solidFill>
                  <a:schemeClr val="bg1"/>
                </a:solidFill>
              </a:rPr>
              <a:t>Weijin</a:t>
            </a:r>
            <a:r>
              <a:rPr kumimoji="1" lang="en-US" altLang="zh-CN" dirty="0">
                <a:solidFill>
                  <a:schemeClr val="bg1"/>
                </a:solidFill>
              </a:rPr>
              <a:t> Liu</a:t>
            </a:r>
            <a:r>
              <a:rPr kumimoji="1" lang="en-US" altLang="zh-CN" baseline="30000" dirty="0">
                <a:solidFill>
                  <a:schemeClr val="bg1"/>
                </a:solidFill>
              </a:rPr>
              <a:t>2</a:t>
            </a:r>
            <a:r>
              <a:rPr kumimoji="1" lang="en-US" altLang="zh-CN" dirty="0">
                <a:solidFill>
                  <a:schemeClr val="bg1"/>
                </a:solidFill>
              </a:rPr>
              <a:t>, J. Gregory Pauloski</a:t>
            </a:r>
            <a:r>
              <a:rPr kumimoji="1" lang="en-US" altLang="zh-CN" baseline="30000" dirty="0">
                <a:solidFill>
                  <a:schemeClr val="bg1"/>
                </a:solidFill>
              </a:rPr>
              <a:t>3</a:t>
            </a:r>
            <a:r>
              <a:rPr kumimoji="1" lang="en-US" altLang="zh-CN" dirty="0">
                <a:solidFill>
                  <a:schemeClr val="bg1"/>
                </a:solidFill>
              </a:rPr>
              <a:t>, </a:t>
            </a:r>
            <a:r>
              <a:rPr kumimoji="1" lang="en-US" altLang="zh-CN" dirty="0" err="1">
                <a:solidFill>
                  <a:schemeClr val="bg1"/>
                </a:solidFill>
              </a:rPr>
              <a:t>Jiannan</a:t>
            </a:r>
            <a:r>
              <a:rPr kumimoji="1" lang="en-US" altLang="zh-CN" dirty="0">
                <a:solidFill>
                  <a:schemeClr val="bg1"/>
                </a:solidFill>
              </a:rPr>
              <a:t> Tian</a:t>
            </a:r>
            <a:r>
              <a:rPr kumimoji="1" lang="en-US" altLang="zh-CN" baseline="30000" dirty="0">
                <a:solidFill>
                  <a:schemeClr val="bg1"/>
                </a:solidFill>
              </a:rPr>
              <a:t>1</a:t>
            </a:r>
            <a:r>
              <a:rPr kumimoji="1" lang="en-US" altLang="zh-CN" dirty="0">
                <a:solidFill>
                  <a:schemeClr val="bg1"/>
                </a:solidFill>
              </a:rPr>
              <a:t>, </a:t>
            </a:r>
            <a:r>
              <a:rPr kumimoji="1" lang="en-US" altLang="zh-CN" dirty="0" err="1">
                <a:solidFill>
                  <a:schemeClr val="bg1"/>
                </a:solidFill>
              </a:rPr>
              <a:t>Jinda</a:t>
            </a:r>
            <a:r>
              <a:rPr kumimoji="1" lang="en-US" altLang="zh-CN" dirty="0">
                <a:solidFill>
                  <a:schemeClr val="bg1"/>
                </a:solidFill>
              </a:rPr>
              <a:t> Jia</a:t>
            </a:r>
            <a:r>
              <a:rPr kumimoji="1" lang="en-US" altLang="zh-CN" baseline="30000" dirty="0">
                <a:solidFill>
                  <a:schemeClr val="bg1"/>
                </a:solidFill>
              </a:rPr>
              <a:t>1</a:t>
            </a:r>
            <a:r>
              <a:rPr kumimoji="1" lang="en-US" altLang="zh-CN" dirty="0">
                <a:solidFill>
                  <a:schemeClr val="bg1"/>
                </a:solidFill>
              </a:rPr>
              <a:t>, </a:t>
            </a:r>
            <a:r>
              <a:rPr kumimoji="1" lang="en-US" altLang="zh-CN" dirty="0" err="1">
                <a:solidFill>
                  <a:schemeClr val="bg1"/>
                </a:solidFill>
              </a:rPr>
              <a:t>Daoce</a:t>
            </a:r>
            <a:r>
              <a:rPr kumimoji="1" lang="en-US" altLang="zh-CN" dirty="0">
                <a:solidFill>
                  <a:schemeClr val="bg1"/>
                </a:solidFill>
              </a:rPr>
              <a:t> Wang</a:t>
            </a:r>
            <a:r>
              <a:rPr kumimoji="1" lang="en-US" altLang="zh-CN" baseline="30000" dirty="0">
                <a:solidFill>
                  <a:schemeClr val="bg1"/>
                </a:solidFill>
              </a:rPr>
              <a:t>1</a:t>
            </a:r>
            <a:r>
              <a:rPr kumimoji="1" lang="en-US" altLang="zh-CN" dirty="0">
                <a:solidFill>
                  <a:schemeClr val="bg1"/>
                </a:solidFill>
              </a:rPr>
              <a:t>, </a:t>
            </a:r>
            <a:r>
              <a:rPr kumimoji="1" lang="en-US" altLang="zh-CN" dirty="0" err="1">
                <a:solidFill>
                  <a:schemeClr val="bg1"/>
                </a:solidFill>
              </a:rPr>
              <a:t>Boyuan</a:t>
            </a:r>
            <a:r>
              <a:rPr kumimoji="1" lang="en-US" altLang="zh-CN" dirty="0">
                <a:solidFill>
                  <a:schemeClr val="bg1"/>
                </a:solidFill>
              </a:rPr>
              <a:t> Zhang</a:t>
            </a:r>
            <a:r>
              <a:rPr kumimoji="1" lang="en-US" altLang="zh-CN" baseline="30000" dirty="0">
                <a:solidFill>
                  <a:schemeClr val="bg1"/>
                </a:solidFill>
              </a:rPr>
              <a:t>1</a:t>
            </a:r>
            <a:r>
              <a:rPr kumimoji="1" lang="en-US" altLang="zh-CN" dirty="0">
                <a:solidFill>
                  <a:schemeClr val="bg1"/>
                </a:solidFill>
              </a:rPr>
              <a:t>, </a:t>
            </a:r>
            <a:r>
              <a:rPr kumimoji="1" lang="en-US" altLang="zh-CN" dirty="0" err="1">
                <a:solidFill>
                  <a:schemeClr val="bg1"/>
                </a:solidFill>
              </a:rPr>
              <a:t>Mingkai</a:t>
            </a:r>
            <a:r>
              <a:rPr kumimoji="1" lang="en-US" altLang="zh-CN" dirty="0">
                <a:solidFill>
                  <a:schemeClr val="bg1"/>
                </a:solidFill>
              </a:rPr>
              <a:t> Zheng</a:t>
            </a:r>
            <a:r>
              <a:rPr kumimoji="1" lang="en-US" altLang="zh-CN" baseline="30000" dirty="0">
                <a:solidFill>
                  <a:schemeClr val="bg1"/>
                </a:solidFill>
              </a:rPr>
              <a:t>4</a:t>
            </a:r>
            <a:r>
              <a:rPr kumimoji="1" lang="en-US" altLang="zh-CN" dirty="0">
                <a:solidFill>
                  <a:schemeClr val="bg1"/>
                </a:solidFill>
              </a:rPr>
              <a:t>, Sheng Di</a:t>
            </a:r>
            <a:r>
              <a:rPr kumimoji="1" lang="en-US" altLang="zh-CN" baseline="30000" dirty="0">
                <a:solidFill>
                  <a:schemeClr val="bg1"/>
                </a:solidFill>
              </a:rPr>
              <a:t>5</a:t>
            </a:r>
            <a:r>
              <a:rPr kumimoji="1" lang="en-US" altLang="zh-CN" dirty="0">
                <a:solidFill>
                  <a:schemeClr val="bg1"/>
                </a:solidFill>
              </a:rPr>
              <a:t>, Sian Jin</a:t>
            </a:r>
            <a:r>
              <a:rPr kumimoji="1" lang="en-US" altLang="zh-CN" baseline="30000" dirty="0">
                <a:solidFill>
                  <a:schemeClr val="bg1"/>
                </a:solidFill>
              </a:rPr>
              <a:t>6</a:t>
            </a:r>
            <a:r>
              <a:rPr kumimoji="1" lang="en-US" altLang="zh-CN" dirty="0">
                <a:solidFill>
                  <a:schemeClr val="bg1"/>
                </a:solidFill>
              </a:rPr>
              <a:t>, Zhao Zhang</a:t>
            </a:r>
            <a:r>
              <a:rPr kumimoji="1" lang="en-US" altLang="zh-CN" baseline="30000" dirty="0">
                <a:solidFill>
                  <a:schemeClr val="bg1"/>
                </a:solidFill>
              </a:rPr>
              <a:t>4</a:t>
            </a:r>
            <a:r>
              <a:rPr kumimoji="1" lang="en-US" altLang="zh-CN" dirty="0">
                <a:solidFill>
                  <a:schemeClr val="bg1"/>
                </a:solidFill>
              </a:rPr>
              <a:t>, Xiaodong Yu</a:t>
            </a:r>
            <a:r>
              <a:rPr kumimoji="1" lang="en-US" altLang="zh-CN" baseline="30000" dirty="0">
                <a:solidFill>
                  <a:schemeClr val="bg1"/>
                </a:solidFill>
              </a:rPr>
              <a:t>2</a:t>
            </a:r>
            <a:r>
              <a:rPr kumimoji="1" lang="en-US" altLang="zh-CN" dirty="0">
                <a:solidFill>
                  <a:schemeClr val="bg1"/>
                </a:solidFill>
              </a:rPr>
              <a:t>, Kamil A. Iskra</a:t>
            </a:r>
            <a:r>
              <a:rPr kumimoji="1" lang="en-US" altLang="zh-CN" baseline="30000" dirty="0">
                <a:solidFill>
                  <a:schemeClr val="bg1"/>
                </a:solidFill>
              </a:rPr>
              <a:t>5</a:t>
            </a:r>
            <a:r>
              <a:rPr kumimoji="1" lang="en-US" altLang="zh-CN" dirty="0">
                <a:solidFill>
                  <a:schemeClr val="bg1"/>
                </a:solidFill>
              </a:rPr>
              <a:t>, Pete Beckman</a:t>
            </a:r>
            <a:r>
              <a:rPr kumimoji="1" lang="en-US" altLang="zh-CN" baseline="30000" dirty="0">
                <a:solidFill>
                  <a:schemeClr val="bg1"/>
                </a:solidFill>
              </a:rPr>
              <a:t>5,7</a:t>
            </a:r>
            <a:r>
              <a:rPr kumimoji="1" lang="en-US" altLang="zh-CN" dirty="0">
                <a:solidFill>
                  <a:schemeClr val="bg1"/>
                </a:solidFill>
              </a:rPr>
              <a:t>, </a:t>
            </a:r>
            <a:r>
              <a:rPr kumimoji="1" lang="en-US" altLang="zh-CN" dirty="0" err="1">
                <a:solidFill>
                  <a:schemeClr val="bg1"/>
                </a:solidFill>
              </a:rPr>
              <a:t>Guangming</a:t>
            </a:r>
            <a:r>
              <a:rPr kumimoji="1" lang="en-US" altLang="zh-CN" dirty="0">
                <a:solidFill>
                  <a:schemeClr val="bg1"/>
                </a:solidFill>
              </a:rPr>
              <a:t> Tan</a:t>
            </a:r>
            <a:r>
              <a:rPr kumimoji="1" lang="en-US" altLang="zh-CN" baseline="30000" dirty="0">
                <a:solidFill>
                  <a:schemeClr val="bg1"/>
                </a:solidFill>
              </a:rPr>
              <a:t>8</a:t>
            </a:r>
            <a:r>
              <a:rPr kumimoji="1" lang="en-US" altLang="zh-CN" dirty="0">
                <a:solidFill>
                  <a:schemeClr val="bg1"/>
                </a:solidFill>
              </a:rPr>
              <a:t>, </a:t>
            </a:r>
            <a:r>
              <a:rPr kumimoji="1" lang="en-US" altLang="zh-CN" dirty="0" err="1">
                <a:solidFill>
                  <a:schemeClr val="bg1"/>
                </a:solidFill>
              </a:rPr>
              <a:t>Dingwen</a:t>
            </a:r>
            <a:r>
              <a:rPr kumimoji="1" lang="en-US" altLang="zh-CN" dirty="0">
                <a:solidFill>
                  <a:schemeClr val="bg1"/>
                </a:solidFill>
              </a:rPr>
              <a:t> Tao</a:t>
            </a:r>
            <a:r>
              <a:rPr kumimoji="1" lang="en-US" altLang="zh-CN" baseline="30000" dirty="0">
                <a:solidFill>
                  <a:schemeClr val="bg1"/>
                </a:solidFill>
              </a:rPr>
              <a:t>8</a:t>
            </a:r>
            <a:endParaRPr kumimoji="1" lang="zh-CN" altLang="en-US" dirty="0">
              <a:solidFill>
                <a:schemeClr val="bg1"/>
              </a:solidFill>
            </a:endParaRPr>
          </a:p>
        </p:txBody>
      </p:sp>
      <p:sp>
        <p:nvSpPr>
          <p:cNvPr id="6" name="文本框 5">
            <a:extLst>
              <a:ext uri="{FF2B5EF4-FFF2-40B4-BE49-F238E27FC236}">
                <a16:creationId xmlns:a16="http://schemas.microsoft.com/office/drawing/2014/main" id="{0FBCB3D0-B848-2DC2-8B4B-2C4207056678}"/>
              </a:ext>
            </a:extLst>
          </p:cNvPr>
          <p:cNvSpPr txBox="1"/>
          <p:nvPr/>
        </p:nvSpPr>
        <p:spPr>
          <a:xfrm>
            <a:off x="1423012" y="4696903"/>
            <a:ext cx="2103461" cy="369332"/>
          </a:xfrm>
          <a:prstGeom prst="rect">
            <a:avLst/>
          </a:prstGeom>
          <a:noFill/>
        </p:spPr>
        <p:txBody>
          <a:bodyPr wrap="none" rtlCol="0">
            <a:spAutoFit/>
          </a:bodyPr>
          <a:lstStyle/>
          <a:p>
            <a:r>
              <a:rPr kumimoji="1" lang="en-US" altLang="zh-CN" baseline="30000" dirty="0">
                <a:solidFill>
                  <a:schemeClr val="bg1"/>
                </a:solidFill>
              </a:rPr>
              <a:t>1</a:t>
            </a:r>
            <a:r>
              <a:rPr kumimoji="1" lang="en-US" altLang="zh-CN" dirty="0">
                <a:solidFill>
                  <a:schemeClr val="bg1"/>
                </a:solidFill>
              </a:rPr>
              <a:t>Indiana University</a:t>
            </a:r>
            <a:endParaRPr kumimoji="1" lang="zh-CN" altLang="en-US" dirty="0">
              <a:solidFill>
                <a:schemeClr val="bg1"/>
              </a:solidFill>
            </a:endParaRPr>
          </a:p>
        </p:txBody>
      </p:sp>
      <p:sp>
        <p:nvSpPr>
          <p:cNvPr id="7" name="文本框 6">
            <a:extLst>
              <a:ext uri="{FF2B5EF4-FFF2-40B4-BE49-F238E27FC236}">
                <a16:creationId xmlns:a16="http://schemas.microsoft.com/office/drawing/2014/main" id="{9829B25E-B153-ECEB-CC80-DF275AE08419}"/>
              </a:ext>
            </a:extLst>
          </p:cNvPr>
          <p:cNvSpPr txBox="1"/>
          <p:nvPr/>
        </p:nvSpPr>
        <p:spPr>
          <a:xfrm>
            <a:off x="3747922" y="4682105"/>
            <a:ext cx="3522824" cy="369332"/>
          </a:xfrm>
          <a:prstGeom prst="rect">
            <a:avLst/>
          </a:prstGeom>
          <a:noFill/>
        </p:spPr>
        <p:txBody>
          <a:bodyPr wrap="none" rtlCol="0">
            <a:spAutoFit/>
          </a:bodyPr>
          <a:lstStyle/>
          <a:p>
            <a:r>
              <a:rPr kumimoji="1" lang="en-US" altLang="zh-CN" baseline="30000" dirty="0">
                <a:solidFill>
                  <a:schemeClr val="bg1"/>
                </a:solidFill>
              </a:rPr>
              <a:t>2</a:t>
            </a:r>
            <a:r>
              <a:rPr kumimoji="1" lang="en-US" altLang="zh-CN" dirty="0">
                <a:solidFill>
                  <a:schemeClr val="bg1"/>
                </a:solidFill>
              </a:rPr>
              <a:t>Stevens Institute of Technology</a:t>
            </a:r>
            <a:endParaRPr kumimoji="1" lang="zh-CN" altLang="en-US" dirty="0">
              <a:solidFill>
                <a:schemeClr val="bg1"/>
              </a:solidFill>
            </a:endParaRPr>
          </a:p>
        </p:txBody>
      </p:sp>
      <p:sp>
        <p:nvSpPr>
          <p:cNvPr id="8" name="文本框 7">
            <a:extLst>
              <a:ext uri="{FF2B5EF4-FFF2-40B4-BE49-F238E27FC236}">
                <a16:creationId xmlns:a16="http://schemas.microsoft.com/office/drawing/2014/main" id="{0D719467-8C32-0B15-C692-6C84598EEEF6}"/>
              </a:ext>
            </a:extLst>
          </p:cNvPr>
          <p:cNvSpPr txBox="1"/>
          <p:nvPr/>
        </p:nvSpPr>
        <p:spPr>
          <a:xfrm>
            <a:off x="7390391" y="4682105"/>
            <a:ext cx="2449710" cy="369332"/>
          </a:xfrm>
          <a:prstGeom prst="rect">
            <a:avLst/>
          </a:prstGeom>
          <a:noFill/>
        </p:spPr>
        <p:txBody>
          <a:bodyPr wrap="none" rtlCol="0">
            <a:spAutoFit/>
          </a:bodyPr>
          <a:lstStyle/>
          <a:p>
            <a:r>
              <a:rPr kumimoji="1" lang="en-US" altLang="zh-CN" baseline="30000" dirty="0">
                <a:solidFill>
                  <a:schemeClr val="bg1"/>
                </a:solidFill>
              </a:rPr>
              <a:t>3</a:t>
            </a:r>
            <a:r>
              <a:rPr kumimoji="1" lang="en-US" altLang="zh-CN" dirty="0">
                <a:solidFill>
                  <a:schemeClr val="bg1"/>
                </a:solidFill>
              </a:rPr>
              <a:t>University of Chicago</a:t>
            </a:r>
            <a:endParaRPr kumimoji="1" lang="zh-CN" altLang="en-US" dirty="0">
              <a:solidFill>
                <a:schemeClr val="bg1"/>
              </a:solidFill>
            </a:endParaRPr>
          </a:p>
        </p:txBody>
      </p:sp>
      <p:sp>
        <p:nvSpPr>
          <p:cNvPr id="9" name="文本框 8">
            <a:extLst>
              <a:ext uri="{FF2B5EF4-FFF2-40B4-BE49-F238E27FC236}">
                <a16:creationId xmlns:a16="http://schemas.microsoft.com/office/drawing/2014/main" id="{43A02B53-75E6-1D11-C7D7-97A208A9F634}"/>
              </a:ext>
            </a:extLst>
          </p:cNvPr>
          <p:cNvSpPr txBox="1"/>
          <p:nvPr/>
        </p:nvSpPr>
        <p:spPr>
          <a:xfrm>
            <a:off x="1435289" y="5083109"/>
            <a:ext cx="2154757" cy="369332"/>
          </a:xfrm>
          <a:prstGeom prst="rect">
            <a:avLst/>
          </a:prstGeom>
          <a:noFill/>
        </p:spPr>
        <p:txBody>
          <a:bodyPr wrap="none" rtlCol="0">
            <a:spAutoFit/>
          </a:bodyPr>
          <a:lstStyle/>
          <a:p>
            <a:r>
              <a:rPr kumimoji="1" lang="en-US" altLang="zh-CN" baseline="30000" dirty="0">
                <a:solidFill>
                  <a:schemeClr val="bg1"/>
                </a:solidFill>
              </a:rPr>
              <a:t>4</a:t>
            </a:r>
            <a:r>
              <a:rPr kumimoji="1" lang="en-US" altLang="zh-CN" dirty="0">
                <a:solidFill>
                  <a:schemeClr val="bg1"/>
                </a:solidFill>
              </a:rPr>
              <a:t>Rutgers University</a:t>
            </a:r>
            <a:endParaRPr kumimoji="1" lang="zh-CN" altLang="en-US" dirty="0">
              <a:solidFill>
                <a:schemeClr val="bg1"/>
              </a:solidFill>
            </a:endParaRPr>
          </a:p>
        </p:txBody>
      </p:sp>
      <p:sp>
        <p:nvSpPr>
          <p:cNvPr id="10" name="文本框 9">
            <a:extLst>
              <a:ext uri="{FF2B5EF4-FFF2-40B4-BE49-F238E27FC236}">
                <a16:creationId xmlns:a16="http://schemas.microsoft.com/office/drawing/2014/main" id="{B2242F63-63F4-B886-96FC-C0A8BA9C52EE}"/>
              </a:ext>
            </a:extLst>
          </p:cNvPr>
          <p:cNvSpPr txBox="1"/>
          <p:nvPr/>
        </p:nvSpPr>
        <p:spPr>
          <a:xfrm>
            <a:off x="3760279" y="5091902"/>
            <a:ext cx="3219151" cy="369332"/>
          </a:xfrm>
          <a:prstGeom prst="rect">
            <a:avLst/>
          </a:prstGeom>
          <a:noFill/>
        </p:spPr>
        <p:txBody>
          <a:bodyPr wrap="none" rtlCol="0">
            <a:spAutoFit/>
          </a:bodyPr>
          <a:lstStyle/>
          <a:p>
            <a:r>
              <a:rPr kumimoji="1" lang="en-US" altLang="zh-CN" baseline="30000" dirty="0">
                <a:solidFill>
                  <a:schemeClr val="bg1"/>
                </a:solidFill>
              </a:rPr>
              <a:t>5</a:t>
            </a:r>
            <a:r>
              <a:rPr kumimoji="1" lang="en-US" altLang="zh-CN" dirty="0">
                <a:solidFill>
                  <a:schemeClr val="bg1"/>
                </a:solidFill>
              </a:rPr>
              <a:t>Argonne National Laboratory</a:t>
            </a:r>
            <a:endParaRPr kumimoji="1" lang="zh-CN" altLang="en-US" dirty="0">
              <a:solidFill>
                <a:schemeClr val="bg1"/>
              </a:solidFill>
            </a:endParaRPr>
          </a:p>
        </p:txBody>
      </p:sp>
      <p:sp>
        <p:nvSpPr>
          <p:cNvPr id="11" name="文本框 10">
            <a:extLst>
              <a:ext uri="{FF2B5EF4-FFF2-40B4-BE49-F238E27FC236}">
                <a16:creationId xmlns:a16="http://schemas.microsoft.com/office/drawing/2014/main" id="{F308F5D5-03EC-790E-F06E-BA35BBF2AE6C}"/>
              </a:ext>
            </a:extLst>
          </p:cNvPr>
          <p:cNvSpPr txBox="1"/>
          <p:nvPr/>
        </p:nvSpPr>
        <p:spPr>
          <a:xfrm>
            <a:off x="7390083" y="5145668"/>
            <a:ext cx="2090701" cy="369332"/>
          </a:xfrm>
          <a:prstGeom prst="rect">
            <a:avLst/>
          </a:prstGeom>
          <a:noFill/>
        </p:spPr>
        <p:txBody>
          <a:bodyPr wrap="none" rtlCol="0">
            <a:spAutoFit/>
          </a:bodyPr>
          <a:lstStyle/>
          <a:p>
            <a:r>
              <a:rPr kumimoji="1" lang="en-US" altLang="zh-CN" baseline="30000" dirty="0">
                <a:solidFill>
                  <a:schemeClr val="bg1"/>
                </a:solidFill>
              </a:rPr>
              <a:t>6</a:t>
            </a:r>
            <a:r>
              <a:rPr kumimoji="1" lang="en-US" altLang="zh-CN" dirty="0">
                <a:solidFill>
                  <a:schemeClr val="bg1"/>
                </a:solidFill>
              </a:rPr>
              <a:t>Temple University</a:t>
            </a:r>
            <a:endParaRPr kumimoji="1" lang="zh-CN" altLang="en-US" dirty="0">
              <a:solidFill>
                <a:schemeClr val="bg1"/>
              </a:solidFill>
            </a:endParaRPr>
          </a:p>
        </p:txBody>
      </p:sp>
      <p:sp>
        <p:nvSpPr>
          <p:cNvPr id="12" name="文本框 11">
            <a:extLst>
              <a:ext uri="{FF2B5EF4-FFF2-40B4-BE49-F238E27FC236}">
                <a16:creationId xmlns:a16="http://schemas.microsoft.com/office/drawing/2014/main" id="{DFDBC491-62A9-573C-0F59-1CF4A2A7C97B}"/>
              </a:ext>
            </a:extLst>
          </p:cNvPr>
          <p:cNvSpPr txBox="1"/>
          <p:nvPr/>
        </p:nvSpPr>
        <p:spPr>
          <a:xfrm>
            <a:off x="4780848" y="5534248"/>
            <a:ext cx="4860690" cy="369332"/>
          </a:xfrm>
          <a:prstGeom prst="rect">
            <a:avLst/>
          </a:prstGeom>
          <a:noFill/>
        </p:spPr>
        <p:txBody>
          <a:bodyPr wrap="none" rtlCol="0">
            <a:spAutoFit/>
          </a:bodyPr>
          <a:lstStyle/>
          <a:p>
            <a:r>
              <a:rPr kumimoji="1" lang="en-US" altLang="zh-CN" baseline="30000" dirty="0">
                <a:solidFill>
                  <a:schemeClr val="bg1"/>
                </a:solidFill>
              </a:rPr>
              <a:t>8</a:t>
            </a:r>
            <a:r>
              <a:rPr kumimoji="1" lang="en-US" altLang="zh-CN" dirty="0">
                <a:solidFill>
                  <a:schemeClr val="bg1"/>
                </a:solidFill>
              </a:rPr>
              <a:t>University of Chinese Academy of Sciences</a:t>
            </a:r>
            <a:endParaRPr kumimoji="1" lang="zh-CN" altLang="en-US" dirty="0">
              <a:solidFill>
                <a:schemeClr val="bg1"/>
              </a:solidFill>
            </a:endParaRPr>
          </a:p>
        </p:txBody>
      </p:sp>
      <p:sp>
        <p:nvSpPr>
          <p:cNvPr id="18" name="文本框 17">
            <a:extLst>
              <a:ext uri="{FF2B5EF4-FFF2-40B4-BE49-F238E27FC236}">
                <a16:creationId xmlns:a16="http://schemas.microsoft.com/office/drawing/2014/main" id="{DD935ECC-41F4-5BCD-7D45-8AFEE8195C88}"/>
              </a:ext>
            </a:extLst>
          </p:cNvPr>
          <p:cNvSpPr txBox="1"/>
          <p:nvPr/>
        </p:nvSpPr>
        <p:spPr>
          <a:xfrm>
            <a:off x="7402748" y="6239331"/>
            <a:ext cx="4519448" cy="523220"/>
          </a:xfrm>
          <a:prstGeom prst="rect">
            <a:avLst/>
          </a:prstGeom>
          <a:noFill/>
        </p:spPr>
        <p:txBody>
          <a:bodyPr wrap="square">
            <a:spAutoFit/>
          </a:bodyPr>
          <a:lstStyle/>
          <a:p>
            <a:r>
              <a:rPr lang="en-US" altLang="zh-CN" sz="1400" dirty="0">
                <a:solidFill>
                  <a:schemeClr val="bg1"/>
                </a:solidFill>
              </a:rPr>
              <a:t>30th ACM SIGPLAN Annual Symposium on Principles and Practice of Parallel Programming (</a:t>
            </a:r>
            <a:r>
              <a:rPr lang="en-US" altLang="zh-CN" sz="1400" dirty="0" err="1">
                <a:solidFill>
                  <a:schemeClr val="bg1"/>
                </a:solidFill>
              </a:rPr>
              <a:t>PPoPP</a:t>
            </a:r>
            <a:r>
              <a:rPr lang="en-US" altLang="zh-CN" sz="1400" dirty="0">
                <a:solidFill>
                  <a:schemeClr val="bg1"/>
                </a:solidFill>
              </a:rPr>
              <a:t> 2025)</a:t>
            </a:r>
            <a:endParaRPr lang="zh-CN" altLang="en-US" sz="1400" dirty="0">
              <a:solidFill>
                <a:schemeClr val="bg1"/>
              </a:solidFill>
            </a:endParaRPr>
          </a:p>
        </p:txBody>
      </p:sp>
      <p:sp>
        <p:nvSpPr>
          <p:cNvPr id="13" name="文本框 12">
            <a:extLst>
              <a:ext uri="{FF2B5EF4-FFF2-40B4-BE49-F238E27FC236}">
                <a16:creationId xmlns:a16="http://schemas.microsoft.com/office/drawing/2014/main" id="{3FDAE6C8-5A9A-F211-D6F1-494CD9D3FE85}"/>
              </a:ext>
            </a:extLst>
          </p:cNvPr>
          <p:cNvSpPr txBox="1"/>
          <p:nvPr/>
        </p:nvSpPr>
        <p:spPr>
          <a:xfrm>
            <a:off x="1435289" y="5489512"/>
            <a:ext cx="2719014" cy="369332"/>
          </a:xfrm>
          <a:prstGeom prst="rect">
            <a:avLst/>
          </a:prstGeom>
          <a:noFill/>
        </p:spPr>
        <p:txBody>
          <a:bodyPr wrap="none" rtlCol="0">
            <a:spAutoFit/>
          </a:bodyPr>
          <a:lstStyle/>
          <a:p>
            <a:r>
              <a:rPr kumimoji="1" lang="en-US" altLang="zh-CN" baseline="30000" dirty="0">
                <a:solidFill>
                  <a:schemeClr val="bg1"/>
                </a:solidFill>
              </a:rPr>
              <a:t>7</a:t>
            </a:r>
            <a:r>
              <a:rPr kumimoji="1" lang="en-US" altLang="zh-CN" dirty="0">
                <a:solidFill>
                  <a:schemeClr val="bg1"/>
                </a:solidFill>
              </a:rPr>
              <a:t>Northwestern University</a:t>
            </a:r>
            <a:endParaRPr kumimoji="1" lang="zh-CN" alt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6884248B-6A30-1E4E-B282-C6BDFAA8A004}"/>
              </a:ext>
            </a:extLst>
          </p:cNvPr>
          <p:cNvCxnSpPr/>
          <p:nvPr/>
        </p:nvCxnSpPr>
        <p:spPr>
          <a:xfrm>
            <a:off x="432486" y="1136076"/>
            <a:ext cx="11383652" cy="0"/>
          </a:xfrm>
          <a:prstGeom prst="line">
            <a:avLst/>
          </a:prstGeom>
          <a:ln w="15875">
            <a:solidFill>
              <a:srgbClr val="841F19"/>
            </a:solidFill>
          </a:ln>
        </p:spPr>
        <p:style>
          <a:lnRef idx="1">
            <a:schemeClr val="accent1"/>
          </a:lnRef>
          <a:fillRef idx="0">
            <a:schemeClr val="accent1"/>
          </a:fillRef>
          <a:effectRef idx="0">
            <a:schemeClr val="accent1"/>
          </a:effectRef>
          <a:fontRef idx="minor">
            <a:schemeClr val="tx1"/>
          </a:fontRef>
        </p:style>
      </p:cxnSp>
      <p:sp>
        <p:nvSpPr>
          <p:cNvPr id="13" name="Google Shape;380;p40">
            <a:extLst>
              <a:ext uri="{FF2B5EF4-FFF2-40B4-BE49-F238E27FC236}">
                <a16:creationId xmlns:a16="http://schemas.microsoft.com/office/drawing/2014/main" id="{02E127E3-F874-5A47-8AAA-78660A005DDE}"/>
              </a:ext>
            </a:extLst>
          </p:cNvPr>
          <p:cNvSpPr txBox="1"/>
          <p:nvPr/>
        </p:nvSpPr>
        <p:spPr>
          <a:xfrm>
            <a:off x="505796" y="571906"/>
            <a:ext cx="5053628" cy="553957"/>
          </a:xfrm>
          <a:prstGeom prst="rect">
            <a:avLst/>
          </a:prstGeom>
          <a:noFill/>
          <a:ln>
            <a:noFill/>
          </a:ln>
        </p:spPr>
        <p:txBody>
          <a:bodyPr spcFirstLastPara="1" wrap="square" lIns="91425" tIns="45700" rIns="91425" bIns="45700" anchor="t" anchorCtr="0">
            <a:spAutoFit/>
          </a:bodyPr>
          <a:lstStyle/>
          <a:p>
            <a:pPr>
              <a:defRPr/>
            </a:pPr>
            <a:r>
              <a:rPr lang="en-US" sz="3000" b="1" dirty="0">
                <a:solidFill>
                  <a:srgbClr val="000000"/>
                </a:solidFill>
                <a:cs typeface="Arial"/>
              </a:rPr>
              <a:t>Design of COMPSO</a:t>
            </a:r>
            <a:endParaRPr kumimoji="0" lang="en-US" sz="3000" b="0" i="0" u="none" strike="noStrike" kern="1200" cap="none" spc="0" normalizeH="0" baseline="0" noProof="0" dirty="0">
              <a:ln>
                <a:noFill/>
              </a:ln>
              <a:solidFill>
                <a:srgbClr val="000000"/>
              </a:solidFill>
              <a:effectLst/>
              <a:uLnTx/>
              <a:uFillTx/>
              <a:ea typeface="+mn-ea"/>
              <a:cs typeface="+mn-cs"/>
            </a:endParaRPr>
          </a:p>
        </p:txBody>
      </p:sp>
      <p:sp>
        <p:nvSpPr>
          <p:cNvPr id="3" name="TextBox 23">
            <a:extLst>
              <a:ext uri="{FF2B5EF4-FFF2-40B4-BE49-F238E27FC236}">
                <a16:creationId xmlns:a16="http://schemas.microsoft.com/office/drawing/2014/main" id="{E34D12C1-F77C-3C1F-445A-0EB6F9140E9B}"/>
              </a:ext>
            </a:extLst>
          </p:cNvPr>
          <p:cNvSpPr txBox="1"/>
          <p:nvPr/>
        </p:nvSpPr>
        <p:spPr>
          <a:xfrm>
            <a:off x="380705" y="1167402"/>
            <a:ext cx="13012558" cy="307777"/>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ea typeface="黑体"/>
                <a:cs typeface="+mn-lt"/>
              </a:rPr>
              <a:t>Optimizations in GPU Implementation</a:t>
            </a:r>
            <a:endParaRPr lang="en-US" b="1" dirty="0">
              <a:ea typeface="黑体"/>
              <a:cs typeface="+mn-lt"/>
            </a:endParaRPr>
          </a:p>
        </p:txBody>
      </p:sp>
      <p:pic>
        <p:nvPicPr>
          <p:cNvPr id="12" name="图片 11" descr="图表, 折线图&#10;&#10;描述已自动生成">
            <a:extLst>
              <a:ext uri="{FF2B5EF4-FFF2-40B4-BE49-F238E27FC236}">
                <a16:creationId xmlns:a16="http://schemas.microsoft.com/office/drawing/2014/main" id="{D98B93C6-0BF0-671F-763D-67A7B09B53FB}"/>
              </a:ext>
            </a:extLst>
          </p:cNvPr>
          <p:cNvPicPr>
            <a:picLocks noChangeAspect="1"/>
          </p:cNvPicPr>
          <p:nvPr/>
        </p:nvPicPr>
        <p:blipFill>
          <a:blip r:embed="rId3"/>
          <a:stretch>
            <a:fillRect/>
          </a:stretch>
        </p:blipFill>
        <p:spPr>
          <a:xfrm>
            <a:off x="505796" y="2750795"/>
            <a:ext cx="5791200" cy="2768600"/>
          </a:xfrm>
          <a:prstGeom prst="rect">
            <a:avLst/>
          </a:prstGeom>
        </p:spPr>
      </p:pic>
      <p:sp>
        <p:nvSpPr>
          <p:cNvPr id="14" name="文本框 13">
            <a:extLst>
              <a:ext uri="{FF2B5EF4-FFF2-40B4-BE49-F238E27FC236}">
                <a16:creationId xmlns:a16="http://schemas.microsoft.com/office/drawing/2014/main" id="{8C660A5F-06B3-CBA0-AC96-7E49977FB857}"/>
              </a:ext>
            </a:extLst>
          </p:cNvPr>
          <p:cNvSpPr txBox="1"/>
          <p:nvPr/>
        </p:nvSpPr>
        <p:spPr>
          <a:xfrm>
            <a:off x="364556" y="1697488"/>
            <a:ext cx="6073680" cy="830997"/>
          </a:xfrm>
          <a:prstGeom prst="rect">
            <a:avLst/>
          </a:prstGeom>
          <a:noFill/>
        </p:spPr>
        <p:txBody>
          <a:bodyPr wrap="square">
            <a:spAutoFit/>
          </a:bodyPr>
          <a:lstStyle/>
          <a:p>
            <a:pPr marL="285750" indent="-285750">
              <a:buFont typeface="Arial" panose="020B0604020202020204" pitchFamily="34" charset="0"/>
              <a:buChar char="•"/>
            </a:pPr>
            <a:r>
              <a:rPr lang="en-US" altLang="zh-CN" sz="1600" dirty="0"/>
              <a:t>Kernel fusion that reduces memory traffic to global memory</a:t>
            </a:r>
          </a:p>
          <a:p>
            <a:pPr marL="285750" indent="-285750">
              <a:buFont typeface="Arial" panose="020B0604020202020204" pitchFamily="34" charset="0"/>
              <a:buChar char="•"/>
            </a:pPr>
            <a:r>
              <a:rPr lang="en-US" altLang="zh-CN" sz="1600" dirty="0"/>
              <a:t>Fine-grained range computation (e.g., maxima of each layer) using block reduction and warp-level shuffle.</a:t>
            </a:r>
            <a:endParaRPr lang="zh-CN" altLang="en-US" sz="1600" dirty="0"/>
          </a:p>
        </p:txBody>
      </p:sp>
      <p:sp>
        <p:nvSpPr>
          <p:cNvPr id="15" name="TextBox 23">
            <a:extLst>
              <a:ext uri="{FF2B5EF4-FFF2-40B4-BE49-F238E27FC236}">
                <a16:creationId xmlns:a16="http://schemas.microsoft.com/office/drawing/2014/main" id="{7C865008-76FE-80B5-E5F0-59EDF992EE37}"/>
              </a:ext>
            </a:extLst>
          </p:cNvPr>
          <p:cNvSpPr txBox="1"/>
          <p:nvPr/>
        </p:nvSpPr>
        <p:spPr>
          <a:xfrm>
            <a:off x="7147034" y="1237977"/>
            <a:ext cx="13012558" cy="307777"/>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ea typeface="黑体"/>
                <a:cs typeface="+mn-lt"/>
              </a:rPr>
              <a:t>Encoder Selection by performance model</a:t>
            </a:r>
            <a:endParaRPr lang="en-US" b="1" dirty="0">
              <a:ea typeface="黑体"/>
              <a:cs typeface="+mn-lt"/>
            </a:endParaRPr>
          </a:p>
        </p:txBody>
      </p:sp>
      <p:pic>
        <p:nvPicPr>
          <p:cNvPr id="17" name="图片 16" descr="表格&#10;&#10;描述已自动生成">
            <a:extLst>
              <a:ext uri="{FF2B5EF4-FFF2-40B4-BE49-F238E27FC236}">
                <a16:creationId xmlns:a16="http://schemas.microsoft.com/office/drawing/2014/main" id="{AFF07492-D34C-01A0-8CCD-550139A34280}"/>
              </a:ext>
            </a:extLst>
          </p:cNvPr>
          <p:cNvPicPr>
            <a:picLocks noChangeAspect="1"/>
          </p:cNvPicPr>
          <p:nvPr/>
        </p:nvPicPr>
        <p:blipFill>
          <a:blip r:embed="rId4"/>
          <a:stretch>
            <a:fillRect/>
          </a:stretch>
        </p:blipFill>
        <p:spPr>
          <a:xfrm>
            <a:off x="7062952" y="1596768"/>
            <a:ext cx="4539170" cy="2308053"/>
          </a:xfrm>
          <a:prstGeom prst="rect">
            <a:avLst/>
          </a:prstGeom>
        </p:spPr>
      </p:pic>
      <p:sp>
        <p:nvSpPr>
          <p:cNvPr id="21" name="文本框 20">
            <a:extLst>
              <a:ext uri="{FF2B5EF4-FFF2-40B4-BE49-F238E27FC236}">
                <a16:creationId xmlns:a16="http://schemas.microsoft.com/office/drawing/2014/main" id="{E8C4D6D5-31C6-988F-7FA6-23275BDD2288}"/>
              </a:ext>
            </a:extLst>
          </p:cNvPr>
          <p:cNvSpPr txBox="1"/>
          <p:nvPr/>
        </p:nvSpPr>
        <p:spPr>
          <a:xfrm>
            <a:off x="6886984" y="4026410"/>
            <a:ext cx="6073680" cy="584775"/>
          </a:xfrm>
          <a:prstGeom prst="rect">
            <a:avLst/>
          </a:prstGeom>
          <a:noFill/>
        </p:spPr>
        <p:txBody>
          <a:bodyPr wrap="square">
            <a:spAutoFit/>
          </a:bodyPr>
          <a:lstStyle/>
          <a:p>
            <a:pPr marL="285750" indent="-285750">
              <a:buFont typeface="Arial" panose="020B0604020202020204" pitchFamily="34" charset="0"/>
              <a:buChar char="•"/>
            </a:pPr>
            <a:r>
              <a:rPr lang="en-US" altLang="zh-CN" sz="1600" dirty="0"/>
              <a:t>ANS is the best in this case, that has near-highest compression ratio and throughput.</a:t>
            </a:r>
            <a:endParaRPr lang="zh-CN" altLang="en-US" sz="1600" dirty="0"/>
          </a:p>
        </p:txBody>
      </p:sp>
    </p:spTree>
    <p:extLst>
      <p:ext uri="{BB962C8B-B14F-4D97-AF65-F5344CB8AC3E}">
        <p14:creationId xmlns:p14="http://schemas.microsoft.com/office/powerpoint/2010/main" val="3958928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EC0FA-C3B3-39A2-B236-AF8063991BEA}"/>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10E1F19-AC1D-B1CB-7A93-93A4AE039D15}"/>
              </a:ext>
            </a:extLst>
          </p:cNvPr>
          <p:cNvCxnSpPr/>
          <p:nvPr/>
        </p:nvCxnSpPr>
        <p:spPr>
          <a:xfrm>
            <a:off x="432486" y="1136076"/>
            <a:ext cx="11383652" cy="0"/>
          </a:xfrm>
          <a:prstGeom prst="line">
            <a:avLst/>
          </a:prstGeom>
          <a:ln w="15875">
            <a:solidFill>
              <a:srgbClr val="841F19"/>
            </a:solidFill>
          </a:ln>
        </p:spPr>
        <p:style>
          <a:lnRef idx="1">
            <a:schemeClr val="accent1"/>
          </a:lnRef>
          <a:fillRef idx="0">
            <a:schemeClr val="accent1"/>
          </a:fillRef>
          <a:effectRef idx="0">
            <a:schemeClr val="accent1"/>
          </a:effectRef>
          <a:fontRef idx="minor">
            <a:schemeClr val="tx1"/>
          </a:fontRef>
        </p:style>
      </p:cxnSp>
      <p:sp>
        <p:nvSpPr>
          <p:cNvPr id="13" name="Google Shape;380;p40">
            <a:extLst>
              <a:ext uri="{FF2B5EF4-FFF2-40B4-BE49-F238E27FC236}">
                <a16:creationId xmlns:a16="http://schemas.microsoft.com/office/drawing/2014/main" id="{2A47A3FF-B54E-69AC-AF0F-16BA9B111CAD}"/>
              </a:ext>
            </a:extLst>
          </p:cNvPr>
          <p:cNvSpPr txBox="1"/>
          <p:nvPr/>
        </p:nvSpPr>
        <p:spPr>
          <a:xfrm>
            <a:off x="505796" y="571906"/>
            <a:ext cx="5053628" cy="553957"/>
          </a:xfrm>
          <a:prstGeom prst="rect">
            <a:avLst/>
          </a:prstGeom>
          <a:noFill/>
          <a:ln>
            <a:noFill/>
          </a:ln>
        </p:spPr>
        <p:txBody>
          <a:bodyPr spcFirstLastPara="1" wrap="square" lIns="91425" tIns="45700" rIns="91425" bIns="45700" anchor="t" anchorCtr="0">
            <a:spAutoFit/>
          </a:bodyPr>
          <a:lstStyle/>
          <a:p>
            <a:pPr>
              <a:defRPr/>
            </a:pPr>
            <a:r>
              <a:rPr lang="en-US" sz="3000" b="1">
                <a:solidFill>
                  <a:srgbClr val="000000"/>
                </a:solidFill>
                <a:cs typeface="Arial"/>
              </a:rPr>
              <a:t>Evaluation</a:t>
            </a:r>
            <a:endParaRPr lang="en-US">
              <a:ea typeface="+mn-ea"/>
              <a:cs typeface="+mn-cs"/>
            </a:endParaRPr>
          </a:p>
        </p:txBody>
      </p:sp>
      <p:sp>
        <p:nvSpPr>
          <p:cNvPr id="7" name="TextBox 23">
            <a:extLst>
              <a:ext uri="{FF2B5EF4-FFF2-40B4-BE49-F238E27FC236}">
                <a16:creationId xmlns:a16="http://schemas.microsoft.com/office/drawing/2014/main" id="{1C8A2657-3E81-1756-2095-8B18CA28E297}"/>
              </a:ext>
            </a:extLst>
          </p:cNvPr>
          <p:cNvSpPr txBox="1"/>
          <p:nvPr/>
        </p:nvSpPr>
        <p:spPr>
          <a:xfrm>
            <a:off x="380705" y="1167402"/>
            <a:ext cx="10613116" cy="3600986"/>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ea typeface="黑体"/>
                <a:cs typeface="+mn-lt"/>
              </a:rPr>
              <a:t>Platforms</a:t>
            </a:r>
          </a:p>
          <a:p>
            <a:pPr marL="342900" indent="-342900">
              <a:buFont typeface="+mj-lt"/>
              <a:buAutoNum type="arabicPeriod"/>
            </a:pPr>
            <a:r>
              <a:rPr lang="en-US" sz="1400" dirty="0">
                <a:ea typeface="黑体"/>
                <a:cs typeface="+mn-lt"/>
              </a:rPr>
              <a:t>A 16-node cluster, each node equipped with two AMD EPYC 7742 processors, 256 GB of RAM, and four 40GB NV-Link connected NVIDIA A100 GPUs. With Slingshot10 (100Gbps).</a:t>
            </a:r>
          </a:p>
          <a:p>
            <a:pPr marL="342900" indent="-342900">
              <a:buFont typeface="+mj-lt"/>
              <a:buAutoNum type="arabicPeriod"/>
            </a:pPr>
            <a:r>
              <a:rPr lang="en-US" sz="1400" dirty="0">
                <a:ea typeface="黑体"/>
                <a:cs typeface="+mn-lt"/>
              </a:rPr>
              <a:t>A 64-node cluster, each node equipped with the same GPU configuration, one AMD EPYC Milan 7543P processor, and 512 GB of RAM. </a:t>
            </a:r>
            <a:r>
              <a:rPr lang="en-US" altLang="zh-CN" sz="1400" dirty="0">
                <a:ea typeface="黑体"/>
                <a:cs typeface="+mn-lt"/>
              </a:rPr>
              <a:t>With Slingshot11 (200Gbps).</a:t>
            </a:r>
            <a:endParaRPr lang="en-US" sz="1400" dirty="0">
              <a:ea typeface="黑体"/>
              <a:cs typeface="+mn-lt"/>
            </a:endParaRPr>
          </a:p>
          <a:p>
            <a:endParaRPr lang="en-US" sz="1400" b="1" dirty="0">
              <a:ea typeface="黑体"/>
              <a:cs typeface="+mn-lt"/>
            </a:endParaRPr>
          </a:p>
          <a:p>
            <a:r>
              <a:rPr lang="en-US" sz="1400" b="1" dirty="0">
                <a:ea typeface="黑体"/>
                <a:cs typeface="+mn-lt"/>
              </a:rPr>
              <a:t>Baselines</a:t>
            </a:r>
          </a:p>
          <a:p>
            <a:pPr marL="342900" indent="-342900">
              <a:buFont typeface="+mj-lt"/>
              <a:buAutoNum type="arabicPeriod"/>
            </a:pPr>
            <a:r>
              <a:rPr lang="en-US" sz="1400" dirty="0">
                <a:ea typeface="黑体"/>
                <a:cs typeface="+mn-lt"/>
              </a:rPr>
              <a:t>QSGD: Using SR for quantization and Elias Encoder</a:t>
            </a:r>
          </a:p>
          <a:p>
            <a:pPr marL="342900" indent="-342900">
              <a:buFont typeface="+mj-lt"/>
              <a:buAutoNum type="arabicPeriod"/>
            </a:pPr>
            <a:r>
              <a:rPr lang="en-US" sz="1400" dirty="0" err="1">
                <a:ea typeface="黑体"/>
                <a:cs typeface="+mn-lt"/>
              </a:rPr>
              <a:t>cuSZ</a:t>
            </a:r>
            <a:r>
              <a:rPr lang="en-US" sz="1400" dirty="0">
                <a:ea typeface="黑体"/>
                <a:cs typeface="+mn-lt"/>
              </a:rPr>
              <a:t>: Using RN for quantization and Huffman Encoder</a:t>
            </a:r>
          </a:p>
          <a:p>
            <a:pPr marL="342900" indent="-342900">
              <a:buFont typeface="+mj-lt"/>
              <a:buAutoNum type="arabicPeriod"/>
            </a:pPr>
            <a:r>
              <a:rPr lang="en-US" sz="1400" dirty="0" err="1">
                <a:ea typeface="黑体"/>
                <a:cs typeface="+mn-lt"/>
              </a:rPr>
              <a:t>CocktailSGD</a:t>
            </a:r>
            <a:r>
              <a:rPr lang="en-US" sz="1400" dirty="0">
                <a:ea typeface="黑体"/>
                <a:cs typeface="+mn-lt"/>
              </a:rPr>
              <a:t>: Using </a:t>
            </a:r>
            <a:r>
              <a:rPr lang="en-US" sz="1400" dirty="0" err="1">
                <a:ea typeface="黑体"/>
                <a:cs typeface="+mn-lt"/>
              </a:rPr>
              <a:t>Sparsification</a:t>
            </a:r>
            <a:r>
              <a:rPr lang="en-US" sz="1400" dirty="0">
                <a:ea typeface="黑体"/>
                <a:cs typeface="+mn-lt"/>
              </a:rPr>
              <a:t> and Quantization with manual-tuned sparsity and quantization bits.</a:t>
            </a:r>
          </a:p>
          <a:p>
            <a:endParaRPr lang="en-US" sz="1400" b="1" dirty="0">
              <a:ea typeface="黑体"/>
              <a:cs typeface="+mn-lt"/>
            </a:endParaRPr>
          </a:p>
          <a:p>
            <a:r>
              <a:rPr lang="en-US" sz="1400" b="1" dirty="0">
                <a:ea typeface="黑体"/>
                <a:cs typeface="+mn-lt"/>
              </a:rPr>
              <a:t>DNN Models, Datasets and Benchmark</a:t>
            </a:r>
          </a:p>
          <a:p>
            <a:pPr marL="342900" indent="-342900">
              <a:buFont typeface="+mj-lt"/>
              <a:buAutoNum type="arabicPeriod"/>
            </a:pPr>
            <a:r>
              <a:rPr lang="en-US" sz="1400" dirty="0">
                <a:ea typeface="黑体"/>
                <a:cs typeface="+mn-lt"/>
              </a:rPr>
              <a:t>ResNet-50 on ImageNet</a:t>
            </a:r>
          </a:p>
          <a:p>
            <a:pPr marL="342900" indent="-342900">
              <a:buFont typeface="+mj-lt"/>
              <a:buAutoNum type="arabicPeriod"/>
            </a:pPr>
            <a:r>
              <a:rPr lang="en-US" sz="1400" dirty="0">
                <a:ea typeface="黑体"/>
                <a:cs typeface="+mn-lt"/>
              </a:rPr>
              <a:t>Mask R-CNN on COCO dataset</a:t>
            </a:r>
          </a:p>
          <a:p>
            <a:pPr marL="342900" indent="-342900">
              <a:buFont typeface="+mj-lt"/>
              <a:buAutoNum type="arabicPeriod"/>
            </a:pPr>
            <a:r>
              <a:rPr lang="en-US" sz="1400" dirty="0">
                <a:ea typeface="黑体"/>
                <a:cs typeface="+mn-lt"/>
              </a:rPr>
              <a:t>BERT-large on </a:t>
            </a:r>
            <a:r>
              <a:rPr lang="en-US" sz="1400" dirty="0" err="1">
                <a:ea typeface="黑体"/>
                <a:cs typeface="+mn-lt"/>
              </a:rPr>
              <a:t>enwiki</a:t>
            </a:r>
            <a:r>
              <a:rPr lang="en-US" sz="1400" dirty="0">
                <a:ea typeface="黑体"/>
                <a:cs typeface="+mn-lt"/>
              </a:rPr>
              <a:t> and Toronto </a:t>
            </a:r>
            <a:r>
              <a:rPr lang="en-US" sz="1400" dirty="0" err="1">
                <a:ea typeface="黑体"/>
                <a:cs typeface="+mn-lt"/>
              </a:rPr>
              <a:t>BookCorpus</a:t>
            </a:r>
            <a:r>
              <a:rPr lang="en-US" sz="1400" dirty="0">
                <a:ea typeface="黑体"/>
                <a:cs typeface="+mn-lt"/>
              </a:rPr>
              <a:t>, with the </a:t>
            </a:r>
            <a:r>
              <a:rPr lang="en-US" sz="1400" dirty="0" err="1">
                <a:ea typeface="黑体"/>
                <a:cs typeface="+mn-lt"/>
              </a:rPr>
              <a:t>SQuAD</a:t>
            </a:r>
            <a:r>
              <a:rPr lang="en-US" sz="1400" dirty="0">
                <a:ea typeface="黑体"/>
                <a:cs typeface="+mn-lt"/>
              </a:rPr>
              <a:t> for downstream task evaluation</a:t>
            </a:r>
          </a:p>
          <a:p>
            <a:pPr marL="342900" indent="-342900">
              <a:buFont typeface="+mj-lt"/>
              <a:buAutoNum type="arabicPeriod"/>
            </a:pPr>
            <a:r>
              <a:rPr lang="en-US" sz="1400" dirty="0">
                <a:ea typeface="黑体"/>
                <a:cs typeface="+mn-lt"/>
              </a:rPr>
              <a:t>GPT-3 style model on Pile</a:t>
            </a:r>
            <a:endParaRPr lang="en-US" dirty="0"/>
          </a:p>
        </p:txBody>
      </p:sp>
    </p:spTree>
    <p:extLst>
      <p:ext uri="{BB962C8B-B14F-4D97-AF65-F5344CB8AC3E}">
        <p14:creationId xmlns:p14="http://schemas.microsoft.com/office/powerpoint/2010/main" val="4011344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21DD3-E88E-8E8B-44D9-F01294924B3A}"/>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ED8B0C9-FA1F-8C35-8CBE-9E493D870BF7}"/>
              </a:ext>
            </a:extLst>
          </p:cNvPr>
          <p:cNvCxnSpPr/>
          <p:nvPr/>
        </p:nvCxnSpPr>
        <p:spPr>
          <a:xfrm>
            <a:off x="432486" y="1136076"/>
            <a:ext cx="11383652" cy="0"/>
          </a:xfrm>
          <a:prstGeom prst="line">
            <a:avLst/>
          </a:prstGeom>
          <a:ln w="15875">
            <a:solidFill>
              <a:srgbClr val="841F19"/>
            </a:solidFill>
          </a:ln>
        </p:spPr>
        <p:style>
          <a:lnRef idx="1">
            <a:schemeClr val="accent1"/>
          </a:lnRef>
          <a:fillRef idx="0">
            <a:schemeClr val="accent1"/>
          </a:fillRef>
          <a:effectRef idx="0">
            <a:schemeClr val="accent1"/>
          </a:effectRef>
          <a:fontRef idx="minor">
            <a:schemeClr val="tx1"/>
          </a:fontRef>
        </p:style>
      </p:cxnSp>
      <p:sp>
        <p:nvSpPr>
          <p:cNvPr id="13" name="Google Shape;380;p40">
            <a:extLst>
              <a:ext uri="{FF2B5EF4-FFF2-40B4-BE49-F238E27FC236}">
                <a16:creationId xmlns:a16="http://schemas.microsoft.com/office/drawing/2014/main" id="{ED1C3964-0D40-7793-F78D-5EA1FEEEA8CB}"/>
              </a:ext>
            </a:extLst>
          </p:cNvPr>
          <p:cNvSpPr txBox="1"/>
          <p:nvPr/>
        </p:nvSpPr>
        <p:spPr>
          <a:xfrm>
            <a:off x="505796" y="571906"/>
            <a:ext cx="5053628" cy="553957"/>
          </a:xfrm>
          <a:prstGeom prst="rect">
            <a:avLst/>
          </a:prstGeom>
          <a:noFill/>
          <a:ln>
            <a:noFill/>
          </a:ln>
        </p:spPr>
        <p:txBody>
          <a:bodyPr spcFirstLastPara="1" wrap="square" lIns="91425" tIns="45700" rIns="91425" bIns="45700" anchor="t" anchorCtr="0">
            <a:spAutoFit/>
          </a:bodyPr>
          <a:lstStyle/>
          <a:p>
            <a:pPr>
              <a:defRPr/>
            </a:pPr>
            <a:r>
              <a:rPr lang="en-US" sz="3000" b="1">
                <a:solidFill>
                  <a:srgbClr val="000000"/>
                </a:solidFill>
                <a:cs typeface="Arial"/>
              </a:rPr>
              <a:t>Evaluation</a:t>
            </a:r>
            <a:endParaRPr lang="en-US">
              <a:ea typeface="+mn-ea"/>
              <a:cs typeface="+mn-cs"/>
            </a:endParaRPr>
          </a:p>
        </p:txBody>
      </p:sp>
      <p:sp>
        <p:nvSpPr>
          <p:cNvPr id="7" name="TextBox 23">
            <a:extLst>
              <a:ext uri="{FF2B5EF4-FFF2-40B4-BE49-F238E27FC236}">
                <a16:creationId xmlns:a16="http://schemas.microsoft.com/office/drawing/2014/main" id="{0151CA22-4A06-748F-72EF-0110269602DB}"/>
              </a:ext>
            </a:extLst>
          </p:cNvPr>
          <p:cNvSpPr txBox="1"/>
          <p:nvPr/>
        </p:nvSpPr>
        <p:spPr>
          <a:xfrm>
            <a:off x="380705" y="1167402"/>
            <a:ext cx="13012558" cy="307777"/>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ea typeface="黑体"/>
                <a:cs typeface="+mn-lt"/>
              </a:rPr>
              <a:t>Communication Performance</a:t>
            </a:r>
            <a:endParaRPr lang="en-US" dirty="0"/>
          </a:p>
        </p:txBody>
      </p:sp>
      <p:pic>
        <p:nvPicPr>
          <p:cNvPr id="3" name="图片 2" descr="图片包含 图表&#10;&#10;描述已自动生成">
            <a:extLst>
              <a:ext uri="{FF2B5EF4-FFF2-40B4-BE49-F238E27FC236}">
                <a16:creationId xmlns:a16="http://schemas.microsoft.com/office/drawing/2014/main" id="{93D96BD3-2BB7-DE23-5A91-C887AF399F07}"/>
              </a:ext>
            </a:extLst>
          </p:cNvPr>
          <p:cNvPicPr>
            <a:picLocks noChangeAspect="1"/>
          </p:cNvPicPr>
          <p:nvPr/>
        </p:nvPicPr>
        <p:blipFill>
          <a:blip r:embed="rId3"/>
          <a:srcRect b="2649"/>
          <a:stretch/>
        </p:blipFill>
        <p:spPr>
          <a:xfrm>
            <a:off x="505796" y="1475179"/>
            <a:ext cx="6019800" cy="3041430"/>
          </a:xfrm>
          <a:prstGeom prst="rect">
            <a:avLst/>
          </a:prstGeom>
        </p:spPr>
      </p:pic>
      <p:sp>
        <p:nvSpPr>
          <p:cNvPr id="4" name="TextBox 23">
            <a:extLst>
              <a:ext uri="{FF2B5EF4-FFF2-40B4-BE49-F238E27FC236}">
                <a16:creationId xmlns:a16="http://schemas.microsoft.com/office/drawing/2014/main" id="{EEFF51A8-CBEA-F2E3-BFDD-84393D0193C7}"/>
              </a:ext>
            </a:extLst>
          </p:cNvPr>
          <p:cNvSpPr txBox="1"/>
          <p:nvPr/>
        </p:nvSpPr>
        <p:spPr>
          <a:xfrm>
            <a:off x="432486" y="4670497"/>
            <a:ext cx="13012558" cy="1477328"/>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Up to </a:t>
            </a:r>
            <a:r>
              <a:rPr lang="en-US" b="1" dirty="0"/>
              <a:t>14.15x</a:t>
            </a:r>
            <a:r>
              <a:rPr lang="en-US" dirty="0"/>
              <a:t> communication speedup by achieving a compression ratio of </a:t>
            </a:r>
            <a:r>
              <a:rPr lang="en-US" b="1" dirty="0"/>
              <a:t>22.1x</a:t>
            </a:r>
            <a:r>
              <a:rPr lang="en-US" dirty="0"/>
              <a:t>.</a:t>
            </a:r>
          </a:p>
          <a:p>
            <a:pPr marL="285750" indent="-285750">
              <a:buFont typeface="Arial" panose="020B0604020202020204" pitchFamily="34" charset="0"/>
              <a:buChar char="•"/>
            </a:pPr>
            <a:r>
              <a:rPr lang="en-US" dirty="0"/>
              <a:t>Scale with model size and number of GPUs.</a:t>
            </a:r>
          </a:p>
          <a:p>
            <a:pPr marL="285750" indent="-285750">
              <a:buFont typeface="Arial" panose="020B0604020202020204" pitchFamily="34" charset="0"/>
              <a:buChar char="•"/>
            </a:pPr>
            <a:r>
              <a:rPr lang="en-US" dirty="0"/>
              <a:t>COMPSO outperforms baselines because</a:t>
            </a:r>
          </a:p>
          <a:p>
            <a:r>
              <a:rPr lang="en-US" dirty="0"/>
              <a:t>     (1) higher compression ratio, </a:t>
            </a:r>
          </a:p>
          <a:p>
            <a:r>
              <a:rPr lang="en-US" dirty="0"/>
              <a:t>     (2) layer aggregation mechanism.</a:t>
            </a:r>
          </a:p>
        </p:txBody>
      </p:sp>
    </p:spTree>
    <p:extLst>
      <p:ext uri="{BB962C8B-B14F-4D97-AF65-F5344CB8AC3E}">
        <p14:creationId xmlns:p14="http://schemas.microsoft.com/office/powerpoint/2010/main" val="2556009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FC727-7F6D-B5A1-4B16-33BC900FD0D3}"/>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DD95B10-6B38-F70D-F29B-94B2B1767AF4}"/>
              </a:ext>
            </a:extLst>
          </p:cNvPr>
          <p:cNvCxnSpPr/>
          <p:nvPr/>
        </p:nvCxnSpPr>
        <p:spPr>
          <a:xfrm>
            <a:off x="432486" y="1136076"/>
            <a:ext cx="11383652" cy="0"/>
          </a:xfrm>
          <a:prstGeom prst="line">
            <a:avLst/>
          </a:prstGeom>
          <a:ln w="15875">
            <a:solidFill>
              <a:srgbClr val="841F19"/>
            </a:solidFill>
          </a:ln>
        </p:spPr>
        <p:style>
          <a:lnRef idx="1">
            <a:schemeClr val="accent1"/>
          </a:lnRef>
          <a:fillRef idx="0">
            <a:schemeClr val="accent1"/>
          </a:fillRef>
          <a:effectRef idx="0">
            <a:schemeClr val="accent1"/>
          </a:effectRef>
          <a:fontRef idx="minor">
            <a:schemeClr val="tx1"/>
          </a:fontRef>
        </p:style>
      </p:cxnSp>
      <p:sp>
        <p:nvSpPr>
          <p:cNvPr id="13" name="Google Shape;380;p40">
            <a:extLst>
              <a:ext uri="{FF2B5EF4-FFF2-40B4-BE49-F238E27FC236}">
                <a16:creationId xmlns:a16="http://schemas.microsoft.com/office/drawing/2014/main" id="{64151D0E-4E40-CED0-7B08-EE7353F392C0}"/>
              </a:ext>
            </a:extLst>
          </p:cNvPr>
          <p:cNvSpPr txBox="1"/>
          <p:nvPr/>
        </p:nvSpPr>
        <p:spPr>
          <a:xfrm>
            <a:off x="505796" y="571906"/>
            <a:ext cx="5053628" cy="553957"/>
          </a:xfrm>
          <a:prstGeom prst="rect">
            <a:avLst/>
          </a:prstGeom>
          <a:noFill/>
          <a:ln>
            <a:noFill/>
          </a:ln>
        </p:spPr>
        <p:txBody>
          <a:bodyPr spcFirstLastPara="1" wrap="square" lIns="91425" tIns="45700" rIns="91425" bIns="45700" anchor="t" anchorCtr="0">
            <a:spAutoFit/>
          </a:bodyPr>
          <a:lstStyle/>
          <a:p>
            <a:pPr>
              <a:defRPr/>
            </a:pPr>
            <a:r>
              <a:rPr lang="en-US" sz="3000" b="1">
                <a:solidFill>
                  <a:srgbClr val="000000"/>
                </a:solidFill>
                <a:cs typeface="Arial"/>
              </a:rPr>
              <a:t>Evaluation</a:t>
            </a:r>
            <a:endParaRPr lang="en-US">
              <a:ea typeface="+mn-ea"/>
              <a:cs typeface="+mn-cs"/>
            </a:endParaRPr>
          </a:p>
        </p:txBody>
      </p:sp>
      <p:sp>
        <p:nvSpPr>
          <p:cNvPr id="7" name="TextBox 23">
            <a:extLst>
              <a:ext uri="{FF2B5EF4-FFF2-40B4-BE49-F238E27FC236}">
                <a16:creationId xmlns:a16="http://schemas.microsoft.com/office/drawing/2014/main" id="{D22D134D-FCC0-C580-E0F5-96C8437500EC}"/>
              </a:ext>
            </a:extLst>
          </p:cNvPr>
          <p:cNvSpPr txBox="1"/>
          <p:nvPr/>
        </p:nvSpPr>
        <p:spPr>
          <a:xfrm>
            <a:off x="380705" y="1167402"/>
            <a:ext cx="13012558" cy="307777"/>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ea typeface="黑体"/>
                <a:cs typeface="+mn-lt"/>
              </a:rPr>
              <a:t>Convergence</a:t>
            </a:r>
            <a:endParaRPr lang="en-US" dirty="0"/>
          </a:p>
        </p:txBody>
      </p:sp>
      <p:pic>
        <p:nvPicPr>
          <p:cNvPr id="5" name="图片 4" descr="表格&#10;&#10;AI 生成的内容可能不正确。">
            <a:extLst>
              <a:ext uri="{FF2B5EF4-FFF2-40B4-BE49-F238E27FC236}">
                <a16:creationId xmlns:a16="http://schemas.microsoft.com/office/drawing/2014/main" id="{F61A9769-446E-694A-FA33-C84EFD86A871}"/>
              </a:ext>
            </a:extLst>
          </p:cNvPr>
          <p:cNvPicPr>
            <a:picLocks noChangeAspect="1"/>
          </p:cNvPicPr>
          <p:nvPr/>
        </p:nvPicPr>
        <p:blipFill>
          <a:blip r:embed="rId3"/>
          <a:stretch>
            <a:fillRect/>
          </a:stretch>
        </p:blipFill>
        <p:spPr>
          <a:xfrm>
            <a:off x="5395947" y="3854297"/>
            <a:ext cx="4014751" cy="2427099"/>
          </a:xfrm>
          <a:prstGeom prst="rect">
            <a:avLst/>
          </a:prstGeom>
        </p:spPr>
      </p:pic>
      <p:pic>
        <p:nvPicPr>
          <p:cNvPr id="11" name="图片 10" descr="图片包含 图形用户界面&#10;&#10;AI 生成的内容可能不正确。">
            <a:extLst>
              <a:ext uri="{FF2B5EF4-FFF2-40B4-BE49-F238E27FC236}">
                <a16:creationId xmlns:a16="http://schemas.microsoft.com/office/drawing/2014/main" id="{3321DB74-2626-4FF8-819C-9D00EC3F54F5}"/>
              </a:ext>
            </a:extLst>
          </p:cNvPr>
          <p:cNvPicPr>
            <a:picLocks noChangeAspect="1"/>
          </p:cNvPicPr>
          <p:nvPr/>
        </p:nvPicPr>
        <p:blipFill>
          <a:blip r:embed="rId4"/>
          <a:srcRect t="1731"/>
          <a:stretch/>
        </p:blipFill>
        <p:spPr>
          <a:xfrm>
            <a:off x="76581" y="1403598"/>
            <a:ext cx="5357468" cy="4641602"/>
          </a:xfrm>
          <a:prstGeom prst="rect">
            <a:avLst/>
          </a:prstGeom>
        </p:spPr>
      </p:pic>
      <p:pic>
        <p:nvPicPr>
          <p:cNvPr id="16" name="图片 15" descr="表格&#10;&#10;AI 生成的内容可能不正确。">
            <a:extLst>
              <a:ext uri="{FF2B5EF4-FFF2-40B4-BE49-F238E27FC236}">
                <a16:creationId xmlns:a16="http://schemas.microsoft.com/office/drawing/2014/main" id="{33A97671-4063-B2CE-456E-86FB9C7A02E4}"/>
              </a:ext>
            </a:extLst>
          </p:cNvPr>
          <p:cNvPicPr>
            <a:picLocks noChangeAspect="1"/>
          </p:cNvPicPr>
          <p:nvPr/>
        </p:nvPicPr>
        <p:blipFill>
          <a:blip r:embed="rId5"/>
          <a:stretch>
            <a:fillRect/>
          </a:stretch>
        </p:blipFill>
        <p:spPr>
          <a:xfrm>
            <a:off x="5319749" y="1164664"/>
            <a:ext cx="4014751" cy="2385234"/>
          </a:xfrm>
          <a:prstGeom prst="rect">
            <a:avLst/>
          </a:prstGeom>
        </p:spPr>
      </p:pic>
      <p:sp>
        <p:nvSpPr>
          <p:cNvPr id="17" name="TextBox 23">
            <a:extLst>
              <a:ext uri="{FF2B5EF4-FFF2-40B4-BE49-F238E27FC236}">
                <a16:creationId xmlns:a16="http://schemas.microsoft.com/office/drawing/2014/main" id="{BEF1CCA4-E7E6-3C5A-7930-902D642AA8B3}"/>
              </a:ext>
            </a:extLst>
          </p:cNvPr>
          <p:cNvSpPr txBox="1"/>
          <p:nvPr/>
        </p:nvSpPr>
        <p:spPr>
          <a:xfrm>
            <a:off x="1419297" y="6022777"/>
            <a:ext cx="3543595" cy="307777"/>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ea typeface="黑体"/>
                <a:cs typeface="Arial"/>
              </a:rPr>
              <a:t>Validation accuracy to iteration curve</a:t>
            </a:r>
            <a:endParaRPr lang="en-US" dirty="0"/>
          </a:p>
        </p:txBody>
      </p:sp>
      <p:sp>
        <p:nvSpPr>
          <p:cNvPr id="18" name="TextBox 23">
            <a:extLst>
              <a:ext uri="{FF2B5EF4-FFF2-40B4-BE49-F238E27FC236}">
                <a16:creationId xmlns:a16="http://schemas.microsoft.com/office/drawing/2014/main" id="{99F0E95F-97EC-9434-91D6-871938E6ECCA}"/>
              </a:ext>
            </a:extLst>
          </p:cNvPr>
          <p:cNvSpPr txBox="1"/>
          <p:nvPr/>
        </p:nvSpPr>
        <p:spPr>
          <a:xfrm>
            <a:off x="5319749" y="1249709"/>
            <a:ext cx="4394496" cy="307777"/>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ea typeface="黑体"/>
                <a:cs typeface="Arial"/>
              </a:rPr>
              <a:t>Final validation accuracy</a:t>
            </a:r>
            <a:endParaRPr lang="en-US" dirty="0"/>
          </a:p>
        </p:txBody>
      </p:sp>
      <p:sp>
        <p:nvSpPr>
          <p:cNvPr id="20" name="TextBox 23">
            <a:extLst>
              <a:ext uri="{FF2B5EF4-FFF2-40B4-BE49-F238E27FC236}">
                <a16:creationId xmlns:a16="http://schemas.microsoft.com/office/drawing/2014/main" id="{E6F605A4-479B-25A6-BCEA-567E021CDB12}"/>
              </a:ext>
            </a:extLst>
          </p:cNvPr>
          <p:cNvSpPr txBox="1"/>
          <p:nvPr/>
        </p:nvSpPr>
        <p:spPr>
          <a:xfrm>
            <a:off x="5434047" y="3558482"/>
            <a:ext cx="4394496" cy="307777"/>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ea typeface="黑体"/>
                <a:cs typeface="Arial"/>
              </a:rPr>
              <a:t>BERT-large on </a:t>
            </a:r>
            <a:r>
              <a:rPr lang="en-US" sz="1400" b="1" dirty="0" err="1">
                <a:ea typeface="黑体"/>
                <a:cs typeface="Arial"/>
              </a:rPr>
              <a:t>SQuAD</a:t>
            </a:r>
            <a:r>
              <a:rPr lang="en-US" sz="1400" b="1" dirty="0">
                <a:ea typeface="黑体"/>
                <a:cs typeface="Arial"/>
              </a:rPr>
              <a:t> benchmark</a:t>
            </a:r>
            <a:endParaRPr lang="en-US" dirty="0"/>
          </a:p>
        </p:txBody>
      </p:sp>
      <p:sp>
        <p:nvSpPr>
          <p:cNvPr id="21" name="文本框 20">
            <a:extLst>
              <a:ext uri="{FF2B5EF4-FFF2-40B4-BE49-F238E27FC236}">
                <a16:creationId xmlns:a16="http://schemas.microsoft.com/office/drawing/2014/main" id="{EE2C7BEF-33BE-5629-7733-934F3C7764D2}"/>
              </a:ext>
            </a:extLst>
          </p:cNvPr>
          <p:cNvSpPr txBox="1"/>
          <p:nvPr/>
        </p:nvSpPr>
        <p:spPr>
          <a:xfrm>
            <a:off x="9286757" y="1850819"/>
            <a:ext cx="2780919" cy="1569660"/>
          </a:xfrm>
          <a:prstGeom prst="rect">
            <a:avLst/>
          </a:prstGeom>
          <a:noFill/>
        </p:spPr>
        <p:txBody>
          <a:bodyPr wrap="square">
            <a:spAutoFit/>
          </a:bodyPr>
          <a:lstStyle/>
          <a:p>
            <a:pPr marL="285750" indent="-285750">
              <a:buFont typeface="Arial" panose="020B0604020202020204" pitchFamily="34" charset="0"/>
              <a:buChar char="•"/>
            </a:pPr>
            <a:r>
              <a:rPr lang="en-US" altLang="zh-CN" sz="1600" dirty="0"/>
              <a:t>COMPSO preserves convergence.</a:t>
            </a:r>
          </a:p>
          <a:p>
            <a:endParaRPr lang="en-US" altLang="zh-CN" sz="1600" dirty="0"/>
          </a:p>
          <a:p>
            <a:pPr marL="285750" indent="-285750">
              <a:buFont typeface="Arial" panose="020B0604020202020204" pitchFamily="34" charset="0"/>
              <a:buChar char="•"/>
            </a:pPr>
            <a:r>
              <a:rPr lang="en-US" altLang="zh-CN" sz="1600" dirty="0"/>
              <a:t>SR preserves convergence better than RN.</a:t>
            </a:r>
            <a:endParaRPr lang="zh-CN" altLang="en-US" sz="1600" dirty="0"/>
          </a:p>
        </p:txBody>
      </p:sp>
    </p:spTree>
    <p:extLst>
      <p:ext uri="{BB962C8B-B14F-4D97-AF65-F5344CB8AC3E}">
        <p14:creationId xmlns:p14="http://schemas.microsoft.com/office/powerpoint/2010/main" val="2400111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7EF933-D3E7-EE34-090F-4FA50451EB7D}"/>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7AD12BB-0BB8-915D-DA10-C3DAE2FA55C2}"/>
              </a:ext>
            </a:extLst>
          </p:cNvPr>
          <p:cNvCxnSpPr/>
          <p:nvPr/>
        </p:nvCxnSpPr>
        <p:spPr>
          <a:xfrm>
            <a:off x="432486" y="1136076"/>
            <a:ext cx="11383652" cy="0"/>
          </a:xfrm>
          <a:prstGeom prst="line">
            <a:avLst/>
          </a:prstGeom>
          <a:ln w="15875">
            <a:solidFill>
              <a:srgbClr val="841F19"/>
            </a:solidFill>
          </a:ln>
        </p:spPr>
        <p:style>
          <a:lnRef idx="1">
            <a:schemeClr val="accent1"/>
          </a:lnRef>
          <a:fillRef idx="0">
            <a:schemeClr val="accent1"/>
          </a:fillRef>
          <a:effectRef idx="0">
            <a:schemeClr val="accent1"/>
          </a:effectRef>
          <a:fontRef idx="minor">
            <a:schemeClr val="tx1"/>
          </a:fontRef>
        </p:style>
      </p:cxnSp>
      <p:sp>
        <p:nvSpPr>
          <p:cNvPr id="13" name="Google Shape;380;p40">
            <a:extLst>
              <a:ext uri="{FF2B5EF4-FFF2-40B4-BE49-F238E27FC236}">
                <a16:creationId xmlns:a16="http://schemas.microsoft.com/office/drawing/2014/main" id="{283083ED-B9FA-0A6E-BE58-D5A6A4DC4B48}"/>
              </a:ext>
            </a:extLst>
          </p:cNvPr>
          <p:cNvSpPr txBox="1"/>
          <p:nvPr/>
        </p:nvSpPr>
        <p:spPr>
          <a:xfrm>
            <a:off x="505796" y="571906"/>
            <a:ext cx="5053628" cy="553957"/>
          </a:xfrm>
          <a:prstGeom prst="rect">
            <a:avLst/>
          </a:prstGeom>
          <a:noFill/>
          <a:ln>
            <a:noFill/>
          </a:ln>
        </p:spPr>
        <p:txBody>
          <a:bodyPr spcFirstLastPara="1" wrap="square" lIns="91425" tIns="45700" rIns="91425" bIns="45700" anchor="t" anchorCtr="0">
            <a:spAutoFit/>
          </a:bodyPr>
          <a:lstStyle/>
          <a:p>
            <a:pPr>
              <a:defRPr/>
            </a:pPr>
            <a:r>
              <a:rPr lang="en-US" sz="3000" b="1">
                <a:solidFill>
                  <a:srgbClr val="000000"/>
                </a:solidFill>
                <a:cs typeface="Arial"/>
              </a:rPr>
              <a:t>Evaluation</a:t>
            </a:r>
            <a:endParaRPr lang="en-US">
              <a:ea typeface="+mn-ea"/>
              <a:cs typeface="+mn-cs"/>
            </a:endParaRPr>
          </a:p>
        </p:txBody>
      </p:sp>
      <p:sp>
        <p:nvSpPr>
          <p:cNvPr id="7" name="TextBox 23">
            <a:extLst>
              <a:ext uri="{FF2B5EF4-FFF2-40B4-BE49-F238E27FC236}">
                <a16:creationId xmlns:a16="http://schemas.microsoft.com/office/drawing/2014/main" id="{41AF19A2-E91F-3B9F-8140-670DD22AC4F3}"/>
              </a:ext>
            </a:extLst>
          </p:cNvPr>
          <p:cNvSpPr txBox="1"/>
          <p:nvPr/>
        </p:nvSpPr>
        <p:spPr>
          <a:xfrm>
            <a:off x="380705" y="1167402"/>
            <a:ext cx="13012558" cy="307777"/>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ea typeface="黑体"/>
                <a:cs typeface="+mn-lt"/>
              </a:rPr>
              <a:t>End-to-end Performance</a:t>
            </a:r>
            <a:endParaRPr lang="en-US" dirty="0"/>
          </a:p>
        </p:txBody>
      </p:sp>
      <p:pic>
        <p:nvPicPr>
          <p:cNvPr id="5" name="图片 4" descr="图示&#10;&#10;描述已自动生成">
            <a:extLst>
              <a:ext uri="{FF2B5EF4-FFF2-40B4-BE49-F238E27FC236}">
                <a16:creationId xmlns:a16="http://schemas.microsoft.com/office/drawing/2014/main" id="{98B40B45-D360-46F3-584B-BD71E6F6229A}"/>
              </a:ext>
            </a:extLst>
          </p:cNvPr>
          <p:cNvPicPr>
            <a:picLocks noChangeAspect="1"/>
          </p:cNvPicPr>
          <p:nvPr/>
        </p:nvPicPr>
        <p:blipFill>
          <a:blip r:embed="rId3"/>
          <a:stretch>
            <a:fillRect/>
          </a:stretch>
        </p:blipFill>
        <p:spPr>
          <a:xfrm>
            <a:off x="432486" y="1506504"/>
            <a:ext cx="5905500" cy="4521200"/>
          </a:xfrm>
          <a:prstGeom prst="rect">
            <a:avLst/>
          </a:prstGeom>
        </p:spPr>
      </p:pic>
      <p:sp>
        <p:nvSpPr>
          <p:cNvPr id="4" name="TextBox 23">
            <a:extLst>
              <a:ext uri="{FF2B5EF4-FFF2-40B4-BE49-F238E27FC236}">
                <a16:creationId xmlns:a16="http://schemas.microsoft.com/office/drawing/2014/main" id="{2E571293-F5B6-1E72-D650-2E8EE939D4D7}"/>
              </a:ext>
            </a:extLst>
          </p:cNvPr>
          <p:cNvSpPr txBox="1"/>
          <p:nvPr/>
        </p:nvSpPr>
        <p:spPr>
          <a:xfrm>
            <a:off x="6337986" y="1614355"/>
            <a:ext cx="5541265" cy="3970318"/>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itchFamily="2" charset="2"/>
              <a:buChar char="Ø"/>
            </a:pPr>
            <a:r>
              <a:rPr lang="en-US" dirty="0"/>
              <a:t>COMPSO-f is the performance </a:t>
            </a:r>
            <a:r>
              <a:rPr lang="en-US" i="1" dirty="0"/>
              <a:t>without</a:t>
            </a:r>
            <a:r>
              <a:rPr lang="en-US" dirty="0"/>
              <a:t> our performance model tuning,</a:t>
            </a:r>
          </a:p>
          <a:p>
            <a:pPr marL="285750" indent="-285750">
              <a:buFont typeface="Wingdings" pitchFamily="2" charset="2"/>
              <a:buChar char="Ø"/>
            </a:pPr>
            <a:r>
              <a:rPr lang="en-US" dirty="0"/>
              <a:t>COMPSO-p is the performance </a:t>
            </a:r>
            <a:r>
              <a:rPr lang="en-US" i="1" dirty="0"/>
              <a:t>with</a:t>
            </a:r>
            <a:r>
              <a:rPr lang="en-US" dirty="0"/>
              <a:t> our performance model tuning.</a:t>
            </a:r>
          </a:p>
          <a:p>
            <a:endParaRPr lang="en-US" dirty="0"/>
          </a:p>
          <a:p>
            <a:pPr marL="285750" indent="-285750">
              <a:buFont typeface="Arial" panose="020B0604020202020204" pitchFamily="34" charset="0"/>
              <a:buChar char="•"/>
            </a:pPr>
            <a:r>
              <a:rPr lang="en-US" dirty="0"/>
              <a:t>Up to </a:t>
            </a:r>
            <a:r>
              <a:rPr lang="en-US" b="1" dirty="0"/>
              <a:t>1.9x</a:t>
            </a:r>
            <a:r>
              <a:rPr lang="en-US" dirty="0"/>
              <a:t> speedup over QSGD.</a:t>
            </a:r>
          </a:p>
          <a:p>
            <a:pPr marL="285750" indent="-285750">
              <a:buFont typeface="Arial" panose="020B0604020202020204" pitchFamily="34" charset="0"/>
              <a:buChar char="•"/>
            </a:pPr>
            <a:r>
              <a:rPr lang="en-US" dirty="0"/>
              <a:t>Scales with model size and number of GPUs.</a:t>
            </a:r>
          </a:p>
          <a:p>
            <a:pPr marL="285750" indent="-285750">
              <a:buFont typeface="Arial" panose="020B0604020202020204" pitchFamily="34" charset="0"/>
              <a:buChar char="•"/>
            </a:pPr>
            <a:r>
              <a:rPr lang="en-US" altLang="zh-CN" dirty="0"/>
              <a:t>COMPSO outperforms baselines because </a:t>
            </a:r>
          </a:p>
          <a:p>
            <a:r>
              <a:rPr lang="en-US" altLang="zh-CN" dirty="0"/>
              <a:t>     (1) Higher compression ratio, </a:t>
            </a:r>
          </a:p>
          <a:p>
            <a:r>
              <a:rPr lang="en-US" altLang="zh-CN" dirty="0"/>
              <a:t>     (2) Layer aggregation mechanism, </a:t>
            </a:r>
          </a:p>
          <a:p>
            <a:r>
              <a:rPr lang="en-US" altLang="zh-CN" dirty="0"/>
              <a:t>     (3) Efficient GPU implementation,</a:t>
            </a:r>
          </a:p>
          <a:p>
            <a:r>
              <a:rPr lang="en-US" altLang="zh-CN" dirty="0"/>
              <a:t>     (4) Selecting the efficient encoder.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2918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FD9E9-C18D-691F-96AC-CF291668D079}"/>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3EBE0E8-D443-1766-0EC2-2BA2E3975DE3}"/>
              </a:ext>
            </a:extLst>
          </p:cNvPr>
          <p:cNvCxnSpPr/>
          <p:nvPr/>
        </p:nvCxnSpPr>
        <p:spPr>
          <a:xfrm>
            <a:off x="432486" y="1136076"/>
            <a:ext cx="11383652" cy="0"/>
          </a:xfrm>
          <a:prstGeom prst="line">
            <a:avLst/>
          </a:prstGeom>
          <a:ln w="15875">
            <a:solidFill>
              <a:srgbClr val="841F19"/>
            </a:solidFill>
          </a:ln>
        </p:spPr>
        <p:style>
          <a:lnRef idx="1">
            <a:schemeClr val="accent1"/>
          </a:lnRef>
          <a:fillRef idx="0">
            <a:schemeClr val="accent1"/>
          </a:fillRef>
          <a:effectRef idx="0">
            <a:schemeClr val="accent1"/>
          </a:effectRef>
          <a:fontRef idx="minor">
            <a:schemeClr val="tx1"/>
          </a:fontRef>
        </p:style>
      </p:cxnSp>
      <p:sp>
        <p:nvSpPr>
          <p:cNvPr id="13" name="Google Shape;380;p40">
            <a:extLst>
              <a:ext uri="{FF2B5EF4-FFF2-40B4-BE49-F238E27FC236}">
                <a16:creationId xmlns:a16="http://schemas.microsoft.com/office/drawing/2014/main" id="{344E4F97-A1B5-DFA5-A6E7-E28A85B055E2}"/>
              </a:ext>
            </a:extLst>
          </p:cNvPr>
          <p:cNvSpPr txBox="1"/>
          <p:nvPr/>
        </p:nvSpPr>
        <p:spPr>
          <a:xfrm>
            <a:off x="505796" y="571906"/>
            <a:ext cx="9561150" cy="553957"/>
          </a:xfrm>
          <a:prstGeom prst="rect">
            <a:avLst/>
          </a:prstGeom>
          <a:noFill/>
          <a:ln>
            <a:noFill/>
          </a:ln>
        </p:spPr>
        <p:txBody>
          <a:bodyPr spcFirstLastPara="1" wrap="square" lIns="91425" tIns="45700" rIns="91425" bIns="45700" anchor="t" anchorCtr="0">
            <a:spAutoFit/>
          </a:bodyPr>
          <a:lstStyle/>
          <a:p>
            <a:pPr>
              <a:defRPr/>
            </a:pPr>
            <a:r>
              <a:rPr lang="en-US" sz="3000" b="1" dirty="0">
                <a:solidFill>
                  <a:srgbClr val="000000"/>
                </a:solidFill>
                <a:cs typeface="Arial"/>
              </a:rPr>
              <a:t>Contributions</a:t>
            </a:r>
            <a:endParaRPr lang="en-US" dirty="0">
              <a:ea typeface="+mn-ea"/>
              <a:cs typeface="+mn-cs"/>
            </a:endParaRPr>
          </a:p>
        </p:txBody>
      </p:sp>
      <p:sp>
        <p:nvSpPr>
          <p:cNvPr id="4" name="TextBox 23">
            <a:extLst>
              <a:ext uri="{FF2B5EF4-FFF2-40B4-BE49-F238E27FC236}">
                <a16:creationId xmlns:a16="http://schemas.microsoft.com/office/drawing/2014/main" id="{4C668A88-0344-D5A4-F402-F8FD1B87BF93}"/>
              </a:ext>
            </a:extLst>
          </p:cNvPr>
          <p:cNvSpPr txBox="1"/>
          <p:nvPr/>
        </p:nvSpPr>
        <p:spPr>
          <a:xfrm>
            <a:off x="432486" y="1257545"/>
            <a:ext cx="9330946" cy="3780458"/>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buFont typeface="+mj-lt"/>
              <a:buAutoNum type="arabicPeriod"/>
            </a:pPr>
            <a:r>
              <a:rPr lang="en-US" dirty="0"/>
              <a:t>Analysis on the impact of quantization methods on KFAC convergence and integrate the most suitable in our new compression algorithm.</a:t>
            </a:r>
          </a:p>
          <a:p>
            <a:pPr marL="342900" indent="-342900">
              <a:lnSpc>
                <a:spcPct val="150000"/>
              </a:lnSpc>
              <a:buFont typeface="+mj-lt"/>
              <a:buAutoNum type="arabicPeriod"/>
            </a:pPr>
            <a:r>
              <a:rPr lang="en-US" dirty="0"/>
              <a:t>Design of a novel compression algorithm for KFAC.</a:t>
            </a:r>
          </a:p>
          <a:p>
            <a:pPr marL="800100" lvl="1" indent="-342900">
              <a:lnSpc>
                <a:spcPct val="150000"/>
              </a:lnSpc>
              <a:buFont typeface="+mj-lt"/>
              <a:buAutoNum type="alphaLcParenR"/>
            </a:pPr>
            <a:r>
              <a:rPr lang="en-US" dirty="0"/>
              <a:t>Error-bounded scheme.</a:t>
            </a:r>
          </a:p>
          <a:p>
            <a:pPr marL="800100" lvl="1" indent="-342900">
              <a:lnSpc>
                <a:spcPct val="150000"/>
              </a:lnSpc>
              <a:buFont typeface="+mj-lt"/>
              <a:buAutoNum type="alphaLcParenR"/>
            </a:pPr>
            <a:r>
              <a:rPr lang="en-US" dirty="0"/>
              <a:t>Adaptive mechanism.</a:t>
            </a:r>
          </a:p>
          <a:p>
            <a:pPr marL="342900" indent="-342900">
              <a:lnSpc>
                <a:spcPct val="150000"/>
              </a:lnSpc>
              <a:buFont typeface="+mj-lt"/>
              <a:buAutoNum type="arabicPeriod"/>
            </a:pPr>
            <a:r>
              <a:rPr lang="en-US" dirty="0"/>
              <a:t>Design of a performance model. </a:t>
            </a:r>
          </a:p>
          <a:p>
            <a:pPr marL="800100" lvl="1" indent="-342900">
              <a:lnSpc>
                <a:spcPct val="150000"/>
              </a:lnSpc>
              <a:buFont typeface="+mj-lt"/>
              <a:buAutoNum type="alphaLcParenR"/>
            </a:pPr>
            <a:r>
              <a:rPr lang="en-US" dirty="0"/>
              <a:t>Guarantees end-to-end performance improvement.</a:t>
            </a:r>
          </a:p>
          <a:p>
            <a:pPr marL="800100" lvl="1" indent="-342900">
              <a:lnSpc>
                <a:spcPct val="150000"/>
              </a:lnSpc>
              <a:buFont typeface="+mj-lt"/>
              <a:buAutoNum type="alphaLcParenR"/>
            </a:pPr>
            <a:r>
              <a:rPr lang="en-US" dirty="0"/>
              <a:t>Formulates the adaptive compression and layer aggregation mechanism.</a:t>
            </a:r>
          </a:p>
          <a:p>
            <a:pPr marL="342900" indent="-342900">
              <a:lnSpc>
                <a:spcPct val="150000"/>
              </a:lnSpc>
              <a:buFont typeface="+mj-lt"/>
              <a:buAutoNum type="arabicPeriod"/>
            </a:pPr>
            <a:r>
              <a:rPr lang="en-US" dirty="0"/>
              <a:t>Implementation of GPU optimizations to minimize (de-)compression overheads.</a:t>
            </a:r>
          </a:p>
        </p:txBody>
      </p:sp>
    </p:spTree>
    <p:extLst>
      <p:ext uri="{BB962C8B-B14F-4D97-AF65-F5344CB8AC3E}">
        <p14:creationId xmlns:p14="http://schemas.microsoft.com/office/powerpoint/2010/main" val="2087133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EA25BED-45AE-9134-0D0C-E64002FE4F09}"/>
              </a:ext>
            </a:extLst>
          </p:cNvPr>
          <p:cNvSpPr txBox="1"/>
          <p:nvPr/>
        </p:nvSpPr>
        <p:spPr>
          <a:xfrm>
            <a:off x="1317521" y="2654710"/>
            <a:ext cx="10520517" cy="923330"/>
          </a:xfrm>
          <a:prstGeom prst="rect">
            <a:avLst/>
          </a:prstGeom>
          <a:noFill/>
        </p:spPr>
        <p:txBody>
          <a:bodyPr wrap="square" rtlCol="0">
            <a:spAutoFit/>
          </a:bodyPr>
          <a:lstStyle/>
          <a:p>
            <a:r>
              <a:rPr kumimoji="1" lang="en-US" altLang="zh-CN" sz="5400" b="1" dirty="0">
                <a:solidFill>
                  <a:schemeClr val="bg1"/>
                </a:solidFill>
              </a:rPr>
              <a:t>Questions and Comments</a:t>
            </a:r>
            <a:endParaRPr kumimoji="1" lang="zh-CN" altLang="en-US" sz="5400" b="1" dirty="0">
              <a:solidFill>
                <a:schemeClr val="bg1"/>
              </a:solidFill>
            </a:endParaRPr>
          </a:p>
        </p:txBody>
      </p:sp>
    </p:spTree>
    <p:extLst>
      <p:ext uri="{BB962C8B-B14F-4D97-AF65-F5344CB8AC3E}">
        <p14:creationId xmlns:p14="http://schemas.microsoft.com/office/powerpoint/2010/main" val="88994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6884248B-6A30-1E4E-B282-C6BDFAA8A004}"/>
              </a:ext>
            </a:extLst>
          </p:cNvPr>
          <p:cNvCxnSpPr/>
          <p:nvPr/>
        </p:nvCxnSpPr>
        <p:spPr>
          <a:xfrm>
            <a:off x="432486" y="1136076"/>
            <a:ext cx="11383652" cy="0"/>
          </a:xfrm>
          <a:prstGeom prst="line">
            <a:avLst/>
          </a:prstGeom>
          <a:ln w="15875">
            <a:solidFill>
              <a:srgbClr val="841F19"/>
            </a:solidFill>
          </a:ln>
        </p:spPr>
        <p:style>
          <a:lnRef idx="1">
            <a:schemeClr val="accent1"/>
          </a:lnRef>
          <a:fillRef idx="0">
            <a:schemeClr val="accent1"/>
          </a:fillRef>
          <a:effectRef idx="0">
            <a:schemeClr val="accent1"/>
          </a:effectRef>
          <a:fontRef idx="minor">
            <a:schemeClr val="tx1"/>
          </a:fontRef>
        </p:style>
      </p:cxnSp>
      <p:sp>
        <p:nvSpPr>
          <p:cNvPr id="13" name="Google Shape;380;p40">
            <a:extLst>
              <a:ext uri="{FF2B5EF4-FFF2-40B4-BE49-F238E27FC236}">
                <a16:creationId xmlns:a16="http://schemas.microsoft.com/office/drawing/2014/main" id="{02E127E3-F874-5A47-8AAA-78660A005DDE}"/>
              </a:ext>
            </a:extLst>
          </p:cNvPr>
          <p:cNvSpPr txBox="1"/>
          <p:nvPr/>
        </p:nvSpPr>
        <p:spPr>
          <a:xfrm>
            <a:off x="505796" y="571906"/>
            <a:ext cx="5053628" cy="553957"/>
          </a:xfrm>
          <a:prstGeom prst="rect">
            <a:avLst/>
          </a:prstGeom>
          <a:noFill/>
          <a:ln>
            <a:noFill/>
          </a:ln>
        </p:spPr>
        <p:txBody>
          <a:bodyPr spcFirstLastPara="1" wrap="square" lIns="91425" tIns="45700" rIns="91425" bIns="45700" anchor="t" anchorCtr="0">
            <a:spAutoFit/>
          </a:bodyPr>
          <a:lstStyle/>
          <a:p>
            <a:pPr>
              <a:defRPr/>
            </a:pPr>
            <a:r>
              <a:rPr lang="en-US" sz="3000" b="1">
                <a:solidFill>
                  <a:srgbClr val="000000"/>
                </a:solidFill>
                <a:cs typeface="Arial"/>
              </a:rPr>
              <a:t>Motivation &amp; Background</a:t>
            </a:r>
            <a:endParaRPr kumimoji="0" lang="en-US" sz="3000" b="0" i="0" u="none" strike="noStrike" kern="1200" cap="none" spc="0" normalizeH="0" baseline="0" noProof="0">
              <a:ln>
                <a:noFill/>
              </a:ln>
              <a:solidFill>
                <a:srgbClr val="000000"/>
              </a:solidFill>
              <a:effectLst/>
              <a:uLnTx/>
              <a:uFillTx/>
              <a:ea typeface="+mn-ea"/>
              <a:cs typeface="+mn-cs"/>
            </a:endParaRPr>
          </a:p>
        </p:txBody>
      </p:sp>
      <p:grpSp>
        <p:nvGrpSpPr>
          <p:cNvPr id="3" name="Group 2">
            <a:extLst>
              <a:ext uri="{FF2B5EF4-FFF2-40B4-BE49-F238E27FC236}">
                <a16:creationId xmlns:a16="http://schemas.microsoft.com/office/drawing/2014/main" id="{31DD78D5-26F5-0040-8011-C6E86711B431}"/>
              </a:ext>
            </a:extLst>
          </p:cNvPr>
          <p:cNvGrpSpPr/>
          <p:nvPr/>
        </p:nvGrpSpPr>
        <p:grpSpPr>
          <a:xfrm>
            <a:off x="269209" y="1197754"/>
            <a:ext cx="8128686" cy="1492655"/>
            <a:chOff x="329776" y="1380205"/>
            <a:chExt cx="8922696" cy="1492655"/>
          </a:xfrm>
        </p:grpSpPr>
        <p:sp>
          <p:nvSpPr>
            <p:cNvPr id="16" name="TextBox 12">
              <a:extLst>
                <a:ext uri="{FF2B5EF4-FFF2-40B4-BE49-F238E27FC236}">
                  <a16:creationId xmlns:a16="http://schemas.microsoft.com/office/drawing/2014/main" id="{81FCB581-F28B-6D48-92BB-82C9E6094BFE}"/>
                </a:ext>
              </a:extLst>
            </p:cNvPr>
            <p:cNvSpPr txBox="1"/>
            <p:nvPr/>
          </p:nvSpPr>
          <p:spPr>
            <a:xfrm>
              <a:off x="329776" y="1380205"/>
              <a:ext cx="8185538" cy="369332"/>
            </a:xfrm>
            <a:prstGeom prst="rect">
              <a:avLst/>
            </a:prstGeom>
            <a:noFill/>
          </p:spPr>
          <p:txBody>
            <a:bodyPr wrap="square" lIns="91440" tIns="45720" rIns="91440" bIns="45720" rtlCol="0" anchor="t">
              <a:spAutoFit/>
            </a:bodyPr>
            <a:lstStyle/>
            <a:p>
              <a:pPr marL="285750" indent="-285750">
                <a:buSzPct val="80000"/>
                <a:buFont typeface="Wingdings" pitchFamily="2" charset="2"/>
                <a:buChar char="Ø"/>
                <a:defRPr/>
              </a:pPr>
              <a:r>
                <a:rPr lang="en-US" b="1" dirty="0">
                  <a:cs typeface="Arial"/>
                </a:rPr>
                <a:t>Why Using Second-Order Optimizers and</a:t>
              </a:r>
              <a:r>
                <a:rPr lang="zh-CN" altLang="en-US" b="1" dirty="0">
                  <a:cs typeface="Arial"/>
                </a:rPr>
                <a:t> </a:t>
              </a:r>
              <a:r>
                <a:rPr lang="en-US" altLang="zh-CN" b="1" dirty="0">
                  <a:cs typeface="Arial"/>
                </a:rPr>
                <a:t>What’s</a:t>
              </a:r>
              <a:r>
                <a:rPr lang="zh-CN" altLang="en-US" b="1" dirty="0">
                  <a:cs typeface="Arial"/>
                </a:rPr>
                <a:t> </a:t>
              </a:r>
              <a:r>
                <a:rPr lang="en-US" altLang="zh-CN" b="1" dirty="0">
                  <a:cs typeface="Arial"/>
                </a:rPr>
                <a:t>Challenging</a:t>
              </a:r>
              <a:r>
                <a:rPr lang="en-US" b="1" dirty="0">
                  <a:cs typeface="Arial"/>
                </a:rPr>
                <a:t>?</a:t>
              </a:r>
              <a:endParaRPr lang="en-US" dirty="0"/>
            </a:p>
          </p:txBody>
        </p:sp>
        <p:sp>
          <p:nvSpPr>
            <p:cNvPr id="17" name="TextBox 13">
              <a:extLst>
                <a:ext uri="{FF2B5EF4-FFF2-40B4-BE49-F238E27FC236}">
                  <a16:creationId xmlns:a16="http://schemas.microsoft.com/office/drawing/2014/main" id="{0784C367-BAD0-684E-8687-30111F06FD1A}"/>
                </a:ext>
              </a:extLst>
            </p:cNvPr>
            <p:cNvSpPr txBox="1"/>
            <p:nvPr/>
          </p:nvSpPr>
          <p:spPr>
            <a:xfrm>
              <a:off x="875569" y="1672531"/>
              <a:ext cx="8376903" cy="1200329"/>
            </a:xfrm>
            <a:prstGeom prst="rect">
              <a:avLst/>
            </a:prstGeom>
            <a:noFill/>
          </p:spPr>
          <p:txBody>
            <a:bodyPr wrap="square" lIns="91440" tIns="45720" rIns="91440" bIns="45720" rtlCol="0" anchor="t">
              <a:spAutoFit/>
            </a:bodyPr>
            <a:lstStyle/>
            <a:p>
              <a:pPr>
                <a:defRPr/>
              </a:pPr>
              <a:r>
                <a:rPr lang="zh-CN" altLang="en-US" b="1" i="0">
                  <a:solidFill>
                    <a:srgbClr val="00B050"/>
                  </a:solidFill>
                  <a:effectLst/>
                  <a:highlight>
                    <a:srgbClr val="FFFFFF"/>
                  </a:highlight>
                  <a:latin typeface="SalvoSerifCond Black" panose="02000503090000020004" pitchFamily="50" charset="0"/>
                  <a:ea typeface="Microsoft Yahei" panose="020B0503020204020204" pitchFamily="34" charset="-122"/>
                </a:rPr>
                <a:t>√</a:t>
              </a:r>
              <a:r>
                <a:rPr lang="zh-CN" altLang="en-US" sz="1600" b="0" i="0">
                  <a:solidFill>
                    <a:srgbClr val="333333"/>
                  </a:solidFill>
                  <a:effectLst/>
                  <a:highlight>
                    <a:srgbClr val="FFFFFF"/>
                  </a:highlight>
                  <a:latin typeface="Microsoft Yahei" panose="020B0503020204020204" pitchFamily="34" charset="-122"/>
                  <a:ea typeface="Microsoft Yahei" panose="020B0503020204020204" pitchFamily="34" charset="-122"/>
                </a:rPr>
                <a:t> </a:t>
              </a:r>
              <a:r>
                <a:rPr lang="en-US" sz="1600" b="1">
                  <a:ea typeface="宋体"/>
                  <a:cs typeface="+mn-lt"/>
                </a:rPr>
                <a:t>Higher</a:t>
              </a:r>
              <a:r>
                <a:rPr lang="en-US" sz="1600">
                  <a:ea typeface="宋体"/>
                  <a:cs typeface="+mn-lt"/>
                </a:rPr>
                <a:t> validation accuracy.</a:t>
              </a:r>
              <a:endParaRPr lang="en-US">
                <a:ea typeface="+mn-lt"/>
                <a:cs typeface="+mn-lt"/>
              </a:endParaRPr>
            </a:p>
            <a:p>
              <a:pPr>
                <a:defRPr/>
              </a:pPr>
              <a:r>
                <a:rPr lang="zh-CN" altLang="en-US" b="1" i="0">
                  <a:solidFill>
                    <a:srgbClr val="00B050"/>
                  </a:solidFill>
                  <a:effectLst/>
                  <a:highlight>
                    <a:srgbClr val="FFFFFF"/>
                  </a:highlight>
                  <a:latin typeface="SalvoSerifCond Black" panose="02000503090000020004" pitchFamily="50" charset="0"/>
                  <a:ea typeface="Microsoft Yahei" panose="020B0503020204020204" pitchFamily="34" charset="-122"/>
                </a:rPr>
                <a:t>√</a:t>
              </a:r>
              <a:r>
                <a:rPr lang="zh-CN" altLang="en-US" sz="1600" b="1">
                  <a:ea typeface="宋体"/>
                  <a:cs typeface="+mn-lt"/>
                </a:rPr>
                <a:t> </a:t>
              </a:r>
              <a:r>
                <a:rPr lang="en-US" sz="1600" b="1">
                  <a:ea typeface="+mn-lt"/>
                  <a:cs typeface="+mn-lt"/>
                </a:rPr>
                <a:t>Faster</a:t>
              </a:r>
              <a:r>
                <a:rPr lang="en-US" sz="1600">
                  <a:ea typeface="+mn-lt"/>
                  <a:cs typeface="+mn-lt"/>
                </a:rPr>
                <a:t> convergence speed (i.e., less training iterations).</a:t>
              </a:r>
            </a:p>
            <a:p>
              <a:pPr>
                <a:defRPr/>
              </a:pPr>
              <a:r>
                <a:rPr lang="en-US" altLang="zh-CN" b="1">
                  <a:solidFill>
                    <a:srgbClr val="FF0000"/>
                  </a:solidFill>
                  <a:highlight>
                    <a:srgbClr val="FFFFFF"/>
                  </a:highlight>
                  <a:latin typeface="Arial Black" panose="020B0A04020102020204" pitchFamily="34" charset="0"/>
                  <a:ea typeface="Microsoft Yahei" panose="020B0503020204020204" pitchFamily="34" charset="-122"/>
                </a:rPr>
                <a:t>×</a:t>
              </a:r>
              <a:r>
                <a:rPr lang="en-US" altLang="zh-CN" sz="1600" b="0" i="0">
                  <a:solidFill>
                    <a:srgbClr val="333333"/>
                  </a:solidFill>
                  <a:effectLst/>
                  <a:highlight>
                    <a:srgbClr val="FFFFFF"/>
                  </a:highlight>
                  <a:latin typeface="Microsoft Yahei" panose="020B0503020204020204" pitchFamily="34" charset="-122"/>
                  <a:ea typeface="Microsoft Yahei" panose="020B0503020204020204" pitchFamily="34" charset="-122"/>
                </a:rPr>
                <a:t> </a:t>
              </a:r>
              <a:r>
                <a:rPr lang="en-US" altLang="zh-CN" sz="1600" b="1">
                  <a:solidFill>
                    <a:srgbClr val="C00000"/>
                  </a:solidFill>
                  <a:ea typeface="宋体"/>
                  <a:cs typeface="Arial"/>
                </a:rPr>
                <a:t>Expensive communication</a:t>
              </a:r>
              <a:r>
                <a:rPr lang="en-US" altLang="zh-CN" sz="1600">
                  <a:ea typeface="宋体"/>
                  <a:cs typeface="Arial"/>
                </a:rPr>
                <a:t> to synchronize second-order </a:t>
              </a:r>
              <a:r>
                <a:rPr lang="en-US" altLang="zh-CN" sz="1600" b="1">
                  <a:solidFill>
                    <a:srgbClr val="C00000"/>
                  </a:solidFill>
                  <a:ea typeface="宋体"/>
                  <a:cs typeface="Arial"/>
                </a:rPr>
                <a:t>gradients</a:t>
              </a:r>
              <a:r>
                <a:rPr lang="en-US" altLang="zh-CN" sz="1600">
                  <a:ea typeface="宋体"/>
                  <a:cs typeface="Arial"/>
                </a:rPr>
                <a:t>.</a:t>
              </a:r>
              <a:endParaRPr lang="en-US" altLang="zh-CN" sz="1600">
                <a:ea typeface="宋体"/>
                <a:cs typeface="+mn-lt"/>
              </a:endParaRPr>
            </a:p>
            <a:p>
              <a:pPr>
                <a:defRPr/>
              </a:pPr>
              <a:endParaRPr lang="en-US">
                <a:cs typeface="Arial"/>
              </a:endParaRPr>
            </a:p>
          </p:txBody>
        </p:sp>
      </p:grpSp>
      <p:pic>
        <p:nvPicPr>
          <p:cNvPr id="10" name="Picture 10" descr="Chart, scatter chart&#10;&#10;Description automatically generated">
            <a:extLst>
              <a:ext uri="{FF2B5EF4-FFF2-40B4-BE49-F238E27FC236}">
                <a16:creationId xmlns:a16="http://schemas.microsoft.com/office/drawing/2014/main" id="{E88EC0BA-357E-B633-9E7E-F40FA46D27C0}"/>
              </a:ext>
            </a:extLst>
          </p:cNvPr>
          <p:cNvPicPr>
            <a:picLocks noChangeAspect="1"/>
          </p:cNvPicPr>
          <p:nvPr/>
        </p:nvPicPr>
        <p:blipFill rotWithShape="1">
          <a:blip r:embed="rId3"/>
          <a:srcRect l="1241" t="1401" r="-707" b="2332"/>
          <a:stretch/>
        </p:blipFill>
        <p:spPr>
          <a:xfrm>
            <a:off x="7545329" y="1234806"/>
            <a:ext cx="2825439" cy="1320079"/>
          </a:xfrm>
          <a:prstGeom prst="rect">
            <a:avLst/>
          </a:prstGeom>
        </p:spPr>
      </p:pic>
      <p:grpSp>
        <p:nvGrpSpPr>
          <p:cNvPr id="6" name="Group 5">
            <a:extLst>
              <a:ext uri="{FF2B5EF4-FFF2-40B4-BE49-F238E27FC236}">
                <a16:creationId xmlns:a16="http://schemas.microsoft.com/office/drawing/2014/main" id="{02BF5274-AF74-15F9-14C0-55C7F69AB374}"/>
              </a:ext>
            </a:extLst>
          </p:cNvPr>
          <p:cNvGrpSpPr/>
          <p:nvPr/>
        </p:nvGrpSpPr>
        <p:grpSpPr>
          <a:xfrm>
            <a:off x="327557" y="2505293"/>
            <a:ext cx="7457126" cy="1925732"/>
            <a:chOff x="329776" y="1207929"/>
            <a:chExt cx="8185538" cy="1925732"/>
          </a:xfrm>
        </p:grpSpPr>
        <p:sp>
          <p:nvSpPr>
            <p:cNvPr id="7" name="TextBox 12">
              <a:extLst>
                <a:ext uri="{FF2B5EF4-FFF2-40B4-BE49-F238E27FC236}">
                  <a16:creationId xmlns:a16="http://schemas.microsoft.com/office/drawing/2014/main" id="{31C1D4E2-C8FD-D752-F8C7-1C0279679623}"/>
                </a:ext>
              </a:extLst>
            </p:cNvPr>
            <p:cNvSpPr txBox="1"/>
            <p:nvPr/>
          </p:nvSpPr>
          <p:spPr>
            <a:xfrm>
              <a:off x="329776" y="1207929"/>
              <a:ext cx="8185538" cy="369332"/>
            </a:xfrm>
            <a:prstGeom prst="rect">
              <a:avLst/>
            </a:prstGeom>
            <a:noFill/>
          </p:spPr>
          <p:txBody>
            <a:bodyPr wrap="square" lIns="91440" tIns="45720" rIns="91440" bIns="45720" rtlCol="0" anchor="t">
              <a:spAutoFit/>
            </a:bodyPr>
            <a:lstStyle/>
            <a:p>
              <a:pPr marL="285750" indent="-285750">
                <a:buSzPct val="80000"/>
                <a:buFont typeface="Wingdings" pitchFamily="2" charset="2"/>
                <a:buChar char="Ø"/>
                <a:defRPr/>
              </a:pPr>
              <a:r>
                <a:rPr lang="en-US" b="1">
                  <a:cs typeface="Arial"/>
                </a:rPr>
                <a:t>Distributed Training with Second-Order Optimizers</a:t>
              </a:r>
              <a:endParaRPr lang="en-US">
                <a:cs typeface="Arial"/>
              </a:endParaRPr>
            </a:p>
          </p:txBody>
        </p:sp>
        <p:sp>
          <p:nvSpPr>
            <p:cNvPr id="9" name="TextBox 13">
              <a:extLst>
                <a:ext uri="{FF2B5EF4-FFF2-40B4-BE49-F238E27FC236}">
                  <a16:creationId xmlns:a16="http://schemas.microsoft.com/office/drawing/2014/main" id="{FB338FB3-8869-7EB4-07F2-207E1EFFE9D2}"/>
                </a:ext>
              </a:extLst>
            </p:cNvPr>
            <p:cNvSpPr txBox="1"/>
            <p:nvPr/>
          </p:nvSpPr>
          <p:spPr>
            <a:xfrm>
              <a:off x="525425" y="1317779"/>
              <a:ext cx="6809821" cy="1815882"/>
            </a:xfrm>
            <a:prstGeom prst="rect">
              <a:avLst/>
            </a:prstGeom>
            <a:noFill/>
          </p:spPr>
          <p:txBody>
            <a:bodyPr wrap="square" lIns="91440" tIns="45720" rIns="91440" bIns="45720" rtlCol="0" anchor="t">
              <a:spAutoFit/>
            </a:bodyPr>
            <a:lstStyle/>
            <a:p>
              <a:pPr>
                <a:defRPr/>
              </a:pPr>
              <a:endParaRPr lang="en-US" sz="1600" b="1" dirty="0">
                <a:ea typeface="宋体"/>
                <a:cs typeface="+mn-lt"/>
              </a:endParaRPr>
            </a:p>
            <a:p>
              <a:pPr marL="285750" indent="-285750">
                <a:buFont typeface="Arial" panose="020B0604020202020204" pitchFamily="34" charset="0"/>
                <a:buChar char="•"/>
                <a:defRPr/>
              </a:pPr>
              <a:r>
                <a:rPr lang="en-US" sz="1600" dirty="0">
                  <a:ea typeface="宋体"/>
                  <a:cs typeface="+mn-lt"/>
                </a:rPr>
                <a:t>Distribute large mini-batches via </a:t>
              </a:r>
              <a:r>
                <a:rPr lang="en-US" sz="1600" b="1" dirty="0">
                  <a:ea typeface="宋体"/>
                  <a:cs typeface="+mn-lt"/>
                </a:rPr>
                <a:t>data parallelism</a:t>
              </a:r>
              <a:r>
                <a:rPr lang="en-US" sz="1600" dirty="0">
                  <a:ea typeface="宋体"/>
                  <a:cs typeface="+mn-lt"/>
                </a:rPr>
                <a:t>.</a:t>
              </a:r>
              <a:endParaRPr lang="en-US" sz="1600" dirty="0"/>
            </a:p>
            <a:p>
              <a:pPr marL="285750" indent="-285750">
                <a:buFont typeface="Arial" panose="020B0604020202020204" pitchFamily="34" charset="0"/>
                <a:buChar char="•"/>
                <a:defRPr/>
              </a:pPr>
              <a:r>
                <a:rPr lang="en-US" sz="1600" dirty="0">
                  <a:ea typeface="宋体"/>
                  <a:cs typeface="+mn-lt"/>
                </a:rPr>
                <a:t>Layer wise parallel computation via </a:t>
              </a:r>
              <a:r>
                <a:rPr lang="en-US" sz="1600" b="1" dirty="0">
                  <a:ea typeface="宋体"/>
                  <a:cs typeface="+mn-lt"/>
                </a:rPr>
                <a:t>computation parallelism</a:t>
              </a:r>
              <a:r>
                <a:rPr lang="en-US" sz="1600" dirty="0">
                  <a:ea typeface="宋体"/>
                  <a:cs typeface="+mn-lt"/>
                </a:rPr>
                <a:t>.</a:t>
              </a:r>
              <a:endParaRPr lang="en-US" sz="1600" dirty="0">
                <a:ea typeface="+mn-lt"/>
                <a:cs typeface="+mn-lt"/>
              </a:endParaRPr>
            </a:p>
            <a:p>
              <a:pPr marL="285750" indent="-285750">
                <a:buFont typeface="Arial" panose="020B0604020202020204" pitchFamily="34" charset="0"/>
                <a:buChar char="•"/>
                <a:defRPr/>
              </a:pPr>
              <a:r>
                <a:rPr lang="en-US" sz="1600" dirty="0">
                  <a:ea typeface="宋体"/>
                  <a:cs typeface="+mn-lt"/>
                </a:rPr>
                <a:t>More accurate weight update via </a:t>
              </a:r>
              <a:r>
                <a:rPr lang="en-US" sz="1600" b="1" dirty="0">
                  <a:ea typeface="宋体"/>
                  <a:cs typeface="+mn-lt"/>
                </a:rPr>
                <a:t>data parallelism</a:t>
              </a:r>
              <a:r>
                <a:rPr lang="en-US" sz="1600" dirty="0">
                  <a:ea typeface="宋体"/>
                  <a:cs typeface="+mn-lt"/>
                </a:rPr>
                <a:t>.</a:t>
              </a:r>
            </a:p>
            <a:p>
              <a:pPr marL="285750" indent="-285750">
                <a:buFont typeface="Arial" panose="020B0604020202020204" pitchFamily="34" charset="0"/>
                <a:buChar char="•"/>
                <a:defRPr/>
              </a:pPr>
              <a:endParaRPr lang="en-US" sz="1600" dirty="0">
                <a:ea typeface="宋体"/>
                <a:cs typeface="+mn-lt"/>
              </a:endParaRPr>
            </a:p>
            <a:p>
              <a:pPr marL="285750" indent="-285750">
                <a:buFont typeface="Arial" panose="020B0604020202020204" pitchFamily="34" charset="0"/>
                <a:buChar char="•"/>
                <a:defRPr/>
              </a:pPr>
              <a:endParaRPr lang="en-US" sz="1600" dirty="0">
                <a:ea typeface="宋体"/>
                <a:cs typeface="+mn-lt"/>
              </a:endParaRPr>
            </a:p>
            <a:p>
              <a:pPr marL="285750" indent="-285750">
                <a:buFont typeface="Arial" panose="020B0604020202020204" pitchFamily="34" charset="0"/>
                <a:buChar char="•"/>
                <a:defRPr/>
              </a:pPr>
              <a:endParaRPr lang="en-US" sz="1600" dirty="0">
                <a:ea typeface="宋体"/>
                <a:cs typeface="+mn-lt"/>
              </a:endParaRPr>
            </a:p>
          </p:txBody>
        </p:sp>
      </p:grpSp>
      <p:sp>
        <p:nvSpPr>
          <p:cNvPr id="21" name="TextBox 20">
            <a:extLst>
              <a:ext uri="{FF2B5EF4-FFF2-40B4-BE49-F238E27FC236}">
                <a16:creationId xmlns:a16="http://schemas.microsoft.com/office/drawing/2014/main" id="{D2803CB2-6CB9-B163-ED92-AF2E9A0753F1}"/>
              </a:ext>
            </a:extLst>
          </p:cNvPr>
          <p:cNvSpPr txBox="1"/>
          <p:nvPr/>
        </p:nvSpPr>
        <p:spPr>
          <a:xfrm>
            <a:off x="7777333" y="5414147"/>
            <a:ext cx="4038805" cy="307777"/>
          </a:xfrm>
          <a:prstGeom prst="rect">
            <a:avLst/>
          </a:prstGeom>
          <a:noFill/>
        </p:spPr>
        <p:txBody>
          <a:bodyPr wrap="square" lIns="91440" tIns="45720" rIns="91440" bIns="45720" anchor="t">
            <a:spAutoFit/>
          </a:bodyPr>
          <a:lstStyle/>
          <a:p>
            <a:r>
              <a:rPr lang="en-US" altLang="zh-CN" sz="1400" b="1" dirty="0" err="1">
                <a:solidFill>
                  <a:srgbClr val="FF0000"/>
                </a:solidFill>
                <a:ea typeface="黑体"/>
                <a:cs typeface="Arial"/>
              </a:rPr>
              <a:t>Allgather</a:t>
            </a:r>
            <a:r>
              <a:rPr lang="en-US" altLang="zh-CN" sz="1400" b="1" dirty="0">
                <a:solidFill>
                  <a:srgbClr val="FF0000"/>
                </a:solidFill>
                <a:ea typeface="黑体"/>
                <a:cs typeface="Arial"/>
              </a:rPr>
              <a:t> </a:t>
            </a:r>
            <a:r>
              <a:rPr lang="en-US" altLang="zh-CN" sz="1400" b="1">
                <a:solidFill>
                  <a:srgbClr val="FF0000"/>
                </a:solidFill>
                <a:ea typeface="黑体"/>
                <a:cs typeface="Arial"/>
              </a:rPr>
              <a:t>takes 30% to 50%</a:t>
            </a:r>
            <a:endParaRPr lang="en-US" b="1" dirty="0">
              <a:solidFill>
                <a:srgbClr val="FF0000"/>
              </a:solidFill>
            </a:endParaRPr>
          </a:p>
        </p:txBody>
      </p:sp>
      <p:sp>
        <p:nvSpPr>
          <p:cNvPr id="18" name="文本框 17">
            <a:extLst>
              <a:ext uri="{FF2B5EF4-FFF2-40B4-BE49-F238E27FC236}">
                <a16:creationId xmlns:a16="http://schemas.microsoft.com/office/drawing/2014/main" id="{AECE697E-B8C6-CFC5-1925-40799714952B}"/>
              </a:ext>
            </a:extLst>
          </p:cNvPr>
          <p:cNvSpPr txBox="1"/>
          <p:nvPr/>
        </p:nvSpPr>
        <p:spPr>
          <a:xfrm>
            <a:off x="10370768" y="1197754"/>
            <a:ext cx="1721069" cy="830997"/>
          </a:xfrm>
          <a:prstGeom prst="rect">
            <a:avLst/>
          </a:prstGeom>
          <a:noFill/>
        </p:spPr>
        <p:txBody>
          <a:bodyPr wrap="square">
            <a:spAutoFit/>
          </a:bodyPr>
          <a:lstStyle/>
          <a:p>
            <a:r>
              <a:rPr lang="en-US" altLang="zh-CN" sz="1200" dirty="0">
                <a:ea typeface="+mn-lt"/>
                <a:cs typeface="+mn-lt"/>
              </a:rPr>
              <a:t>Resnet32 on Cifar10, K-FAC uses </a:t>
            </a:r>
            <a:r>
              <a:rPr lang="en-US" altLang="zh-CN" sz="1200" b="1" dirty="0">
                <a:ea typeface="+mn-lt"/>
                <a:cs typeface="+mn-lt"/>
              </a:rPr>
              <a:t>50-75</a:t>
            </a:r>
            <a:r>
              <a:rPr lang="en-US" altLang="zh-CN" sz="1200" dirty="0">
                <a:ea typeface="+mn-lt"/>
                <a:cs typeface="+mn-lt"/>
              </a:rPr>
              <a:t> less epochs than SGD-based method</a:t>
            </a:r>
            <a:endParaRPr lang="zh-CN" altLang="en-US" sz="1200" dirty="0"/>
          </a:p>
        </p:txBody>
      </p:sp>
      <p:pic>
        <p:nvPicPr>
          <p:cNvPr id="11" name="图片 10" descr="图示&#10;&#10;描述已自动生成">
            <a:extLst>
              <a:ext uri="{FF2B5EF4-FFF2-40B4-BE49-F238E27FC236}">
                <a16:creationId xmlns:a16="http://schemas.microsoft.com/office/drawing/2014/main" id="{AF58D7BE-4083-9286-CFFD-FF4F976583B2}"/>
              </a:ext>
            </a:extLst>
          </p:cNvPr>
          <p:cNvPicPr>
            <a:picLocks noChangeAspect="1"/>
          </p:cNvPicPr>
          <p:nvPr/>
        </p:nvPicPr>
        <p:blipFill>
          <a:blip r:embed="rId4"/>
          <a:stretch>
            <a:fillRect/>
          </a:stretch>
        </p:blipFill>
        <p:spPr>
          <a:xfrm>
            <a:off x="375862" y="3889838"/>
            <a:ext cx="6007100" cy="2133600"/>
          </a:xfrm>
          <a:prstGeom prst="rect">
            <a:avLst/>
          </a:prstGeom>
        </p:spPr>
      </p:pic>
      <p:pic>
        <p:nvPicPr>
          <p:cNvPr id="14" name="图片 13" descr="图表, 条形图&#10;&#10;AI 生成的内容可能不正确。">
            <a:extLst>
              <a:ext uri="{FF2B5EF4-FFF2-40B4-BE49-F238E27FC236}">
                <a16:creationId xmlns:a16="http://schemas.microsoft.com/office/drawing/2014/main" id="{807BD383-127C-4A4A-02BC-29287328330F}"/>
              </a:ext>
            </a:extLst>
          </p:cNvPr>
          <p:cNvPicPr>
            <a:picLocks noChangeAspect="1"/>
          </p:cNvPicPr>
          <p:nvPr/>
        </p:nvPicPr>
        <p:blipFill>
          <a:blip r:embed="rId5"/>
          <a:stretch>
            <a:fillRect/>
          </a:stretch>
        </p:blipFill>
        <p:spPr>
          <a:xfrm>
            <a:off x="6590162" y="2664735"/>
            <a:ext cx="5433176" cy="2533781"/>
          </a:xfrm>
          <a:prstGeom prst="rect">
            <a:avLst/>
          </a:prstGeom>
        </p:spPr>
      </p:pic>
      <p:sp>
        <p:nvSpPr>
          <p:cNvPr id="2" name="TextBox 3">
            <a:extLst>
              <a:ext uri="{FF2B5EF4-FFF2-40B4-BE49-F238E27FC236}">
                <a16:creationId xmlns:a16="http://schemas.microsoft.com/office/drawing/2014/main" id="{7733DF04-DA30-4AE1-C265-3ABF508100D3}"/>
              </a:ext>
            </a:extLst>
          </p:cNvPr>
          <p:cNvSpPr txBox="1"/>
          <p:nvPr/>
        </p:nvSpPr>
        <p:spPr>
          <a:xfrm>
            <a:off x="441064" y="5896929"/>
            <a:ext cx="11383652" cy="338554"/>
          </a:xfrm>
          <a:prstGeom prst="rect">
            <a:avLst/>
          </a:prstGeom>
          <a:noFill/>
        </p:spPr>
        <p:txBody>
          <a:bodyPr wrap="square" lIns="91440" tIns="45720" rIns="91440" bIns="45720" anchor="t">
            <a:spAutoFit/>
          </a:bodyPr>
          <a:lstStyle/>
          <a:p>
            <a:r>
              <a:rPr lang="en-US" altLang="zh-CN" sz="1600" b="1" dirty="0">
                <a:solidFill>
                  <a:srgbClr val="C00000"/>
                </a:solidFill>
                <a:ea typeface="黑体"/>
                <a:cs typeface="Arial"/>
              </a:rPr>
              <a:t>*Note that the </a:t>
            </a:r>
            <a:r>
              <a:rPr lang="en-US" altLang="zh-CN" sz="1600" b="1" dirty="0" err="1">
                <a:solidFill>
                  <a:srgbClr val="C00000"/>
                </a:solidFill>
                <a:ea typeface="黑体"/>
                <a:cs typeface="Arial"/>
              </a:rPr>
              <a:t>Allgather</a:t>
            </a:r>
            <a:r>
              <a:rPr lang="en-US" altLang="zh-CN" sz="1600" b="1" dirty="0">
                <a:solidFill>
                  <a:srgbClr val="C00000"/>
                </a:solidFill>
                <a:ea typeface="黑体"/>
                <a:cs typeface="Arial"/>
              </a:rPr>
              <a:t> is implemented using Broadcast to pipeline computation and communication for each layer.</a:t>
            </a:r>
            <a:endParaRPr lang="en-US" sz="2000" b="1" dirty="0">
              <a:solidFill>
                <a:srgbClr val="C00000"/>
              </a:solidFill>
            </a:endParaRPr>
          </a:p>
        </p:txBody>
      </p:sp>
    </p:spTree>
    <p:extLst>
      <p:ext uri="{BB962C8B-B14F-4D97-AF65-F5344CB8AC3E}">
        <p14:creationId xmlns:p14="http://schemas.microsoft.com/office/powerpoint/2010/main" val="331945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013DE-44EB-2F4F-E04C-13517C6513D1}"/>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A1C1850-E5A2-B336-0215-ADC163512269}"/>
              </a:ext>
            </a:extLst>
          </p:cNvPr>
          <p:cNvCxnSpPr/>
          <p:nvPr/>
        </p:nvCxnSpPr>
        <p:spPr>
          <a:xfrm>
            <a:off x="432486" y="1136076"/>
            <a:ext cx="11383652" cy="0"/>
          </a:xfrm>
          <a:prstGeom prst="line">
            <a:avLst/>
          </a:prstGeom>
          <a:ln w="15875">
            <a:solidFill>
              <a:srgbClr val="841F19"/>
            </a:solidFill>
          </a:ln>
        </p:spPr>
        <p:style>
          <a:lnRef idx="1">
            <a:schemeClr val="accent1"/>
          </a:lnRef>
          <a:fillRef idx="0">
            <a:schemeClr val="accent1"/>
          </a:fillRef>
          <a:effectRef idx="0">
            <a:schemeClr val="accent1"/>
          </a:effectRef>
          <a:fontRef idx="minor">
            <a:schemeClr val="tx1"/>
          </a:fontRef>
        </p:style>
      </p:cxnSp>
      <p:sp>
        <p:nvSpPr>
          <p:cNvPr id="13" name="Google Shape;380;p40">
            <a:extLst>
              <a:ext uri="{FF2B5EF4-FFF2-40B4-BE49-F238E27FC236}">
                <a16:creationId xmlns:a16="http://schemas.microsoft.com/office/drawing/2014/main" id="{ED45F56E-FED9-003B-B913-3C1B3AB86C1D}"/>
              </a:ext>
            </a:extLst>
          </p:cNvPr>
          <p:cNvSpPr txBox="1"/>
          <p:nvPr/>
        </p:nvSpPr>
        <p:spPr>
          <a:xfrm>
            <a:off x="505796" y="571906"/>
            <a:ext cx="5053628" cy="553957"/>
          </a:xfrm>
          <a:prstGeom prst="rect">
            <a:avLst/>
          </a:prstGeom>
          <a:noFill/>
          <a:ln>
            <a:noFill/>
          </a:ln>
        </p:spPr>
        <p:txBody>
          <a:bodyPr spcFirstLastPara="1" wrap="square" lIns="91425" tIns="45700" rIns="91425" bIns="45700" anchor="t" anchorCtr="0">
            <a:spAutoFit/>
          </a:bodyPr>
          <a:lstStyle/>
          <a:p>
            <a:pPr>
              <a:defRPr/>
            </a:pPr>
            <a:r>
              <a:rPr lang="en-US" sz="3000" b="1">
                <a:solidFill>
                  <a:srgbClr val="000000"/>
                </a:solidFill>
                <a:cs typeface="Arial"/>
              </a:rPr>
              <a:t>Motivation &amp; Background</a:t>
            </a:r>
            <a:endParaRPr kumimoji="0" lang="en-US" sz="3000" b="0" i="0" u="none" strike="noStrike" kern="1200" cap="none" spc="0" normalizeH="0" baseline="0" noProof="0">
              <a:ln>
                <a:noFill/>
              </a:ln>
              <a:solidFill>
                <a:srgbClr val="000000"/>
              </a:solidFill>
              <a:effectLst/>
              <a:uLnTx/>
              <a:uFillTx/>
              <a:ea typeface="+mn-ea"/>
              <a:cs typeface="+mn-cs"/>
            </a:endParaRPr>
          </a:p>
        </p:txBody>
      </p:sp>
      <p:grpSp>
        <p:nvGrpSpPr>
          <p:cNvPr id="3" name="Group 2">
            <a:extLst>
              <a:ext uri="{FF2B5EF4-FFF2-40B4-BE49-F238E27FC236}">
                <a16:creationId xmlns:a16="http://schemas.microsoft.com/office/drawing/2014/main" id="{9F7A86F3-72E5-073A-50A5-E74968A87A1B}"/>
              </a:ext>
            </a:extLst>
          </p:cNvPr>
          <p:cNvGrpSpPr/>
          <p:nvPr/>
        </p:nvGrpSpPr>
        <p:grpSpPr>
          <a:xfrm>
            <a:off x="269209" y="1197754"/>
            <a:ext cx="7457126" cy="1154100"/>
            <a:chOff x="329776" y="1380205"/>
            <a:chExt cx="8185538" cy="1154100"/>
          </a:xfrm>
        </p:grpSpPr>
        <p:sp>
          <p:nvSpPr>
            <p:cNvPr id="16" name="TextBox 12">
              <a:extLst>
                <a:ext uri="{FF2B5EF4-FFF2-40B4-BE49-F238E27FC236}">
                  <a16:creationId xmlns:a16="http://schemas.microsoft.com/office/drawing/2014/main" id="{52745D11-B5E8-67D3-079A-5893150A6D34}"/>
                </a:ext>
              </a:extLst>
            </p:cNvPr>
            <p:cNvSpPr txBox="1"/>
            <p:nvPr/>
          </p:nvSpPr>
          <p:spPr>
            <a:xfrm>
              <a:off x="329776" y="1380205"/>
              <a:ext cx="8185538" cy="369332"/>
            </a:xfrm>
            <a:prstGeom prst="rect">
              <a:avLst/>
            </a:prstGeom>
            <a:noFill/>
          </p:spPr>
          <p:txBody>
            <a:bodyPr wrap="square" lIns="91440" tIns="45720" rIns="91440" bIns="45720" rtlCol="0" anchor="t">
              <a:spAutoFit/>
            </a:bodyPr>
            <a:lstStyle/>
            <a:p>
              <a:pPr marL="285750" indent="-285750">
                <a:buSzPct val="80000"/>
                <a:buFont typeface="Wingdings" pitchFamily="2" charset="2"/>
                <a:buChar char="Ø"/>
                <a:defRPr/>
              </a:pPr>
              <a:r>
                <a:rPr lang="en-US" altLang="zh-CN" sz="1800" b="1" dirty="0">
                  <a:ea typeface="宋体"/>
                  <a:cs typeface="+mn-lt"/>
                </a:rPr>
                <a:t>Compression-based Communication Optimization</a:t>
              </a:r>
            </a:p>
          </p:txBody>
        </p:sp>
        <p:sp>
          <p:nvSpPr>
            <p:cNvPr id="17" name="TextBox 13">
              <a:extLst>
                <a:ext uri="{FF2B5EF4-FFF2-40B4-BE49-F238E27FC236}">
                  <a16:creationId xmlns:a16="http://schemas.microsoft.com/office/drawing/2014/main" id="{60A7F466-7BEB-031D-4603-405DD0036986}"/>
                </a:ext>
              </a:extLst>
            </p:cNvPr>
            <p:cNvSpPr txBox="1"/>
            <p:nvPr/>
          </p:nvSpPr>
          <p:spPr>
            <a:xfrm>
              <a:off x="875569" y="1672531"/>
              <a:ext cx="6726970" cy="86177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defRPr/>
              </a:pPr>
              <a:r>
                <a:rPr lang="en-US" altLang="zh-CN" sz="1600" dirty="0">
                  <a:ea typeface="宋体"/>
                  <a:cs typeface="+mn-lt"/>
                </a:rPr>
                <a:t>Reduces the communication data size, thus improve communication performance.</a:t>
              </a:r>
            </a:p>
            <a:p>
              <a:pPr>
                <a:defRPr/>
              </a:pPr>
              <a:endParaRPr lang="en-US" dirty="0">
                <a:cs typeface="Arial"/>
              </a:endParaRPr>
            </a:p>
          </p:txBody>
        </p:sp>
      </p:grpSp>
      <p:grpSp>
        <p:nvGrpSpPr>
          <p:cNvPr id="6" name="Group 5">
            <a:extLst>
              <a:ext uri="{FF2B5EF4-FFF2-40B4-BE49-F238E27FC236}">
                <a16:creationId xmlns:a16="http://schemas.microsoft.com/office/drawing/2014/main" id="{FDD175AF-69A4-E0D5-F939-F247F0F33ACD}"/>
              </a:ext>
            </a:extLst>
          </p:cNvPr>
          <p:cNvGrpSpPr/>
          <p:nvPr/>
        </p:nvGrpSpPr>
        <p:grpSpPr>
          <a:xfrm>
            <a:off x="269209" y="2083512"/>
            <a:ext cx="7457126" cy="1904313"/>
            <a:chOff x="329776" y="1207929"/>
            <a:chExt cx="8185538" cy="1904313"/>
          </a:xfrm>
        </p:grpSpPr>
        <p:sp>
          <p:nvSpPr>
            <p:cNvPr id="7" name="TextBox 12">
              <a:extLst>
                <a:ext uri="{FF2B5EF4-FFF2-40B4-BE49-F238E27FC236}">
                  <a16:creationId xmlns:a16="http://schemas.microsoft.com/office/drawing/2014/main" id="{41A90480-0489-8341-B01F-09B36FB69E40}"/>
                </a:ext>
              </a:extLst>
            </p:cNvPr>
            <p:cNvSpPr txBox="1"/>
            <p:nvPr/>
          </p:nvSpPr>
          <p:spPr>
            <a:xfrm>
              <a:off x="329776" y="1207929"/>
              <a:ext cx="8185538" cy="646331"/>
            </a:xfrm>
            <a:prstGeom prst="rect">
              <a:avLst/>
            </a:prstGeom>
            <a:noFill/>
          </p:spPr>
          <p:txBody>
            <a:bodyPr wrap="square" lIns="91440" tIns="45720" rIns="91440" bIns="45720" rtlCol="0" anchor="t">
              <a:spAutoFit/>
            </a:bodyPr>
            <a:lstStyle/>
            <a:p>
              <a:pPr marL="285750" indent="-285750">
                <a:buSzPct val="80000"/>
                <a:buFont typeface="Wingdings" pitchFamily="2" charset="2"/>
                <a:buChar char="Ø"/>
                <a:defRPr/>
              </a:pPr>
              <a:r>
                <a:rPr lang="en-US" altLang="zh-CN" sz="1800" b="1" dirty="0">
                  <a:ea typeface="宋体"/>
                  <a:cs typeface="+mn-lt"/>
                </a:rPr>
                <a:t>Existing Compression Algorithms</a:t>
              </a:r>
              <a:endParaRPr lang="en-US" altLang="zh-CN" sz="1800" dirty="0">
                <a:ea typeface="宋体"/>
                <a:cs typeface="+mn-lt"/>
              </a:endParaRPr>
            </a:p>
            <a:p>
              <a:pPr marL="285750" indent="-285750">
                <a:buSzPct val="80000"/>
                <a:buFont typeface="Wingdings" pitchFamily="2" charset="2"/>
                <a:buChar char="Ø"/>
                <a:defRPr/>
              </a:pPr>
              <a:endParaRPr lang="en-US" dirty="0">
                <a:cs typeface="Arial"/>
              </a:endParaRPr>
            </a:p>
          </p:txBody>
        </p:sp>
        <p:sp>
          <p:nvSpPr>
            <p:cNvPr id="9" name="TextBox 13">
              <a:extLst>
                <a:ext uri="{FF2B5EF4-FFF2-40B4-BE49-F238E27FC236}">
                  <a16:creationId xmlns:a16="http://schemas.microsoft.com/office/drawing/2014/main" id="{35034AAD-631D-B149-5936-F599D329B748}"/>
                </a:ext>
              </a:extLst>
            </p:cNvPr>
            <p:cNvSpPr txBox="1"/>
            <p:nvPr/>
          </p:nvSpPr>
          <p:spPr>
            <a:xfrm>
              <a:off x="587919" y="1542582"/>
              <a:ext cx="7217440" cy="1569660"/>
            </a:xfrm>
            <a:prstGeom prst="rect">
              <a:avLst/>
            </a:prstGeom>
            <a:noFill/>
          </p:spPr>
          <p:txBody>
            <a:bodyPr wrap="square" lIns="91440" tIns="45720" rIns="91440" bIns="45720" rtlCol="0" anchor="t">
              <a:spAutoFit/>
            </a:bodyPr>
            <a:lstStyle/>
            <a:p>
              <a:pPr marL="285750" indent="-285750">
                <a:buFont typeface="Arial,Sans-Serif" panose="020B0604020202020204" pitchFamily="34" charset="0"/>
                <a:buChar char="•"/>
                <a:defRPr/>
              </a:pPr>
              <a:r>
                <a:rPr lang="en-US" altLang="zh-CN" sz="1600" dirty="0">
                  <a:ea typeface="宋体"/>
                  <a:cs typeface="+mn-lt"/>
                </a:rPr>
                <a:t>SZ – a lossy compressor that uses rounding-to-the nearest(RN).</a:t>
              </a:r>
            </a:p>
            <a:p>
              <a:pPr marL="285750" indent="-285750">
                <a:buFont typeface="Arial,Sans-Serif" panose="020B0604020202020204" pitchFamily="34" charset="0"/>
                <a:buChar char="•"/>
                <a:defRPr/>
              </a:pPr>
              <a:r>
                <a:rPr lang="en-US" altLang="zh-CN" sz="1600" dirty="0">
                  <a:ea typeface="宋体"/>
                  <a:cs typeface="+mn-lt"/>
                </a:rPr>
                <a:t>QSGD – a first-order gradient compression technique that uses stochastic rounding (SR).</a:t>
              </a:r>
              <a:endParaRPr lang="en-US" altLang="zh-CN" sz="1600" dirty="0"/>
            </a:p>
            <a:p>
              <a:pPr marL="285750" indent="-285750">
                <a:buFont typeface="Arial" panose="020B0604020202020204" pitchFamily="34" charset="0"/>
                <a:buChar char="•"/>
                <a:defRPr/>
              </a:pPr>
              <a:endParaRPr lang="en-US" sz="1600" dirty="0">
                <a:ea typeface="宋体"/>
                <a:cs typeface="+mn-lt"/>
              </a:endParaRPr>
            </a:p>
            <a:p>
              <a:pPr marL="285750" indent="-285750">
                <a:buFont typeface="Arial" panose="020B0604020202020204" pitchFamily="34" charset="0"/>
                <a:buChar char="•"/>
                <a:defRPr/>
              </a:pPr>
              <a:endParaRPr lang="en-US" sz="1600" dirty="0">
                <a:ea typeface="宋体"/>
                <a:cs typeface="+mn-lt"/>
              </a:endParaRPr>
            </a:p>
            <a:p>
              <a:pPr marL="285750" indent="-285750">
                <a:buFont typeface="Arial" panose="020B0604020202020204" pitchFamily="34" charset="0"/>
                <a:buChar char="•"/>
                <a:defRPr/>
              </a:pPr>
              <a:endParaRPr lang="en-US" sz="1600" dirty="0">
                <a:ea typeface="宋体"/>
                <a:cs typeface="+mn-lt"/>
              </a:endParaRPr>
            </a:p>
          </p:txBody>
        </p:sp>
      </p:grpSp>
      <p:sp>
        <p:nvSpPr>
          <p:cNvPr id="24" name="TextBox 23">
            <a:extLst>
              <a:ext uri="{FF2B5EF4-FFF2-40B4-BE49-F238E27FC236}">
                <a16:creationId xmlns:a16="http://schemas.microsoft.com/office/drawing/2014/main" id="{2C43423E-A6D6-756F-B3C5-87BB9B313500}"/>
              </a:ext>
            </a:extLst>
          </p:cNvPr>
          <p:cNvSpPr txBox="1"/>
          <p:nvPr/>
        </p:nvSpPr>
        <p:spPr>
          <a:xfrm>
            <a:off x="504381" y="5602247"/>
            <a:ext cx="5323170" cy="523220"/>
          </a:xfrm>
          <a:prstGeom prst="rect">
            <a:avLst/>
          </a:prstGeom>
          <a:noFill/>
        </p:spPr>
        <p:txBody>
          <a:bodyPr wrap="square" lIns="91440" tIns="45720" rIns="91440" bIns="45720" anchor="t">
            <a:spAutoFit/>
          </a:bodyPr>
          <a:lstStyle/>
          <a:p>
            <a:r>
              <a:rPr lang="en-US" altLang="zh-CN" sz="1400" b="1" dirty="0">
                <a:solidFill>
                  <a:srgbClr val="FF0000"/>
                </a:solidFill>
                <a:ea typeface="黑体"/>
                <a:cs typeface="Arial"/>
              </a:rPr>
              <a:t>Either the compression ratio (communication reduction rate) is low or have significant impact on validation accuracy.</a:t>
            </a:r>
            <a:endParaRPr lang="en-US" dirty="0"/>
          </a:p>
        </p:txBody>
      </p:sp>
      <p:pic>
        <p:nvPicPr>
          <p:cNvPr id="5" name="图片 4" descr="图表, 箱线图&#10;&#10;描述已自动生成">
            <a:extLst>
              <a:ext uri="{FF2B5EF4-FFF2-40B4-BE49-F238E27FC236}">
                <a16:creationId xmlns:a16="http://schemas.microsoft.com/office/drawing/2014/main" id="{161C0205-1BB3-A494-19DA-AECEFD6A27DA}"/>
              </a:ext>
            </a:extLst>
          </p:cNvPr>
          <p:cNvPicPr>
            <a:picLocks noChangeAspect="1"/>
          </p:cNvPicPr>
          <p:nvPr/>
        </p:nvPicPr>
        <p:blipFill>
          <a:blip r:embed="rId3"/>
          <a:stretch>
            <a:fillRect/>
          </a:stretch>
        </p:blipFill>
        <p:spPr>
          <a:xfrm>
            <a:off x="723843" y="3530322"/>
            <a:ext cx="4835581" cy="2076755"/>
          </a:xfrm>
          <a:prstGeom prst="rect">
            <a:avLst/>
          </a:prstGeom>
        </p:spPr>
      </p:pic>
      <p:sp>
        <p:nvSpPr>
          <p:cNvPr id="12" name="TextBox 13">
            <a:extLst>
              <a:ext uri="{FF2B5EF4-FFF2-40B4-BE49-F238E27FC236}">
                <a16:creationId xmlns:a16="http://schemas.microsoft.com/office/drawing/2014/main" id="{5CFFED6B-DA6E-E264-4EA8-FDACFD2604F6}"/>
              </a:ext>
            </a:extLst>
          </p:cNvPr>
          <p:cNvSpPr txBox="1"/>
          <p:nvPr/>
        </p:nvSpPr>
        <p:spPr>
          <a:xfrm>
            <a:off x="5778886" y="4482101"/>
            <a:ext cx="6364449" cy="58477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defRPr/>
            </a:pPr>
            <a:r>
              <a:rPr lang="en-US" sz="1600" dirty="0">
                <a:cs typeface="Arial"/>
              </a:rPr>
              <a:t>This is due to the unique error distribution introduced by SR.</a:t>
            </a:r>
          </a:p>
          <a:p>
            <a:pPr marL="285750" indent="-285750">
              <a:buFont typeface="Arial" panose="020B0604020202020204" pitchFamily="34" charset="0"/>
              <a:buChar char="•"/>
              <a:defRPr/>
            </a:pPr>
            <a:r>
              <a:rPr lang="en-US" sz="1600" dirty="0">
                <a:cs typeface="Arial"/>
              </a:rPr>
              <a:t>Analysis details in next slides.</a:t>
            </a:r>
          </a:p>
        </p:txBody>
      </p:sp>
      <p:sp>
        <p:nvSpPr>
          <p:cNvPr id="14" name="矩形 13">
            <a:extLst>
              <a:ext uri="{FF2B5EF4-FFF2-40B4-BE49-F238E27FC236}">
                <a16:creationId xmlns:a16="http://schemas.microsoft.com/office/drawing/2014/main" id="{66D40889-0680-18E7-B515-CB2F42892E3F}"/>
              </a:ext>
            </a:extLst>
          </p:cNvPr>
          <p:cNvSpPr/>
          <p:nvPr/>
        </p:nvSpPr>
        <p:spPr>
          <a:xfrm>
            <a:off x="8373111" y="1532792"/>
            <a:ext cx="1506613" cy="26994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9" name="文本框 18">
            <a:extLst>
              <a:ext uri="{FF2B5EF4-FFF2-40B4-BE49-F238E27FC236}">
                <a16:creationId xmlns:a16="http://schemas.microsoft.com/office/drawing/2014/main" id="{85D07CB8-E5B2-0EC2-B63B-DC58EC3C0BA5}"/>
              </a:ext>
            </a:extLst>
          </p:cNvPr>
          <p:cNvSpPr txBox="1"/>
          <p:nvPr/>
        </p:nvSpPr>
        <p:spPr>
          <a:xfrm>
            <a:off x="7897739" y="1197754"/>
            <a:ext cx="2360358" cy="276999"/>
          </a:xfrm>
          <a:prstGeom prst="rect">
            <a:avLst/>
          </a:prstGeom>
          <a:noFill/>
        </p:spPr>
        <p:txBody>
          <a:bodyPr wrap="square" rtlCol="0">
            <a:spAutoFit/>
          </a:bodyPr>
          <a:lstStyle/>
          <a:p>
            <a:r>
              <a:rPr kumimoji="1" lang="en-US" altLang="zh-CN" sz="1200" dirty="0"/>
              <a:t>Original Communication Data</a:t>
            </a:r>
            <a:endParaRPr kumimoji="1" lang="zh-CN" altLang="en-US" sz="1200" dirty="0"/>
          </a:p>
        </p:txBody>
      </p:sp>
      <p:sp>
        <p:nvSpPr>
          <p:cNvPr id="22" name="圆角矩形 21">
            <a:extLst>
              <a:ext uri="{FF2B5EF4-FFF2-40B4-BE49-F238E27FC236}">
                <a16:creationId xmlns:a16="http://schemas.microsoft.com/office/drawing/2014/main" id="{17070791-327F-97B7-ED3E-F1FB3461670D}"/>
              </a:ext>
            </a:extLst>
          </p:cNvPr>
          <p:cNvSpPr/>
          <p:nvPr/>
        </p:nvSpPr>
        <p:spPr>
          <a:xfrm>
            <a:off x="7321687" y="1662948"/>
            <a:ext cx="809296" cy="424089"/>
          </a:xfrm>
          <a:prstGeom prst="round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a:solidFill>
                  <a:sysClr val="windowText" lastClr="000000"/>
                </a:solidFill>
              </a:rPr>
              <a:t>GPU0</a:t>
            </a:r>
            <a:endParaRPr kumimoji="1" lang="zh-CN" altLang="en-US" sz="1400" dirty="0">
              <a:solidFill>
                <a:sysClr val="windowText" lastClr="000000"/>
              </a:solidFill>
            </a:endParaRPr>
          </a:p>
        </p:txBody>
      </p:sp>
      <p:sp>
        <p:nvSpPr>
          <p:cNvPr id="23" name="圆角矩形 22">
            <a:extLst>
              <a:ext uri="{FF2B5EF4-FFF2-40B4-BE49-F238E27FC236}">
                <a16:creationId xmlns:a16="http://schemas.microsoft.com/office/drawing/2014/main" id="{D624EF8E-6CAC-739C-9996-E7700F1C9E80}"/>
              </a:ext>
            </a:extLst>
          </p:cNvPr>
          <p:cNvSpPr/>
          <p:nvPr/>
        </p:nvSpPr>
        <p:spPr>
          <a:xfrm>
            <a:off x="10132958" y="1659423"/>
            <a:ext cx="809296" cy="424089"/>
          </a:xfrm>
          <a:prstGeom prst="round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a:solidFill>
                  <a:sysClr val="windowText" lastClr="000000"/>
                </a:solidFill>
              </a:rPr>
              <a:t>GPU1</a:t>
            </a:r>
            <a:endParaRPr kumimoji="1" lang="zh-CN" altLang="en-US" sz="1400" dirty="0">
              <a:solidFill>
                <a:sysClr val="windowText" lastClr="000000"/>
              </a:solidFill>
            </a:endParaRPr>
          </a:p>
        </p:txBody>
      </p:sp>
      <p:cxnSp>
        <p:nvCxnSpPr>
          <p:cNvPr id="27" name="直线箭头连接符 26">
            <a:extLst>
              <a:ext uri="{FF2B5EF4-FFF2-40B4-BE49-F238E27FC236}">
                <a16:creationId xmlns:a16="http://schemas.microsoft.com/office/drawing/2014/main" id="{0F916514-AFAC-343E-ACC5-1D0F400C24D9}"/>
              </a:ext>
            </a:extLst>
          </p:cNvPr>
          <p:cNvCxnSpPr>
            <a:stCxn id="22" idx="3"/>
            <a:endCxn id="23" idx="1"/>
          </p:cNvCxnSpPr>
          <p:nvPr/>
        </p:nvCxnSpPr>
        <p:spPr>
          <a:xfrm flipV="1">
            <a:off x="8130983" y="1871468"/>
            <a:ext cx="2001975" cy="35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8" name="矩形 27">
            <a:extLst>
              <a:ext uri="{FF2B5EF4-FFF2-40B4-BE49-F238E27FC236}">
                <a16:creationId xmlns:a16="http://schemas.microsoft.com/office/drawing/2014/main" id="{EFED75A0-8657-D2F8-6509-344191CA9179}"/>
              </a:ext>
            </a:extLst>
          </p:cNvPr>
          <p:cNvSpPr/>
          <p:nvPr/>
        </p:nvSpPr>
        <p:spPr>
          <a:xfrm>
            <a:off x="8373112" y="2582219"/>
            <a:ext cx="847360" cy="26994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36359D3F-E0A1-76ED-615A-260602932E41}"/>
              </a:ext>
            </a:extLst>
          </p:cNvPr>
          <p:cNvSpPr txBox="1"/>
          <p:nvPr/>
        </p:nvSpPr>
        <p:spPr>
          <a:xfrm>
            <a:off x="7897739" y="2247181"/>
            <a:ext cx="2710448" cy="276999"/>
          </a:xfrm>
          <a:prstGeom prst="rect">
            <a:avLst/>
          </a:prstGeom>
          <a:noFill/>
        </p:spPr>
        <p:txBody>
          <a:bodyPr wrap="square" rtlCol="0">
            <a:spAutoFit/>
          </a:bodyPr>
          <a:lstStyle/>
          <a:p>
            <a:r>
              <a:rPr kumimoji="1" lang="en-US" altLang="zh-CN" sz="1200" dirty="0"/>
              <a:t>Compressed Communication Data</a:t>
            </a:r>
            <a:endParaRPr kumimoji="1" lang="zh-CN" altLang="en-US" sz="1200" dirty="0"/>
          </a:p>
        </p:txBody>
      </p:sp>
      <p:sp>
        <p:nvSpPr>
          <p:cNvPr id="30" name="圆角矩形 29">
            <a:extLst>
              <a:ext uri="{FF2B5EF4-FFF2-40B4-BE49-F238E27FC236}">
                <a16:creationId xmlns:a16="http://schemas.microsoft.com/office/drawing/2014/main" id="{10CAD878-4F73-0852-83CB-CE7E9EEA07B4}"/>
              </a:ext>
            </a:extLst>
          </p:cNvPr>
          <p:cNvSpPr/>
          <p:nvPr/>
        </p:nvSpPr>
        <p:spPr>
          <a:xfrm>
            <a:off x="7321687" y="2712375"/>
            <a:ext cx="809296" cy="424089"/>
          </a:xfrm>
          <a:prstGeom prst="round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a:solidFill>
                  <a:sysClr val="windowText" lastClr="000000"/>
                </a:solidFill>
              </a:rPr>
              <a:t>GPU0</a:t>
            </a:r>
            <a:endParaRPr kumimoji="1" lang="zh-CN" altLang="en-US" sz="1400" dirty="0">
              <a:solidFill>
                <a:sysClr val="windowText" lastClr="000000"/>
              </a:solidFill>
            </a:endParaRPr>
          </a:p>
        </p:txBody>
      </p:sp>
      <p:sp>
        <p:nvSpPr>
          <p:cNvPr id="31" name="圆角矩形 30">
            <a:extLst>
              <a:ext uri="{FF2B5EF4-FFF2-40B4-BE49-F238E27FC236}">
                <a16:creationId xmlns:a16="http://schemas.microsoft.com/office/drawing/2014/main" id="{F0099779-B1DC-EA41-A55E-4077CFDA375E}"/>
              </a:ext>
            </a:extLst>
          </p:cNvPr>
          <p:cNvSpPr/>
          <p:nvPr/>
        </p:nvSpPr>
        <p:spPr>
          <a:xfrm>
            <a:off x="10132958" y="2708850"/>
            <a:ext cx="809296" cy="424089"/>
          </a:xfrm>
          <a:prstGeom prst="round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400" dirty="0">
                <a:solidFill>
                  <a:sysClr val="windowText" lastClr="000000"/>
                </a:solidFill>
              </a:rPr>
              <a:t>GPU1</a:t>
            </a:r>
            <a:endParaRPr kumimoji="1" lang="zh-CN" altLang="en-US" sz="1400" dirty="0">
              <a:solidFill>
                <a:sysClr val="windowText" lastClr="000000"/>
              </a:solidFill>
            </a:endParaRPr>
          </a:p>
        </p:txBody>
      </p:sp>
      <p:cxnSp>
        <p:nvCxnSpPr>
          <p:cNvPr id="32" name="直线箭头连接符 31">
            <a:extLst>
              <a:ext uri="{FF2B5EF4-FFF2-40B4-BE49-F238E27FC236}">
                <a16:creationId xmlns:a16="http://schemas.microsoft.com/office/drawing/2014/main" id="{1025DE8D-A5A3-EDA6-D1F9-08B180F47309}"/>
              </a:ext>
            </a:extLst>
          </p:cNvPr>
          <p:cNvCxnSpPr>
            <a:stCxn id="30" idx="3"/>
            <a:endCxn id="31" idx="1"/>
          </p:cNvCxnSpPr>
          <p:nvPr/>
        </p:nvCxnSpPr>
        <p:spPr>
          <a:xfrm flipV="1">
            <a:off x="8130983" y="2920895"/>
            <a:ext cx="2001975" cy="35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43234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FA6FB9B-673F-5E48-8F1A-56C33B16C8B9}"/>
              </a:ext>
            </a:extLst>
          </p:cNvPr>
          <p:cNvCxnSpPr/>
          <p:nvPr/>
        </p:nvCxnSpPr>
        <p:spPr>
          <a:xfrm>
            <a:off x="432486" y="1136076"/>
            <a:ext cx="11383652" cy="0"/>
          </a:xfrm>
          <a:prstGeom prst="line">
            <a:avLst/>
          </a:prstGeom>
          <a:ln w="15875">
            <a:solidFill>
              <a:srgbClr val="841F19"/>
            </a:solidFill>
          </a:ln>
        </p:spPr>
        <p:style>
          <a:lnRef idx="1">
            <a:schemeClr val="accent1"/>
          </a:lnRef>
          <a:fillRef idx="0">
            <a:schemeClr val="accent1"/>
          </a:fillRef>
          <a:effectRef idx="0">
            <a:schemeClr val="accent1"/>
          </a:effectRef>
          <a:fontRef idx="minor">
            <a:schemeClr val="tx1"/>
          </a:fontRef>
        </p:style>
      </p:cxnSp>
      <p:sp>
        <p:nvSpPr>
          <p:cNvPr id="3" name="Google Shape;380;p40">
            <a:extLst>
              <a:ext uri="{FF2B5EF4-FFF2-40B4-BE49-F238E27FC236}">
                <a16:creationId xmlns:a16="http://schemas.microsoft.com/office/drawing/2014/main" id="{2BE32232-62C9-AD43-A23D-22562AA963FA}"/>
              </a:ext>
            </a:extLst>
          </p:cNvPr>
          <p:cNvSpPr txBox="1"/>
          <p:nvPr/>
        </p:nvSpPr>
        <p:spPr>
          <a:xfrm>
            <a:off x="505795" y="571906"/>
            <a:ext cx="9710260" cy="55395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lang="en-US" sz="3000" b="1" kern="0">
                <a:solidFill>
                  <a:srgbClr val="000000"/>
                </a:solidFill>
                <a:latin typeface="Arial"/>
                <a:ea typeface="Calibri"/>
                <a:cs typeface="Calibri" panose="020F0502020204030204" pitchFamily="34" charset="0"/>
                <a:sym typeface="Calibri"/>
              </a:rPr>
              <a:t>Background – Computation Parallelism in K-FAC</a:t>
            </a:r>
            <a:endParaRPr kumimoji="0" lang="en-US" sz="3000" b="1" i="0" u="none" strike="noStrike" kern="0" cap="none" spc="0" normalizeH="0" baseline="0" noProof="0">
              <a:ln>
                <a:noFill/>
              </a:ln>
              <a:solidFill>
                <a:srgbClr val="000000"/>
              </a:solidFill>
              <a:effectLst/>
              <a:uLnTx/>
              <a:uFillTx/>
              <a:latin typeface="Arial"/>
              <a:ea typeface="Calibri"/>
              <a:cs typeface="Calibri" panose="020F0502020204030204" pitchFamily="34" charset="0"/>
              <a:sym typeface="Calibri"/>
            </a:endParaRPr>
          </a:p>
        </p:txBody>
      </p:sp>
      <p:sp>
        <p:nvSpPr>
          <p:cNvPr id="28" name="TextBox 12">
            <a:extLst>
              <a:ext uri="{FF2B5EF4-FFF2-40B4-BE49-F238E27FC236}">
                <a16:creationId xmlns:a16="http://schemas.microsoft.com/office/drawing/2014/main" id="{037B26F6-33AF-4C7D-22D4-630E329663B9}"/>
              </a:ext>
            </a:extLst>
          </p:cNvPr>
          <p:cNvSpPr txBox="1"/>
          <p:nvPr/>
        </p:nvSpPr>
        <p:spPr>
          <a:xfrm>
            <a:off x="410427" y="1166447"/>
            <a:ext cx="9305465" cy="338554"/>
          </a:xfrm>
          <a:prstGeom prst="rect">
            <a:avLst/>
          </a:prstGeom>
          <a:noFill/>
        </p:spPr>
        <p:txBody>
          <a:bodyPr wrap="square" lIns="91440" tIns="45720" rIns="91440" bIns="45720" rtlCol="0" anchor="t">
            <a:spAutoFit/>
          </a:bodyPr>
          <a:lstStyle/>
          <a:p>
            <a:pPr marL="285750" indent="-285750">
              <a:buSzPct val="80000"/>
              <a:buFont typeface="Wingdings" pitchFamily="2" charset="2"/>
              <a:buChar char="Ø"/>
              <a:defRPr/>
            </a:pPr>
            <a:r>
              <a:rPr lang="en-US" sz="1600" b="1">
                <a:latin typeface="Arial" panose="020B0604020202020204" pitchFamily="34" charset="0"/>
                <a:cs typeface="Arial" panose="020B0604020202020204" pitchFamily="34" charset="0"/>
              </a:rPr>
              <a:t>Distributed Training with Second-Order Optimizer</a:t>
            </a:r>
          </a:p>
        </p:txBody>
      </p:sp>
      <p:pic>
        <p:nvPicPr>
          <p:cNvPr id="14" name="Picture 13">
            <a:extLst>
              <a:ext uri="{FF2B5EF4-FFF2-40B4-BE49-F238E27FC236}">
                <a16:creationId xmlns:a16="http://schemas.microsoft.com/office/drawing/2014/main" id="{94D7D80C-D967-E266-B4F3-B25B89E3FF08}"/>
              </a:ext>
            </a:extLst>
          </p:cNvPr>
          <p:cNvPicPr>
            <a:picLocks noChangeAspect="1"/>
          </p:cNvPicPr>
          <p:nvPr/>
        </p:nvPicPr>
        <p:blipFill>
          <a:blip r:embed="rId3"/>
          <a:stretch>
            <a:fillRect/>
          </a:stretch>
        </p:blipFill>
        <p:spPr>
          <a:xfrm>
            <a:off x="635042" y="1564979"/>
            <a:ext cx="10978539" cy="1864021"/>
          </a:xfrm>
          <a:prstGeom prst="rect">
            <a:avLst/>
          </a:prstGeom>
        </p:spPr>
      </p:pic>
      <p:sp>
        <p:nvSpPr>
          <p:cNvPr id="15" name="TextBox 14">
            <a:extLst>
              <a:ext uri="{FF2B5EF4-FFF2-40B4-BE49-F238E27FC236}">
                <a16:creationId xmlns:a16="http://schemas.microsoft.com/office/drawing/2014/main" id="{8BD45162-6807-F786-2CC2-44719706D19A}"/>
              </a:ext>
            </a:extLst>
          </p:cNvPr>
          <p:cNvSpPr txBox="1"/>
          <p:nvPr/>
        </p:nvSpPr>
        <p:spPr>
          <a:xfrm>
            <a:off x="577442" y="3927849"/>
            <a:ext cx="11180158" cy="1703030"/>
          </a:xfrm>
          <a:prstGeom prst="rect">
            <a:avLst/>
          </a:prstGeom>
          <a:noFill/>
        </p:spPr>
        <p:txBody>
          <a:bodyPr wrap="square" rtlCol="0">
            <a:spAutoFit/>
          </a:bodyPr>
          <a:lstStyle/>
          <a:p>
            <a:pPr>
              <a:lnSpc>
                <a:spcPct val="150000"/>
              </a:lnSpc>
            </a:pPr>
            <a:r>
              <a:rPr lang="en-US" dirty="0">
                <a:latin typeface="Arial" panose="020B0604020202020204" pitchFamily="34" charset="0"/>
                <a:cs typeface="Arial" panose="020B0604020202020204" pitchFamily="34" charset="0"/>
              </a:rPr>
              <a:t>Step1: Forward and backward computation, </a:t>
            </a:r>
            <a:r>
              <a:rPr lang="en-US" b="1" dirty="0" err="1">
                <a:latin typeface="Arial" panose="020B0604020202020204" pitchFamily="34" charset="0"/>
                <a:cs typeface="Arial" panose="020B0604020202020204" pitchFamily="34" charset="0"/>
              </a:rPr>
              <a:t>Allreduce</a:t>
            </a:r>
            <a:r>
              <a:rPr lang="en-US" dirty="0">
                <a:latin typeface="Arial" panose="020B0604020202020204" pitchFamily="34" charset="0"/>
                <a:cs typeface="Arial" panose="020B0604020202020204" pitchFamily="34" charset="0"/>
              </a:rPr>
              <a:t> gradient </a:t>
            </a:r>
            <a:r>
              <a:rPr lang="en-US" i="1" dirty="0">
                <a:effectLst/>
                <a:latin typeface="Arial" panose="020B0604020202020204" pitchFamily="34" charset="0"/>
                <a:cs typeface="Arial" panose="020B0604020202020204" pitchFamily="34" charset="0"/>
              </a:rPr>
              <a:t>∇𝐿(w).</a:t>
            </a:r>
          </a:p>
          <a:p>
            <a:pPr>
              <a:lnSpc>
                <a:spcPct val="150000"/>
              </a:lnSpc>
            </a:pPr>
            <a:r>
              <a:rPr lang="en-US" dirty="0">
                <a:latin typeface="Arial" panose="020B0604020202020204" pitchFamily="34" charset="0"/>
                <a:cs typeface="Arial" panose="020B0604020202020204" pitchFamily="34" charset="0"/>
              </a:rPr>
              <a:t>Step2: For </a:t>
            </a:r>
            <a:r>
              <a:rPr lang="en-US" u="sng" dirty="0">
                <a:latin typeface="Arial" panose="020B0604020202020204" pitchFamily="34" charset="0"/>
                <a:cs typeface="Arial" panose="020B0604020202020204" pitchFamily="34" charset="0"/>
              </a:rPr>
              <a:t>all layers</a:t>
            </a:r>
            <a:r>
              <a:rPr lang="en-US" dirty="0">
                <a:latin typeface="Arial" panose="020B0604020202020204" pitchFamily="34" charset="0"/>
                <a:cs typeface="Arial" panose="020B0604020202020204" pitchFamily="34" charset="0"/>
              </a:rPr>
              <a:t>, compute Kronecker factors, </a:t>
            </a:r>
            <a:r>
              <a:rPr lang="en-US" b="1" dirty="0" err="1">
                <a:latin typeface="Arial" panose="020B0604020202020204" pitchFamily="34" charset="0"/>
                <a:cs typeface="Arial" panose="020B0604020202020204" pitchFamily="34" charset="0"/>
              </a:rPr>
              <a:t>Allreduce</a:t>
            </a:r>
            <a:r>
              <a:rPr lang="en-US" dirty="0">
                <a:latin typeface="Arial" panose="020B0604020202020204" pitchFamily="34" charset="0"/>
                <a:cs typeface="Arial" panose="020B0604020202020204" pitchFamily="34" charset="0"/>
              </a:rPr>
              <a:t> factors </a:t>
            </a:r>
            <a:r>
              <a:rPr lang="en-US" i="1" dirty="0">
                <a:latin typeface="Arial" panose="020B0604020202020204" pitchFamily="34" charset="0"/>
                <a:cs typeface="Arial" panose="020B0604020202020204" pitchFamily="34" charset="0"/>
              </a:rPr>
              <a:t>A</a:t>
            </a:r>
            <a:r>
              <a:rPr lang="en-US" dirty="0">
                <a:latin typeface="Arial" panose="020B0604020202020204" pitchFamily="34" charset="0"/>
                <a:cs typeface="Arial" panose="020B0604020202020204" pitchFamily="34" charset="0"/>
              </a:rPr>
              <a:t> and </a:t>
            </a:r>
            <a:r>
              <a:rPr lang="en-US" i="1" dirty="0">
                <a:latin typeface="Arial" panose="020B0604020202020204" pitchFamily="34" charset="0"/>
                <a:cs typeface="Arial" panose="020B0604020202020204" pitchFamily="34" charset="0"/>
              </a:rPr>
              <a:t>G.</a:t>
            </a:r>
          </a:p>
          <a:p>
            <a:pPr>
              <a:lnSpc>
                <a:spcPct val="150000"/>
              </a:lnSpc>
            </a:pPr>
            <a:r>
              <a:rPr lang="en-US" dirty="0">
                <a:latin typeface="Arial" panose="020B0604020202020204" pitchFamily="34" charset="0"/>
                <a:cs typeface="Arial" panose="020B0604020202020204" pitchFamily="34" charset="0"/>
              </a:rPr>
              <a:t>Step3: For </a:t>
            </a:r>
            <a:r>
              <a:rPr lang="en-US" u="sng" dirty="0">
                <a:latin typeface="Arial" panose="020B0604020202020204" pitchFamily="34" charset="0"/>
                <a:cs typeface="Arial" panose="020B0604020202020204" pitchFamily="34" charset="0"/>
              </a:rPr>
              <a:t>assigned layer</a:t>
            </a:r>
            <a:r>
              <a:rPr lang="en-US" dirty="0">
                <a:latin typeface="STXingkai" panose="02010800040101010101" pitchFamily="2" charset="-122"/>
                <a:ea typeface="STXingkai" panose="02010800040101010101" pitchFamily="2" charset="-122"/>
                <a:cs typeface="Arial" panose="020B0604020202020204" pitchFamily="34" charset="0"/>
              </a:rPr>
              <a:t> l</a:t>
            </a:r>
            <a:r>
              <a:rPr lang="en-US" dirty="0">
                <a:latin typeface="Arial" panose="020B0604020202020204" pitchFamily="34" charset="0"/>
                <a:cs typeface="Arial" panose="020B0604020202020204" pitchFamily="34" charset="0"/>
              </a:rPr>
              <a:t>, eigen decompose </a:t>
            </a:r>
            <a:r>
              <a:rPr lang="en-US" i="1" dirty="0">
                <a:latin typeface="Arial" panose="020B0604020202020204" pitchFamily="34" charset="0"/>
                <a:cs typeface="Arial" panose="020B0604020202020204" pitchFamily="34" charset="0"/>
              </a:rPr>
              <a:t>A</a:t>
            </a:r>
            <a:r>
              <a:rPr lang="en-US" b="1" baseline="-25000" dirty="0">
                <a:latin typeface="STXingkai" panose="02010800040101010101" pitchFamily="2" charset="-122"/>
                <a:ea typeface="STXingkai" panose="02010800040101010101" pitchFamily="2" charset="-122"/>
                <a:cs typeface="APPLE CHANCERY" panose="03020702040506060504" pitchFamily="66" charset="-79"/>
              </a:rPr>
              <a:t>l </a:t>
            </a:r>
            <a:r>
              <a:rPr lang="en-US" i="1" dirty="0">
                <a:latin typeface="Arial" panose="020B0604020202020204" pitchFamily="34" charset="0"/>
                <a:cs typeface="Arial" panose="020B0604020202020204" pitchFamily="34" charset="0"/>
              </a:rPr>
              <a:t>,</a:t>
            </a:r>
            <a:r>
              <a:rPr lang="en-US" i="1" dirty="0" err="1">
                <a:latin typeface="Arial" panose="020B0604020202020204" pitchFamily="34" charset="0"/>
                <a:cs typeface="Arial" panose="020B0604020202020204" pitchFamily="34" charset="0"/>
              </a:rPr>
              <a:t>G</a:t>
            </a:r>
            <a:r>
              <a:rPr lang="en-US" b="1" baseline="-25000" dirty="0" err="1">
                <a:latin typeface="STXingkai" panose="02010800040101010101" pitchFamily="2" charset="-122"/>
                <a:ea typeface="STXingkai" panose="02010800040101010101" pitchFamily="2" charset="-122"/>
                <a:cs typeface="APPLE CHANCERY" panose="03020702040506060504" pitchFamily="66" charset="-79"/>
              </a:rPr>
              <a:t>l</a:t>
            </a:r>
            <a:r>
              <a:rPr lang="en-US" dirty="0">
                <a:latin typeface="Arial" panose="020B0604020202020204" pitchFamily="34" charset="0"/>
                <a:cs typeface="Arial" panose="020B0604020202020204" pitchFamily="34" charset="0"/>
              </a:rPr>
              <a:t> and compute preconditioned gradient H</a:t>
            </a:r>
            <a:r>
              <a:rPr lang="en-US" b="1" baseline="-25000" dirty="0">
                <a:latin typeface="STXingkai" panose="02010800040101010101" pitchFamily="2" charset="-122"/>
                <a:ea typeface="STXingkai" panose="02010800040101010101" pitchFamily="2" charset="-122"/>
                <a:cs typeface="APPLE CHANCERY" panose="03020702040506060504" pitchFamily="66" charset="-79"/>
              </a:rPr>
              <a:t>l </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Allgather</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H</a:t>
            </a:r>
            <a:r>
              <a:rPr lang="en-US" b="1" baseline="-25000" dirty="0">
                <a:latin typeface="STXingkai" panose="02010800040101010101" pitchFamily="2" charset="-122"/>
                <a:ea typeface="STXingkai" panose="02010800040101010101" pitchFamily="2" charset="-122"/>
                <a:cs typeface="APPLE CHANCERY" panose="03020702040506060504" pitchFamily="66" charset="-79"/>
              </a:rPr>
              <a:t>l </a:t>
            </a:r>
            <a:r>
              <a:rPr lang="en-US" dirty="0">
                <a:latin typeface="Arial" panose="020B0604020202020204" pitchFamily="34" charset="0"/>
                <a:cs typeface="Arial" panose="020B0604020202020204" pitchFamily="34" charset="0"/>
              </a:rPr>
              <a:t>.</a:t>
            </a:r>
          </a:p>
          <a:p>
            <a:pPr>
              <a:lnSpc>
                <a:spcPct val="150000"/>
              </a:lnSpc>
            </a:pPr>
            <a:r>
              <a:rPr lang="en-US" dirty="0">
                <a:latin typeface="Arial" panose="020B0604020202020204" pitchFamily="34" charset="0"/>
                <a:cs typeface="Arial" panose="020B0604020202020204" pitchFamily="34" charset="0"/>
              </a:rPr>
              <a:t>Step4: Update model weights using preconditioned gradient </a:t>
            </a:r>
            <a:r>
              <a:rPr lang="en-US" i="1" dirty="0">
                <a:latin typeface="Arial" panose="020B0604020202020204" pitchFamily="34" charset="0"/>
                <a:cs typeface="Arial" panose="020B0604020202020204" pitchFamily="34" charset="0"/>
              </a:rPr>
              <a:t>H</a:t>
            </a:r>
            <a:r>
              <a:rPr lang="en-US" dirty="0">
                <a:latin typeface="Arial" panose="020B0604020202020204" pitchFamily="34" charset="0"/>
                <a:cs typeface="Arial" panose="020B0604020202020204" pitchFamily="34" charset="0"/>
              </a:rPr>
              <a:t>.</a:t>
            </a:r>
          </a:p>
        </p:txBody>
      </p:sp>
      <p:sp>
        <p:nvSpPr>
          <p:cNvPr id="19" name="TextBox 18">
            <a:extLst>
              <a:ext uri="{FF2B5EF4-FFF2-40B4-BE49-F238E27FC236}">
                <a16:creationId xmlns:a16="http://schemas.microsoft.com/office/drawing/2014/main" id="{6F0BC799-161B-D50B-872C-224678209B72}"/>
              </a:ext>
            </a:extLst>
          </p:cNvPr>
          <p:cNvSpPr txBox="1"/>
          <p:nvPr/>
        </p:nvSpPr>
        <p:spPr>
          <a:xfrm>
            <a:off x="577442" y="3564780"/>
            <a:ext cx="6156000" cy="369332"/>
          </a:xfrm>
          <a:prstGeom prst="rect">
            <a:avLst/>
          </a:prstGeom>
          <a:noFill/>
        </p:spPr>
        <p:txBody>
          <a:bodyPr wrap="square">
            <a:spAutoFit/>
          </a:bodyPr>
          <a:lstStyle/>
          <a:p>
            <a:r>
              <a:rPr lang="en-US" b="1">
                <a:effectLst/>
                <a:latin typeface="Arial" panose="020B0604020202020204" pitchFamily="34" charset="0"/>
                <a:cs typeface="Arial" panose="020B0604020202020204" pitchFamily="34" charset="0"/>
              </a:rPr>
              <a:t>Kronecker-factored Approximate Curvature (K-FAC)</a:t>
            </a:r>
          </a:p>
        </p:txBody>
      </p:sp>
      <p:sp>
        <p:nvSpPr>
          <p:cNvPr id="21" name="TextBox 20">
            <a:extLst>
              <a:ext uri="{FF2B5EF4-FFF2-40B4-BE49-F238E27FC236}">
                <a16:creationId xmlns:a16="http://schemas.microsoft.com/office/drawing/2014/main" id="{EA3DABC1-F4E2-86FC-E0A3-40FB93F3BC71}"/>
              </a:ext>
            </a:extLst>
          </p:cNvPr>
          <p:cNvSpPr txBox="1"/>
          <p:nvPr/>
        </p:nvSpPr>
        <p:spPr>
          <a:xfrm>
            <a:off x="5923199" y="1281207"/>
            <a:ext cx="4886567" cy="369332"/>
          </a:xfrm>
          <a:prstGeom prst="rect">
            <a:avLst/>
          </a:prstGeom>
          <a:noFill/>
        </p:spPr>
        <p:txBody>
          <a:bodyPr wrap="square" rtlCol="0">
            <a:spAutoFit/>
          </a:bodyPr>
          <a:lstStyle/>
          <a:p>
            <a:r>
              <a:rPr lang="en-US">
                <a:solidFill>
                  <a:srgbClr val="FF0000"/>
                </a:solidFill>
              </a:rPr>
              <a:t>Parallelize expensive computation</a:t>
            </a:r>
          </a:p>
        </p:txBody>
      </p:sp>
      <p:sp>
        <p:nvSpPr>
          <p:cNvPr id="4" name="TextBox 3">
            <a:extLst>
              <a:ext uri="{FF2B5EF4-FFF2-40B4-BE49-F238E27FC236}">
                <a16:creationId xmlns:a16="http://schemas.microsoft.com/office/drawing/2014/main" id="{DFB90A0C-59AF-F90F-4338-C03513E9D3EE}"/>
              </a:ext>
            </a:extLst>
          </p:cNvPr>
          <p:cNvSpPr txBox="1"/>
          <p:nvPr/>
        </p:nvSpPr>
        <p:spPr>
          <a:xfrm>
            <a:off x="577442" y="5721924"/>
            <a:ext cx="11383652" cy="338554"/>
          </a:xfrm>
          <a:prstGeom prst="rect">
            <a:avLst/>
          </a:prstGeom>
          <a:noFill/>
        </p:spPr>
        <p:txBody>
          <a:bodyPr wrap="square" lIns="91440" tIns="45720" rIns="91440" bIns="45720" anchor="t">
            <a:spAutoFit/>
          </a:bodyPr>
          <a:lstStyle/>
          <a:p>
            <a:r>
              <a:rPr lang="en-US" altLang="zh-CN" sz="1600" b="1" dirty="0">
                <a:solidFill>
                  <a:srgbClr val="C00000"/>
                </a:solidFill>
                <a:ea typeface="黑体"/>
                <a:cs typeface="Arial"/>
              </a:rPr>
              <a:t>*Note that the </a:t>
            </a:r>
            <a:r>
              <a:rPr lang="en-US" altLang="zh-CN" sz="1600" b="1" dirty="0" err="1">
                <a:solidFill>
                  <a:srgbClr val="C00000"/>
                </a:solidFill>
                <a:ea typeface="黑体"/>
                <a:cs typeface="Arial"/>
              </a:rPr>
              <a:t>Allgather</a:t>
            </a:r>
            <a:r>
              <a:rPr lang="en-US" altLang="zh-CN" sz="1600" b="1" dirty="0">
                <a:solidFill>
                  <a:srgbClr val="C00000"/>
                </a:solidFill>
                <a:ea typeface="黑体"/>
                <a:cs typeface="Arial"/>
              </a:rPr>
              <a:t> is implemented using Broadcast to pipeline computation and communication for each layer.</a:t>
            </a:r>
            <a:endParaRPr lang="en-US" sz="2000" b="1" dirty="0">
              <a:solidFill>
                <a:srgbClr val="C00000"/>
              </a:solidFill>
            </a:endParaRPr>
          </a:p>
        </p:txBody>
      </p:sp>
    </p:spTree>
    <p:extLst>
      <p:ext uri="{BB962C8B-B14F-4D97-AF65-F5344CB8AC3E}">
        <p14:creationId xmlns:p14="http://schemas.microsoft.com/office/powerpoint/2010/main" val="3257254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FA6FB9B-673F-5E48-8F1A-56C33B16C8B9}"/>
              </a:ext>
            </a:extLst>
          </p:cNvPr>
          <p:cNvCxnSpPr/>
          <p:nvPr/>
        </p:nvCxnSpPr>
        <p:spPr>
          <a:xfrm>
            <a:off x="432486" y="1136076"/>
            <a:ext cx="11383652" cy="0"/>
          </a:xfrm>
          <a:prstGeom prst="line">
            <a:avLst/>
          </a:prstGeom>
          <a:ln w="15875">
            <a:solidFill>
              <a:srgbClr val="841F19"/>
            </a:solidFill>
          </a:ln>
        </p:spPr>
        <p:style>
          <a:lnRef idx="1">
            <a:schemeClr val="accent1"/>
          </a:lnRef>
          <a:fillRef idx="0">
            <a:schemeClr val="accent1"/>
          </a:fillRef>
          <a:effectRef idx="0">
            <a:schemeClr val="accent1"/>
          </a:effectRef>
          <a:fontRef idx="minor">
            <a:schemeClr val="tx1"/>
          </a:fontRef>
        </p:style>
      </p:cxnSp>
      <p:sp>
        <p:nvSpPr>
          <p:cNvPr id="3" name="Google Shape;380;p40">
            <a:extLst>
              <a:ext uri="{FF2B5EF4-FFF2-40B4-BE49-F238E27FC236}">
                <a16:creationId xmlns:a16="http://schemas.microsoft.com/office/drawing/2014/main" id="{2BE32232-62C9-AD43-A23D-22562AA963FA}"/>
              </a:ext>
            </a:extLst>
          </p:cNvPr>
          <p:cNvSpPr txBox="1"/>
          <p:nvPr/>
        </p:nvSpPr>
        <p:spPr>
          <a:xfrm>
            <a:off x="505795" y="571906"/>
            <a:ext cx="7902481" cy="55395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lang="en-US" sz="3000" b="1" kern="0" dirty="0">
                <a:solidFill>
                  <a:srgbClr val="000000"/>
                </a:solidFill>
                <a:latin typeface="Arial"/>
                <a:ea typeface="Calibri"/>
                <a:cs typeface="Calibri" panose="020F0502020204030204" pitchFamily="34" charset="0"/>
                <a:sym typeface="Calibri"/>
              </a:rPr>
              <a:t>Background – Rounding Methods</a:t>
            </a:r>
            <a:endParaRPr kumimoji="0" lang="en-US" sz="3000" b="1" i="0" u="none" strike="noStrike" kern="0" cap="none" spc="0" normalizeH="0" baseline="0" noProof="0" dirty="0">
              <a:ln>
                <a:noFill/>
              </a:ln>
              <a:solidFill>
                <a:srgbClr val="000000"/>
              </a:solidFill>
              <a:effectLst/>
              <a:uLnTx/>
              <a:uFillTx/>
              <a:latin typeface="Arial"/>
              <a:ea typeface="Calibri"/>
              <a:cs typeface="Calibri" panose="020F0502020204030204" pitchFamily="34" charset="0"/>
              <a:sym typeface="Calibri"/>
            </a:endParaRPr>
          </a:p>
        </p:txBody>
      </p:sp>
      <p:sp>
        <p:nvSpPr>
          <p:cNvPr id="28" name="TextBox 12">
            <a:extLst>
              <a:ext uri="{FF2B5EF4-FFF2-40B4-BE49-F238E27FC236}">
                <a16:creationId xmlns:a16="http://schemas.microsoft.com/office/drawing/2014/main" id="{037B26F6-33AF-4C7D-22D4-630E329663B9}"/>
              </a:ext>
            </a:extLst>
          </p:cNvPr>
          <p:cNvSpPr txBox="1"/>
          <p:nvPr/>
        </p:nvSpPr>
        <p:spPr>
          <a:xfrm>
            <a:off x="410427" y="1166447"/>
            <a:ext cx="9305465" cy="338554"/>
          </a:xfrm>
          <a:prstGeom prst="rect">
            <a:avLst/>
          </a:prstGeom>
          <a:noFill/>
        </p:spPr>
        <p:txBody>
          <a:bodyPr wrap="square" lIns="91440" tIns="45720" rIns="91440" bIns="45720" rtlCol="0" anchor="t">
            <a:spAutoFit/>
          </a:bodyPr>
          <a:lstStyle/>
          <a:p>
            <a:pPr marL="285750" indent="-285750">
              <a:buSzPct val="80000"/>
              <a:buFont typeface="Wingdings" pitchFamily="2" charset="2"/>
              <a:buChar char="Ø"/>
              <a:defRPr/>
            </a:pPr>
            <a:r>
              <a:rPr lang="en-US" sz="1600" b="1" dirty="0">
                <a:latin typeface="Arial" panose="020B0604020202020204" pitchFamily="34" charset="0"/>
                <a:cs typeface="Arial" panose="020B0604020202020204" pitchFamily="34" charset="0"/>
              </a:rPr>
              <a:t>Comparison Between Conventional Rounding Methods and Stochastic Rounding (SR)</a:t>
            </a:r>
          </a:p>
        </p:txBody>
      </p:sp>
      <p:pic>
        <p:nvPicPr>
          <p:cNvPr id="4" name="Content Placeholder 8" descr="A picture containing text, screenshot, font, line&#10;&#10;Description automatically generated">
            <a:extLst>
              <a:ext uri="{FF2B5EF4-FFF2-40B4-BE49-F238E27FC236}">
                <a16:creationId xmlns:a16="http://schemas.microsoft.com/office/drawing/2014/main" id="{FFCE70C3-600E-2F76-3023-AA395CD30111}"/>
              </a:ext>
            </a:extLst>
          </p:cNvPr>
          <p:cNvPicPr>
            <a:picLocks noChangeAspect="1"/>
          </p:cNvPicPr>
          <p:nvPr/>
        </p:nvPicPr>
        <p:blipFill>
          <a:blip r:embed="rId3"/>
          <a:stretch>
            <a:fillRect/>
          </a:stretch>
        </p:blipFill>
        <p:spPr>
          <a:xfrm>
            <a:off x="505795" y="1652411"/>
            <a:ext cx="5328125" cy="2443027"/>
          </a:xfrm>
          <a:prstGeom prst="rect">
            <a:avLst/>
          </a:prstGeom>
        </p:spPr>
      </p:pic>
      <p:pic>
        <p:nvPicPr>
          <p:cNvPr id="5" name="Content Placeholder 4" descr="A picture containing text, screenshot, font, line&#10;&#10;Description automatically generated">
            <a:extLst>
              <a:ext uri="{FF2B5EF4-FFF2-40B4-BE49-F238E27FC236}">
                <a16:creationId xmlns:a16="http://schemas.microsoft.com/office/drawing/2014/main" id="{F74CC16C-B089-D2D0-8FA8-0B84BA45556B}"/>
              </a:ext>
            </a:extLst>
          </p:cNvPr>
          <p:cNvPicPr>
            <a:picLocks noChangeAspect="1"/>
          </p:cNvPicPr>
          <p:nvPr/>
        </p:nvPicPr>
        <p:blipFill>
          <a:blip r:embed="rId4"/>
          <a:stretch>
            <a:fillRect/>
          </a:stretch>
        </p:blipFill>
        <p:spPr>
          <a:xfrm>
            <a:off x="5833920" y="1652411"/>
            <a:ext cx="6155956" cy="3023707"/>
          </a:xfrm>
          <a:prstGeom prst="rect">
            <a:avLst/>
          </a:prstGeom>
        </p:spPr>
      </p:pic>
      <p:sp>
        <p:nvSpPr>
          <p:cNvPr id="6" name="TextBox 5">
            <a:extLst>
              <a:ext uri="{FF2B5EF4-FFF2-40B4-BE49-F238E27FC236}">
                <a16:creationId xmlns:a16="http://schemas.microsoft.com/office/drawing/2014/main" id="{5ABDDF0B-6AD5-8A14-225C-14E961932325}"/>
              </a:ext>
            </a:extLst>
          </p:cNvPr>
          <p:cNvSpPr txBox="1"/>
          <p:nvPr/>
        </p:nvSpPr>
        <p:spPr>
          <a:xfrm>
            <a:off x="505795" y="5106778"/>
            <a:ext cx="10972841" cy="584775"/>
          </a:xfrm>
          <a:prstGeom prst="rect">
            <a:avLst/>
          </a:prstGeom>
          <a:noFill/>
        </p:spPr>
        <p:txBody>
          <a:bodyPr wrap="square" lIns="91440" tIns="45720" rIns="91440" bIns="45720" anchor="t">
            <a:spAutoFit/>
          </a:bodyPr>
          <a:lstStyle/>
          <a:p>
            <a:r>
              <a:rPr lang="en-US" altLang="zh-CN" sz="1600" b="1">
                <a:solidFill>
                  <a:srgbClr val="C00000"/>
                </a:solidFill>
                <a:ea typeface="黑体"/>
                <a:cs typeface="Arial"/>
              </a:rPr>
              <a:t>*We focus on Mode 1 SR because it is more effective in preserving accuracy than Mode 2 SR, according to our theoretical and experimental analysis.</a:t>
            </a:r>
            <a:endParaRPr lang="en-US" sz="2000" b="1">
              <a:solidFill>
                <a:srgbClr val="C00000"/>
              </a:solidFill>
            </a:endParaRPr>
          </a:p>
        </p:txBody>
      </p:sp>
    </p:spTree>
    <p:extLst>
      <p:ext uri="{BB962C8B-B14F-4D97-AF65-F5344CB8AC3E}">
        <p14:creationId xmlns:p14="http://schemas.microsoft.com/office/powerpoint/2010/main" val="3165089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6884248B-6A30-1E4E-B282-C6BDFAA8A004}"/>
              </a:ext>
            </a:extLst>
          </p:cNvPr>
          <p:cNvCxnSpPr/>
          <p:nvPr/>
        </p:nvCxnSpPr>
        <p:spPr>
          <a:xfrm>
            <a:off x="432486" y="1136076"/>
            <a:ext cx="11383652" cy="0"/>
          </a:xfrm>
          <a:prstGeom prst="line">
            <a:avLst/>
          </a:prstGeom>
          <a:ln w="15875">
            <a:solidFill>
              <a:srgbClr val="841F19"/>
            </a:solidFill>
          </a:ln>
        </p:spPr>
        <p:style>
          <a:lnRef idx="1">
            <a:schemeClr val="accent1"/>
          </a:lnRef>
          <a:fillRef idx="0">
            <a:schemeClr val="accent1"/>
          </a:fillRef>
          <a:effectRef idx="0">
            <a:schemeClr val="accent1"/>
          </a:effectRef>
          <a:fontRef idx="minor">
            <a:schemeClr val="tx1"/>
          </a:fontRef>
        </p:style>
      </p:cxnSp>
      <p:sp>
        <p:nvSpPr>
          <p:cNvPr id="13" name="Google Shape;380;p40">
            <a:extLst>
              <a:ext uri="{FF2B5EF4-FFF2-40B4-BE49-F238E27FC236}">
                <a16:creationId xmlns:a16="http://schemas.microsoft.com/office/drawing/2014/main" id="{02E127E3-F874-5A47-8AAA-78660A005DDE}"/>
              </a:ext>
            </a:extLst>
          </p:cNvPr>
          <p:cNvSpPr txBox="1"/>
          <p:nvPr/>
        </p:nvSpPr>
        <p:spPr>
          <a:xfrm>
            <a:off x="505796" y="571906"/>
            <a:ext cx="8144218" cy="553957"/>
          </a:xfrm>
          <a:prstGeom prst="rect">
            <a:avLst/>
          </a:prstGeom>
          <a:noFill/>
          <a:ln>
            <a:noFill/>
          </a:ln>
        </p:spPr>
        <p:txBody>
          <a:bodyPr spcFirstLastPara="1" wrap="square" lIns="91425" tIns="45700" rIns="91425" bIns="45700" anchor="t" anchorCtr="0">
            <a:spAutoFit/>
          </a:bodyPr>
          <a:lstStyle/>
          <a:p>
            <a:pPr>
              <a:defRPr/>
            </a:pPr>
            <a:r>
              <a:rPr lang="en-US" sz="3000" b="1" dirty="0">
                <a:solidFill>
                  <a:srgbClr val="000000"/>
                </a:solidFill>
                <a:cs typeface="Arial"/>
              </a:rPr>
              <a:t>Challenges and Overview of COMPSO</a:t>
            </a:r>
            <a:endParaRPr kumimoji="0" lang="en-US" sz="3000" b="0" i="0" u="none" strike="noStrike" kern="1200" cap="none" spc="0" normalizeH="0" baseline="0" noProof="0" dirty="0">
              <a:ln>
                <a:noFill/>
              </a:ln>
              <a:solidFill>
                <a:srgbClr val="000000"/>
              </a:solidFill>
              <a:effectLst/>
              <a:uLnTx/>
              <a:uFillTx/>
              <a:ea typeface="+mn-ea"/>
              <a:cs typeface="+mn-cs"/>
            </a:endParaRPr>
          </a:p>
        </p:txBody>
      </p:sp>
      <p:sp>
        <p:nvSpPr>
          <p:cNvPr id="10" name="TextBox 9">
            <a:extLst>
              <a:ext uri="{FF2B5EF4-FFF2-40B4-BE49-F238E27FC236}">
                <a16:creationId xmlns:a16="http://schemas.microsoft.com/office/drawing/2014/main" id="{DCC02C36-0FC1-7921-C974-B07BD707B1E9}"/>
              </a:ext>
            </a:extLst>
          </p:cNvPr>
          <p:cNvSpPr txBox="1"/>
          <p:nvPr/>
        </p:nvSpPr>
        <p:spPr>
          <a:xfrm>
            <a:off x="182387" y="5121269"/>
            <a:ext cx="5077871" cy="954107"/>
          </a:xfrm>
          <a:prstGeom prst="rect">
            <a:avLst/>
          </a:prstGeom>
          <a:noFill/>
        </p:spPr>
        <p:txBody>
          <a:bodyPr wrap="square" lIns="91440" tIns="45720" rIns="91440" bIns="45720" anchor="t">
            <a:spAutoFit/>
          </a:bodyPr>
          <a:lstStyle/>
          <a:p>
            <a:pPr marL="285750" indent="-285750">
              <a:buFont typeface="Arial"/>
              <a:buChar char="•"/>
            </a:pPr>
            <a:r>
              <a:rPr lang="en-US" altLang="zh-CN" sz="1400" b="1" dirty="0">
                <a:ea typeface="黑体"/>
                <a:cs typeface="Arial"/>
              </a:rPr>
              <a:t>Filter</a:t>
            </a:r>
            <a:r>
              <a:rPr lang="en-US" altLang="zh-CN" sz="1400" dirty="0">
                <a:ea typeface="黑体"/>
                <a:cs typeface="Arial"/>
              </a:rPr>
              <a:t>: represents small values as bitmap, helps improve </a:t>
            </a:r>
            <a:r>
              <a:rPr lang="en-US" altLang="zh-CN" sz="1400" b="1" dirty="0">
                <a:ea typeface="黑体"/>
                <a:cs typeface="Arial"/>
              </a:rPr>
              <a:t>compression ratio</a:t>
            </a:r>
            <a:r>
              <a:rPr lang="en-US" altLang="zh-CN" sz="1400" dirty="0">
                <a:ea typeface="黑体"/>
                <a:cs typeface="Arial"/>
              </a:rPr>
              <a:t>.</a:t>
            </a:r>
          </a:p>
          <a:p>
            <a:pPr marL="285750" indent="-285750">
              <a:buFont typeface="Arial"/>
              <a:buChar char="•"/>
            </a:pPr>
            <a:r>
              <a:rPr lang="en-US" altLang="zh-CN" sz="1400" b="1" dirty="0">
                <a:ea typeface="黑体"/>
                <a:cs typeface="Arial"/>
              </a:rPr>
              <a:t>SR</a:t>
            </a:r>
            <a:r>
              <a:rPr lang="en-US" altLang="zh-CN" sz="1400" dirty="0">
                <a:ea typeface="黑体"/>
                <a:cs typeface="Arial"/>
              </a:rPr>
              <a:t> :random quantization, help preserve </a:t>
            </a:r>
            <a:r>
              <a:rPr lang="en-US" altLang="zh-CN" sz="1400" b="1" dirty="0">
                <a:ea typeface="黑体"/>
                <a:cs typeface="Arial"/>
              </a:rPr>
              <a:t>validation accuracy</a:t>
            </a:r>
            <a:r>
              <a:rPr lang="en-US" altLang="zh-CN" sz="1400" dirty="0">
                <a:ea typeface="黑体"/>
                <a:cs typeface="Arial"/>
              </a:rPr>
              <a:t>.</a:t>
            </a:r>
          </a:p>
        </p:txBody>
      </p:sp>
      <p:sp>
        <p:nvSpPr>
          <p:cNvPr id="11" name="TextBox 10">
            <a:extLst>
              <a:ext uri="{FF2B5EF4-FFF2-40B4-BE49-F238E27FC236}">
                <a16:creationId xmlns:a16="http://schemas.microsoft.com/office/drawing/2014/main" id="{9053BEC2-835B-7CAC-1C45-61C2DA6A9F30}"/>
              </a:ext>
            </a:extLst>
          </p:cNvPr>
          <p:cNvSpPr txBox="1"/>
          <p:nvPr/>
        </p:nvSpPr>
        <p:spPr>
          <a:xfrm>
            <a:off x="5407282" y="5160507"/>
            <a:ext cx="6784718" cy="954107"/>
          </a:xfrm>
          <a:prstGeom prst="rect">
            <a:avLst/>
          </a:prstGeom>
          <a:noFill/>
        </p:spPr>
        <p:txBody>
          <a:bodyPr wrap="square" lIns="91440" tIns="45720" rIns="91440" bIns="45720" anchor="t">
            <a:spAutoFit/>
          </a:bodyPr>
          <a:lstStyle/>
          <a:p>
            <a:pPr marL="285750" indent="-285750">
              <a:buFont typeface="Arial"/>
              <a:buChar char="•"/>
            </a:pPr>
            <a:r>
              <a:rPr lang="en-US" altLang="zh-CN" sz="1400">
                <a:ea typeface="黑体"/>
                <a:cs typeface="Arial"/>
              </a:rPr>
              <a:t>Iteration-wise: aggressive/conservative compression at prior/latter iterations.</a:t>
            </a:r>
          </a:p>
          <a:p>
            <a:pPr marL="285750" indent="-285750">
              <a:buFont typeface="Arial"/>
              <a:buChar char="•"/>
            </a:pPr>
            <a:r>
              <a:rPr lang="en-US" altLang="zh-CN" sz="1400">
                <a:ea typeface="黑体"/>
                <a:cs typeface="Arial"/>
              </a:rPr>
              <a:t>Performance model: ensure end-to-end performance improvement.</a:t>
            </a:r>
          </a:p>
          <a:p>
            <a:pPr marL="285750" indent="-285750">
              <a:buFont typeface="Arial"/>
              <a:buChar char="•"/>
            </a:pPr>
            <a:r>
              <a:rPr lang="en-US" altLang="zh-CN" sz="1400">
                <a:ea typeface="黑体"/>
                <a:cs typeface="Arial"/>
              </a:rPr>
              <a:t>Layer-wise: scale values specific for each layer.</a:t>
            </a:r>
          </a:p>
          <a:p>
            <a:pPr marL="285750" indent="-285750">
              <a:buFont typeface="Arial"/>
              <a:buChar char="•"/>
            </a:pPr>
            <a:r>
              <a:rPr lang="en-US" altLang="zh-CN" sz="1400">
                <a:ea typeface="黑体"/>
                <a:cs typeface="Arial"/>
              </a:rPr>
              <a:t>Layer and communication aggregation: improve GPU and bandwidth utilization.</a:t>
            </a:r>
          </a:p>
        </p:txBody>
      </p:sp>
      <p:sp>
        <p:nvSpPr>
          <p:cNvPr id="18" name="TextBox 23">
            <a:extLst>
              <a:ext uri="{FF2B5EF4-FFF2-40B4-BE49-F238E27FC236}">
                <a16:creationId xmlns:a16="http://schemas.microsoft.com/office/drawing/2014/main" id="{C30935AC-85AC-5578-8103-3A932B5E1C4C}"/>
              </a:ext>
            </a:extLst>
          </p:cNvPr>
          <p:cNvSpPr txBox="1"/>
          <p:nvPr/>
        </p:nvSpPr>
        <p:spPr>
          <a:xfrm>
            <a:off x="380705" y="1167402"/>
            <a:ext cx="13012558" cy="1169551"/>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ea typeface="黑体"/>
                <a:cs typeface="+mn-lt"/>
              </a:rPr>
              <a:t>Challenges</a:t>
            </a:r>
            <a:endParaRPr lang="en-US" b="1" dirty="0">
              <a:ea typeface="黑体"/>
              <a:cs typeface="+mn-lt"/>
            </a:endParaRPr>
          </a:p>
          <a:p>
            <a:r>
              <a:rPr lang="en-US" sz="1400" dirty="0">
                <a:ea typeface="黑体"/>
                <a:cs typeface="+mn-lt"/>
              </a:rPr>
              <a:t>1. Compression ratio can be limited by maintaining validation accuracy. </a:t>
            </a:r>
            <a:endParaRPr lang="en-US" dirty="0">
              <a:ea typeface="黑体"/>
              <a:cs typeface="+mn-lt"/>
            </a:endParaRPr>
          </a:p>
          <a:p>
            <a:r>
              <a:rPr lang="en-US" sz="1400" dirty="0">
                <a:ea typeface="黑体"/>
                <a:cs typeface="+mn-lt"/>
              </a:rPr>
              <a:t>2. Generalizing the characteristics and modeling of this complex system is non-trivial. </a:t>
            </a:r>
            <a:endParaRPr lang="en-US" dirty="0">
              <a:ea typeface="黑体"/>
              <a:cs typeface="+mn-lt"/>
            </a:endParaRPr>
          </a:p>
          <a:p>
            <a:r>
              <a:rPr lang="en-US" sz="1400" dirty="0">
                <a:ea typeface="黑体"/>
                <a:cs typeface="+mn-lt"/>
              </a:rPr>
              <a:t>3. </a:t>
            </a:r>
            <a:r>
              <a:rPr lang="en-US" altLang="zh-CN" sz="1400" dirty="0"/>
              <a:t>Varying data sizes across GPUs make multi-GPU parallelism challenging.</a:t>
            </a:r>
          </a:p>
          <a:p>
            <a:r>
              <a:rPr lang="en-US" sz="1400" dirty="0">
                <a:ea typeface="黑体"/>
                <a:cs typeface="+mn-lt"/>
              </a:rPr>
              <a:t>4. End-to-end performance gain bounded by the GPU compression throughput in some cases.</a:t>
            </a:r>
            <a:endParaRPr lang="en-US" dirty="0">
              <a:cs typeface="Arial"/>
            </a:endParaRPr>
          </a:p>
        </p:txBody>
      </p:sp>
      <p:pic>
        <p:nvPicPr>
          <p:cNvPr id="3" name="图片 2" descr="图示&#10;&#10;描述已自动生成">
            <a:extLst>
              <a:ext uri="{FF2B5EF4-FFF2-40B4-BE49-F238E27FC236}">
                <a16:creationId xmlns:a16="http://schemas.microsoft.com/office/drawing/2014/main" id="{11CE6D9D-4CC2-1B5D-E7AB-4D527221D2F4}"/>
              </a:ext>
            </a:extLst>
          </p:cNvPr>
          <p:cNvPicPr>
            <a:picLocks noChangeAspect="1"/>
          </p:cNvPicPr>
          <p:nvPr/>
        </p:nvPicPr>
        <p:blipFill>
          <a:blip r:embed="rId3"/>
          <a:stretch>
            <a:fillRect/>
          </a:stretch>
        </p:blipFill>
        <p:spPr>
          <a:xfrm>
            <a:off x="0" y="2706761"/>
            <a:ext cx="5755890" cy="2044700"/>
          </a:xfrm>
          <a:prstGeom prst="rect">
            <a:avLst/>
          </a:prstGeom>
        </p:spPr>
      </p:pic>
      <p:pic>
        <p:nvPicPr>
          <p:cNvPr id="5" name="图片 4" descr="图示&#10;&#10;描述已自动生成">
            <a:extLst>
              <a:ext uri="{FF2B5EF4-FFF2-40B4-BE49-F238E27FC236}">
                <a16:creationId xmlns:a16="http://schemas.microsoft.com/office/drawing/2014/main" id="{F86E12A7-DC87-F51D-AFCC-D444896FC58B}"/>
              </a:ext>
            </a:extLst>
          </p:cNvPr>
          <p:cNvPicPr>
            <a:picLocks noChangeAspect="1"/>
          </p:cNvPicPr>
          <p:nvPr/>
        </p:nvPicPr>
        <p:blipFill>
          <a:blip r:embed="rId4"/>
          <a:stretch>
            <a:fillRect/>
          </a:stretch>
        </p:blipFill>
        <p:spPr>
          <a:xfrm>
            <a:off x="6198752" y="2706761"/>
            <a:ext cx="5755890" cy="1914666"/>
          </a:xfrm>
          <a:prstGeom prst="rect">
            <a:avLst/>
          </a:prstGeom>
        </p:spPr>
      </p:pic>
    </p:spTree>
    <p:extLst>
      <p:ext uri="{BB962C8B-B14F-4D97-AF65-F5344CB8AC3E}">
        <p14:creationId xmlns:p14="http://schemas.microsoft.com/office/powerpoint/2010/main" val="1251082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6884248B-6A30-1E4E-B282-C6BDFAA8A004}"/>
              </a:ext>
            </a:extLst>
          </p:cNvPr>
          <p:cNvCxnSpPr/>
          <p:nvPr/>
        </p:nvCxnSpPr>
        <p:spPr>
          <a:xfrm>
            <a:off x="432486" y="1136076"/>
            <a:ext cx="11383652" cy="0"/>
          </a:xfrm>
          <a:prstGeom prst="line">
            <a:avLst/>
          </a:prstGeom>
          <a:ln w="15875">
            <a:solidFill>
              <a:srgbClr val="841F19"/>
            </a:solidFill>
          </a:ln>
        </p:spPr>
        <p:style>
          <a:lnRef idx="1">
            <a:schemeClr val="accent1"/>
          </a:lnRef>
          <a:fillRef idx="0">
            <a:schemeClr val="accent1"/>
          </a:fillRef>
          <a:effectRef idx="0">
            <a:schemeClr val="accent1"/>
          </a:effectRef>
          <a:fontRef idx="minor">
            <a:schemeClr val="tx1"/>
          </a:fontRef>
        </p:style>
      </p:cxnSp>
      <p:sp>
        <p:nvSpPr>
          <p:cNvPr id="13" name="Google Shape;380;p40">
            <a:extLst>
              <a:ext uri="{FF2B5EF4-FFF2-40B4-BE49-F238E27FC236}">
                <a16:creationId xmlns:a16="http://schemas.microsoft.com/office/drawing/2014/main" id="{02E127E3-F874-5A47-8AAA-78660A005DDE}"/>
              </a:ext>
            </a:extLst>
          </p:cNvPr>
          <p:cNvSpPr txBox="1"/>
          <p:nvPr/>
        </p:nvSpPr>
        <p:spPr>
          <a:xfrm>
            <a:off x="505796" y="571906"/>
            <a:ext cx="5053628" cy="553957"/>
          </a:xfrm>
          <a:prstGeom prst="rect">
            <a:avLst/>
          </a:prstGeom>
          <a:noFill/>
          <a:ln>
            <a:noFill/>
          </a:ln>
        </p:spPr>
        <p:txBody>
          <a:bodyPr spcFirstLastPara="1" wrap="square" lIns="91425" tIns="45700" rIns="91425" bIns="45700" anchor="t" anchorCtr="0">
            <a:spAutoFit/>
          </a:bodyPr>
          <a:lstStyle/>
          <a:p>
            <a:pPr>
              <a:defRPr/>
            </a:pPr>
            <a:r>
              <a:rPr lang="en-US" sz="3000" b="1" dirty="0">
                <a:solidFill>
                  <a:srgbClr val="000000"/>
                </a:solidFill>
                <a:cs typeface="Arial"/>
              </a:rPr>
              <a:t>Design of COMPSO</a:t>
            </a:r>
            <a:endParaRPr kumimoji="0" lang="en-US" sz="3000" b="0" i="0" u="none" strike="noStrike" kern="1200" cap="none" spc="0" normalizeH="0" baseline="0" noProof="0" dirty="0">
              <a:ln>
                <a:noFill/>
              </a:ln>
              <a:solidFill>
                <a:srgbClr val="000000"/>
              </a:solidFill>
              <a:effectLst/>
              <a:uLnTx/>
              <a:uFillTx/>
              <a:ea typeface="+mn-ea"/>
              <a:cs typeface="+mn-cs"/>
            </a:endParaRPr>
          </a:p>
        </p:txBody>
      </p:sp>
      <p:sp>
        <p:nvSpPr>
          <p:cNvPr id="3" name="TextBox 23">
            <a:extLst>
              <a:ext uri="{FF2B5EF4-FFF2-40B4-BE49-F238E27FC236}">
                <a16:creationId xmlns:a16="http://schemas.microsoft.com/office/drawing/2014/main" id="{E34D12C1-F77C-3C1F-445A-0EB6F9140E9B}"/>
              </a:ext>
            </a:extLst>
          </p:cNvPr>
          <p:cNvSpPr txBox="1"/>
          <p:nvPr/>
        </p:nvSpPr>
        <p:spPr>
          <a:xfrm>
            <a:off x="634364" y="1442543"/>
            <a:ext cx="5461636" cy="1415772"/>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ea typeface="黑体"/>
                <a:cs typeface="+mn-lt"/>
              </a:rPr>
              <a:t>Characterization of Different Quantization Approaches</a:t>
            </a:r>
            <a:endParaRPr lang="en-US" b="1" dirty="0">
              <a:ea typeface="黑体"/>
              <a:cs typeface="+mn-lt"/>
            </a:endParaRPr>
          </a:p>
          <a:p>
            <a:pPr marL="285750" indent="-285750">
              <a:buFont typeface="Arial"/>
              <a:buChar char="•"/>
            </a:pPr>
            <a:r>
              <a:rPr lang="en-US" sz="1400" dirty="0">
                <a:ea typeface="黑体"/>
                <a:cs typeface="Arial"/>
              </a:rPr>
              <a:t>Rounding to the Nearest (RN) that rounds the float point data to the closest integer.</a:t>
            </a:r>
          </a:p>
          <a:p>
            <a:pPr marL="285750" indent="-285750">
              <a:buFont typeface="Arial"/>
              <a:buChar char="•"/>
            </a:pPr>
            <a:r>
              <a:rPr lang="en-US" sz="1400" dirty="0">
                <a:ea typeface="黑体"/>
                <a:cs typeface="Arial"/>
              </a:rPr>
              <a:t>Stochastic </a:t>
            </a:r>
            <a:r>
              <a:rPr lang="en-US" sz="1400" dirty="0" err="1">
                <a:ea typeface="黑体"/>
                <a:cs typeface="Arial"/>
              </a:rPr>
              <a:t>Rouding</a:t>
            </a:r>
            <a:r>
              <a:rPr lang="en-US" sz="1400" dirty="0">
                <a:ea typeface="黑体"/>
                <a:cs typeface="Arial"/>
              </a:rPr>
              <a:t> (SR) that rounds the float point data to floor or ceiling with probability </a:t>
            </a:r>
            <a:r>
              <a:rPr lang="en-US" sz="1400" i="1" dirty="0">
                <a:ea typeface="黑体"/>
                <a:cs typeface="Arial"/>
              </a:rPr>
              <a:t>p</a:t>
            </a:r>
            <a:r>
              <a:rPr lang="en-US" sz="1400" dirty="0">
                <a:ea typeface="黑体"/>
                <a:cs typeface="Arial"/>
              </a:rPr>
              <a:t> or </a:t>
            </a:r>
            <a:r>
              <a:rPr lang="en-US" sz="1400" i="1" dirty="0">
                <a:ea typeface="黑体"/>
                <a:cs typeface="Arial"/>
              </a:rPr>
              <a:t>1-p.</a:t>
            </a:r>
          </a:p>
          <a:p>
            <a:endParaRPr lang="en-US" sz="1400" dirty="0">
              <a:ea typeface="黑体"/>
              <a:cs typeface="Arial"/>
            </a:endParaRPr>
          </a:p>
        </p:txBody>
      </p:sp>
      <p:sp>
        <p:nvSpPr>
          <p:cNvPr id="16" name="TextBox 23">
            <a:extLst>
              <a:ext uri="{FF2B5EF4-FFF2-40B4-BE49-F238E27FC236}">
                <a16:creationId xmlns:a16="http://schemas.microsoft.com/office/drawing/2014/main" id="{116E07EA-C160-6A2B-F508-47AEAD9B8F3A}"/>
              </a:ext>
            </a:extLst>
          </p:cNvPr>
          <p:cNvSpPr txBox="1"/>
          <p:nvPr/>
        </p:nvSpPr>
        <p:spPr>
          <a:xfrm>
            <a:off x="1048282" y="3424326"/>
            <a:ext cx="1110001" cy="307777"/>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a:ea typeface="黑体"/>
                <a:cs typeface="Arial"/>
              </a:rPr>
              <a:t>Real Data:</a:t>
            </a:r>
          </a:p>
        </p:txBody>
      </p:sp>
      <p:grpSp>
        <p:nvGrpSpPr>
          <p:cNvPr id="6" name="组合 5">
            <a:extLst>
              <a:ext uri="{FF2B5EF4-FFF2-40B4-BE49-F238E27FC236}">
                <a16:creationId xmlns:a16="http://schemas.microsoft.com/office/drawing/2014/main" id="{1F7DD167-05BF-41DA-7CA0-E0E335549E85}"/>
              </a:ext>
            </a:extLst>
          </p:cNvPr>
          <p:cNvGrpSpPr/>
          <p:nvPr/>
        </p:nvGrpSpPr>
        <p:grpSpPr>
          <a:xfrm>
            <a:off x="5645815" y="3732101"/>
            <a:ext cx="6457162" cy="2474266"/>
            <a:chOff x="6702977" y="3478128"/>
            <a:chExt cx="5400000" cy="1928774"/>
          </a:xfrm>
        </p:grpSpPr>
        <p:grpSp>
          <p:nvGrpSpPr>
            <p:cNvPr id="22" name="Group 21">
              <a:extLst>
                <a:ext uri="{FF2B5EF4-FFF2-40B4-BE49-F238E27FC236}">
                  <a16:creationId xmlns:a16="http://schemas.microsoft.com/office/drawing/2014/main" id="{711CEE4B-716F-5DED-A35E-787986F52A07}"/>
                </a:ext>
              </a:extLst>
            </p:cNvPr>
            <p:cNvGrpSpPr>
              <a:grpSpLocks noChangeAspect="1"/>
            </p:cNvGrpSpPr>
            <p:nvPr/>
          </p:nvGrpSpPr>
          <p:grpSpPr>
            <a:xfrm>
              <a:off x="6702977" y="3478128"/>
              <a:ext cx="5400000" cy="966169"/>
              <a:chOff x="4900910" y="3565188"/>
              <a:chExt cx="6130455" cy="1096862"/>
            </a:xfrm>
          </p:grpSpPr>
          <p:pic>
            <p:nvPicPr>
              <p:cNvPr id="17" name="Picture 16">
                <a:extLst>
                  <a:ext uri="{FF2B5EF4-FFF2-40B4-BE49-F238E27FC236}">
                    <a16:creationId xmlns:a16="http://schemas.microsoft.com/office/drawing/2014/main" id="{4D48FCC7-C22F-D5C0-0D37-568B4C2A9E20}"/>
                  </a:ext>
                </a:extLst>
              </p:cNvPr>
              <p:cNvPicPr>
                <a:picLocks noChangeAspect="1"/>
              </p:cNvPicPr>
              <p:nvPr/>
            </p:nvPicPr>
            <p:blipFill rotWithShape="1">
              <a:blip r:embed="rId3"/>
              <a:srcRect r="140" b="75594"/>
              <a:stretch/>
            </p:blipFill>
            <p:spPr>
              <a:xfrm>
                <a:off x="4900910" y="3567814"/>
                <a:ext cx="4203626" cy="1094236"/>
              </a:xfrm>
              <a:prstGeom prst="rect">
                <a:avLst/>
              </a:prstGeom>
            </p:spPr>
          </p:pic>
          <p:pic>
            <p:nvPicPr>
              <p:cNvPr id="21" name="Picture 20">
                <a:extLst>
                  <a:ext uri="{FF2B5EF4-FFF2-40B4-BE49-F238E27FC236}">
                    <a16:creationId xmlns:a16="http://schemas.microsoft.com/office/drawing/2014/main" id="{1BF30DFA-F66B-243E-69A1-5EE30FC1BC72}"/>
                  </a:ext>
                </a:extLst>
              </p:cNvPr>
              <p:cNvPicPr>
                <a:picLocks noChangeAspect="1"/>
              </p:cNvPicPr>
              <p:nvPr/>
            </p:nvPicPr>
            <p:blipFill rotWithShape="1">
              <a:blip r:embed="rId3"/>
              <a:srcRect l="53857" t="23262" r="280" b="52437"/>
              <a:stretch/>
            </p:blipFill>
            <p:spPr>
              <a:xfrm>
                <a:off x="9100769" y="3565188"/>
                <a:ext cx="1930596" cy="1089528"/>
              </a:xfrm>
              <a:prstGeom prst="rect">
                <a:avLst/>
              </a:prstGeom>
            </p:spPr>
          </p:pic>
        </p:grpSp>
        <p:grpSp>
          <p:nvGrpSpPr>
            <p:cNvPr id="26" name="Group 25">
              <a:extLst>
                <a:ext uri="{FF2B5EF4-FFF2-40B4-BE49-F238E27FC236}">
                  <a16:creationId xmlns:a16="http://schemas.microsoft.com/office/drawing/2014/main" id="{B2433FB0-4A0E-8B3F-9688-4AC76490181F}"/>
                </a:ext>
              </a:extLst>
            </p:cNvPr>
            <p:cNvGrpSpPr>
              <a:grpSpLocks noChangeAspect="1"/>
            </p:cNvGrpSpPr>
            <p:nvPr/>
          </p:nvGrpSpPr>
          <p:grpSpPr>
            <a:xfrm>
              <a:off x="6702977" y="4449839"/>
              <a:ext cx="5400000" cy="957063"/>
              <a:chOff x="4906817" y="4640257"/>
              <a:chExt cx="6124532" cy="1085474"/>
            </a:xfrm>
          </p:grpSpPr>
          <p:pic>
            <p:nvPicPr>
              <p:cNvPr id="24" name="Picture 23">
                <a:extLst>
                  <a:ext uri="{FF2B5EF4-FFF2-40B4-BE49-F238E27FC236}">
                    <a16:creationId xmlns:a16="http://schemas.microsoft.com/office/drawing/2014/main" id="{966C2B59-837B-C2DF-B5D5-BA9BBBC6B938}"/>
                  </a:ext>
                </a:extLst>
              </p:cNvPr>
              <p:cNvPicPr>
                <a:picLocks noChangeAspect="1"/>
              </p:cNvPicPr>
              <p:nvPr/>
            </p:nvPicPr>
            <p:blipFill rotWithShape="1">
              <a:blip r:embed="rId3"/>
              <a:srcRect t="53452" r="280" b="23584"/>
              <a:stretch/>
            </p:blipFill>
            <p:spPr>
              <a:xfrm>
                <a:off x="4906817" y="4694296"/>
                <a:ext cx="4197712" cy="1029589"/>
              </a:xfrm>
              <a:prstGeom prst="rect">
                <a:avLst/>
              </a:prstGeom>
            </p:spPr>
          </p:pic>
          <p:pic>
            <p:nvPicPr>
              <p:cNvPr id="25" name="Picture 24">
                <a:extLst>
                  <a:ext uri="{FF2B5EF4-FFF2-40B4-BE49-F238E27FC236}">
                    <a16:creationId xmlns:a16="http://schemas.microsoft.com/office/drawing/2014/main" id="{11C011A9-CE99-59F1-F203-D925D92C7BC0}"/>
                  </a:ext>
                </a:extLst>
              </p:cNvPr>
              <p:cNvPicPr>
                <a:picLocks noChangeAspect="1"/>
              </p:cNvPicPr>
              <p:nvPr/>
            </p:nvPicPr>
            <p:blipFill rotWithShape="1">
              <a:blip r:embed="rId3"/>
              <a:srcRect l="53015" t="75526" r="1122" b="263"/>
              <a:stretch/>
            </p:blipFill>
            <p:spPr>
              <a:xfrm>
                <a:off x="9100769" y="4640257"/>
                <a:ext cx="1930580" cy="1085474"/>
              </a:xfrm>
              <a:prstGeom prst="rect">
                <a:avLst/>
              </a:prstGeom>
            </p:spPr>
          </p:pic>
        </p:grpSp>
      </p:grpSp>
      <p:sp>
        <p:nvSpPr>
          <p:cNvPr id="27" name="TextBox 23">
            <a:extLst>
              <a:ext uri="{FF2B5EF4-FFF2-40B4-BE49-F238E27FC236}">
                <a16:creationId xmlns:a16="http://schemas.microsoft.com/office/drawing/2014/main" id="{06E89149-BCAD-25C2-CDA6-4208C063A8B3}"/>
              </a:ext>
            </a:extLst>
          </p:cNvPr>
          <p:cNvSpPr txBox="1"/>
          <p:nvPr/>
        </p:nvSpPr>
        <p:spPr>
          <a:xfrm>
            <a:off x="5692766" y="3359149"/>
            <a:ext cx="1759768" cy="307777"/>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a:ea typeface="黑体"/>
                <a:cs typeface="Arial"/>
              </a:rPr>
              <a:t>Synthetic Data:</a:t>
            </a:r>
          </a:p>
        </p:txBody>
      </p:sp>
      <p:pic>
        <p:nvPicPr>
          <p:cNvPr id="10" name="图片 9" descr="图片包含 图示&#10;&#10;描述已自动生成">
            <a:extLst>
              <a:ext uri="{FF2B5EF4-FFF2-40B4-BE49-F238E27FC236}">
                <a16:creationId xmlns:a16="http://schemas.microsoft.com/office/drawing/2014/main" id="{92BE0FC4-3D62-43C4-9C45-FDA08087DD09}"/>
              </a:ext>
            </a:extLst>
          </p:cNvPr>
          <p:cNvPicPr>
            <a:picLocks noChangeAspect="1"/>
          </p:cNvPicPr>
          <p:nvPr/>
        </p:nvPicPr>
        <p:blipFill>
          <a:blip r:embed="rId4"/>
          <a:stretch>
            <a:fillRect/>
          </a:stretch>
        </p:blipFill>
        <p:spPr>
          <a:xfrm>
            <a:off x="321221" y="3782861"/>
            <a:ext cx="5324594" cy="1782433"/>
          </a:xfrm>
          <a:prstGeom prst="rect">
            <a:avLst/>
          </a:prstGeom>
        </p:spPr>
      </p:pic>
      <p:sp>
        <p:nvSpPr>
          <p:cNvPr id="11" name="文本框 10">
            <a:extLst>
              <a:ext uri="{FF2B5EF4-FFF2-40B4-BE49-F238E27FC236}">
                <a16:creationId xmlns:a16="http://schemas.microsoft.com/office/drawing/2014/main" id="{371A9308-2BB7-5DE7-AF9D-CAC664D490EE}"/>
              </a:ext>
            </a:extLst>
          </p:cNvPr>
          <p:cNvSpPr txBox="1"/>
          <p:nvPr/>
        </p:nvSpPr>
        <p:spPr>
          <a:xfrm>
            <a:off x="6358759" y="1283315"/>
            <a:ext cx="5055475" cy="1323439"/>
          </a:xfrm>
          <a:prstGeom prst="rect">
            <a:avLst/>
          </a:prstGeom>
          <a:noFill/>
        </p:spPr>
        <p:txBody>
          <a:bodyPr wrap="square" rtlCol="0">
            <a:spAutoFit/>
          </a:bodyPr>
          <a:lstStyle/>
          <a:p>
            <a:r>
              <a:rPr kumimoji="1" lang="en-US" altLang="zh-CN" sz="1600" dirty="0"/>
              <a:t>Gradient quantization takes two steps</a:t>
            </a:r>
          </a:p>
          <a:p>
            <a:pPr marL="342900" indent="-342900">
              <a:buFont typeface="+mj-lt"/>
              <a:buAutoNum type="arabicPeriod"/>
            </a:pPr>
            <a:r>
              <a:rPr kumimoji="1" lang="en-US" altLang="zh-CN" sz="1600" dirty="0"/>
              <a:t>Normalization</a:t>
            </a:r>
          </a:p>
          <a:p>
            <a:pPr marL="342900" indent="-342900">
              <a:buFont typeface="+mj-lt"/>
              <a:buAutoNum type="arabicPeriod"/>
            </a:pPr>
            <a:endParaRPr kumimoji="1" lang="en-US" altLang="zh-CN" sz="1600" dirty="0"/>
          </a:p>
          <a:p>
            <a:pPr marL="342900" indent="-342900">
              <a:buFont typeface="+mj-lt"/>
              <a:buAutoNum type="arabicPeriod"/>
            </a:pPr>
            <a:endParaRPr kumimoji="1" lang="en-US" altLang="zh-CN" sz="1600" dirty="0"/>
          </a:p>
          <a:p>
            <a:pPr marL="342900" indent="-342900">
              <a:buFont typeface="+mj-lt"/>
              <a:buAutoNum type="arabicPeriod"/>
            </a:pPr>
            <a:r>
              <a:rPr kumimoji="1" lang="en-US" altLang="zh-CN" sz="1600" dirty="0"/>
              <a:t>(Stochastic) Rounding</a:t>
            </a:r>
            <a:endParaRPr kumimoji="1" lang="zh-CN" altLang="en-US" sz="1600" dirty="0"/>
          </a:p>
        </p:txBody>
      </p:sp>
      <p:pic>
        <p:nvPicPr>
          <p:cNvPr id="19" name="图片 18" descr="图片包含 文本&#10;&#10;描述已自动生成">
            <a:extLst>
              <a:ext uri="{FF2B5EF4-FFF2-40B4-BE49-F238E27FC236}">
                <a16:creationId xmlns:a16="http://schemas.microsoft.com/office/drawing/2014/main" id="{27707813-CD84-7A86-76EB-2F2312314ADF}"/>
              </a:ext>
            </a:extLst>
          </p:cNvPr>
          <p:cNvPicPr>
            <a:picLocks noChangeAspect="1"/>
          </p:cNvPicPr>
          <p:nvPr/>
        </p:nvPicPr>
        <p:blipFill>
          <a:blip r:embed="rId5"/>
          <a:stretch>
            <a:fillRect/>
          </a:stretch>
        </p:blipFill>
        <p:spPr>
          <a:xfrm>
            <a:off x="6850774" y="1845798"/>
            <a:ext cx="2713640" cy="457998"/>
          </a:xfrm>
          <a:prstGeom prst="rect">
            <a:avLst/>
          </a:prstGeom>
        </p:spPr>
      </p:pic>
      <p:pic>
        <p:nvPicPr>
          <p:cNvPr id="23" name="图片 22" descr="文本, 信件&#10;&#10;描述已自动生成">
            <a:extLst>
              <a:ext uri="{FF2B5EF4-FFF2-40B4-BE49-F238E27FC236}">
                <a16:creationId xmlns:a16="http://schemas.microsoft.com/office/drawing/2014/main" id="{A4D1FFEE-CD61-9289-771C-D61AE14392B1}"/>
              </a:ext>
            </a:extLst>
          </p:cNvPr>
          <p:cNvPicPr>
            <a:picLocks noChangeAspect="1"/>
          </p:cNvPicPr>
          <p:nvPr/>
        </p:nvPicPr>
        <p:blipFill>
          <a:blip r:embed="rId6"/>
          <a:stretch>
            <a:fillRect/>
          </a:stretch>
        </p:blipFill>
        <p:spPr>
          <a:xfrm>
            <a:off x="6850774" y="2673435"/>
            <a:ext cx="4427648" cy="810071"/>
          </a:xfrm>
          <a:prstGeom prst="rect">
            <a:avLst/>
          </a:prstGeom>
        </p:spPr>
      </p:pic>
    </p:spTree>
    <p:extLst>
      <p:ext uri="{BB962C8B-B14F-4D97-AF65-F5344CB8AC3E}">
        <p14:creationId xmlns:p14="http://schemas.microsoft.com/office/powerpoint/2010/main" val="818824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83476-6912-DA16-8033-DEB45726DF8C}"/>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329DF08-4CF8-2816-A64F-9B8640071560}"/>
              </a:ext>
            </a:extLst>
          </p:cNvPr>
          <p:cNvCxnSpPr/>
          <p:nvPr/>
        </p:nvCxnSpPr>
        <p:spPr>
          <a:xfrm>
            <a:off x="432486" y="1136076"/>
            <a:ext cx="11383652" cy="0"/>
          </a:xfrm>
          <a:prstGeom prst="line">
            <a:avLst/>
          </a:prstGeom>
          <a:ln w="15875">
            <a:solidFill>
              <a:srgbClr val="841F19"/>
            </a:solidFill>
          </a:ln>
        </p:spPr>
        <p:style>
          <a:lnRef idx="1">
            <a:schemeClr val="accent1"/>
          </a:lnRef>
          <a:fillRef idx="0">
            <a:schemeClr val="accent1"/>
          </a:fillRef>
          <a:effectRef idx="0">
            <a:schemeClr val="accent1"/>
          </a:effectRef>
          <a:fontRef idx="minor">
            <a:schemeClr val="tx1"/>
          </a:fontRef>
        </p:style>
      </p:cxnSp>
      <p:sp>
        <p:nvSpPr>
          <p:cNvPr id="13" name="Google Shape;380;p40">
            <a:extLst>
              <a:ext uri="{FF2B5EF4-FFF2-40B4-BE49-F238E27FC236}">
                <a16:creationId xmlns:a16="http://schemas.microsoft.com/office/drawing/2014/main" id="{EF916154-C1FD-C469-C1ED-3D97AA571EB5}"/>
              </a:ext>
            </a:extLst>
          </p:cNvPr>
          <p:cNvSpPr txBox="1"/>
          <p:nvPr/>
        </p:nvSpPr>
        <p:spPr>
          <a:xfrm>
            <a:off x="505796" y="571906"/>
            <a:ext cx="5053628" cy="553957"/>
          </a:xfrm>
          <a:prstGeom prst="rect">
            <a:avLst/>
          </a:prstGeom>
          <a:noFill/>
          <a:ln>
            <a:noFill/>
          </a:ln>
        </p:spPr>
        <p:txBody>
          <a:bodyPr spcFirstLastPara="1" wrap="square" lIns="91425" tIns="45700" rIns="91425" bIns="45700" anchor="t" anchorCtr="0">
            <a:spAutoFit/>
          </a:bodyPr>
          <a:lstStyle/>
          <a:p>
            <a:pPr>
              <a:defRPr/>
            </a:pPr>
            <a:r>
              <a:rPr lang="en-US" sz="3000" b="1" dirty="0">
                <a:solidFill>
                  <a:srgbClr val="000000"/>
                </a:solidFill>
                <a:cs typeface="Arial"/>
              </a:rPr>
              <a:t>Design of COMPSO</a:t>
            </a:r>
            <a:endParaRPr kumimoji="0" lang="en-US" sz="3000" b="0" i="0" u="none" strike="noStrike" kern="1200" cap="none" spc="0" normalizeH="0" baseline="0" noProof="0" dirty="0">
              <a:ln>
                <a:noFill/>
              </a:ln>
              <a:solidFill>
                <a:srgbClr val="000000"/>
              </a:solidFill>
              <a:effectLst/>
              <a:uLnTx/>
              <a:uFillTx/>
              <a:ea typeface="+mn-ea"/>
              <a:cs typeface="+mn-cs"/>
            </a:endParaRPr>
          </a:p>
        </p:txBody>
      </p:sp>
      <p:sp>
        <p:nvSpPr>
          <p:cNvPr id="3" name="TextBox 23">
            <a:extLst>
              <a:ext uri="{FF2B5EF4-FFF2-40B4-BE49-F238E27FC236}">
                <a16:creationId xmlns:a16="http://schemas.microsoft.com/office/drawing/2014/main" id="{34E8956F-57BD-8B8B-1FA0-C1940ECD7711}"/>
              </a:ext>
            </a:extLst>
          </p:cNvPr>
          <p:cNvSpPr txBox="1"/>
          <p:nvPr/>
        </p:nvSpPr>
        <p:spPr>
          <a:xfrm>
            <a:off x="380705" y="1167402"/>
            <a:ext cx="13012558" cy="369332"/>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ea typeface="黑体"/>
                <a:cs typeface="+mn-lt"/>
              </a:rPr>
              <a:t>Algorithm Design</a:t>
            </a:r>
            <a:endParaRPr lang="en-US" sz="2400" b="1" dirty="0">
              <a:ea typeface="黑体"/>
              <a:cs typeface="+mn-lt"/>
            </a:endParaRPr>
          </a:p>
        </p:txBody>
      </p:sp>
      <p:pic>
        <p:nvPicPr>
          <p:cNvPr id="10" name="图片 9" descr="文本&#10;&#10;AI 生成的内容可能不正确。">
            <a:extLst>
              <a:ext uri="{FF2B5EF4-FFF2-40B4-BE49-F238E27FC236}">
                <a16:creationId xmlns:a16="http://schemas.microsoft.com/office/drawing/2014/main" id="{4CAB117A-CD8B-07B7-AA4C-87EDC16C20C9}"/>
              </a:ext>
            </a:extLst>
          </p:cNvPr>
          <p:cNvPicPr>
            <a:picLocks noChangeAspect="1"/>
          </p:cNvPicPr>
          <p:nvPr/>
        </p:nvPicPr>
        <p:blipFill>
          <a:blip r:embed="rId3"/>
          <a:srcRect b="36210"/>
          <a:stretch/>
        </p:blipFill>
        <p:spPr>
          <a:xfrm>
            <a:off x="5172958" y="1198179"/>
            <a:ext cx="4691747" cy="5118682"/>
          </a:xfrm>
          <a:prstGeom prst="rect">
            <a:avLst/>
          </a:prstGeom>
        </p:spPr>
      </p:pic>
      <p:pic>
        <p:nvPicPr>
          <p:cNvPr id="12" name="图片 11" descr="文本&#10;&#10;AI 生成的内容可能不正确。">
            <a:extLst>
              <a:ext uri="{FF2B5EF4-FFF2-40B4-BE49-F238E27FC236}">
                <a16:creationId xmlns:a16="http://schemas.microsoft.com/office/drawing/2014/main" id="{5A206513-EF3F-09CF-8306-02806002C1DA}"/>
              </a:ext>
            </a:extLst>
          </p:cNvPr>
          <p:cNvPicPr>
            <a:picLocks noChangeAspect="1"/>
          </p:cNvPicPr>
          <p:nvPr/>
        </p:nvPicPr>
        <p:blipFill>
          <a:blip r:embed="rId3"/>
          <a:srcRect t="63694" r="23081"/>
          <a:stretch/>
        </p:blipFill>
        <p:spPr>
          <a:xfrm>
            <a:off x="8528386" y="3535604"/>
            <a:ext cx="3445311" cy="2781257"/>
          </a:xfrm>
          <a:prstGeom prst="rect">
            <a:avLst/>
          </a:prstGeom>
        </p:spPr>
      </p:pic>
      <p:sp>
        <p:nvSpPr>
          <p:cNvPr id="15" name="TextBox 23">
            <a:extLst>
              <a:ext uri="{FF2B5EF4-FFF2-40B4-BE49-F238E27FC236}">
                <a16:creationId xmlns:a16="http://schemas.microsoft.com/office/drawing/2014/main" id="{ED276DE6-DC4A-7682-9196-3D16BD2CF142}"/>
              </a:ext>
            </a:extLst>
          </p:cNvPr>
          <p:cNvSpPr txBox="1"/>
          <p:nvPr/>
        </p:nvSpPr>
        <p:spPr>
          <a:xfrm>
            <a:off x="8438426" y="3168507"/>
            <a:ext cx="2852558" cy="307777"/>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ea typeface="黑体"/>
                <a:cs typeface="Arial"/>
              </a:rPr>
              <a:t>Cont’d</a:t>
            </a:r>
            <a:endParaRPr lang="en-US" dirty="0"/>
          </a:p>
        </p:txBody>
      </p:sp>
      <p:sp>
        <p:nvSpPr>
          <p:cNvPr id="16" name="TextBox 23">
            <a:extLst>
              <a:ext uri="{FF2B5EF4-FFF2-40B4-BE49-F238E27FC236}">
                <a16:creationId xmlns:a16="http://schemas.microsoft.com/office/drawing/2014/main" id="{F46055F1-C6A7-2825-63B5-31D9A961C62D}"/>
              </a:ext>
            </a:extLst>
          </p:cNvPr>
          <p:cNvSpPr txBox="1"/>
          <p:nvPr/>
        </p:nvSpPr>
        <p:spPr>
          <a:xfrm>
            <a:off x="380705" y="1659576"/>
            <a:ext cx="4483395" cy="3293209"/>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buFont typeface="+mj-lt"/>
              <a:buAutoNum type="arabicPeriod"/>
            </a:pPr>
            <a:r>
              <a:rPr lang="en-US" sz="1600" dirty="0">
                <a:ea typeface="黑体"/>
                <a:cs typeface="Arial"/>
              </a:rPr>
              <a:t>Bitmap-based filtering with error bound </a:t>
            </a:r>
            <a:r>
              <a:rPr lang="en-US" sz="1600" i="1" dirty="0" err="1">
                <a:solidFill>
                  <a:srgbClr val="FF0000"/>
                </a:solidFill>
                <a:ea typeface="黑体"/>
                <a:cs typeface="Arial"/>
              </a:rPr>
              <a:t>eb</a:t>
            </a:r>
            <a:r>
              <a:rPr lang="en-US" sz="1600" i="1" baseline="-25000" dirty="0" err="1">
                <a:solidFill>
                  <a:srgbClr val="FF0000"/>
                </a:solidFill>
                <a:ea typeface="黑体"/>
                <a:cs typeface="Arial"/>
              </a:rPr>
              <a:t>f</a:t>
            </a:r>
            <a:r>
              <a:rPr lang="en-US" sz="1600" dirty="0">
                <a:ea typeface="黑体"/>
                <a:cs typeface="Arial"/>
              </a:rPr>
              <a:t>.</a:t>
            </a:r>
          </a:p>
          <a:p>
            <a:pPr marL="742950" lvl="1" indent="-285750">
              <a:lnSpc>
                <a:spcPct val="150000"/>
              </a:lnSpc>
              <a:buFont typeface="Arial" panose="020B0604020202020204" pitchFamily="34" charset="0"/>
              <a:buChar char="•"/>
            </a:pPr>
            <a:r>
              <a:rPr lang="en-US" sz="1600" dirty="0">
                <a:ea typeface="黑体"/>
                <a:cs typeface="Arial"/>
              </a:rPr>
              <a:t>Improves the compression ratio.</a:t>
            </a:r>
          </a:p>
          <a:p>
            <a:pPr marL="342900" indent="-342900">
              <a:lnSpc>
                <a:spcPct val="150000"/>
              </a:lnSpc>
              <a:buFont typeface="+mj-lt"/>
              <a:buAutoNum type="arabicPeriod"/>
            </a:pPr>
            <a:r>
              <a:rPr lang="en-US" sz="1600" dirty="0">
                <a:ea typeface="黑体"/>
                <a:cs typeface="Arial"/>
              </a:rPr>
              <a:t>SR-based quantization with error bound </a:t>
            </a:r>
            <a:r>
              <a:rPr lang="en-US" altLang="zh-CN" sz="1600" i="1" dirty="0" err="1">
                <a:solidFill>
                  <a:srgbClr val="FF0000"/>
                </a:solidFill>
                <a:ea typeface="黑体"/>
                <a:cs typeface="Arial"/>
              </a:rPr>
              <a:t>eb</a:t>
            </a:r>
            <a:r>
              <a:rPr lang="en-US" altLang="zh-CN" sz="1600" i="1" baseline="-25000" dirty="0" err="1">
                <a:solidFill>
                  <a:srgbClr val="FF0000"/>
                </a:solidFill>
                <a:ea typeface="黑体"/>
                <a:cs typeface="Arial"/>
              </a:rPr>
              <a:t>q</a:t>
            </a:r>
            <a:r>
              <a:rPr lang="en-US" altLang="zh-CN" sz="1600" dirty="0">
                <a:ea typeface="黑体"/>
                <a:cs typeface="Arial"/>
              </a:rPr>
              <a:t>.</a:t>
            </a:r>
          </a:p>
          <a:p>
            <a:pPr marL="800100" lvl="1" indent="-342900">
              <a:lnSpc>
                <a:spcPct val="150000"/>
              </a:lnSpc>
              <a:buFont typeface="Arial" panose="020B0604020202020204" pitchFamily="34" charset="0"/>
              <a:buChar char="•"/>
            </a:pPr>
            <a:r>
              <a:rPr lang="en-US" altLang="zh-CN" sz="1600" dirty="0">
                <a:ea typeface="黑体"/>
                <a:cs typeface="Arial"/>
              </a:rPr>
              <a:t>Preserves the convergence.</a:t>
            </a:r>
          </a:p>
          <a:p>
            <a:pPr marL="342900" indent="-342900">
              <a:lnSpc>
                <a:spcPct val="150000"/>
              </a:lnSpc>
              <a:buFont typeface="+mj-lt"/>
              <a:buAutoNum type="arabicPeriod"/>
            </a:pPr>
            <a:r>
              <a:rPr lang="en-US" sz="1600" dirty="0">
                <a:ea typeface="黑体"/>
                <a:cs typeface="Arial"/>
              </a:rPr>
              <a:t>Iteration-wise adaptive compression.</a:t>
            </a:r>
          </a:p>
          <a:p>
            <a:pPr marL="800100" lvl="1" indent="-342900">
              <a:lnSpc>
                <a:spcPct val="150000"/>
              </a:lnSpc>
              <a:buFont typeface="Arial" panose="020B0604020202020204" pitchFamily="34" charset="0"/>
              <a:buChar char="•"/>
            </a:pPr>
            <a:r>
              <a:rPr lang="en-US" sz="1600" dirty="0">
                <a:ea typeface="黑体"/>
                <a:cs typeface="Arial"/>
              </a:rPr>
              <a:t>Based on the learning rate scheduler, adjust the compression mode as aggressive / conservative.</a:t>
            </a:r>
          </a:p>
          <a:p>
            <a:pPr marL="342900" indent="-342900">
              <a:buFont typeface="+mj-lt"/>
              <a:buAutoNum type="arabicPeriod"/>
            </a:pPr>
            <a:endParaRPr lang="en-US" sz="1600" dirty="0">
              <a:ea typeface="黑体"/>
              <a:cs typeface="Arial"/>
            </a:endParaRPr>
          </a:p>
        </p:txBody>
      </p:sp>
    </p:spTree>
    <p:extLst>
      <p:ext uri="{BB962C8B-B14F-4D97-AF65-F5344CB8AC3E}">
        <p14:creationId xmlns:p14="http://schemas.microsoft.com/office/powerpoint/2010/main" val="1084312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158A2-5ECE-044E-4F94-DE213C1E81A5}"/>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8EC15D7-B21C-34E2-7620-B713AFF749D4}"/>
              </a:ext>
            </a:extLst>
          </p:cNvPr>
          <p:cNvCxnSpPr/>
          <p:nvPr/>
        </p:nvCxnSpPr>
        <p:spPr>
          <a:xfrm>
            <a:off x="432486" y="1136076"/>
            <a:ext cx="11383652" cy="0"/>
          </a:xfrm>
          <a:prstGeom prst="line">
            <a:avLst/>
          </a:prstGeom>
          <a:ln w="15875">
            <a:solidFill>
              <a:srgbClr val="841F19"/>
            </a:solidFill>
          </a:ln>
        </p:spPr>
        <p:style>
          <a:lnRef idx="1">
            <a:schemeClr val="accent1"/>
          </a:lnRef>
          <a:fillRef idx="0">
            <a:schemeClr val="accent1"/>
          </a:fillRef>
          <a:effectRef idx="0">
            <a:schemeClr val="accent1"/>
          </a:effectRef>
          <a:fontRef idx="minor">
            <a:schemeClr val="tx1"/>
          </a:fontRef>
        </p:style>
      </p:cxnSp>
      <p:sp>
        <p:nvSpPr>
          <p:cNvPr id="13" name="Google Shape;380;p40">
            <a:extLst>
              <a:ext uri="{FF2B5EF4-FFF2-40B4-BE49-F238E27FC236}">
                <a16:creationId xmlns:a16="http://schemas.microsoft.com/office/drawing/2014/main" id="{D4D4BAE8-8DA4-C768-6E5E-EEF30C2E6A51}"/>
              </a:ext>
            </a:extLst>
          </p:cNvPr>
          <p:cNvSpPr txBox="1"/>
          <p:nvPr/>
        </p:nvSpPr>
        <p:spPr>
          <a:xfrm>
            <a:off x="505796" y="571906"/>
            <a:ext cx="5053628" cy="553957"/>
          </a:xfrm>
          <a:prstGeom prst="rect">
            <a:avLst/>
          </a:prstGeom>
          <a:noFill/>
          <a:ln>
            <a:noFill/>
          </a:ln>
        </p:spPr>
        <p:txBody>
          <a:bodyPr spcFirstLastPara="1" wrap="square" lIns="91425" tIns="45700" rIns="91425" bIns="45700" anchor="t" anchorCtr="0">
            <a:spAutoFit/>
          </a:bodyPr>
          <a:lstStyle/>
          <a:p>
            <a:pPr>
              <a:defRPr/>
            </a:pPr>
            <a:r>
              <a:rPr lang="en-US" sz="3000" b="1" dirty="0">
                <a:solidFill>
                  <a:srgbClr val="000000"/>
                </a:solidFill>
                <a:cs typeface="Arial"/>
              </a:rPr>
              <a:t>Design of COMPSO</a:t>
            </a:r>
            <a:endParaRPr kumimoji="0" lang="en-US" sz="3000" b="0" i="0" u="none" strike="noStrike" kern="1200" cap="none" spc="0" normalizeH="0" baseline="0" noProof="0" dirty="0">
              <a:ln>
                <a:noFill/>
              </a:ln>
              <a:solidFill>
                <a:srgbClr val="000000"/>
              </a:solidFill>
              <a:effectLst/>
              <a:uLnTx/>
              <a:uFillTx/>
              <a:ea typeface="+mn-ea"/>
              <a:cs typeface="+mn-cs"/>
            </a:endParaRPr>
          </a:p>
        </p:txBody>
      </p:sp>
      <p:sp>
        <p:nvSpPr>
          <p:cNvPr id="3" name="TextBox 23">
            <a:extLst>
              <a:ext uri="{FF2B5EF4-FFF2-40B4-BE49-F238E27FC236}">
                <a16:creationId xmlns:a16="http://schemas.microsoft.com/office/drawing/2014/main" id="{81FAC1B9-A2CF-C5BD-CB54-882E4EC7A4E5}"/>
              </a:ext>
            </a:extLst>
          </p:cNvPr>
          <p:cNvSpPr txBox="1"/>
          <p:nvPr/>
        </p:nvSpPr>
        <p:spPr>
          <a:xfrm>
            <a:off x="380705" y="1167402"/>
            <a:ext cx="13012558" cy="369332"/>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ea typeface="黑体"/>
                <a:cs typeface="+mn-lt"/>
              </a:rPr>
              <a:t>Performance Modeling</a:t>
            </a:r>
            <a:endParaRPr lang="en-US" sz="2400" b="1" dirty="0">
              <a:ea typeface="黑体"/>
              <a:cs typeface="+mn-lt"/>
            </a:endParaRPr>
          </a:p>
        </p:txBody>
      </p:sp>
      <p:pic>
        <p:nvPicPr>
          <p:cNvPr id="4" name="图片 3" descr="文本&#10;&#10;描述已自动生成">
            <a:extLst>
              <a:ext uri="{FF2B5EF4-FFF2-40B4-BE49-F238E27FC236}">
                <a16:creationId xmlns:a16="http://schemas.microsoft.com/office/drawing/2014/main" id="{042E3F2A-C392-FCCD-C030-AF261E65160A}"/>
              </a:ext>
            </a:extLst>
          </p:cNvPr>
          <p:cNvPicPr>
            <a:picLocks noChangeAspect="1"/>
          </p:cNvPicPr>
          <p:nvPr/>
        </p:nvPicPr>
        <p:blipFill>
          <a:blip r:embed="rId3"/>
          <a:stretch>
            <a:fillRect/>
          </a:stretch>
        </p:blipFill>
        <p:spPr>
          <a:xfrm>
            <a:off x="278366" y="1830817"/>
            <a:ext cx="5281058" cy="3550479"/>
          </a:xfrm>
          <a:prstGeom prst="rect">
            <a:avLst/>
          </a:prstGeom>
        </p:spPr>
      </p:pic>
      <p:pic>
        <p:nvPicPr>
          <p:cNvPr id="5" name="图片 4" descr="图示, 示意图&#10;&#10;描述已自动生成">
            <a:extLst>
              <a:ext uri="{FF2B5EF4-FFF2-40B4-BE49-F238E27FC236}">
                <a16:creationId xmlns:a16="http://schemas.microsoft.com/office/drawing/2014/main" id="{7BE74899-3D5B-AC3E-0804-0A3A58A58E9D}"/>
              </a:ext>
            </a:extLst>
          </p:cNvPr>
          <p:cNvPicPr>
            <a:picLocks noChangeAspect="1"/>
          </p:cNvPicPr>
          <p:nvPr/>
        </p:nvPicPr>
        <p:blipFill>
          <a:blip r:embed="rId4"/>
          <a:stretch>
            <a:fillRect/>
          </a:stretch>
        </p:blipFill>
        <p:spPr>
          <a:xfrm>
            <a:off x="6317736" y="1568059"/>
            <a:ext cx="4151452" cy="1397831"/>
          </a:xfrm>
          <a:prstGeom prst="rect">
            <a:avLst/>
          </a:prstGeom>
        </p:spPr>
      </p:pic>
      <p:sp>
        <p:nvSpPr>
          <p:cNvPr id="6" name="TextBox 23">
            <a:extLst>
              <a:ext uri="{FF2B5EF4-FFF2-40B4-BE49-F238E27FC236}">
                <a16:creationId xmlns:a16="http://schemas.microsoft.com/office/drawing/2014/main" id="{CECB874C-E73B-FDEF-90F4-FBFEC89E494E}"/>
              </a:ext>
            </a:extLst>
          </p:cNvPr>
          <p:cNvSpPr txBox="1"/>
          <p:nvPr/>
        </p:nvSpPr>
        <p:spPr>
          <a:xfrm>
            <a:off x="6485901" y="1375998"/>
            <a:ext cx="2852558" cy="307777"/>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ea typeface="黑体"/>
                <a:cs typeface="Arial"/>
              </a:rPr>
              <a:t>Communication Speedup</a:t>
            </a:r>
            <a:endParaRPr lang="en-US" dirty="0"/>
          </a:p>
        </p:txBody>
      </p:sp>
      <p:sp>
        <p:nvSpPr>
          <p:cNvPr id="7" name="TextBox 23">
            <a:extLst>
              <a:ext uri="{FF2B5EF4-FFF2-40B4-BE49-F238E27FC236}">
                <a16:creationId xmlns:a16="http://schemas.microsoft.com/office/drawing/2014/main" id="{5745E787-3EAB-1990-F8A5-7DADFAAEF865}"/>
              </a:ext>
            </a:extLst>
          </p:cNvPr>
          <p:cNvSpPr txBox="1"/>
          <p:nvPr/>
        </p:nvSpPr>
        <p:spPr>
          <a:xfrm>
            <a:off x="380705" y="1538545"/>
            <a:ext cx="2852558" cy="307777"/>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ea typeface="黑体"/>
                <a:cs typeface="Arial"/>
              </a:rPr>
              <a:t>Variables</a:t>
            </a:r>
            <a:endParaRPr lang="en-US" dirty="0"/>
          </a:p>
        </p:txBody>
      </p:sp>
      <p:sp>
        <p:nvSpPr>
          <p:cNvPr id="9" name="TextBox 23">
            <a:extLst>
              <a:ext uri="{FF2B5EF4-FFF2-40B4-BE49-F238E27FC236}">
                <a16:creationId xmlns:a16="http://schemas.microsoft.com/office/drawing/2014/main" id="{0C111502-617F-51B6-C466-E36C3D5F205B}"/>
              </a:ext>
            </a:extLst>
          </p:cNvPr>
          <p:cNvSpPr txBox="1"/>
          <p:nvPr/>
        </p:nvSpPr>
        <p:spPr>
          <a:xfrm>
            <a:off x="6485901" y="3429000"/>
            <a:ext cx="2852558" cy="307777"/>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ea typeface="黑体"/>
                <a:cs typeface="Arial"/>
              </a:rPr>
              <a:t>End-to-end Speedup</a:t>
            </a:r>
            <a:endParaRPr lang="en-US" dirty="0"/>
          </a:p>
        </p:txBody>
      </p:sp>
      <p:pic>
        <p:nvPicPr>
          <p:cNvPr id="11" name="图片 10" descr="钟表的特写&#10;&#10;中度可信度描述已自动生成">
            <a:extLst>
              <a:ext uri="{FF2B5EF4-FFF2-40B4-BE49-F238E27FC236}">
                <a16:creationId xmlns:a16="http://schemas.microsoft.com/office/drawing/2014/main" id="{808CDEB2-5B71-FAD5-91FF-AE42A8637BB2}"/>
              </a:ext>
            </a:extLst>
          </p:cNvPr>
          <p:cNvPicPr>
            <a:picLocks noChangeAspect="1"/>
          </p:cNvPicPr>
          <p:nvPr/>
        </p:nvPicPr>
        <p:blipFill>
          <a:blip r:embed="rId5"/>
          <a:stretch>
            <a:fillRect/>
          </a:stretch>
        </p:blipFill>
        <p:spPr>
          <a:xfrm>
            <a:off x="6485901" y="3749216"/>
            <a:ext cx="2117312" cy="529328"/>
          </a:xfrm>
          <a:prstGeom prst="rect">
            <a:avLst/>
          </a:prstGeom>
        </p:spPr>
      </p:pic>
      <p:sp>
        <p:nvSpPr>
          <p:cNvPr id="14" name="文本框 13">
            <a:extLst>
              <a:ext uri="{FF2B5EF4-FFF2-40B4-BE49-F238E27FC236}">
                <a16:creationId xmlns:a16="http://schemas.microsoft.com/office/drawing/2014/main" id="{56EFC2C0-CA61-20B4-46D5-44AAF649119A}"/>
              </a:ext>
            </a:extLst>
          </p:cNvPr>
          <p:cNvSpPr txBox="1"/>
          <p:nvPr/>
        </p:nvSpPr>
        <p:spPr>
          <a:xfrm>
            <a:off x="6485901" y="4558672"/>
            <a:ext cx="4803643" cy="923330"/>
          </a:xfrm>
          <a:prstGeom prst="rect">
            <a:avLst/>
          </a:prstGeom>
          <a:noFill/>
        </p:spPr>
        <p:txBody>
          <a:bodyPr wrap="square">
            <a:spAutoFit/>
          </a:bodyPr>
          <a:lstStyle/>
          <a:p>
            <a:r>
              <a:rPr kumimoji="1" lang="en-US" altLang="zh-CN" dirty="0"/>
              <a:t>m</a:t>
            </a:r>
            <a:r>
              <a:rPr kumimoji="1" lang="en-US" altLang="zh-CN" sz="1800" dirty="0"/>
              <a:t> is the layer aggregation factor, our performance model finds the m such that the end-to-end performance speedup is high</a:t>
            </a:r>
            <a:endParaRPr lang="zh-CN" altLang="en-US" dirty="0"/>
          </a:p>
        </p:txBody>
      </p:sp>
    </p:spTree>
    <p:extLst>
      <p:ext uri="{BB962C8B-B14F-4D97-AF65-F5344CB8AC3E}">
        <p14:creationId xmlns:p14="http://schemas.microsoft.com/office/powerpoint/2010/main" val="1348856044"/>
      </p:ext>
    </p:extLst>
  </p:cSld>
  <p:clrMapOvr>
    <a:masterClrMapping/>
  </p:clrMapOvr>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UAA_PowerPoint_template16x9" id="{99B06474-C1B6-9846-8607-B1DE67E872AF}" vid="{043F0F12-49C4-154E-B523-5729A93224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3552</TotalTime>
  <Words>1525</Words>
  <Application>Microsoft Macintosh PowerPoint</Application>
  <PresentationFormat>宽屏</PresentationFormat>
  <Paragraphs>170</Paragraphs>
  <Slides>16</Slides>
  <Notes>15</Notes>
  <HiddenSlides>1</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黑体</vt:lpstr>
      <vt:lpstr>STXingkai</vt:lpstr>
      <vt:lpstr>宋体</vt:lpstr>
      <vt:lpstr>Microsoft Yahei</vt:lpstr>
      <vt:lpstr>Arial,Sans-Serif</vt:lpstr>
      <vt:lpstr>Arial</vt:lpstr>
      <vt:lpstr>Arial Black</vt:lpstr>
      <vt:lpstr>Calibri</vt:lpstr>
      <vt:lpstr>SalvoSerifCond Black</vt:lpstr>
      <vt:lpstr>Wingdings</vt:lpstr>
      <vt:lpstr>Main</vt:lpstr>
      <vt:lpstr>COMPSO: Optimizing Gradient Compression for Distributed Training with Second-Order Optimizers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Tao, Dingwen</dc:creator>
  <cp:lastModifiedBy>Sun, Baixi</cp:lastModifiedBy>
  <cp:revision>2</cp:revision>
  <dcterms:created xsi:type="dcterms:W3CDTF">2022-02-06T18:14:13Z</dcterms:created>
  <dcterms:modified xsi:type="dcterms:W3CDTF">2025-03-03T19:51:38Z</dcterms:modified>
</cp:coreProperties>
</file>