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5" r:id="rId1"/>
  </p:sldMasterIdLst>
  <p:sldIdLst>
    <p:sldId id="256" r:id="rId2"/>
    <p:sldId id="258" r:id="rId3"/>
    <p:sldId id="259" r:id="rId4"/>
    <p:sldId id="263" r:id="rId5"/>
    <p:sldId id="260" r:id="rId6"/>
    <p:sldId id="261" r:id="rId7"/>
    <p:sldId id="262" r:id="rId8"/>
    <p:sldId id="257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0F5FB-9C5E-4C15-B647-332A5DA81812}" type="datetimeFigureOut">
              <a:rPr lang="pt-PT" smtClean="0"/>
              <a:t>14/06/2022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0E181-8BA6-48D3-A6E3-53E464DBA63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15927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0F5FB-9C5E-4C15-B647-332A5DA81812}" type="datetimeFigureOut">
              <a:rPr lang="pt-PT" smtClean="0"/>
              <a:t>14/06/2022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0E181-8BA6-48D3-A6E3-53E464DBA63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26552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0F5FB-9C5E-4C15-B647-332A5DA81812}" type="datetimeFigureOut">
              <a:rPr lang="pt-PT" smtClean="0"/>
              <a:t>14/06/2022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0E181-8BA6-48D3-A6E3-53E464DBA63F}" type="slidenum">
              <a:rPr lang="pt-PT" smtClean="0"/>
              <a:t>‹nº›</a:t>
            </a:fld>
            <a:endParaRPr lang="pt-PT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420317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0F5FB-9C5E-4C15-B647-332A5DA81812}" type="datetimeFigureOut">
              <a:rPr lang="pt-PT" smtClean="0"/>
              <a:t>14/06/2022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0E181-8BA6-48D3-A6E3-53E464DBA63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632531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 com 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0F5FB-9C5E-4C15-B647-332A5DA81812}" type="datetimeFigureOut">
              <a:rPr lang="pt-PT" smtClean="0"/>
              <a:t>14/06/2022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0E181-8BA6-48D3-A6E3-53E464DBA63F}" type="slidenum">
              <a:rPr lang="pt-PT" smtClean="0"/>
              <a:t>‹nº›</a:t>
            </a:fld>
            <a:endParaRPr lang="pt-PT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981535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0F5FB-9C5E-4C15-B647-332A5DA81812}" type="datetimeFigureOut">
              <a:rPr lang="pt-PT" smtClean="0"/>
              <a:t>14/06/2022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0E181-8BA6-48D3-A6E3-53E464DBA63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488293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0F5FB-9C5E-4C15-B647-332A5DA81812}" type="datetimeFigureOut">
              <a:rPr lang="pt-PT" smtClean="0"/>
              <a:t>14/06/2022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0E181-8BA6-48D3-A6E3-53E464DBA63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21176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0F5FB-9C5E-4C15-B647-332A5DA81812}" type="datetimeFigureOut">
              <a:rPr lang="pt-PT" smtClean="0"/>
              <a:t>14/06/2022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0E181-8BA6-48D3-A6E3-53E464DBA63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78763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0F5FB-9C5E-4C15-B647-332A5DA81812}" type="datetimeFigureOut">
              <a:rPr lang="pt-PT" smtClean="0"/>
              <a:t>14/06/2022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0E181-8BA6-48D3-A6E3-53E464DBA63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86798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0F5FB-9C5E-4C15-B647-332A5DA81812}" type="datetimeFigureOut">
              <a:rPr lang="pt-PT" smtClean="0"/>
              <a:t>14/06/2022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0E181-8BA6-48D3-A6E3-53E464DBA63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91037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0F5FB-9C5E-4C15-B647-332A5DA81812}" type="datetimeFigureOut">
              <a:rPr lang="pt-PT" smtClean="0"/>
              <a:t>14/06/2022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0E181-8BA6-48D3-A6E3-53E464DBA63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34423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0F5FB-9C5E-4C15-B647-332A5DA81812}" type="datetimeFigureOut">
              <a:rPr lang="pt-PT" smtClean="0"/>
              <a:t>14/06/2022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0E181-8BA6-48D3-A6E3-53E464DBA63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01453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0F5FB-9C5E-4C15-B647-332A5DA81812}" type="datetimeFigureOut">
              <a:rPr lang="pt-PT" smtClean="0"/>
              <a:t>14/06/2022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0E181-8BA6-48D3-A6E3-53E464DBA63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84186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0F5FB-9C5E-4C15-B647-332A5DA81812}" type="datetimeFigureOut">
              <a:rPr lang="pt-PT" smtClean="0"/>
              <a:t>14/06/2022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0E181-8BA6-48D3-A6E3-53E464DBA63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02266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0F5FB-9C5E-4C15-B647-332A5DA81812}" type="datetimeFigureOut">
              <a:rPr lang="pt-PT" smtClean="0"/>
              <a:t>14/06/2022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0E181-8BA6-48D3-A6E3-53E464DBA63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07825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0F5FB-9C5E-4C15-B647-332A5DA81812}" type="datetimeFigureOut">
              <a:rPr lang="pt-PT" smtClean="0"/>
              <a:t>14/06/2022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0E181-8BA6-48D3-A6E3-53E464DBA63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19417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B0F5FB-9C5E-4C15-B647-332A5DA81812}" type="datetimeFigureOut">
              <a:rPr lang="pt-PT" smtClean="0"/>
              <a:t>14/06/2022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D60E181-8BA6-48D3-A6E3-53E464DBA63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37178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6" r:id="rId1"/>
    <p:sldLayoutId id="2147483937" r:id="rId2"/>
    <p:sldLayoutId id="2147483938" r:id="rId3"/>
    <p:sldLayoutId id="2147483939" r:id="rId4"/>
    <p:sldLayoutId id="2147483940" r:id="rId5"/>
    <p:sldLayoutId id="2147483941" r:id="rId6"/>
    <p:sldLayoutId id="2147483942" r:id="rId7"/>
    <p:sldLayoutId id="2147483943" r:id="rId8"/>
    <p:sldLayoutId id="2147483944" r:id="rId9"/>
    <p:sldLayoutId id="2147483945" r:id="rId10"/>
    <p:sldLayoutId id="2147483946" r:id="rId11"/>
    <p:sldLayoutId id="2147483947" r:id="rId12"/>
    <p:sldLayoutId id="2147483948" r:id="rId13"/>
    <p:sldLayoutId id="2147483949" r:id="rId14"/>
    <p:sldLayoutId id="2147483950" r:id="rId15"/>
    <p:sldLayoutId id="214748395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E66ECB56-BB2E-68C1-05FF-D5E0C2CACF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34217" y="4367897"/>
            <a:ext cx="8347788" cy="2294910"/>
          </a:xfrm>
        </p:spPr>
        <p:txBody>
          <a:bodyPr>
            <a:normAutofit/>
          </a:bodyPr>
          <a:lstStyle/>
          <a:p>
            <a:pPr algn="l"/>
            <a:r>
              <a:rPr lang="pt-PT" dirty="0">
                <a:solidFill>
                  <a:schemeClr val="tx2">
                    <a:lumMod val="75000"/>
                  </a:schemeClr>
                </a:solidFill>
                <a:latin typeface="Montserrat" pitchFamily="2" charset="0"/>
              </a:rPr>
              <a:t>Vita Software</a:t>
            </a:r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BCCEEB17-E462-D467-FDB2-ED425E1DB0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93372" y="2691569"/>
            <a:ext cx="5897724" cy="2176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36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2EABAD-33C2-E932-D79A-DCA9BC780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>
                <a:latin typeface="Montserrat" pitchFamily="2" charset="0"/>
              </a:rPr>
              <a:t>O que é a </a:t>
            </a:r>
            <a:r>
              <a:rPr lang="pt-PT" b="1" dirty="0" err="1">
                <a:latin typeface="Montserrat" pitchFamily="2" charset="0"/>
              </a:rPr>
              <a:t>Feedy</a:t>
            </a:r>
            <a:r>
              <a:rPr lang="pt-PT" b="1" dirty="0">
                <a:latin typeface="Montserrat" pitchFamily="2" charset="0"/>
              </a:rPr>
              <a:t>?</a:t>
            </a:r>
          </a:p>
        </p:txBody>
      </p:sp>
      <p:pic>
        <p:nvPicPr>
          <p:cNvPr id="4112" name="Picture 16">
            <a:extLst>
              <a:ext uri="{FF2B5EF4-FFF2-40B4-BE49-F238E27FC236}">
                <a16:creationId xmlns:a16="http://schemas.microsoft.com/office/drawing/2014/main" id="{A47328FE-6AD3-2F1D-CDF4-B267F29367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503" y="1667554"/>
            <a:ext cx="5660137" cy="4580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4324749B-8EDD-0B97-4DEA-9B6326E1FD78}"/>
              </a:ext>
            </a:extLst>
          </p:cNvPr>
          <p:cNvSpPr txBox="1"/>
          <p:nvPr/>
        </p:nvSpPr>
        <p:spPr>
          <a:xfrm>
            <a:off x="8278761" y="2192594"/>
            <a:ext cx="27726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>
                <a:solidFill>
                  <a:schemeClr val="tx2">
                    <a:lumMod val="50000"/>
                  </a:schemeClr>
                </a:solidFill>
                <a:latin typeface="Montserrat" pitchFamily="2" charset="0"/>
              </a:rPr>
              <a:t>Ideia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>
                <a:solidFill>
                  <a:schemeClr val="tx2">
                    <a:lumMod val="50000"/>
                  </a:schemeClr>
                </a:solidFill>
                <a:latin typeface="Montserrat" pitchFamily="2" charset="0"/>
              </a:rPr>
              <a:t>Origem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>
                <a:solidFill>
                  <a:schemeClr val="tx2">
                    <a:lumMod val="50000"/>
                  </a:schemeClr>
                </a:solidFill>
                <a:latin typeface="Montserrat" pitchFamily="2" charset="0"/>
              </a:rPr>
              <a:t>Metas</a:t>
            </a:r>
          </a:p>
        </p:txBody>
      </p:sp>
    </p:spTree>
    <p:extLst>
      <p:ext uri="{BB962C8B-B14F-4D97-AF65-F5344CB8AC3E}">
        <p14:creationId xmlns:p14="http://schemas.microsoft.com/office/powerpoint/2010/main" val="1382613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5" name="Rectangle 1034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37" name="Rectangle 1036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39" name="Straight Connector 1038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1313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1" name="Straight Connector 1040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290979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3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2568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5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534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7" name="Isosceles Triangle 1046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3425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9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5592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51" name="Isosceles Triangle 1050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2758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53" name="Freeform: Shape 1052">
            <a:extLst>
              <a:ext uri="{FF2B5EF4-FFF2-40B4-BE49-F238E27FC236}">
                <a16:creationId xmlns:a16="http://schemas.microsoft.com/office/drawing/2014/main" id="{A5EC319D-0FEA-4B95-A3EA-01E35672C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7631" y="-8467"/>
            <a:ext cx="5994369" cy="6866467"/>
          </a:xfrm>
          <a:custGeom>
            <a:avLst/>
            <a:gdLst>
              <a:gd name="connsiteX0" fmla="*/ 0 w 5994369"/>
              <a:gd name="connsiteY0" fmla="*/ 0 h 6866467"/>
              <a:gd name="connsiteX1" fmla="*/ 1249825 w 5994369"/>
              <a:gd name="connsiteY1" fmla="*/ 0 h 6866467"/>
              <a:gd name="connsiteX2" fmla="*/ 1249825 w 5994369"/>
              <a:gd name="connsiteY2" fmla="*/ 8467 h 6866467"/>
              <a:gd name="connsiteX3" fmla="*/ 5994369 w 5994369"/>
              <a:gd name="connsiteY3" fmla="*/ 8467 h 6866467"/>
              <a:gd name="connsiteX4" fmla="*/ 5994369 w 5994369"/>
              <a:gd name="connsiteY4" fmla="*/ 6866467 h 6866467"/>
              <a:gd name="connsiteX5" fmla="*/ 1249825 w 5994369"/>
              <a:gd name="connsiteY5" fmla="*/ 6866467 h 6866467"/>
              <a:gd name="connsiteX6" fmla="*/ 1109382 w 5994369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02A683A-A5D4-B266-92F6-83814FBA4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1723" y="609600"/>
            <a:ext cx="4512989" cy="2227730"/>
          </a:xfrm>
        </p:spPr>
        <p:txBody>
          <a:bodyPr anchor="ctr">
            <a:normAutofit/>
          </a:bodyPr>
          <a:lstStyle/>
          <a:p>
            <a:r>
              <a:rPr lang="pt-PT" b="1" dirty="0">
                <a:solidFill>
                  <a:srgbClr val="FFFFFF"/>
                </a:solidFill>
                <a:latin typeface="Montserrat" pitchFamily="2" charset="0"/>
              </a:rPr>
              <a:t>Funcionalidades</a:t>
            </a:r>
          </a:p>
        </p:txBody>
      </p:sp>
      <p:pic>
        <p:nvPicPr>
          <p:cNvPr id="1030" name="Picture 6" descr="Arquivo de Pessoas - Page 8 of 54 - Green PNG">
            <a:extLst>
              <a:ext uri="{FF2B5EF4-FFF2-40B4-BE49-F238E27FC236}">
                <a16:creationId xmlns:a16="http://schemas.microsoft.com/office/drawing/2014/main" id="{ACC05C0F-4BFE-31A6-31DF-394C21B4AC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7251" y="1371665"/>
            <a:ext cx="3856774" cy="4203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51F7A02-81FE-12F8-3F6B-B58F352C4D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1725" y="2837329"/>
            <a:ext cx="4512988" cy="3317938"/>
          </a:xfrm>
        </p:spPr>
        <p:txBody>
          <a:bodyPr anchor="t">
            <a:normAutofit/>
          </a:bodyPr>
          <a:lstStyle/>
          <a:p>
            <a:r>
              <a:rPr lang="pt-PT" dirty="0">
                <a:solidFill>
                  <a:srgbClr val="FFFFFF"/>
                </a:solidFill>
                <a:latin typeface="Montserrat" pitchFamily="2" charset="0"/>
              </a:rPr>
              <a:t>Serviços</a:t>
            </a:r>
          </a:p>
          <a:p>
            <a:r>
              <a:rPr lang="pt-PT" dirty="0">
                <a:solidFill>
                  <a:srgbClr val="FFFFFF"/>
                </a:solidFill>
                <a:latin typeface="Montserrat" pitchFamily="2" charset="0"/>
              </a:rPr>
              <a:t>Perfis</a:t>
            </a:r>
          </a:p>
          <a:p>
            <a:r>
              <a:rPr lang="pt-PT" dirty="0">
                <a:solidFill>
                  <a:srgbClr val="FFFFFF"/>
                </a:solidFill>
                <a:latin typeface="Montserrat" pitchFamily="2" charset="0"/>
              </a:rPr>
              <a:t>Loja online</a:t>
            </a:r>
          </a:p>
          <a:p>
            <a:r>
              <a:rPr lang="pt-PT" dirty="0">
                <a:solidFill>
                  <a:srgbClr val="FFFFFF"/>
                </a:solidFill>
                <a:latin typeface="Montserrat" pitchFamily="2" charset="0"/>
              </a:rPr>
              <a:t>Lembretes</a:t>
            </a:r>
          </a:p>
          <a:p>
            <a:endParaRPr lang="pt-PT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524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057" name="Rectangle 2056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59" name="Straight Connector 2058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1313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61" name="Straight Connector 2060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290979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63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2568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65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534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67" name="Isosceles Triangle 2066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3425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69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5592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71" name="Isosceles Triangle 2070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2758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73" name="Freeform: Shape 2072">
            <a:extLst>
              <a:ext uri="{FF2B5EF4-FFF2-40B4-BE49-F238E27FC236}">
                <a16:creationId xmlns:a16="http://schemas.microsoft.com/office/drawing/2014/main" id="{A5EC319D-0FEA-4B95-A3EA-01E35672C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7631" y="-8467"/>
            <a:ext cx="5994369" cy="6866467"/>
          </a:xfrm>
          <a:custGeom>
            <a:avLst/>
            <a:gdLst>
              <a:gd name="connsiteX0" fmla="*/ 0 w 5994369"/>
              <a:gd name="connsiteY0" fmla="*/ 0 h 6866467"/>
              <a:gd name="connsiteX1" fmla="*/ 1249825 w 5994369"/>
              <a:gd name="connsiteY1" fmla="*/ 0 h 6866467"/>
              <a:gd name="connsiteX2" fmla="*/ 1249825 w 5994369"/>
              <a:gd name="connsiteY2" fmla="*/ 8467 h 6866467"/>
              <a:gd name="connsiteX3" fmla="*/ 5994369 w 5994369"/>
              <a:gd name="connsiteY3" fmla="*/ 8467 h 6866467"/>
              <a:gd name="connsiteX4" fmla="*/ 5994369 w 5994369"/>
              <a:gd name="connsiteY4" fmla="*/ 6866467 h 6866467"/>
              <a:gd name="connsiteX5" fmla="*/ 1249825 w 5994369"/>
              <a:gd name="connsiteY5" fmla="*/ 6866467 h 6866467"/>
              <a:gd name="connsiteX6" fmla="*/ 1109382 w 5994369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02A683A-A5D4-B266-92F6-83814FBA4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1723" y="609600"/>
            <a:ext cx="4512989" cy="2227730"/>
          </a:xfrm>
        </p:spPr>
        <p:txBody>
          <a:bodyPr anchor="ctr">
            <a:normAutofit/>
          </a:bodyPr>
          <a:lstStyle/>
          <a:p>
            <a:r>
              <a:rPr lang="pt-PT" b="1" dirty="0">
                <a:solidFill>
                  <a:srgbClr val="FFFFFF"/>
                </a:solidFill>
                <a:latin typeface="Montserrat" pitchFamily="2" charset="0"/>
              </a:rPr>
              <a:t>Funcionalidades</a:t>
            </a:r>
          </a:p>
        </p:txBody>
      </p:sp>
      <p:pic>
        <p:nvPicPr>
          <p:cNvPr id="2050" name="Picture 2" descr="Cola en la clínica veterinaria y veterinaria | Vector Premium">
            <a:extLst>
              <a:ext uri="{FF2B5EF4-FFF2-40B4-BE49-F238E27FC236}">
                <a16:creationId xmlns:a16="http://schemas.microsoft.com/office/drawing/2014/main" id="{060F1F60-7474-2FD6-58F3-70389621ED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3174" y="1832685"/>
            <a:ext cx="4850469" cy="3625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51F7A02-81FE-12F8-3F6B-B58F352C4D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1725" y="2837329"/>
            <a:ext cx="4512988" cy="3317938"/>
          </a:xfrm>
        </p:spPr>
        <p:txBody>
          <a:bodyPr anchor="t">
            <a:normAutofit/>
          </a:bodyPr>
          <a:lstStyle/>
          <a:p>
            <a:r>
              <a:rPr lang="pt-PT" dirty="0">
                <a:solidFill>
                  <a:srgbClr val="FFFFFF"/>
                </a:solidFill>
                <a:latin typeface="Montserrat" pitchFamily="2" charset="0"/>
              </a:rPr>
              <a:t>Estabelecimento</a:t>
            </a:r>
          </a:p>
          <a:p>
            <a:r>
              <a:rPr lang="pt-PT" dirty="0">
                <a:solidFill>
                  <a:srgbClr val="FFFFFF"/>
                </a:solidFill>
                <a:latin typeface="Montserrat" pitchFamily="2" charset="0"/>
              </a:rPr>
              <a:t>Serviços</a:t>
            </a:r>
          </a:p>
          <a:p>
            <a:r>
              <a:rPr lang="pt-PT" dirty="0">
                <a:solidFill>
                  <a:srgbClr val="FFFFFF"/>
                </a:solidFill>
                <a:latin typeface="Montserrat" pitchFamily="2" charset="0"/>
              </a:rPr>
              <a:t>Dados</a:t>
            </a:r>
          </a:p>
          <a:p>
            <a:r>
              <a:rPr lang="pt-PT" dirty="0">
                <a:solidFill>
                  <a:srgbClr val="FFFFFF"/>
                </a:solidFill>
                <a:latin typeface="Montserrat" pitchFamily="2" charset="0"/>
              </a:rPr>
              <a:t>Funcionários</a:t>
            </a:r>
          </a:p>
          <a:p>
            <a:r>
              <a:rPr lang="pt-PT" dirty="0">
                <a:solidFill>
                  <a:srgbClr val="FFFFFF"/>
                </a:solidFill>
                <a:latin typeface="Montserrat" pitchFamily="2" charset="0"/>
              </a:rPr>
              <a:t>Rentabilização</a:t>
            </a:r>
          </a:p>
          <a:p>
            <a:endParaRPr lang="pt-PT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1780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03812009-7215-53C2-CD02-FBCCC6D87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336" y="1153345"/>
            <a:ext cx="4625931" cy="324913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1" kern="1200" dirty="0">
                <a:solidFill>
                  <a:schemeClr val="accent1"/>
                </a:solidFill>
                <a:latin typeface="Montserrat" pitchFamily="2" charset="0"/>
              </a:rPr>
              <a:t>Vantagens e Benefícios</a:t>
            </a:r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5A7802B6-FF37-40CF-A7E2-6F2A0D9A9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BA6C368-9F2E-F71A-A0CA-02AA6D3FF3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604" y="1559468"/>
            <a:ext cx="3765692" cy="376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93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Como extrair Dogecoin - guia final 2022 | Cryptogeek">
            <a:extLst>
              <a:ext uri="{FF2B5EF4-FFF2-40B4-BE49-F238E27FC236}">
                <a16:creationId xmlns:a16="http://schemas.microsoft.com/office/drawing/2014/main" id="{00275D05-77B0-C889-5804-50EBA0E279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508400">
            <a:off x="4261106" y="4308051"/>
            <a:ext cx="526115" cy="350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4" name="Group 43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8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Isosceles Triangle 48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0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1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2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3" name="Isosceles Triangle 52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4" name="Isosceles Triangle 53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1" name="Título 1">
            <a:extLst>
              <a:ext uri="{FF2B5EF4-FFF2-40B4-BE49-F238E27FC236}">
                <a16:creationId xmlns:a16="http://schemas.microsoft.com/office/drawing/2014/main" id="{7157B4AD-D8DC-2222-F10C-B9C10C390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5621" y="4921008"/>
            <a:ext cx="6833475" cy="1729137"/>
          </a:xfrm>
        </p:spPr>
        <p:txBody>
          <a:bodyPr anchor="ctr">
            <a:normAutofit/>
          </a:bodyPr>
          <a:lstStyle/>
          <a:p>
            <a:r>
              <a:rPr lang="pt-PT" b="1" dirty="0">
                <a:latin typeface="Montserrat" pitchFamily="2" charset="0"/>
              </a:rPr>
              <a:t>Rentabilização</a:t>
            </a:r>
          </a:p>
        </p:txBody>
      </p:sp>
      <p:pic>
        <p:nvPicPr>
          <p:cNvPr id="3082" name="Picture 10" descr="O que é gestão financeira empresarial - Dicas de Valor">
            <a:extLst>
              <a:ext uri="{FF2B5EF4-FFF2-40B4-BE49-F238E27FC236}">
                <a16:creationId xmlns:a16="http://schemas.microsoft.com/office/drawing/2014/main" id="{CB015562-D5F9-4AFC-C9A3-8866470DC0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2723" y="676402"/>
            <a:ext cx="6682885" cy="4453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1517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roup 106">
            <a:extLst>
              <a:ext uri="{FF2B5EF4-FFF2-40B4-BE49-F238E27FC236}">
                <a16:creationId xmlns:a16="http://schemas.microsoft.com/office/drawing/2014/main" id="{EBE86EA4-C4F1-4465-B306-7A2BC2285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A8279268-DB29-43BE-B57C-14977EACFD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C8FA53C0-C1EF-4611-BAB3-65EEB16AA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Rectangle 23">
              <a:extLst>
                <a:ext uri="{FF2B5EF4-FFF2-40B4-BE49-F238E27FC236}">
                  <a16:creationId xmlns:a16="http://schemas.microsoft.com/office/drawing/2014/main" id="{81CDACFC-DD8A-4CC0-B7FC-6030FC353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1" name="Rectangle 25">
              <a:extLst>
                <a:ext uri="{FF2B5EF4-FFF2-40B4-BE49-F238E27FC236}">
                  <a16:creationId xmlns:a16="http://schemas.microsoft.com/office/drawing/2014/main" id="{0269F267-73D4-4CC3-BEC7-73335654DE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2" name="Isosceles Triangle 111">
              <a:extLst>
                <a:ext uri="{FF2B5EF4-FFF2-40B4-BE49-F238E27FC236}">
                  <a16:creationId xmlns:a16="http://schemas.microsoft.com/office/drawing/2014/main" id="{DC48F13D-B2D7-4EB8-9CA7-59243637C8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3" name="Rectangle 27">
              <a:extLst>
                <a:ext uri="{FF2B5EF4-FFF2-40B4-BE49-F238E27FC236}">
                  <a16:creationId xmlns:a16="http://schemas.microsoft.com/office/drawing/2014/main" id="{A82405B3-5A67-4DA2-8EDA-7AB65A8B45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4" name="Rectangle 28">
              <a:extLst>
                <a:ext uri="{FF2B5EF4-FFF2-40B4-BE49-F238E27FC236}">
                  <a16:creationId xmlns:a16="http://schemas.microsoft.com/office/drawing/2014/main" id="{7508BC7B-3BD2-4D96-A46E-82988222A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5" name="Rectangle 29">
              <a:extLst>
                <a:ext uri="{FF2B5EF4-FFF2-40B4-BE49-F238E27FC236}">
                  <a16:creationId xmlns:a16="http://schemas.microsoft.com/office/drawing/2014/main" id="{4298D07C-2287-4B93-9041-935144DE1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6" name="Isosceles Triangle 115">
              <a:extLst>
                <a:ext uri="{FF2B5EF4-FFF2-40B4-BE49-F238E27FC236}">
                  <a16:creationId xmlns:a16="http://schemas.microsoft.com/office/drawing/2014/main" id="{0F6BC886-C125-4903-8C2A-6FB687400D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7" name="Isosceles Triangle 116">
              <a:extLst>
                <a:ext uri="{FF2B5EF4-FFF2-40B4-BE49-F238E27FC236}">
                  <a16:creationId xmlns:a16="http://schemas.microsoft.com/office/drawing/2014/main" id="{C9D0B38F-2E02-4E85-99EE-73595E7C89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F401635E-9D80-6752-9E25-0D4B0DDFC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619" y="835017"/>
            <a:ext cx="4200479" cy="321582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800" b="1" dirty="0" err="1">
                <a:latin typeface="Montserrat" pitchFamily="2" charset="0"/>
              </a:rPr>
              <a:t>Implementação</a:t>
            </a:r>
            <a:endParaRPr lang="en-US" sz="3800" b="1" dirty="0">
              <a:latin typeface="Montserrat" pitchFamily="2" charset="0"/>
            </a:endParaRPr>
          </a:p>
        </p:txBody>
      </p:sp>
      <p:pic>
        <p:nvPicPr>
          <p:cNvPr id="39" name="Gráfico 38">
            <a:extLst>
              <a:ext uri="{FF2B5EF4-FFF2-40B4-BE49-F238E27FC236}">
                <a16:creationId xmlns:a16="http://schemas.microsoft.com/office/drawing/2014/main" id="{2831441C-B8B7-3F13-1E9F-9A17D85556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55060" y="1598551"/>
            <a:ext cx="1950811" cy="1950811"/>
          </a:xfrm>
          <a:prstGeom prst="rect">
            <a:avLst/>
          </a:prstGeom>
        </p:spPr>
      </p:pic>
      <p:pic>
        <p:nvPicPr>
          <p:cNvPr id="68" name="Gráfico 67">
            <a:extLst>
              <a:ext uri="{FF2B5EF4-FFF2-40B4-BE49-F238E27FC236}">
                <a16:creationId xmlns:a16="http://schemas.microsoft.com/office/drawing/2014/main" id="{5BDF4381-A2A8-AB9B-A474-8AE2AB1AE8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25457" y="1598551"/>
            <a:ext cx="1991316" cy="1991316"/>
          </a:xfrm>
          <a:prstGeom prst="rect">
            <a:avLst/>
          </a:prstGeom>
        </p:spPr>
      </p:pic>
      <p:pic>
        <p:nvPicPr>
          <p:cNvPr id="102" name="Gráfico 101">
            <a:extLst>
              <a:ext uri="{FF2B5EF4-FFF2-40B4-BE49-F238E27FC236}">
                <a16:creationId xmlns:a16="http://schemas.microsoft.com/office/drawing/2014/main" id="{A575D101-6A7A-5821-158B-BDC5829ECFB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340160" y="3589867"/>
            <a:ext cx="2170211" cy="2170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292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38875B-FC5A-AC55-F0E5-139E86939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9322072" cy="1320800"/>
          </a:xfrm>
        </p:spPr>
        <p:txBody>
          <a:bodyPr/>
          <a:lstStyle/>
          <a:p>
            <a:r>
              <a:rPr lang="pt-PT" b="1" dirty="0">
                <a:latin typeface="Montserrat" pitchFamily="2" charset="0"/>
              </a:rPr>
              <a:t>Membros constituintes da Vita Software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59A7466-9EE8-DF02-6C59-6BDDD71E4B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pt-PT" dirty="0">
                <a:solidFill>
                  <a:schemeClr val="tx2">
                    <a:lumMod val="75000"/>
                  </a:schemeClr>
                </a:solidFill>
                <a:latin typeface="Montserrat" pitchFamily="2" charset="0"/>
              </a:rPr>
              <a:t>Nuno Veloso (10411) – Team </a:t>
            </a:r>
            <a:r>
              <a:rPr lang="pt-PT" dirty="0" err="1">
                <a:solidFill>
                  <a:schemeClr val="tx2">
                    <a:lumMod val="75000"/>
                  </a:schemeClr>
                </a:solidFill>
                <a:latin typeface="Montserrat" pitchFamily="2" charset="0"/>
              </a:rPr>
              <a:t>Developer</a:t>
            </a:r>
            <a:endParaRPr lang="pt-PT" dirty="0">
              <a:solidFill>
                <a:schemeClr val="tx2">
                  <a:lumMod val="75000"/>
                </a:schemeClr>
              </a:solidFill>
              <a:latin typeface="Montserrat" pitchFamily="2" charset="0"/>
            </a:endParaRPr>
          </a:p>
          <a:p>
            <a:pPr algn="l"/>
            <a:r>
              <a:rPr lang="pt-PT" dirty="0">
                <a:solidFill>
                  <a:schemeClr val="tx2">
                    <a:lumMod val="75000"/>
                  </a:schemeClr>
                </a:solidFill>
                <a:latin typeface="Montserrat" pitchFamily="2" charset="0"/>
              </a:rPr>
              <a:t>Pedro Simões (21140) – </a:t>
            </a:r>
            <a:r>
              <a:rPr lang="pt-PT" dirty="0" err="1">
                <a:solidFill>
                  <a:schemeClr val="tx2">
                    <a:lumMod val="75000"/>
                  </a:schemeClr>
                </a:solidFill>
                <a:latin typeface="Montserrat" pitchFamily="2" charset="0"/>
              </a:rPr>
              <a:t>Product</a:t>
            </a:r>
            <a:r>
              <a:rPr lang="pt-PT" dirty="0">
                <a:solidFill>
                  <a:schemeClr val="tx2">
                    <a:lumMod val="75000"/>
                  </a:schemeClr>
                </a:solidFill>
                <a:latin typeface="Montserrat" pitchFamily="2" charset="0"/>
              </a:rPr>
              <a:t> </a:t>
            </a:r>
            <a:r>
              <a:rPr lang="pt-PT" dirty="0" err="1">
                <a:solidFill>
                  <a:schemeClr val="tx2">
                    <a:lumMod val="75000"/>
                  </a:schemeClr>
                </a:solidFill>
                <a:latin typeface="Montserrat" pitchFamily="2" charset="0"/>
              </a:rPr>
              <a:t>Owner</a:t>
            </a:r>
            <a:endParaRPr lang="pt-PT" dirty="0">
              <a:solidFill>
                <a:schemeClr val="tx2">
                  <a:lumMod val="75000"/>
                </a:schemeClr>
              </a:solidFill>
              <a:latin typeface="Montserrat" pitchFamily="2" charset="0"/>
            </a:endParaRPr>
          </a:p>
          <a:p>
            <a:pPr algn="l"/>
            <a:r>
              <a:rPr lang="pt-PT" dirty="0">
                <a:solidFill>
                  <a:schemeClr val="tx2">
                    <a:lumMod val="75000"/>
                  </a:schemeClr>
                </a:solidFill>
                <a:latin typeface="Montserrat" pitchFamily="2" charset="0"/>
              </a:rPr>
              <a:t>Gonçalo Cunha (21145) – Team </a:t>
            </a:r>
            <a:r>
              <a:rPr lang="pt-PT" dirty="0" err="1">
                <a:solidFill>
                  <a:schemeClr val="tx2">
                    <a:lumMod val="75000"/>
                  </a:schemeClr>
                </a:solidFill>
                <a:latin typeface="Montserrat" pitchFamily="2" charset="0"/>
              </a:rPr>
              <a:t>Developer</a:t>
            </a:r>
            <a:endParaRPr lang="pt-PT" dirty="0">
              <a:solidFill>
                <a:schemeClr val="tx2">
                  <a:lumMod val="75000"/>
                </a:schemeClr>
              </a:solidFill>
              <a:latin typeface="Montserrat" pitchFamily="2" charset="0"/>
            </a:endParaRPr>
          </a:p>
          <a:p>
            <a:r>
              <a:rPr lang="pt-PT" dirty="0">
                <a:solidFill>
                  <a:schemeClr val="tx2">
                    <a:lumMod val="75000"/>
                  </a:schemeClr>
                </a:solidFill>
                <a:latin typeface="Montserrat" pitchFamily="2" charset="0"/>
              </a:rPr>
              <a:t>Duarte Melo (21149) – </a:t>
            </a:r>
            <a:r>
              <a:rPr lang="pt-PT" dirty="0" err="1">
                <a:solidFill>
                  <a:schemeClr val="tx2">
                    <a:lumMod val="75000"/>
                  </a:schemeClr>
                </a:solidFill>
                <a:latin typeface="Montserrat" pitchFamily="2" charset="0"/>
              </a:rPr>
              <a:t>Scrum</a:t>
            </a:r>
            <a:r>
              <a:rPr lang="pt-PT" dirty="0">
                <a:solidFill>
                  <a:schemeClr val="tx2">
                    <a:lumMod val="75000"/>
                  </a:schemeClr>
                </a:solidFill>
                <a:latin typeface="Montserrat" pitchFamily="2" charset="0"/>
              </a:rPr>
              <a:t> Master</a:t>
            </a:r>
          </a:p>
          <a:p>
            <a:pPr algn="l"/>
            <a:r>
              <a:rPr lang="pt-PT" dirty="0">
                <a:solidFill>
                  <a:schemeClr val="tx2">
                    <a:lumMod val="75000"/>
                  </a:schemeClr>
                </a:solidFill>
                <a:latin typeface="Montserrat" pitchFamily="2" charset="0"/>
              </a:rPr>
              <a:t>João Apresentação (21152) – Team </a:t>
            </a:r>
            <a:r>
              <a:rPr lang="pt-PT" dirty="0" err="1">
                <a:solidFill>
                  <a:schemeClr val="tx2">
                    <a:lumMod val="75000"/>
                  </a:schemeClr>
                </a:solidFill>
                <a:latin typeface="Montserrat" pitchFamily="2" charset="0"/>
              </a:rPr>
              <a:t>Developer</a:t>
            </a:r>
            <a:endParaRPr lang="pt-PT" dirty="0">
              <a:solidFill>
                <a:schemeClr val="tx2">
                  <a:lumMod val="75000"/>
                </a:schemeClr>
              </a:solidFill>
              <a:latin typeface="Montserra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005293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merda">
      <a:dk1>
        <a:srgbClr val="FFFFFF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TM02900688[[fn=Faceta]]</Template>
  <TotalTime>100</TotalTime>
  <Words>73</Words>
  <Application>Microsoft Office PowerPoint</Application>
  <PresentationFormat>Ecrã Panorâmico</PresentationFormat>
  <Paragraphs>25</Paragraphs>
  <Slides>8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8</vt:i4>
      </vt:variant>
    </vt:vector>
  </HeadingPairs>
  <TitlesOfParts>
    <vt:vector size="13" baseType="lpstr">
      <vt:lpstr>Arial</vt:lpstr>
      <vt:lpstr>Montserrat</vt:lpstr>
      <vt:lpstr>Trebuchet MS</vt:lpstr>
      <vt:lpstr>Wingdings 3</vt:lpstr>
      <vt:lpstr>Faceta</vt:lpstr>
      <vt:lpstr>Apresentação do PowerPoint</vt:lpstr>
      <vt:lpstr>O que é a Feedy?</vt:lpstr>
      <vt:lpstr>Funcionalidades</vt:lpstr>
      <vt:lpstr>Funcionalidades</vt:lpstr>
      <vt:lpstr>Vantagens e Benefícios</vt:lpstr>
      <vt:lpstr>Rentabilização</vt:lpstr>
      <vt:lpstr>Implementação</vt:lpstr>
      <vt:lpstr>Membros constituintes da Vita Software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Pedro Simoes</dc:creator>
  <cp:lastModifiedBy>Pedro Simoes</cp:lastModifiedBy>
  <cp:revision>8</cp:revision>
  <dcterms:created xsi:type="dcterms:W3CDTF">2022-06-13T13:40:18Z</dcterms:created>
  <dcterms:modified xsi:type="dcterms:W3CDTF">2022-06-14T18:01:53Z</dcterms:modified>
</cp:coreProperties>
</file>