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o Simoes"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p:scale>
          <a:sx n="33" d="100"/>
          <a:sy n="33" d="100"/>
        </p:scale>
        <p:origin x="83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9" name="PlaceHolder 2"/>
          <p:cNvSpPr>
            <a:spLocks noGrp="1"/>
          </p:cNvSpPr>
          <p:nvPr>
            <p:ph type="body"/>
          </p:nvPr>
        </p:nvSpPr>
        <p:spPr>
          <a:xfrm>
            <a:off x="1068840" y="708408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0" name="PlaceHolder 3"/>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2"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3"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4"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5" name="PlaceHolder 5"/>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7" name="PlaceHolder 2"/>
          <p:cNvSpPr>
            <a:spLocks noGrp="1"/>
          </p:cNvSpPr>
          <p:nvPr>
            <p:ph type="body"/>
          </p:nvPr>
        </p:nvSpPr>
        <p:spPr>
          <a:xfrm>
            <a:off x="1068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8" name="PlaceHolder 3"/>
          <p:cNvSpPr>
            <a:spLocks noGrp="1"/>
          </p:cNvSpPr>
          <p:nvPr>
            <p:ph type="body"/>
          </p:nvPr>
        </p:nvSpPr>
        <p:spPr>
          <a:xfrm>
            <a:off x="7575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9" name="PlaceHolder 4"/>
          <p:cNvSpPr>
            <a:spLocks noGrp="1"/>
          </p:cNvSpPr>
          <p:nvPr>
            <p:ph type="body"/>
          </p:nvPr>
        </p:nvSpPr>
        <p:spPr>
          <a:xfrm>
            <a:off x="1408248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0" name="PlaceHolder 5"/>
          <p:cNvSpPr>
            <a:spLocks noGrp="1"/>
          </p:cNvSpPr>
          <p:nvPr>
            <p:ph type="body"/>
          </p:nvPr>
        </p:nvSpPr>
        <p:spPr>
          <a:xfrm>
            <a:off x="1068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1" name="PlaceHolder 6"/>
          <p:cNvSpPr>
            <a:spLocks noGrp="1"/>
          </p:cNvSpPr>
          <p:nvPr>
            <p:ph type="body"/>
          </p:nvPr>
        </p:nvSpPr>
        <p:spPr>
          <a:xfrm>
            <a:off x="7575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2" name="PlaceHolder 7"/>
          <p:cNvSpPr>
            <a:spLocks noGrp="1"/>
          </p:cNvSpPr>
          <p:nvPr>
            <p:ph type="body"/>
          </p:nvPr>
        </p:nvSpPr>
        <p:spPr>
          <a:xfrm>
            <a:off x="1408248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8" name="PlaceHolder 2"/>
          <p:cNvSpPr>
            <a:spLocks noGrp="1"/>
          </p:cNvSpPr>
          <p:nvPr>
            <p:ph type="subTitle"/>
          </p:nvPr>
        </p:nvSpPr>
        <p:spPr>
          <a:xfrm>
            <a:off x="1068840" y="7084080"/>
            <a:ext cx="19244880" cy="17559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0" name="PlaceHolder 2"/>
          <p:cNvSpPr>
            <a:spLocks noGrp="1"/>
          </p:cNvSpPr>
          <p:nvPr>
            <p:ph type="body"/>
          </p:nvPr>
        </p:nvSpPr>
        <p:spPr>
          <a:xfrm>
            <a:off x="1068840" y="7084080"/>
            <a:ext cx="1924488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2"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3"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63360" y="796680"/>
            <a:ext cx="19244880" cy="2343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7"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8"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9"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1"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2"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3" name="PlaceHolder 4"/>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5"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6"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7" name="PlaceHolder 4"/>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526680"/>
            <a:ext cx="21383280" cy="479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27606240"/>
            <a:ext cx="21383280" cy="2848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963360" y="796680"/>
            <a:ext cx="19244880" cy="5055480"/>
          </a:xfrm>
          <a:prstGeom prst="rect">
            <a:avLst/>
          </a:prstGeom>
        </p:spPr>
        <p:txBody>
          <a:bodyPr lIns="0" tIns="0" rIns="0" bIns="0" anchor="ctr">
            <a:noAutofit/>
          </a:bodyPr>
          <a:lstStyle/>
          <a:p>
            <a:r>
              <a:rPr lang="pt-PT" sz="4880" b="0" strike="noStrike" spc="-1">
                <a:solidFill>
                  <a:srgbClr val="000000"/>
                </a:solidFill>
                <a:latin typeface="Calibri"/>
              </a:rPr>
              <a:t>Click to edit the title text format</a:t>
            </a:r>
          </a:p>
        </p:txBody>
      </p:sp>
      <p:sp>
        <p:nvSpPr>
          <p:cNvPr id="4" name="PlaceHolder 4"/>
          <p:cNvSpPr>
            <a:spLocks noGrp="1"/>
          </p:cNvSpPr>
          <p:nvPr>
            <p:ph type="body"/>
          </p:nvPr>
        </p:nvSpPr>
        <p:spPr>
          <a:xfrm>
            <a:off x="1068840" y="7084080"/>
            <a:ext cx="19244880" cy="1755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655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pt-PT" sz="468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pt-PT" sz="421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pt-PT" sz="421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pt-PT"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pt-PT"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pt-PT" sz="2000" b="0" strike="noStrike" spc="-1">
                <a:solidFill>
                  <a:srgbClr val="000000"/>
                </a:solidFill>
                <a:latin typeface="Calibri"/>
              </a:rPr>
              <a:t>Seventh Outline Level</a:t>
            </a:r>
          </a:p>
        </p:txBody>
      </p:sp>
      <p:pic>
        <p:nvPicPr>
          <p:cNvPr id="5" name="Imagem 4"/>
          <p:cNvPicPr/>
          <p:nvPr/>
        </p:nvPicPr>
        <p:blipFill>
          <a:blip r:embed="rId14"/>
          <a:stretch/>
        </p:blipFill>
        <p:spPr>
          <a:xfrm>
            <a:off x="616320" y="28163520"/>
            <a:ext cx="6241680" cy="1563120"/>
          </a:xfrm>
          <a:prstGeom prst="rect">
            <a:avLst/>
          </a:prstGeom>
          <a:ln>
            <a:noFill/>
          </a:ln>
        </p:spPr>
      </p:pic>
      <p:pic>
        <p:nvPicPr>
          <p:cNvPr id="9" name="Imagem 8">
            <a:extLst>
              <a:ext uri="{FF2B5EF4-FFF2-40B4-BE49-F238E27FC236}">
                <a16:creationId xmlns:a16="http://schemas.microsoft.com/office/drawing/2014/main" id="{4DD06808-4AE3-EA55-7E8C-D649F4384DCC}"/>
              </a:ext>
            </a:extLst>
          </p:cNvPr>
          <p:cNvPicPr/>
          <p:nvPr userDrawn="1"/>
        </p:nvPicPr>
        <p:blipFill>
          <a:blip r:embed="rId14"/>
          <a:stretch/>
        </p:blipFill>
        <p:spPr>
          <a:xfrm>
            <a:off x="963360" y="1089540"/>
            <a:ext cx="6241680" cy="1563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hyperlink" Target="mailto:a21145@alunos.ipca.pt" TargetMode="External"/><Relationship Id="rId5" Type="http://schemas.openxmlformats.org/officeDocument/2006/relationships/hyperlink" Target="mailto:a21140@alunos.ipca.pt" TargetMode="External"/><Relationship Id="rId4" Type="http://schemas.openxmlformats.org/officeDocument/2006/relationships/hyperlink" Target="mailto:a21152@alunos.ipca.p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61000" y="4859640"/>
            <a:ext cx="6010920" cy="135770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4" name="CustomShape 2"/>
          <p:cNvSpPr/>
          <p:nvPr/>
        </p:nvSpPr>
        <p:spPr>
          <a:xfrm>
            <a:off x="7686360" y="4859640"/>
            <a:ext cx="12451680" cy="59216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5" name="CustomShape 3"/>
          <p:cNvSpPr/>
          <p:nvPr/>
        </p:nvSpPr>
        <p:spPr>
          <a:xfrm>
            <a:off x="7686360" y="11421360"/>
            <a:ext cx="12451680" cy="70149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6" name="CustomShape 4"/>
          <p:cNvSpPr/>
          <p:nvPr/>
        </p:nvSpPr>
        <p:spPr>
          <a:xfrm>
            <a:off x="1161000" y="19076760"/>
            <a:ext cx="1246968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7" name="CustomShape 5"/>
          <p:cNvSpPr/>
          <p:nvPr/>
        </p:nvSpPr>
        <p:spPr>
          <a:xfrm>
            <a:off x="14247720" y="19076760"/>
            <a:ext cx="588996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a:p>
            <a:endParaRPr lang="pt-PT" dirty="0"/>
          </a:p>
          <a:p>
            <a:endParaRPr lang="pt-PT" dirty="0"/>
          </a:p>
          <a:p>
            <a:endParaRPr lang="pt-PT" dirty="0"/>
          </a:p>
          <a:p>
            <a:endParaRPr lang="pt-PT" dirty="0"/>
          </a:p>
        </p:txBody>
      </p:sp>
      <p:pic>
        <p:nvPicPr>
          <p:cNvPr id="48" name="Imagem 21"/>
          <p:cNvPicPr/>
          <p:nvPr/>
        </p:nvPicPr>
        <p:blipFill>
          <a:blip r:embed="rId2"/>
          <a:stretch/>
        </p:blipFill>
        <p:spPr>
          <a:xfrm>
            <a:off x="8052840" y="11715840"/>
            <a:ext cx="304560" cy="367920"/>
          </a:xfrm>
          <a:prstGeom prst="rect">
            <a:avLst/>
          </a:prstGeom>
          <a:ln>
            <a:noFill/>
          </a:ln>
        </p:spPr>
      </p:pic>
      <p:pic>
        <p:nvPicPr>
          <p:cNvPr id="49" name="Imagem 22"/>
          <p:cNvPicPr/>
          <p:nvPr/>
        </p:nvPicPr>
        <p:blipFill>
          <a:blip r:embed="rId2"/>
          <a:stretch/>
        </p:blipFill>
        <p:spPr>
          <a:xfrm>
            <a:off x="8060760" y="5116320"/>
            <a:ext cx="304560" cy="367920"/>
          </a:xfrm>
          <a:prstGeom prst="rect">
            <a:avLst/>
          </a:prstGeom>
          <a:ln>
            <a:noFill/>
          </a:ln>
        </p:spPr>
      </p:pic>
      <p:pic>
        <p:nvPicPr>
          <p:cNvPr id="50" name="Imagem 23"/>
          <p:cNvPicPr/>
          <p:nvPr/>
        </p:nvPicPr>
        <p:blipFill>
          <a:blip r:embed="rId2"/>
          <a:stretch/>
        </p:blipFill>
        <p:spPr>
          <a:xfrm>
            <a:off x="1525680" y="5116320"/>
            <a:ext cx="304560" cy="367920"/>
          </a:xfrm>
          <a:prstGeom prst="rect">
            <a:avLst/>
          </a:prstGeom>
          <a:ln>
            <a:noFill/>
          </a:ln>
        </p:spPr>
      </p:pic>
      <p:pic>
        <p:nvPicPr>
          <p:cNvPr id="51" name="Imagem 24"/>
          <p:cNvPicPr/>
          <p:nvPr/>
        </p:nvPicPr>
        <p:blipFill>
          <a:blip r:embed="rId2"/>
          <a:stretch/>
        </p:blipFill>
        <p:spPr>
          <a:xfrm>
            <a:off x="1525680" y="19333080"/>
            <a:ext cx="304560" cy="367920"/>
          </a:xfrm>
          <a:prstGeom prst="rect">
            <a:avLst/>
          </a:prstGeom>
          <a:ln>
            <a:noFill/>
          </a:ln>
        </p:spPr>
      </p:pic>
      <p:sp>
        <p:nvSpPr>
          <p:cNvPr id="52" name="CustomShape 6"/>
          <p:cNvSpPr/>
          <p:nvPr/>
        </p:nvSpPr>
        <p:spPr>
          <a:xfrm>
            <a:off x="1951200" y="1920816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525680" y="19916280"/>
            <a:ext cx="5646600" cy="44943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en-US" sz="2400" b="0" strike="noStrike" spc="-1" dirty="0" err="1">
                <a:latin typeface="Arial"/>
              </a:rPr>
              <a:t>Falar</a:t>
            </a:r>
            <a:r>
              <a:rPr lang="en-US" sz="2400" b="0" strike="noStrike" spc="-1" dirty="0">
                <a:latin typeface="Arial"/>
              </a:rPr>
              <a:t> do </a:t>
            </a:r>
            <a:r>
              <a:rPr lang="en-US" sz="2400" b="0" strike="noStrike" spc="-1" dirty="0" err="1">
                <a:latin typeface="Arial"/>
              </a:rPr>
              <a:t>produto</a:t>
            </a:r>
            <a:r>
              <a:rPr lang="en-US" sz="2400" b="0" strike="noStrike" spc="-1" dirty="0">
                <a:latin typeface="Arial"/>
              </a:rPr>
              <a:t> final</a:t>
            </a:r>
          </a:p>
        </p:txBody>
      </p:sp>
      <p:sp>
        <p:nvSpPr>
          <p:cNvPr id="54" name="CustomShape 8"/>
          <p:cNvSpPr/>
          <p:nvPr/>
        </p:nvSpPr>
        <p:spPr>
          <a:xfrm>
            <a:off x="7683480" y="19916280"/>
            <a:ext cx="5436000" cy="47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pt-PT" sz="2400" b="0" strike="noStrike" spc="-1" dirty="0" err="1">
                <a:solidFill>
                  <a:srgbClr val="004B87"/>
                </a:solidFill>
                <a:latin typeface="Calibri"/>
              </a:rPr>
              <a:t>Write</a:t>
            </a:r>
            <a:r>
              <a:rPr lang="pt-PT" sz="2400" b="0" strike="noStrike" spc="-1" dirty="0">
                <a:solidFill>
                  <a:srgbClr val="004B87"/>
                </a:solidFill>
                <a:latin typeface="Calibri"/>
              </a:rPr>
              <a:t> </a:t>
            </a:r>
            <a:r>
              <a:rPr lang="pt-PT" sz="2400" b="0" strike="noStrike" spc="-1" dirty="0" err="1">
                <a:solidFill>
                  <a:srgbClr val="004B87"/>
                </a:solidFill>
                <a:latin typeface="Calibri"/>
              </a:rPr>
              <a:t>here</a:t>
            </a:r>
            <a:r>
              <a:rPr lang="pt-PT" sz="2400" b="0" strike="noStrike" spc="-1" dirty="0">
                <a:solidFill>
                  <a:srgbClr val="004B87"/>
                </a:solidFill>
                <a:latin typeface="Calibri"/>
              </a:rPr>
              <a:t>...</a:t>
            </a:r>
            <a:endParaRPr lang="en-US" sz="2400" b="0" strike="noStrike" spc="-1" dirty="0">
              <a:latin typeface="Arial"/>
            </a:endParaRPr>
          </a:p>
        </p:txBody>
      </p:sp>
      <p:sp>
        <p:nvSpPr>
          <p:cNvPr id="55" name="CustomShape 9"/>
          <p:cNvSpPr/>
          <p:nvPr/>
        </p:nvSpPr>
        <p:spPr>
          <a:xfrm>
            <a:off x="8408160" y="1158012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METHODOLOGY</a:t>
            </a:r>
            <a:endParaRPr lang="en-US" sz="3600" b="0" strike="noStrike" spc="-1" dirty="0">
              <a:latin typeface="Arial"/>
            </a:endParaRPr>
          </a:p>
        </p:txBody>
      </p:sp>
      <p:sp>
        <p:nvSpPr>
          <p:cNvPr id="56" name="CustomShape 10"/>
          <p:cNvSpPr/>
          <p:nvPr/>
        </p:nvSpPr>
        <p:spPr>
          <a:xfrm>
            <a:off x="195120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7" name="CustomShape 11"/>
          <p:cNvSpPr/>
          <p:nvPr/>
        </p:nvSpPr>
        <p:spPr>
          <a:xfrm>
            <a:off x="840816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latin typeface="Arial"/>
            </a:endParaRPr>
          </a:p>
        </p:txBody>
      </p:sp>
      <p:sp>
        <p:nvSpPr>
          <p:cNvPr id="58" name="CustomShape 12"/>
          <p:cNvSpPr/>
          <p:nvPr/>
        </p:nvSpPr>
        <p:spPr>
          <a:xfrm>
            <a:off x="1525680" y="5771880"/>
            <a:ext cx="5151240" cy="66815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pt-PT" sz="24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O IPCA GYM nasce após notar-se a necessidade do acompanhamento da vida saudável e atlética dos estudantes e a falta de um setor que permita a atividade aos jovens, no sentido de incentivar aos estudantes a realizar um estilo de vida saudável. Será então possível aos estudantes terem um acompanhamento mobile da sua atividade física, tal como os diferentes exercícios que pode fazer ao longo do seu treino. </a:t>
            </a:r>
            <a:endParaRPr lang="en-US" sz="2400" b="0" strike="noStrike" spc="-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59" name="CustomShape 13"/>
          <p:cNvSpPr/>
          <p:nvPr/>
        </p:nvSpPr>
        <p:spPr>
          <a:xfrm>
            <a:off x="7918200" y="12299400"/>
            <a:ext cx="5712120" cy="47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pt-PT" sz="2400" b="0" strike="noStrike" spc="-1" dirty="0">
                <a:solidFill>
                  <a:srgbClr val="004B87"/>
                </a:solidFill>
                <a:latin typeface="Calibri"/>
              </a:rPr>
              <a:t>Falar de </a:t>
            </a:r>
            <a:r>
              <a:rPr lang="pt-PT" sz="2400" b="0" strike="noStrike" spc="-1" dirty="0" err="1">
                <a:solidFill>
                  <a:srgbClr val="004B87"/>
                </a:solidFill>
                <a:latin typeface="Calibri"/>
              </a:rPr>
              <a:t>Scrum</a:t>
            </a:r>
            <a:r>
              <a:rPr lang="pt-PT" sz="2400" b="0" strike="noStrike" spc="-1" dirty="0">
                <a:solidFill>
                  <a:srgbClr val="004B87"/>
                </a:solidFill>
                <a:latin typeface="Calibri"/>
              </a:rPr>
              <a:t> e como nós trabalhamos</a:t>
            </a:r>
            <a:endParaRPr lang="en-US" sz="2400" b="0" strike="noStrike" spc="-1" dirty="0">
              <a:latin typeface="Arial"/>
            </a:endParaRPr>
          </a:p>
        </p:txBody>
      </p:sp>
      <p:sp>
        <p:nvSpPr>
          <p:cNvPr id="60" name="CustomShape 14"/>
          <p:cNvSpPr/>
          <p:nvPr/>
        </p:nvSpPr>
        <p:spPr>
          <a:xfrm>
            <a:off x="14144760" y="12299400"/>
            <a:ext cx="5616000" cy="47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pt-PT" sz="2400" b="0" strike="noStrike" spc="-1" dirty="0" err="1">
                <a:solidFill>
                  <a:srgbClr val="004B87"/>
                </a:solidFill>
                <a:latin typeface="Calibri"/>
              </a:rPr>
              <a:t>Write</a:t>
            </a:r>
            <a:r>
              <a:rPr lang="pt-PT" sz="2400" b="0" strike="noStrike" spc="-1" dirty="0">
                <a:solidFill>
                  <a:srgbClr val="004B87"/>
                </a:solidFill>
                <a:latin typeface="Calibri"/>
              </a:rPr>
              <a:t> </a:t>
            </a:r>
            <a:r>
              <a:rPr lang="pt-PT" sz="2400" b="0" strike="noStrike" spc="-1" dirty="0" err="1">
                <a:solidFill>
                  <a:srgbClr val="004B87"/>
                </a:solidFill>
                <a:latin typeface="Calibri"/>
              </a:rPr>
              <a:t>here</a:t>
            </a:r>
            <a:r>
              <a:rPr lang="pt-PT" sz="2400" b="0" strike="noStrike" spc="-1" dirty="0">
                <a:solidFill>
                  <a:srgbClr val="004B87"/>
                </a:solidFill>
                <a:latin typeface="Calibri"/>
              </a:rPr>
              <a:t>...</a:t>
            </a:r>
            <a:endParaRPr lang="en-US" sz="2400" b="0" strike="noStrike" spc="-1" dirty="0">
              <a:latin typeface="Arial"/>
            </a:endParaRPr>
          </a:p>
        </p:txBody>
      </p:sp>
      <p:sp>
        <p:nvSpPr>
          <p:cNvPr id="61" name="CustomShape 15"/>
          <p:cNvSpPr/>
          <p:nvPr/>
        </p:nvSpPr>
        <p:spPr>
          <a:xfrm>
            <a:off x="7918200" y="5695560"/>
            <a:ext cx="5712120" cy="276898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Criar um sistema que ajude a gerir um </a:t>
            </a:r>
            <a:r>
              <a:rPr lang="pt-PT" sz="2400" b="0" strike="noStrike" spc="-1" dirty="0" err="1">
                <a:solidFill>
                  <a:srgbClr val="004B87"/>
                </a:solidFill>
                <a:latin typeface="Calibri" panose="020F0502020204030204" pitchFamily="34" charset="0"/>
                <a:ea typeface="Calibri" panose="020F0502020204030204" pitchFamily="34" charset="0"/>
                <a:cs typeface="Calibri" panose="020F0502020204030204" pitchFamily="34" charset="0"/>
              </a:rPr>
              <a:t>d</a:t>
            </a: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ginásio</a:t>
            </a: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 ao nível de:</a:t>
            </a:r>
          </a:p>
          <a:p>
            <a:pPr algn="just">
              <a:lnSpc>
                <a:spcPts val="2999"/>
              </a:lnSpc>
            </a:pPr>
            <a:endParaRPr lang="pt-PT" sz="2400" spc="-1" dirty="0">
              <a:solidFill>
                <a:schemeClr val="accent1">
                  <a:lumMod val="50000"/>
                </a:schemeClr>
              </a:solidFill>
              <a:latin typeface="Calibri"/>
            </a:endParaRPr>
          </a:p>
          <a:p>
            <a:pPr marL="343080" indent="-342720" algn="just">
              <a:lnSpc>
                <a:spcPts val="2999"/>
              </a:lnSpc>
              <a:buSzPct val="100000"/>
              <a:buBlip>
                <a:blip r:embed="rId3"/>
              </a:buBlip>
            </a:pPr>
            <a:r>
              <a:rPr lang="pt-PT" sz="2400" spc="-1" dirty="0">
                <a:solidFill>
                  <a:schemeClr val="accent1">
                    <a:lumMod val="50000"/>
                  </a:schemeClr>
                </a:solidFill>
                <a:latin typeface="Calibri"/>
              </a:rPr>
              <a:t>Lotação</a:t>
            </a:r>
          </a:p>
          <a:p>
            <a:pPr marL="343080" indent="-342720" algn="just">
              <a:lnSpc>
                <a:spcPts val="2999"/>
              </a:lnSpc>
              <a:buSzPct val="100000"/>
              <a:buBlip>
                <a:blip r:embed="rId3"/>
              </a:buBlip>
            </a:pPr>
            <a:r>
              <a:rPr lang="pt-PT" sz="2400" b="0" strike="noStrike" spc="-1" dirty="0">
                <a:solidFill>
                  <a:schemeClr val="accent1">
                    <a:lumMod val="50000"/>
                  </a:schemeClr>
                </a:solidFill>
                <a:latin typeface="Calibri"/>
              </a:rPr>
              <a:t>Utilizadores</a:t>
            </a:r>
          </a:p>
          <a:p>
            <a:pPr marL="343080" indent="-342720" algn="just">
              <a:lnSpc>
                <a:spcPts val="2999"/>
              </a:lnSpc>
              <a:buSzPct val="100000"/>
              <a:buBlip>
                <a:blip r:embed="rId3"/>
              </a:buBlip>
            </a:pPr>
            <a:r>
              <a:rPr lang="pt-PT" sz="2400" spc="-1" dirty="0">
                <a:solidFill>
                  <a:schemeClr val="accent1">
                    <a:lumMod val="50000"/>
                  </a:schemeClr>
                </a:solidFill>
                <a:latin typeface="Calibri"/>
              </a:rPr>
              <a:t>Artigos de venda</a:t>
            </a:r>
          </a:p>
          <a:p>
            <a:pPr marL="343080" indent="-342720" algn="just">
              <a:lnSpc>
                <a:spcPts val="2999"/>
              </a:lnSpc>
              <a:buSzPct val="100000"/>
              <a:buBlip>
                <a:blip r:embed="rId3"/>
              </a:buBlip>
            </a:pPr>
            <a:r>
              <a:rPr lang="pt-PT" sz="2400" b="0" strike="noStrike" spc="-1" dirty="0">
                <a:solidFill>
                  <a:schemeClr val="accent1">
                    <a:lumMod val="50000"/>
                  </a:schemeClr>
                </a:solidFill>
                <a:latin typeface="Calibri"/>
              </a:rPr>
              <a:t>Fluxo e entradas/saídas</a:t>
            </a:r>
            <a:endParaRPr lang="pt-PT" sz="2400" spc="-1" dirty="0">
              <a:solidFill>
                <a:schemeClr val="accent1">
                  <a:lumMod val="50000"/>
                </a:schemeClr>
              </a:solidFill>
              <a:latin typeface="Calibri"/>
              <a:ea typeface="Calibri" panose="020F0502020204030204" pitchFamily="34" charset="0"/>
              <a:cs typeface="Calibri" panose="020F0502020204030204" pitchFamily="34" charset="0"/>
            </a:endParaRPr>
          </a:p>
        </p:txBody>
      </p:sp>
      <p:pic>
        <p:nvPicPr>
          <p:cNvPr id="62" name="Imagem 38"/>
          <p:cNvPicPr/>
          <p:nvPr/>
        </p:nvPicPr>
        <p:blipFill>
          <a:blip r:embed="rId2"/>
          <a:stretch/>
        </p:blipFill>
        <p:spPr>
          <a:xfrm>
            <a:off x="14574240" y="19333080"/>
            <a:ext cx="304560" cy="367920"/>
          </a:xfrm>
          <a:prstGeom prst="rect">
            <a:avLst/>
          </a:prstGeom>
          <a:ln>
            <a:noFill/>
          </a:ln>
        </p:spPr>
      </p:pic>
      <p:sp>
        <p:nvSpPr>
          <p:cNvPr id="63" name="CustomShape 16"/>
          <p:cNvSpPr/>
          <p:nvPr/>
        </p:nvSpPr>
        <p:spPr>
          <a:xfrm>
            <a:off x="14999760" y="19208160"/>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9600" y="994680"/>
            <a:ext cx="12884400" cy="33539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6400" b="1" spc="-1" dirty="0">
                <a:solidFill>
                  <a:srgbClr val="004B87"/>
                </a:solidFill>
                <a:latin typeface="Calibri"/>
              </a:rPr>
              <a:t>IPCA GYM</a:t>
            </a:r>
            <a:endParaRPr lang="en-US" sz="6400" b="0" strike="noStrike" spc="-1" dirty="0">
              <a:latin typeface="Arial"/>
            </a:endParaRPr>
          </a:p>
          <a:p>
            <a:pPr>
              <a:lnSpc>
                <a:spcPts val="3900"/>
              </a:lnSpc>
            </a:pPr>
            <a:r>
              <a:rPr lang="pt-PT" sz="3200" b="1" spc="-1" dirty="0">
                <a:solidFill>
                  <a:srgbClr val="004B87"/>
                </a:solidFill>
                <a:latin typeface="Calibri"/>
              </a:rPr>
              <a:t>João Carlos da Costa Apresentação 21152</a:t>
            </a:r>
          </a:p>
          <a:p>
            <a:pPr>
              <a:lnSpc>
                <a:spcPts val="3900"/>
              </a:lnSpc>
            </a:pPr>
            <a:r>
              <a:rPr lang="pt-PT" sz="3200" b="1" strike="noStrike" spc="-1" dirty="0">
                <a:solidFill>
                  <a:srgbClr val="004B87"/>
                </a:solidFill>
                <a:latin typeface="Calibri"/>
              </a:rPr>
              <a:t>Pedro Vieira Simões 21140</a:t>
            </a:r>
          </a:p>
          <a:p>
            <a:pPr>
              <a:lnSpc>
                <a:spcPts val="3900"/>
              </a:lnSpc>
            </a:pPr>
            <a:r>
              <a:rPr lang="pt-PT" sz="3200" b="1" spc="-1" dirty="0">
                <a:solidFill>
                  <a:srgbClr val="004B87"/>
                </a:solidFill>
                <a:latin typeface="Calibri"/>
              </a:rPr>
              <a:t>Gonçalo Moreira da Cunha 21145</a:t>
            </a:r>
            <a:endParaRPr lang="en-US" sz="3200" b="0" strike="noStrike" spc="-1" dirty="0">
              <a:latin typeface="Arial"/>
            </a:endParaRPr>
          </a:p>
          <a:p>
            <a:pPr>
              <a:lnSpc>
                <a:spcPts val="3900"/>
              </a:lnSpc>
            </a:pPr>
            <a:r>
              <a:rPr lang="pt-PT" sz="3200" b="0" i="1" strike="noStrike" spc="-1" dirty="0">
                <a:solidFill>
                  <a:srgbClr val="004B87"/>
                </a:solidFill>
                <a:latin typeface="Calibri"/>
              </a:rPr>
              <a:t>Master in </a:t>
            </a:r>
            <a:r>
              <a:rPr lang="pt-PT" sz="3200" b="0" strike="noStrike" spc="-1" dirty="0">
                <a:solidFill>
                  <a:srgbClr val="004B87"/>
                </a:solidFill>
                <a:latin typeface="Calibri"/>
              </a:rPr>
              <a:t>XXXXXX </a:t>
            </a:r>
            <a:r>
              <a:rPr lang="pt-PT" sz="3200" b="0" strike="noStrike" spc="-1" dirty="0" err="1">
                <a:solidFill>
                  <a:srgbClr val="004B87"/>
                </a:solidFill>
                <a:latin typeface="Calibri"/>
              </a:rPr>
              <a:t>XXXXXX</a:t>
            </a:r>
            <a:r>
              <a:rPr lang="pt-PT" sz="3200" b="0" strike="noStrike" spc="-1" dirty="0">
                <a:solidFill>
                  <a:srgbClr val="004B87"/>
                </a:solidFill>
                <a:latin typeface="Calibri"/>
              </a:rPr>
              <a:t> </a:t>
            </a:r>
            <a:r>
              <a:rPr lang="pt-PT" sz="3200" b="0" strike="noStrike" spc="-1" dirty="0" err="1">
                <a:solidFill>
                  <a:srgbClr val="004B87"/>
                </a:solidFill>
                <a:latin typeface="Calibri"/>
              </a:rPr>
              <a:t>XXXXXX</a:t>
            </a:r>
            <a:endParaRPr lang="en-US" sz="3200" b="0" strike="noStrike" spc="-1" dirty="0">
              <a:latin typeface="Arial"/>
            </a:endParaRPr>
          </a:p>
          <a:p>
            <a:pPr>
              <a:lnSpc>
                <a:spcPts val="3900"/>
              </a:lnSpc>
            </a:pPr>
            <a:r>
              <a:rPr lang="pt-PT" sz="2400" b="0" strike="noStrike" spc="-1" dirty="0">
                <a:solidFill>
                  <a:srgbClr val="004B87"/>
                </a:solidFill>
                <a:latin typeface="Calibri"/>
              </a:rPr>
              <a:t>Supervisor </a:t>
            </a:r>
            <a:r>
              <a:rPr lang="pt-PT" sz="2400" spc="-1" dirty="0">
                <a:solidFill>
                  <a:srgbClr val="004B87"/>
                </a:solidFill>
                <a:latin typeface="Calibri"/>
              </a:rPr>
              <a:t>Eduardo Peixoto and Patrícia Leite</a:t>
            </a:r>
            <a:endParaRPr lang="en-US" sz="2400" b="0" strike="noStrike" spc="-1" dirty="0">
              <a:latin typeface="Arial"/>
            </a:endParaRPr>
          </a:p>
        </p:txBody>
      </p:sp>
      <p:sp>
        <p:nvSpPr>
          <p:cNvPr id="65" name="CustomShape 18"/>
          <p:cNvSpPr/>
          <p:nvPr/>
        </p:nvSpPr>
        <p:spPr>
          <a:xfrm>
            <a:off x="14457600" y="19916280"/>
            <a:ext cx="5646600" cy="8987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100"/>
              </a:lnSpc>
            </a:pPr>
            <a:r>
              <a:rPr lang="pt-PT" sz="1800" b="0" strike="noStrike" spc="-1" dirty="0">
                <a:solidFill>
                  <a:srgbClr val="004B87"/>
                </a:solidFill>
                <a:latin typeface="Calibri"/>
              </a:rPr>
              <a:t>Aulas de AMS e PES [?]</a:t>
            </a:r>
          </a:p>
          <a:p>
            <a:pPr algn="just">
              <a:lnSpc>
                <a:spcPts val="2100"/>
              </a:lnSpc>
            </a:pPr>
            <a:r>
              <a:rPr lang="pt-PT" sz="1800" b="0" strike="noStrike" spc="-1" dirty="0" err="1">
                <a:solidFill>
                  <a:srgbClr val="004B87"/>
                </a:solidFill>
                <a:latin typeface="Calibri"/>
              </a:rPr>
              <a:t>Videos</a:t>
            </a:r>
            <a:r>
              <a:rPr lang="pt-PT" sz="1800" b="0" strike="noStrike" spc="-1" dirty="0">
                <a:solidFill>
                  <a:srgbClr val="004B87"/>
                </a:solidFill>
                <a:latin typeface="Calibri"/>
              </a:rPr>
              <a:t> tutorial</a:t>
            </a:r>
          </a:p>
          <a:p>
            <a:pPr algn="just">
              <a:lnSpc>
                <a:spcPts val="2100"/>
              </a:lnSpc>
            </a:pPr>
            <a:r>
              <a:rPr lang="pt-PT" spc="-1" dirty="0" err="1">
                <a:solidFill>
                  <a:srgbClr val="004B87"/>
                </a:solidFill>
                <a:latin typeface="Calibri"/>
              </a:rPr>
              <a:t>StackOverflow</a:t>
            </a:r>
            <a:r>
              <a:rPr lang="pt-PT" spc="-1" dirty="0">
                <a:solidFill>
                  <a:srgbClr val="004B87"/>
                </a:solidFill>
                <a:latin typeface="Calibri"/>
              </a:rPr>
              <a:t> o que </a:t>
            </a:r>
            <a:r>
              <a:rPr lang="pt-PT" spc="-1">
                <a:solidFill>
                  <a:srgbClr val="004B87"/>
                </a:solidFill>
                <a:latin typeface="Calibri"/>
              </a:rPr>
              <a:t>foi pesquisado</a:t>
            </a:r>
            <a:endParaRPr lang="en-US" sz="1800" b="0" strike="noStrike" spc="-1" dirty="0">
              <a:latin typeface="Arial"/>
            </a:endParaRPr>
          </a:p>
        </p:txBody>
      </p:sp>
      <p:sp>
        <p:nvSpPr>
          <p:cNvPr id="66" name="CustomShape 19"/>
          <p:cNvSpPr/>
          <p:nvPr/>
        </p:nvSpPr>
        <p:spPr>
          <a:xfrm>
            <a:off x="7955280" y="28254960"/>
            <a:ext cx="5675040" cy="155602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pc="-1" dirty="0">
                <a:solidFill>
                  <a:srgbClr val="004B87"/>
                </a:solidFill>
                <a:latin typeface="Calibri"/>
                <a:ea typeface="Arial"/>
                <a:hlinkClick r:id="rId4"/>
              </a:rPr>
              <a:t>a21152@</a:t>
            </a:r>
            <a:r>
              <a:rPr lang="en-GB" spc="-1" dirty="0">
                <a:solidFill>
                  <a:srgbClr val="004B87"/>
                </a:solidFill>
                <a:latin typeface="Calibri"/>
                <a:hlinkClick r:id="rId4"/>
              </a:rPr>
              <a:t>alunos.ipca.pt</a:t>
            </a:r>
            <a:r>
              <a:rPr lang="en-US" spc="-1" dirty="0">
                <a:latin typeface="Arial"/>
              </a:rPr>
              <a:t> </a:t>
            </a:r>
            <a:r>
              <a:rPr lang="en-GB" sz="1800" b="0" strike="noStrike" spc="-1" dirty="0">
                <a:solidFill>
                  <a:srgbClr val="004B87"/>
                </a:solidFill>
                <a:latin typeface="Calibri"/>
                <a:ea typeface="Arial"/>
              </a:rPr>
              <a:t>(João Apresentação)</a:t>
            </a:r>
            <a:endParaRPr lang="en-US" sz="1800" b="0" strike="noStrike" spc="-1" dirty="0">
              <a:latin typeface="Arial"/>
            </a:endParaRPr>
          </a:p>
          <a:p>
            <a:pPr>
              <a:lnSpc>
                <a:spcPts val="1760"/>
              </a:lnSpc>
              <a:spcAft>
                <a:spcPts val="601"/>
              </a:spcAft>
            </a:pPr>
            <a:r>
              <a:rPr lang="en-GB" spc="-1" dirty="0">
                <a:solidFill>
                  <a:srgbClr val="004B87"/>
                </a:solidFill>
                <a:latin typeface="Calibri"/>
                <a:ea typeface="Arial"/>
                <a:hlinkClick r:id="rId5"/>
              </a:rPr>
              <a:t>a21140@</a:t>
            </a:r>
            <a:r>
              <a:rPr lang="en-GB" spc="-1" dirty="0">
                <a:solidFill>
                  <a:srgbClr val="004B87"/>
                </a:solidFill>
                <a:latin typeface="Calibri"/>
                <a:hlinkClick r:id="rId5"/>
              </a:rPr>
              <a:t>alunos.ipca.pt</a:t>
            </a:r>
            <a:r>
              <a:rPr lang="en-US" spc="-1" dirty="0">
                <a:latin typeface="Arial"/>
              </a:rPr>
              <a:t> </a:t>
            </a:r>
            <a:r>
              <a:rPr lang="en-GB" sz="1800" b="0" strike="noStrike" spc="-1" dirty="0">
                <a:solidFill>
                  <a:srgbClr val="004B87"/>
                </a:solidFill>
                <a:latin typeface="Calibri"/>
                <a:ea typeface="Arial"/>
              </a:rPr>
              <a:t>(Pedro Simões)</a:t>
            </a:r>
          </a:p>
          <a:p>
            <a:pPr>
              <a:lnSpc>
                <a:spcPts val="1760"/>
              </a:lnSpc>
              <a:spcAft>
                <a:spcPts val="601"/>
              </a:spcAft>
            </a:pPr>
            <a:r>
              <a:rPr lang="en-GB" spc="-1" dirty="0">
                <a:solidFill>
                  <a:srgbClr val="004B87"/>
                </a:solidFill>
                <a:latin typeface="Calibri"/>
                <a:hlinkClick r:id="rId6"/>
              </a:rPr>
              <a:t>a21145@alunos.ipca.pt</a:t>
            </a:r>
            <a:r>
              <a:rPr lang="en-GB" spc="-1" dirty="0">
                <a:solidFill>
                  <a:srgbClr val="004B87"/>
                </a:solidFill>
                <a:latin typeface="Calibri"/>
              </a:rPr>
              <a:t> (Gonçalo Cunha)</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epeixoto@ipca.pt (Eduardo Peixoto)</a:t>
            </a:r>
          </a:p>
        </p:txBody>
      </p:sp>
      <p:sp>
        <p:nvSpPr>
          <p:cNvPr id="67" name="CustomShape 20"/>
          <p:cNvSpPr/>
          <p:nvPr/>
        </p:nvSpPr>
        <p:spPr>
          <a:xfrm>
            <a:off x="14144760" y="5695560"/>
            <a:ext cx="5616000" cy="276661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pt-PT" sz="24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Criar uma aplicação que ajude os utilizadores, ao nível de:</a:t>
            </a:r>
          </a:p>
          <a:p>
            <a:pPr algn="just">
              <a:lnSpc>
                <a:spcPts val="2999"/>
              </a:lnSpc>
            </a:pPr>
            <a:endParaRPr lang="en-US" sz="2400" b="0" strike="noStrike" spc="-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343080" indent="-342720" algn="just">
              <a:lnSpc>
                <a:spcPts val="2999"/>
              </a:lnSpc>
              <a:buSzPct val="100000"/>
              <a:buBlip>
                <a:blip r:embed="rId3"/>
              </a:buBlip>
            </a:pPr>
            <a:r>
              <a:rPr lang="pt-PT" sz="2400" spc="-1" dirty="0">
                <a:solidFill>
                  <a:schemeClr val="accent1">
                    <a:lumMod val="50000"/>
                  </a:schemeClr>
                </a:solidFill>
                <a:latin typeface="Calibri"/>
              </a:rPr>
              <a:t>Procurar as melhores horas de utilização de ginásio</a:t>
            </a:r>
            <a:endParaRPr lang="en-US" sz="2400" b="0" strike="noStrike" spc="-1" dirty="0">
              <a:solidFill>
                <a:schemeClr val="accent1">
                  <a:lumMod val="50000"/>
                </a:schemeClr>
              </a:solidFill>
              <a:latin typeface="Arial"/>
            </a:endParaRPr>
          </a:p>
          <a:p>
            <a:pPr marL="343080" indent="-342720" algn="just">
              <a:lnSpc>
                <a:spcPts val="2999"/>
              </a:lnSpc>
              <a:buSzPct val="100000"/>
              <a:buBlip>
                <a:blip r:embed="rId3"/>
              </a:buBlip>
            </a:pPr>
            <a:r>
              <a:rPr lang="pt-PT" sz="2400" b="0" strike="noStrike" spc="-1" dirty="0">
                <a:solidFill>
                  <a:schemeClr val="accent1">
                    <a:lumMod val="50000"/>
                  </a:schemeClr>
                </a:solidFill>
                <a:latin typeface="Calibri"/>
              </a:rPr>
              <a:t>Facilitar o treino</a:t>
            </a:r>
            <a:endParaRPr lang="en-US" sz="2400" b="0" strike="noStrike" spc="-1" dirty="0">
              <a:solidFill>
                <a:schemeClr val="accent1">
                  <a:lumMod val="50000"/>
                </a:schemeClr>
              </a:solidFill>
              <a:latin typeface="Arial"/>
            </a:endParaRPr>
          </a:p>
          <a:p>
            <a:pPr marL="343080" indent="-342720" algn="just">
              <a:lnSpc>
                <a:spcPts val="2999"/>
              </a:lnSpc>
              <a:buSzPct val="100000"/>
              <a:buBlip>
                <a:blip r:embed="rId3"/>
              </a:buBlip>
            </a:pPr>
            <a:r>
              <a:rPr lang="pt-PT" sz="2400" b="0" strike="noStrike" spc="-1" dirty="0">
                <a:solidFill>
                  <a:schemeClr val="accent1">
                    <a:lumMod val="50000"/>
                  </a:schemeClr>
                </a:solidFill>
                <a:latin typeface="Calibri"/>
              </a:rPr>
              <a:t>Entregar uma gama de produtos </a:t>
            </a:r>
            <a:r>
              <a:rPr lang="pt-PT" sz="2400" b="0" strike="noStrike" spc="-1" dirty="0">
                <a:solidFill>
                  <a:srgbClr val="004B87"/>
                </a:solidFill>
                <a:latin typeface="Calibri"/>
              </a:rPr>
              <a:t>e planos</a:t>
            </a:r>
            <a:endParaRPr lang="en-US" sz="24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711</TotalTime>
  <Words>234</Words>
  <Application>Microsoft Office PowerPoint</Application>
  <PresentationFormat>Personalizados</PresentationFormat>
  <Paragraphs>38</Paragraphs>
  <Slides>1</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vt:i4>
      </vt:variant>
    </vt:vector>
  </HeadingPairs>
  <TitlesOfParts>
    <vt:vector size="6" baseType="lpstr">
      <vt:lpstr>Arial</vt:lpstr>
      <vt:lpstr>Calibri</vt:lpstr>
      <vt:lpstr>Symbol</vt:lpstr>
      <vt:lpstr>Wingdings</vt:lpstr>
      <vt:lpstr>Office Theme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AMoreira</dc:creator>
  <dc:description/>
  <cp:lastModifiedBy>Pedro Simoes</cp:lastModifiedBy>
  <cp:revision>92</cp:revision>
  <dcterms:created xsi:type="dcterms:W3CDTF">2014-03-10T11:06:56Z</dcterms:created>
  <dcterms:modified xsi:type="dcterms:W3CDTF">2023-01-03T19:13:59Z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Personalizados</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