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3"/>
  </p:notes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00"/>
    <a:srgbClr val="943710"/>
    <a:srgbClr val="EC4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0719" autoAdjust="0"/>
  </p:normalViewPr>
  <p:slideViewPr>
    <p:cSldViewPr snapToGrid="0">
      <p:cViewPr>
        <p:scale>
          <a:sx n="25" d="100"/>
          <a:sy n="25" d="100"/>
        </p:scale>
        <p:origin x="2270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Excesso</a:t>
            </a:r>
            <a:r>
              <a:rPr lang="en-US" baseline="0" dirty="0">
                <a:solidFill>
                  <a:schemeClr val="tx1"/>
                </a:solidFill>
              </a:rPr>
              <a:t> de peso EM PORTUGAL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Percentagem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dk1">
                    <a:tint val="88500"/>
                    <a:lumMod val="75000"/>
                  </a:schemeClr>
                </a:solidFill>
              </a:ln>
              <a:effectLst>
                <a:innerShdw blurRad="114300">
                  <a:schemeClr val="dk1">
                    <a:tint val="885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dk1">
                    <a:tint val="885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FB8-435D-9F2A-65E6AB19D14F}"/>
              </c:ext>
            </c:extLst>
          </c:dPt>
          <c:dPt>
            <c:idx val="1"/>
            <c:bubble3D val="0"/>
            <c:spPr>
              <a:solidFill>
                <a:srgbClr val="FFAB00"/>
              </a:solidFill>
              <a:ln w="19050">
                <a:solidFill>
                  <a:schemeClr val="dk1">
                    <a:tint val="55000"/>
                    <a:lumMod val="75000"/>
                  </a:schemeClr>
                </a:solidFill>
              </a:ln>
              <a:effectLst>
                <a:innerShdw blurRad="114300">
                  <a:schemeClr val="dk1">
                    <a:tint val="5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dk1">
                    <a:tint val="5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FB8-435D-9F2A-65E6AB19D14F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  <a:alpha val="90000"/>
                </a:schemeClr>
              </a:solidFill>
              <a:ln w="19050">
                <a:solidFill>
                  <a:schemeClr val="dk1">
                    <a:tint val="75000"/>
                    <a:lumMod val="75000"/>
                  </a:schemeClr>
                </a:solidFill>
              </a:ln>
              <a:effectLst>
                <a:innerShdw blurRad="114300">
                  <a:schemeClr val="dk1">
                    <a:tint val="7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dk1">
                    <a:tint val="75000"/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chemeClr val="dk1">
                  <a:tint val="98500"/>
                  <a:alpha val="90000"/>
                </a:schemeClr>
              </a:solidFill>
              <a:ln w="19050">
                <a:solidFill>
                  <a:schemeClr val="dk1">
                    <a:tint val="98500"/>
                    <a:lumMod val="75000"/>
                  </a:schemeClr>
                </a:solidFill>
              </a:ln>
              <a:effectLst>
                <a:innerShdw blurRad="114300">
                  <a:schemeClr val="dk1">
                    <a:tint val="985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dk1">
                    <a:tint val="98500"/>
                    <a:lumMod val="75000"/>
                  </a:schemeClr>
                </a:contourClr>
              </a:sp3d>
            </c:spPr>
          </c:dPt>
          <c:dLbls>
            <c:dLbl>
              <c:idx val="0"/>
              <c:layout>
                <c:manualLayout>
                  <c:x val="-0.23008610888054651"/>
                  <c:y val="-0.2250959231943090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2A501291-7F9A-4EB2-A523-BCB8A1505BAF}" type="CATEGORYNAME">
                      <a:rPr lang="pt-PT">
                        <a:solidFill>
                          <a:srgbClr val="FFAB00"/>
                        </a:solidFill>
                      </a:rPr>
                      <a:pPr>
                        <a:defRPr b="1">
                          <a:solidFill>
                            <a:schemeClr val="tx1"/>
                          </a:solidFill>
                        </a:defRPr>
                      </a:pPr>
                      <a:t>[NOME DA CATEGORIA]</a:t>
                    </a:fld>
                    <a:r>
                      <a:rPr lang="pt-PT" baseline="0" dirty="0">
                        <a:solidFill>
                          <a:srgbClr val="FFAB00"/>
                        </a:solidFill>
                      </a:rPr>
                      <a:t>; </a:t>
                    </a:r>
                    <a:fld id="{98672113-9D14-407D-800A-E3F4F03DA265}" type="VALUE">
                      <a:rPr lang="pt-PT" baseline="0">
                        <a:solidFill>
                          <a:srgbClr val="FFAB00"/>
                        </a:solidFill>
                      </a:rPr>
                      <a:pPr>
                        <a:defRPr b="1"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pt-PT" baseline="0" dirty="0">
                      <a:solidFill>
                        <a:srgbClr val="FFAB00"/>
                      </a:solidFill>
                    </a:endParaRPr>
                  </a:p>
                </c:rich>
              </c:tx>
              <c:spPr>
                <a:noFill/>
                <a:ln w="12700" cap="flat" cmpd="sng" algn="ctr">
                  <a:solidFill>
                    <a:schemeClr val="dk1">
                      <a:tint val="885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dk1">
                      <a:tint val="885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B8-435D-9F2A-65E6AB19D14F}"/>
                </c:ext>
              </c:extLst>
            </c:dLbl>
            <c:dLbl>
              <c:idx val="1"/>
              <c:layout>
                <c:manualLayout>
                  <c:x val="0.17723586575428857"/>
                  <c:y val="0.18366408008348503"/>
                </c:manualLayout>
              </c:layout>
              <c:spPr>
                <a:noFill/>
                <a:ln w="12700" cap="flat" cmpd="sng" algn="ctr">
                  <a:solidFill>
                    <a:schemeClr val="dk1">
                      <a:tint val="5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dk1">
                      <a:tint val="5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B8-435D-9F2A-65E6AB19D14F}"/>
                </c:ext>
              </c:extLst>
            </c:dLbl>
            <c:dLbl>
              <c:idx val="2"/>
              <c:spPr>
                <a:noFill/>
                <a:ln w="12700" cap="flat" cmpd="sng" algn="ctr">
                  <a:solidFill>
                    <a:schemeClr val="dk1">
                      <a:tint val="7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dk1">
                      <a:tint val="7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FB8-435D-9F2A-65E6AB19D14F}"/>
                </c:ext>
              </c:extLst>
            </c:dLbl>
            <c:dLbl>
              <c:idx val="3"/>
              <c:spPr>
                <a:noFill/>
                <a:ln w="12700" cap="flat" cmpd="sng" algn="ctr">
                  <a:solidFill>
                    <a:schemeClr val="dk1">
                      <a:tint val="985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dk1">
                      <a:tint val="985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FB8-435D-9F2A-65E6AB19D14F}"/>
                </c:ext>
              </c:extLst>
            </c:dLbl>
            <c:spPr>
              <a:noFill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2"/>
                <c:pt idx="0">
                  <c:v>A cima do peso</c:v>
                </c:pt>
                <c:pt idx="1">
                  <c:v>A baixo do peso</c:v>
                </c:pt>
              </c:strCache>
            </c:strRef>
          </c:cat>
          <c:val>
            <c:numRef>
              <c:f>Folha1!$B$2:$B$5</c:f>
              <c:numCache>
                <c:formatCode>0.00%</c:formatCode>
                <c:ptCount val="4"/>
                <c:pt idx="0">
                  <c:v>0.67600000000000005</c:v>
                </c:pt>
                <c:pt idx="1">
                  <c:v>0.22489999999999999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8-435D-9F2A-65E6AB19D14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91D9-A960-417B-A843-278B2F376A1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505075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DFDCC-CCFB-4E8A-8335-271F2B2318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52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DFDCC-CCFB-4E8A-8335-271F2B2318E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5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7081B-EDA9-E3F7-37CA-C95DD58AD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C4786-7397-1CAC-2451-CA59F4550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A610BF-0C78-E9C4-6D1A-E51AFE27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AFC04C-387B-B46E-9303-DA97A559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BF8DDF-0F7B-44C0-26D9-12AED1B8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15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1DDCA-C7BE-9309-04F9-175420AC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282C0EA-1864-A055-60D4-0E27B1D6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55BFB1-C613-FA2B-9B1A-8F8E40F9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473B8B-FF17-5E24-4339-5E6A5289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21A661-2FCA-79E0-B30D-CCB04EF3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68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D5D5FB-CEB3-1BC6-3FCD-E8F08BCDE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C56C228-C469-94A7-C5D3-FEF4007DB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F483E6-05B6-887E-FB86-E500CCA2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20DFA-B83C-F8E9-777A-BFB07271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CFEDB4-29F4-E68A-8885-77E4479F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7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190C6-26A5-82CB-698C-2168C1C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129276-9B7D-87CC-DBF1-48C997B2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DE7514-2DF4-40F7-6226-FC76BA56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E399FC-23CA-827F-9BB3-E38910BA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227CCC-4AB4-65CB-9B2A-A2BE27AA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3F7-2065-72B1-8AF4-5793BD33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1E0C93-27C1-416E-16AC-96D7E750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1E6E05-DA60-DCA0-1EBF-A1ED4467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5C5729-C7D8-F289-8D76-744038D7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E840D3-D5BD-E660-58DC-72447D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6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36E9-5F3A-D70A-E25A-69449F57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647593-687A-59EA-8B00-29773A06C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47BDD75-E52E-4567-1779-C4C27779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BAA0417-9A20-B0DF-60A5-A51ED671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E7CA644-AFF0-F716-F031-C316DC1D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BE0F81-394B-5C00-CB5C-B6B70949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07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AD7E9-40F7-1D80-5F5C-B92B4FDF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15FF7D-557F-921C-6E03-8328A6A1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3339D6-D5F8-B032-F090-34C7BEAFD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F6F8119-CFFF-9BA6-8764-5A4B0062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E0B6EA-F865-061C-09F4-12D19307F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D8BCA95-C3ED-EC24-888A-84F8E29B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4F38C2B-416E-392D-DD28-08BCAB48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05D1970-8F2A-8A2D-1838-982E2FAA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18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05276-F384-C016-4BDF-8E122D28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F1FC951-81CB-89BF-6A8A-386FFAFE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9E2FFE-0A80-881A-6660-578ABF28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97ADDF-A4BE-241A-6AE6-4058F8AC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628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F0260F1-0242-2E27-23FC-861FF434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B134540-06D0-E180-2EAF-5FEFAAE5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A7B12A-920E-B1CC-CC34-8A15D57E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91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206C6-40A8-1A14-DD62-67892B20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6F669C-2164-81D6-0B29-B37E7146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B58EA8-88AA-451F-3DF6-200C48ED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5DB2414-C021-B91C-1E99-4215602A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0EA324-A287-40C4-60A6-F8C97DA8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D69262-8A97-90AF-130E-D53A6423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033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5B776-4D3B-8F8B-C52F-350A5C84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ECFAE92-AC38-649B-74D6-985152437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76A53F2-6964-ADF4-3235-8E080C26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0E271C-6A4E-015E-F24D-C328EE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97F70F-D728-84CE-DB26-0FB64BA4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E8F6CC-1063-75BA-BD52-ACA9A53E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92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36D7CAF-224C-8AFC-BAF0-82DE6321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69940C-D135-51EA-3F65-0026B841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7FD1CD-CAC9-E31F-C257-81D55B101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EB1D-E296-48AC-92E6-7EB0E75E0405}" type="datetimeFigureOut">
              <a:rPr lang="pt-PT" smtClean="0"/>
              <a:t>04/01/2023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F10651-45EF-84B0-7848-846646D24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822022-D3D3-4910-0C57-21760A12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4996-32DC-498B-BE20-130324394FCC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3C29E7-AF87-E9B6-A671-1D169CF6E1FB}"/>
              </a:ext>
            </a:extLst>
          </p:cNvPr>
          <p:cNvPicPr/>
          <p:nvPr userDrawn="1"/>
        </p:nvPicPr>
        <p:blipFill>
          <a:blip r:embed="rId13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18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laranja&#10;&#10;Descrição gerada automaticamente">
            <a:extLst>
              <a:ext uri="{FF2B5EF4-FFF2-40B4-BE49-F238E27FC236}">
                <a16:creationId xmlns:a16="http://schemas.microsoft.com/office/drawing/2014/main" id="{DF28F9F8-02EF-2E81-A906-883E79F14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9359"/>
            <a:ext cx="21383625" cy="23525263"/>
          </a:xfrm>
          <a:prstGeom prst="rect">
            <a:avLst/>
          </a:prstGeom>
        </p:spPr>
      </p:pic>
      <p:sp>
        <p:nvSpPr>
          <p:cNvPr id="43" name="CustomShape 1"/>
          <p:cNvSpPr/>
          <p:nvPr/>
        </p:nvSpPr>
        <p:spPr>
          <a:xfrm>
            <a:off x="315900" y="7652091"/>
            <a:ext cx="6987927" cy="12775238"/>
          </a:xfrm>
          <a:prstGeom prst="rect">
            <a:avLst/>
          </a:prstGeom>
          <a:solidFill>
            <a:srgbClr val="943710">
              <a:alpha val="33000"/>
            </a:srgbClr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44" name="CustomShape 2"/>
          <p:cNvSpPr/>
          <p:nvPr/>
        </p:nvSpPr>
        <p:spPr>
          <a:xfrm>
            <a:off x="7777440" y="4592369"/>
            <a:ext cx="11500545" cy="4834895"/>
          </a:xfrm>
          <a:prstGeom prst="rect">
            <a:avLst/>
          </a:prstGeom>
          <a:solidFill>
            <a:srgbClr val="943710">
              <a:alpha val="33000"/>
            </a:srgbClr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7535486" y="15214028"/>
            <a:ext cx="9655234" cy="4943718"/>
          </a:xfrm>
          <a:prstGeom prst="rect">
            <a:avLst/>
          </a:prstGeom>
          <a:solidFill>
            <a:srgbClr val="943710">
              <a:alpha val="33000"/>
            </a:srgbClr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46" name="CustomShape 4"/>
          <p:cNvSpPr/>
          <p:nvPr/>
        </p:nvSpPr>
        <p:spPr>
          <a:xfrm>
            <a:off x="315900" y="24226523"/>
            <a:ext cx="12330916" cy="3184592"/>
          </a:xfrm>
          <a:prstGeom prst="rect">
            <a:avLst/>
          </a:prstGeom>
          <a:solidFill>
            <a:srgbClr val="943710">
              <a:alpha val="33000"/>
            </a:srgbClr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12877912" y="24226523"/>
            <a:ext cx="6151768" cy="3184592"/>
          </a:xfrm>
          <a:prstGeom prst="rect">
            <a:avLst/>
          </a:prstGeom>
          <a:solidFill>
            <a:srgbClr val="943710">
              <a:alpha val="33000"/>
            </a:srgbClr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21"/>
          <p:cNvPicPr/>
          <p:nvPr/>
        </p:nvPicPr>
        <p:blipFill>
          <a:blip r:embed="rId4"/>
          <a:stretch/>
        </p:blipFill>
        <p:spPr>
          <a:xfrm>
            <a:off x="8185464" y="10334955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4"/>
          <a:stretch/>
        </p:blipFill>
        <p:spPr>
          <a:xfrm>
            <a:off x="8799615" y="505866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4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4"/>
          <a:stretch/>
        </p:blipFill>
        <p:spPr>
          <a:xfrm>
            <a:off x="578437" y="19966827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707199" y="24454450"/>
            <a:ext cx="1167948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3600" b="1" strike="noStrike" spc="-1" dirty="0">
                <a:latin typeface="Calibri"/>
              </a:rPr>
              <a:t>RESULTADOS E CONCLUSÕES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451116" y="25280914"/>
            <a:ext cx="11809447" cy="1997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1" spc="-1" dirty="0">
                <a:solidFill>
                  <a:srgbClr val="FFAB00"/>
                </a:solidFill>
                <a:latin typeface="Calibri"/>
              </a:rPr>
              <a:t>Sendo o exercício físico uma atividade necessária para o combater de doenças e bem estar , quer fisicamente quer psicologicamente, a relação entre estas doenças e a atividade pessoal deve ter uma atenção especial. Neste âmbito académico evidencia-se a necessidade de pesquisas que envolvam a temática a fim que se possa contribuir de uma melhor forma para a qualidade de vida da nossa comunidade. </a:t>
            </a:r>
            <a:endParaRPr lang="en-US" sz="2400" b="1" strike="noStrike" spc="-1" dirty="0">
              <a:solidFill>
                <a:srgbClr val="FFAB00"/>
              </a:solid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392632" y="18745068"/>
            <a:ext cx="7316714" cy="646839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3600" b="1" spc="-1" dirty="0">
                <a:latin typeface="Calibri"/>
              </a:rPr>
              <a:t>METODOLOGIA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418125" y="823654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3600" b="1" strike="noStrike" spc="-1" dirty="0">
                <a:latin typeface="Calibri"/>
              </a:rPr>
              <a:t>I</a:t>
            </a:r>
            <a:r>
              <a:rPr lang="pt-PT" sz="3600" b="1" spc="-1" dirty="0">
                <a:latin typeface="Calibri"/>
              </a:rPr>
              <a:t>NTRODUÇÃO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9355320" y="4902033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3600" b="1" strike="noStrike" spc="-1" dirty="0">
                <a:latin typeface="Calibri"/>
              </a:rPr>
              <a:t>OBJETIVOS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842572" y="9068422"/>
            <a:ext cx="5876827" cy="6602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 algn="just">
              <a:lnSpc>
                <a:spcPts val="2999"/>
              </a:lnSpc>
              <a:buFont typeface="Arial" panose="020B0604020202020204" pitchFamily="34" charset="0"/>
              <a:buChar char="•"/>
            </a:pPr>
            <a:r>
              <a:rPr lang="pt-PT" sz="2000" b="1" strike="noStrike" spc="-1" dirty="0">
                <a:solidFill>
                  <a:srgbClr val="FFAB00"/>
                </a:solidFill>
                <a:latin typeface="Calibri"/>
              </a:rPr>
              <a:t>Obe</a:t>
            </a: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sidade</a:t>
            </a:r>
            <a:r>
              <a:rPr lang="pt-PT" sz="2000" b="1" spc="-1" dirty="0">
                <a:latin typeface="Calibri"/>
              </a:rPr>
              <a:t> e </a:t>
            </a: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sedentarismo</a:t>
            </a:r>
            <a:r>
              <a:rPr lang="pt-PT" sz="2000" b="1" spc="-1" dirty="0">
                <a:latin typeface="Calibri"/>
              </a:rPr>
              <a:t> são os  problemas mais comuns hoje em dia.</a:t>
            </a:r>
          </a:p>
          <a:p>
            <a:pPr marL="800100" lvl="1" indent="-342900" algn="just">
              <a:lnSpc>
                <a:spcPts val="2999"/>
              </a:lnSpc>
              <a:buFont typeface="Wingdings" panose="05000000000000000000" pitchFamily="2" charset="2"/>
              <a:buChar char="Ø"/>
            </a:pPr>
            <a:r>
              <a:rPr lang="en-US" sz="2000" b="1" spc="-1" dirty="0">
                <a:latin typeface="Calibri"/>
              </a:rPr>
              <a:t>Cerca de </a:t>
            </a:r>
            <a:r>
              <a:rPr lang="en-US" sz="2000" b="1" spc="-1" dirty="0">
                <a:solidFill>
                  <a:srgbClr val="FFAB00"/>
                </a:solidFill>
                <a:latin typeface="Calibri"/>
              </a:rPr>
              <a:t>67,6%</a:t>
            </a:r>
            <a:r>
              <a:rPr lang="en-US" sz="2000" b="1" spc="-1" dirty="0">
                <a:latin typeface="Calibri"/>
              </a:rPr>
              <a:t> da população portuguesa tem excesso de peso.</a:t>
            </a:r>
          </a:p>
          <a:p>
            <a:pPr marL="800100" lvl="1" indent="-342900" algn="just">
              <a:lnSpc>
                <a:spcPts val="2999"/>
              </a:lnSpc>
              <a:buFont typeface="Wingdings" panose="05000000000000000000" pitchFamily="2" charset="2"/>
              <a:buChar char="Ø"/>
            </a:pPr>
            <a:r>
              <a:rPr lang="en-US" sz="2000" b="1" spc="-1" dirty="0">
                <a:latin typeface="Calibri"/>
              </a:rPr>
              <a:t>Portugal </a:t>
            </a:r>
            <a:r>
              <a:rPr lang="pt-PT" sz="2000" b="1" spc="-1" dirty="0">
                <a:latin typeface="Calibri"/>
              </a:rPr>
              <a:t>ocupa</a:t>
            </a:r>
            <a:r>
              <a:rPr lang="en-US" sz="2000" b="1" spc="-1" dirty="0">
                <a:latin typeface="Calibri"/>
              </a:rPr>
              <a:t> o </a:t>
            </a:r>
            <a:r>
              <a:rPr lang="en-US" sz="2000" b="1" spc="-1" dirty="0">
                <a:solidFill>
                  <a:srgbClr val="FFAB00"/>
                </a:solidFill>
                <a:latin typeface="Calibri"/>
              </a:rPr>
              <a:t>4º </a:t>
            </a:r>
            <a:r>
              <a:rPr lang="pt-PT" sz="2000" b="1" spc="-1" dirty="0">
                <a:latin typeface="Calibri"/>
              </a:rPr>
              <a:t>lugar</a:t>
            </a:r>
            <a:r>
              <a:rPr lang="en-US" sz="2000" b="1" spc="-1" dirty="0">
                <a:latin typeface="Calibri"/>
              </a:rPr>
              <a:t> na lista dos países com população mais obesa .</a:t>
            </a:r>
          </a:p>
          <a:p>
            <a:pPr marL="342900" indent="-342900" algn="just">
              <a:lnSpc>
                <a:spcPts val="2999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FFAB00"/>
                </a:solidFill>
                <a:latin typeface="Calibri"/>
              </a:rPr>
              <a:t>Como combater estes tipo de problemas?</a:t>
            </a:r>
          </a:p>
          <a:p>
            <a:pPr marL="800100" lvl="1" indent="-342900" algn="just">
              <a:lnSpc>
                <a:spcPts val="2999"/>
              </a:lnSpc>
              <a:buFont typeface="Wingdings" panose="05000000000000000000" pitchFamily="2" charset="2"/>
              <a:buChar char="Ø"/>
            </a:pPr>
            <a:r>
              <a:rPr lang="en-US" sz="2000" b="1" spc="-1" dirty="0">
                <a:latin typeface="Calibri"/>
              </a:rPr>
              <a:t>Praticar exercicio físico</a:t>
            </a:r>
          </a:p>
          <a:p>
            <a:pPr marL="800100" lvl="1" indent="-342900" algn="just">
              <a:lnSpc>
                <a:spcPts val="2999"/>
              </a:lnSpc>
              <a:buFont typeface="Wingdings" panose="05000000000000000000" pitchFamily="2" charset="2"/>
              <a:buChar char="Ø"/>
            </a:pPr>
            <a:r>
              <a:rPr lang="en-US" sz="2000" b="1" spc="-1" dirty="0">
                <a:latin typeface="Calibri"/>
              </a:rPr>
              <a:t>Acompanhamento nutricional</a:t>
            </a:r>
          </a:p>
          <a:p>
            <a:pPr marL="342900" indent="-342900" algn="just">
              <a:lnSpc>
                <a:spcPts val="2999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FFAB00"/>
                </a:solidFill>
                <a:latin typeface="Calibri"/>
              </a:rPr>
              <a:t>Benefícios da prática de exercicio físico</a:t>
            </a:r>
          </a:p>
          <a:p>
            <a:pPr marL="800100" lvl="1" indent="-342900" algn="just">
              <a:lnSpc>
                <a:spcPts val="2999"/>
              </a:lnSpc>
              <a:buFont typeface="Wingdings" panose="05000000000000000000" pitchFamily="2" charset="2"/>
              <a:buChar char="Ø"/>
            </a:pPr>
            <a:r>
              <a:rPr lang="en-US" sz="2000" b="1" spc="-1" dirty="0">
                <a:latin typeface="Calibri"/>
              </a:rPr>
              <a:t>Melhoria da saude física</a:t>
            </a:r>
          </a:p>
          <a:p>
            <a:pPr marL="800100" lvl="1" indent="-342900" algn="just">
              <a:lnSpc>
                <a:spcPts val="2999"/>
              </a:lnSpc>
              <a:buFont typeface="Wingdings" panose="05000000000000000000" pitchFamily="2" charset="2"/>
              <a:buChar char="Ø"/>
            </a:pPr>
            <a:r>
              <a:rPr lang="en-US" sz="2000" b="1" spc="-1" dirty="0">
                <a:latin typeface="Calibri"/>
              </a:rPr>
              <a:t>Melhoria da saúde mental</a:t>
            </a:r>
          </a:p>
          <a:p>
            <a:pPr marL="342900" indent="-342900" algn="just">
              <a:lnSpc>
                <a:spcPts val="2999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FFAB00"/>
                </a:solidFill>
                <a:latin typeface="Calibri"/>
              </a:rPr>
              <a:t>A atividade física tem um impacto enorme na saúde mental porque contribui para a produção de neurotransmissores que potenciam o bem-estar, que nos dão sensações de felicidade e energia. </a:t>
            </a:r>
          </a:p>
          <a:p>
            <a:pPr marL="1257300" lvl="2" indent="-342900" algn="just">
              <a:lnSpc>
                <a:spcPts val="2999"/>
              </a:lnSpc>
              <a:buFont typeface="Arial" panose="020B0604020202020204" pitchFamily="34" charset="0"/>
              <a:buChar char="•"/>
            </a:pPr>
            <a:endParaRPr lang="en-US" sz="2000" b="1" spc="-1" dirty="0">
              <a:solidFill>
                <a:srgbClr val="FFAB00"/>
              </a:solidFill>
              <a:latin typeface="Calibri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02344" y="15489386"/>
            <a:ext cx="8653868" cy="2755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000" b="1" spc="-1" dirty="0">
                <a:latin typeface="Calibri"/>
              </a:rPr>
              <a:t>A metodologia aplicada neste projeto foi, </a:t>
            </a: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para além da base de pesquisas realizadas na internet, diversas discussões em grupo , discussões onde foram debatidos diversos temas </a:t>
            </a:r>
            <a:r>
              <a:rPr lang="pt-PT" sz="2000" b="1" spc="-1" dirty="0">
                <a:latin typeface="Calibri"/>
              </a:rPr>
              <a:t>e escolhemos o que tinha</a:t>
            </a: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 maior aprovação , capacidade de exploração e montagem do mesmo.</a:t>
            </a:r>
          </a:p>
          <a:p>
            <a:pPr algn="just">
              <a:lnSpc>
                <a:spcPts val="2999"/>
              </a:lnSpc>
            </a:pP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Foi essencial a perceção do quotidiano e dos problemas atuais para a implementação deste projeto , </a:t>
            </a:r>
            <a:r>
              <a:rPr lang="pt-PT" sz="2000" b="1" spc="-1" dirty="0">
                <a:solidFill>
                  <a:schemeClr val="bg1"/>
                </a:solidFill>
                <a:latin typeface="Calibri"/>
              </a:rPr>
              <a:t>pois é um assunto muito comum e já existem diversos projetos semelhantes a este.</a:t>
            </a:r>
            <a:endParaRPr lang="en-US" sz="2000" b="1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8513914" y="5756673"/>
            <a:ext cx="5712119" cy="3151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 algn="just">
              <a:lnSpc>
                <a:spcPts val="2999"/>
              </a:lnSpc>
              <a:buFont typeface="Arial" panose="020B0604020202020204" pitchFamily="34" charset="0"/>
              <a:buChar char="•"/>
            </a:pP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Como aplicação</a:t>
            </a:r>
          </a:p>
          <a:p>
            <a:pPr marL="800100" lvl="1" indent="-342900" algn="just">
              <a:lnSpc>
                <a:spcPts val="2999"/>
              </a:lnSpc>
              <a:buFont typeface="Wingdings" panose="05000000000000000000" pitchFamily="2" charset="2"/>
              <a:buChar char="Ø"/>
            </a:pP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Fornecer uma aplicação capaz de: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Visualizar a lotação do ginásio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Realizar a venda de artigos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Realizar um fluxo de entrada e saída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Realizar acompanhamento nutricional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Auxiliar na realização dos treinos</a:t>
            </a:r>
          </a:p>
          <a:p>
            <a:pPr algn="just">
              <a:lnSpc>
                <a:spcPts val="2999"/>
              </a:lnSpc>
            </a:pPr>
            <a:r>
              <a:rPr lang="en-US" sz="2400" spc="-1" dirty="0">
                <a:latin typeface="Arial"/>
              </a:rPr>
              <a:t>	</a:t>
            </a:r>
            <a:endParaRPr lang="en-US" sz="2000" b="1" spc="-1" dirty="0">
              <a:latin typeface="Calibri"/>
            </a:endParaRPr>
          </a:p>
        </p:txBody>
      </p:sp>
      <p:pic>
        <p:nvPicPr>
          <p:cNvPr id="62" name="Imagem 38"/>
          <p:cNvPicPr/>
          <p:nvPr/>
        </p:nvPicPr>
        <p:blipFill>
          <a:blip r:embed="rId4"/>
          <a:stretch/>
        </p:blipFill>
        <p:spPr>
          <a:xfrm>
            <a:off x="13375432" y="2451854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3772016" y="24433100"/>
            <a:ext cx="476100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3600" b="1" strike="noStrike" spc="-1" dirty="0">
                <a:latin typeface="Calibri"/>
              </a:rPr>
              <a:t>BIBLIOGRAPHY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2341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trike="noStrike" spc="-1" dirty="0">
                <a:solidFill>
                  <a:srgbClr val="004B87"/>
                </a:solidFill>
                <a:latin typeface="Calibri"/>
              </a:rPr>
              <a:t>IPCA GYM</a:t>
            </a:r>
            <a:endParaRPr lang="en-US" sz="64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trike="noStrike" spc="-1" dirty="0">
                <a:solidFill>
                  <a:srgbClr val="004B87"/>
                </a:solidFill>
                <a:latin typeface="Calibri"/>
              </a:rPr>
              <a:t>Gonçalo Cunha, João Apresentação &amp; Pedro Simões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i="1" spc="-1" dirty="0">
                <a:solidFill>
                  <a:srgbClr val="004B87"/>
                </a:solidFill>
                <a:latin typeface="Calibri"/>
              </a:rPr>
              <a:t>L</a:t>
            </a:r>
            <a:r>
              <a:rPr lang="pt-PT" sz="3200" b="0" i="1" strike="noStrike" spc="-1" dirty="0">
                <a:solidFill>
                  <a:srgbClr val="004B87"/>
                </a:solidFill>
                <a:latin typeface="Calibri"/>
              </a:rPr>
              <a:t>icenciatura em engenharia de sistemas informáticos 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3207732" y="25170007"/>
            <a:ext cx="564660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100"/>
              </a:lnSpc>
            </a:pPr>
            <a:r>
              <a:rPr lang="pt-PT" sz="1800" b="0" strike="noStrike" spc="-1" dirty="0" err="1">
                <a:solidFill>
                  <a:srgbClr val="004B87"/>
                </a:solidFill>
                <a:latin typeface="Calibri"/>
              </a:rPr>
              <a:t>Up</a:t>
            </a:r>
            <a:r>
              <a:rPr lang="pt-PT" sz="1800" b="0" strike="noStrike" spc="-1" dirty="0">
                <a:solidFill>
                  <a:srgbClr val="004B87"/>
                </a:solidFill>
                <a:latin typeface="Calibri"/>
              </a:rPr>
              <a:t> to 5 </a:t>
            </a:r>
            <a:r>
              <a:rPr lang="pt-PT" sz="1800" b="0" strike="noStrike" spc="-1" dirty="0" err="1">
                <a:solidFill>
                  <a:srgbClr val="004B87"/>
                </a:solidFill>
                <a:latin typeface="Calibri"/>
              </a:rPr>
              <a:t>references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2D7D174B-7143-C6D5-071E-9D1FC9B5E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974547"/>
              </p:ext>
            </p:extLst>
          </p:nvPr>
        </p:nvGraphicFramePr>
        <p:xfrm>
          <a:off x="886083" y="16457618"/>
          <a:ext cx="5257762" cy="303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6" name="CustomShape 19"/>
          <p:cNvSpPr/>
          <p:nvPr/>
        </p:nvSpPr>
        <p:spPr>
          <a:xfrm>
            <a:off x="7955280" y="28254960"/>
            <a:ext cx="6583680" cy="1246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z="1800" b="0" strike="noStrike" spc="-1" dirty="0">
                <a:solidFill>
                  <a:srgbClr val="004B87"/>
                </a:solidFill>
                <a:latin typeface="Calibri"/>
              </a:rPr>
              <a:t>a21145@alunos.ipca.pt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</a:rPr>
              <a:t>a21140@alunos.ipca.pt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</a:rPr>
              <a:t>a21152@alunos.ipca.pt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CustomShape 15">
            <a:extLst>
              <a:ext uri="{FF2B5EF4-FFF2-40B4-BE49-F238E27FC236}">
                <a16:creationId xmlns:a16="http://schemas.microsoft.com/office/drawing/2014/main" id="{CCEF0057-CE24-78E4-B6CD-7437253A4771}"/>
              </a:ext>
            </a:extLst>
          </p:cNvPr>
          <p:cNvSpPr/>
          <p:nvPr/>
        </p:nvSpPr>
        <p:spPr>
          <a:xfrm>
            <a:off x="14131800" y="5802210"/>
            <a:ext cx="5365883" cy="3140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 algn="just">
              <a:lnSpc>
                <a:spcPts val="2999"/>
              </a:lnSpc>
              <a:buFont typeface="Arial" panose="020B0604020202020204" pitchFamily="34" charset="0"/>
              <a:buChar char="•"/>
            </a:pP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Como Comunidade</a:t>
            </a:r>
          </a:p>
          <a:p>
            <a:pPr marL="800100" lvl="1" indent="-342900" algn="just">
              <a:lnSpc>
                <a:spcPts val="2999"/>
              </a:lnSpc>
              <a:buFont typeface="Wingdings" panose="05000000000000000000" pitchFamily="2" charset="2"/>
              <a:buChar char="Ø"/>
            </a:pPr>
            <a:r>
              <a:rPr lang="pt-PT" sz="2000" b="1" spc="-1" dirty="0">
                <a:solidFill>
                  <a:srgbClr val="FFAB00"/>
                </a:solidFill>
                <a:latin typeface="Calibri"/>
              </a:rPr>
              <a:t>Incentivar a comunidade a: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Ter uma vida ativa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Ter uma vida saudável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Combater obesidade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Praticar exercício físico</a:t>
            </a:r>
          </a:p>
          <a:p>
            <a:pPr marL="1257300" lvl="2" indent="-342900" algn="just">
              <a:lnSpc>
                <a:spcPts val="2999"/>
              </a:lnSpc>
              <a:buFont typeface="Wingdings" panose="05000000000000000000" pitchFamily="2" charset="2"/>
              <a:buChar char="§"/>
            </a:pPr>
            <a:r>
              <a:rPr lang="pt-PT" sz="2000" b="1" spc="-1" dirty="0">
                <a:latin typeface="Calibri"/>
              </a:rPr>
              <a:t>Partilhar esta ideia a outros </a:t>
            </a:r>
          </a:p>
          <a:p>
            <a:pPr algn="just">
              <a:lnSpc>
                <a:spcPts val="2999"/>
              </a:lnSpc>
            </a:pPr>
            <a:endParaRPr lang="en-US" sz="2000" b="1" spc="-1" dirty="0">
              <a:latin typeface="Calibri"/>
            </a:endParaRPr>
          </a:p>
        </p:txBody>
      </p:sp>
      <p:pic>
        <p:nvPicPr>
          <p:cNvPr id="17" name="Imagem 16" descr="Uma imagem com seta&#10;&#10;Descrição gerada automaticamente">
            <a:extLst>
              <a:ext uri="{FF2B5EF4-FFF2-40B4-BE49-F238E27FC236}">
                <a16:creationId xmlns:a16="http://schemas.microsoft.com/office/drawing/2014/main" id="{FAD8DAC3-8C41-C071-AA6B-650207981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4116">
            <a:off x="14582496" y="8907829"/>
            <a:ext cx="6870342" cy="2922028"/>
          </a:xfrm>
          <a:prstGeom prst="rect">
            <a:avLst/>
          </a:prstGeom>
        </p:spPr>
      </p:pic>
      <p:pic>
        <p:nvPicPr>
          <p:cNvPr id="19" name="Imagem 18" descr="Uma imagem com seta&#10;&#10;Descrição gerada automaticamente">
            <a:extLst>
              <a:ext uri="{FF2B5EF4-FFF2-40B4-BE49-F238E27FC236}">
                <a16:creationId xmlns:a16="http://schemas.microsoft.com/office/drawing/2014/main" id="{541F18E9-8629-C95A-21BC-F521677FB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8844">
            <a:off x="4267697" y="5806241"/>
            <a:ext cx="5405694" cy="2621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357</Words>
  <Application>Microsoft Office PowerPoint</Application>
  <PresentationFormat>Personalizados</PresentationFormat>
  <Paragraphs>45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Gonçalo Moreira da Cunha</cp:lastModifiedBy>
  <cp:revision>90</cp:revision>
  <dcterms:created xsi:type="dcterms:W3CDTF">2014-03-10T11:06:56Z</dcterms:created>
  <dcterms:modified xsi:type="dcterms:W3CDTF">2023-01-04T17:31:55Z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