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p:scale>
          <a:sx n="66" d="100"/>
          <a:sy n="66" d="100"/>
        </p:scale>
        <p:origin x="378" y="-6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pt-PT" sz="468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pt-PT" sz="421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pt-PT" sz="421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pt-PT"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pt-PT"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pt-PT" sz="2000" b="0" strike="noStrike" spc="-1">
                <a:solidFill>
                  <a:srgbClr val="000000"/>
                </a:solidFill>
                <a:latin typeface="Calibri"/>
              </a:rPr>
              <a:t>Seventh Outline Level</a:t>
            </a: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a21140@alunos.ipca.pt" TargetMode="External"/><Relationship Id="rId13"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hyperlink" Target="mailto:a21152@alunos.ipca.pt" TargetMode="External"/><Relationship Id="rId12" Type="http://schemas.openxmlformats.org/officeDocument/2006/relationships/image" Target="../media/image6.png"/><Relationship Id="rId2"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hyperlink" Target="https://www.youtube.com/watch?v=jjGjkElvcfc" TargetMode="External"/><Relationship Id="rId11" Type="http://schemas.openxmlformats.org/officeDocument/2006/relationships/image" Target="../media/image5.png"/><Relationship Id="rId5" Type="http://schemas.openxmlformats.org/officeDocument/2006/relationships/hyperlink" Target="https://www.youtube.com/watch?v=iEXh1-KVeVc" TargetMode="External"/><Relationship Id="rId10" Type="http://schemas.openxmlformats.org/officeDocument/2006/relationships/image" Target="../media/image4.png"/><Relationship Id="rId4" Type="http://schemas.openxmlformats.org/officeDocument/2006/relationships/hyperlink" Target="https://dev.to/theimpulson/make-get-requests-with-retrofit2-on-android-using-kotlin-4e4c" TargetMode="External"/><Relationship Id="rId9" Type="http://schemas.openxmlformats.org/officeDocument/2006/relationships/hyperlink" Target="mailto:a21145@alunos.ipca.pt"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86277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a:off x="7686360" y="4859640"/>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5" name="CustomShape 3"/>
          <p:cNvSpPr/>
          <p:nvPr/>
        </p:nvSpPr>
        <p:spPr>
          <a:xfrm>
            <a:off x="7635960" y="11421360"/>
            <a:ext cx="12451680" cy="70149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sp>
        <p:nvSpPr>
          <p:cNvPr id="47" name="CustomShape 5"/>
          <p:cNvSpPr/>
          <p:nvPr/>
        </p:nvSpPr>
        <p:spPr>
          <a:xfrm>
            <a:off x="14197680" y="19076400"/>
            <a:ext cx="588996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a:p>
            <a:endParaRPr lang="pt-PT" dirty="0"/>
          </a:p>
          <a:p>
            <a:endParaRPr lang="pt-PT" dirty="0"/>
          </a:p>
          <a:p>
            <a:endParaRPr lang="pt-PT" dirty="0"/>
          </a:p>
          <a:p>
            <a:endParaRPr lang="pt-PT" dirty="0"/>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25680" y="19916280"/>
            <a:ext cx="5646600" cy="31537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en-US" sz="2400" b="0" i="0" dirty="0">
                <a:solidFill>
                  <a:schemeClr val="accent1">
                    <a:lumMod val="50000"/>
                  </a:schemeClr>
                </a:solidFill>
                <a:effectLst/>
                <a:latin typeface="Calibri" panose="020F0502020204030204" pitchFamily="34" charset="0"/>
                <a:cs typeface="Calibri" panose="020F0502020204030204" pitchFamily="34" charset="0"/>
              </a:rPr>
              <a:t>In the results and conclusions section of our poster on the IGYM mobile application, we would like to mention that the results presented were obtained through testing conducted by us during the app-building process. During these tests, we observed a significant increase in efficiency in business management for gyms using IGYM. </a:t>
            </a:r>
            <a:endParaRPr lang="en-US" sz="2400" b="0" strike="noStrike" spc="-1" dirty="0">
              <a:solidFill>
                <a:schemeClr val="accent1">
                  <a:lumMod val="50000"/>
                </a:schemeClr>
              </a:solidFill>
              <a:latin typeface="Calibri" panose="020F0502020204030204" pitchFamily="34" charset="0"/>
              <a:cs typeface="Calibri" panose="020F0502020204030204" pitchFamily="34" charset="0"/>
            </a:endParaRPr>
          </a:p>
        </p:txBody>
      </p:sp>
      <p:sp>
        <p:nvSpPr>
          <p:cNvPr id="54" name="CustomShape 8"/>
          <p:cNvSpPr/>
          <p:nvPr/>
        </p:nvSpPr>
        <p:spPr>
          <a:xfrm>
            <a:off x="7683480" y="19916280"/>
            <a:ext cx="5436000" cy="35360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en-US" sz="2400" b="0" i="0" dirty="0">
                <a:solidFill>
                  <a:schemeClr val="accent1">
                    <a:lumMod val="50000"/>
                  </a:schemeClr>
                </a:solidFill>
                <a:effectLst/>
                <a:latin typeface="Calibri" panose="020F0502020204030204" pitchFamily="34" charset="0"/>
                <a:cs typeface="Calibri" panose="020F0502020204030204" pitchFamily="34" charset="0"/>
              </a:rPr>
              <a:t>In conclusion, the testing conducted during the development process of the IGYM mobile application demonstrated that it is an effective tool to help gyms manage their business more efficiently and provide an exceptional experience to their customers. With IGYM, gyms can maximize their efficiency and offer exceptional value to their customers.</a:t>
            </a:r>
            <a:endParaRPr lang="en-US" sz="2400" b="0" strike="noStrike" spc="-1" dirty="0">
              <a:solidFill>
                <a:schemeClr val="accent1">
                  <a:lumMod val="50000"/>
                </a:schemeClr>
              </a:solidFill>
              <a:latin typeface="Calibri" panose="020F0502020204030204" pitchFamily="34" charset="0"/>
              <a:cs typeface="Calibri" panose="020F0502020204030204" pitchFamily="34" charset="0"/>
            </a:endParaRP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840816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525680" y="5771880"/>
            <a:ext cx="5151240" cy="52615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2400" b="0" i="0" dirty="0">
                <a:solidFill>
                  <a:schemeClr val="accent1">
                    <a:lumMod val="50000"/>
                  </a:schemeClr>
                </a:solidFill>
                <a:effectLst/>
                <a:latin typeface="Calibri" panose="020F0502020204030204" pitchFamily="34" charset="0"/>
                <a:cs typeface="Calibri" panose="020F0502020204030204" pitchFamily="34" charset="0"/>
              </a:rPr>
              <a:t>The IGYM mobile application is a powerful tool to help gyms manage their business more efficiently. With IGYM, gyms can easily manage staff, customers, an online store, gym occupancy and much more. Additionally, IGYM offers a platform for customers to view personalized workout plans, current gym occupancy, and even nutrition plans. With IGYM, gyms have everything they need to manage their business more efficiently and provide an excellent experience for their customers</a:t>
            </a:r>
            <a:r>
              <a:rPr lang="en-US" sz="2400" b="0" i="0" dirty="0">
                <a:effectLst/>
                <a:latin typeface="Calibri" panose="020F0502020204030204" pitchFamily="34" charset="0"/>
                <a:cs typeface="Calibri" panose="020F0502020204030204" pitchFamily="34" charset="0"/>
              </a:rPr>
              <a:t>.</a:t>
            </a:r>
            <a:endParaRPr lang="en-US" sz="2400" b="0" strike="noStrike" spc="-1" dirty="0">
              <a:latin typeface="Calibri" panose="020F0502020204030204" pitchFamily="34" charset="0"/>
              <a:ea typeface="Calibri" panose="020F0502020204030204" pitchFamily="34" charset="0"/>
              <a:cs typeface="Calibri" panose="020F0502020204030204" pitchFamily="34" charset="0"/>
            </a:endParaRPr>
          </a:p>
        </p:txBody>
      </p:sp>
      <p:sp>
        <p:nvSpPr>
          <p:cNvPr id="59" name="CustomShape 13"/>
          <p:cNvSpPr/>
          <p:nvPr/>
        </p:nvSpPr>
        <p:spPr>
          <a:xfrm>
            <a:off x="7918200" y="12299400"/>
            <a:ext cx="11842560" cy="353842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3080" indent="-342720" algn="just">
              <a:lnSpc>
                <a:spcPts val="2999"/>
              </a:lnSpc>
              <a:buSzPct val="100000"/>
              <a:buBlip>
                <a:blip r:embed="rId3"/>
              </a:buBlip>
            </a:pPr>
            <a:r>
              <a:rPr lang="en-US" sz="2400" b="0" i="0" dirty="0">
                <a:solidFill>
                  <a:schemeClr val="accent1">
                    <a:lumMod val="50000"/>
                  </a:schemeClr>
                </a:solidFill>
                <a:effectLst/>
                <a:latin typeface="Söhne"/>
              </a:rPr>
              <a:t>The IGYM mobile application was developed using the Android platform and tools such as Kotlin, Android Studio, and Ngrok. The API was created in C# on Visual Studio and the database was created with SQL Server on Microsoft Server SQL Management Studio. During the development process, we used the Scrum project management framework and weekly sprints to efficiently deliver the project.</a:t>
            </a:r>
          </a:p>
          <a:p>
            <a:pPr marL="343080" indent="-342720" algn="just">
              <a:lnSpc>
                <a:spcPts val="2999"/>
              </a:lnSpc>
              <a:buSzPct val="100000"/>
              <a:buBlip>
                <a:blip r:embed="rId3"/>
              </a:buBlip>
            </a:pPr>
            <a:r>
              <a:rPr lang="en-US" sz="2400" b="0" i="0" dirty="0">
                <a:solidFill>
                  <a:schemeClr val="accent1">
                    <a:lumMod val="50000"/>
                  </a:schemeClr>
                </a:solidFill>
                <a:effectLst/>
                <a:latin typeface="Söhne"/>
              </a:rPr>
              <a:t>IGYM includes management tools for gyms and resources for customers such as personalized workout and nutrition plans. We are measuring the success of IGYM with metrics such as increased efficiency in business management, increased customer satisfaction, and increased revenue. </a:t>
            </a:r>
          </a:p>
        </p:txBody>
      </p:sp>
      <p:sp>
        <p:nvSpPr>
          <p:cNvPr id="61" name="CustomShape 15"/>
          <p:cNvSpPr/>
          <p:nvPr/>
        </p:nvSpPr>
        <p:spPr>
          <a:xfrm>
            <a:off x="7918200" y="5695560"/>
            <a:ext cx="5712120" cy="353842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Help gym managers to:</a:t>
            </a:r>
          </a:p>
          <a:p>
            <a:pPr algn="just">
              <a:lnSpc>
                <a:spcPts val="2999"/>
              </a:lnSpc>
            </a:pPr>
            <a:endParaRPr lang="pt-PT" sz="2400" spc="-1" dirty="0">
              <a:solidFill>
                <a:schemeClr val="accent1">
                  <a:lumMod val="50000"/>
                </a:schemeClr>
              </a:solidFill>
              <a:latin typeface="Calibri" panose="020F0502020204030204" pitchFamily="34" charset="0"/>
              <a:cs typeface="Calibri" panose="020F0502020204030204" pitchFamily="34" charset="0"/>
            </a:endParaRPr>
          </a:p>
          <a:p>
            <a:pPr marL="343080" indent="-342720" algn="just">
              <a:lnSpc>
                <a:spcPts val="2999"/>
              </a:lnSpc>
              <a:buSzPct val="100000"/>
              <a:buBlip>
                <a:blip r:embed="rId3"/>
              </a:buBlip>
            </a:pPr>
            <a:r>
              <a:rPr lang="en-US" sz="2400" b="0" i="0" dirty="0">
                <a:solidFill>
                  <a:schemeClr val="accent1">
                    <a:lumMod val="50000"/>
                  </a:schemeClr>
                </a:solidFill>
                <a:effectLst/>
                <a:latin typeface="Calibri" panose="020F0502020204030204" pitchFamily="34" charset="0"/>
                <a:cs typeface="Calibri" panose="020F0502020204030204" pitchFamily="34" charset="0"/>
              </a:rPr>
              <a:t>Manage their business more efficiently;</a:t>
            </a:r>
          </a:p>
          <a:p>
            <a:pPr marL="343080" indent="-342720" algn="just">
              <a:lnSpc>
                <a:spcPts val="2999"/>
              </a:lnSpc>
              <a:buSzPct val="100000"/>
              <a:buBlip>
                <a:blip r:embed="rId3"/>
              </a:buBlip>
            </a:pPr>
            <a:r>
              <a:rPr lang="en-US" sz="2400" dirty="0">
                <a:solidFill>
                  <a:schemeClr val="accent1">
                    <a:lumMod val="50000"/>
                  </a:schemeClr>
                </a:solidFill>
                <a:latin typeface="Calibri" panose="020F0502020204030204" pitchFamily="34" charset="0"/>
                <a:cs typeface="Calibri" panose="020F0502020204030204" pitchFamily="34" charset="0"/>
              </a:rPr>
              <a:t>Manage gym capacity and flux control;</a:t>
            </a:r>
          </a:p>
          <a:p>
            <a:pPr marL="343080" indent="-342720" algn="just">
              <a:lnSpc>
                <a:spcPts val="2999"/>
              </a:lnSpc>
              <a:buSzPct val="100000"/>
              <a:buBlip>
                <a:blip r:embed="rId3"/>
              </a:buBlip>
            </a:pPr>
            <a:r>
              <a:rPr lang="pt-PT" sz="2400" b="0" i="0" dirty="0">
                <a:solidFill>
                  <a:schemeClr val="accent1">
                    <a:lumMod val="50000"/>
                  </a:schemeClr>
                </a:solidFill>
                <a:effectLst/>
                <a:latin typeface="Calibri" panose="020F0502020204030204" pitchFamily="34" charset="0"/>
                <a:cs typeface="Calibri" panose="020F0502020204030204" pitchFamily="34" charset="0"/>
              </a:rPr>
              <a:t>Improving customer experience</a:t>
            </a:r>
            <a:r>
              <a:rPr lang="en-US" sz="2400" b="0" i="0" dirty="0">
                <a:solidFill>
                  <a:schemeClr val="accent1">
                    <a:lumMod val="50000"/>
                  </a:schemeClr>
                </a:solidFill>
                <a:effectLst/>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Calibri" panose="020F0502020204030204" pitchFamily="34" charset="0"/>
                <a:cs typeface="Calibri" panose="020F0502020204030204" pitchFamily="34" charset="0"/>
              </a:rPr>
              <a:t>Increasing revenue</a:t>
            </a:r>
            <a:r>
              <a:rPr lang="en-US" sz="2400" dirty="0">
                <a:solidFill>
                  <a:schemeClr val="accent1">
                    <a:lumMod val="50000"/>
                  </a:schemeClr>
                </a:solidFill>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Calibri" panose="020F0502020204030204" pitchFamily="34" charset="0"/>
                <a:cs typeface="Calibri" panose="020F0502020204030204" pitchFamily="34" charset="0"/>
              </a:rPr>
              <a:t>Reducing costs</a:t>
            </a:r>
            <a:r>
              <a:rPr lang="en-US" sz="2400" b="0" i="0" dirty="0">
                <a:solidFill>
                  <a:schemeClr val="accent1">
                    <a:lumMod val="50000"/>
                  </a:schemeClr>
                </a:solidFill>
                <a:effectLst/>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Calibri" panose="020F0502020204030204" pitchFamily="34" charset="0"/>
                <a:cs typeface="Calibri" panose="020F0502020204030204" pitchFamily="34" charset="0"/>
              </a:rPr>
              <a:t>Increasing gym visibility</a:t>
            </a:r>
            <a:r>
              <a:rPr lang="en-US" sz="2400" b="0" i="0" dirty="0">
                <a:solidFill>
                  <a:schemeClr val="accent1">
                    <a:lumMod val="50000"/>
                  </a:schemeClr>
                </a:solidFill>
                <a:effectLst/>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endParaRPr lang="en-US" sz="2400" b="0" i="0" dirty="0">
              <a:solidFill>
                <a:schemeClr val="accent1">
                  <a:lumMod val="50000"/>
                </a:schemeClr>
              </a:solidFill>
              <a:effectLst/>
              <a:latin typeface="Söhne"/>
            </a:endParaRPr>
          </a:p>
        </p:txBody>
      </p:sp>
      <p:pic>
        <p:nvPicPr>
          <p:cNvPr id="62" name="Imagem 38"/>
          <p:cNvPicPr/>
          <p:nvPr/>
        </p:nvPicPr>
        <p:blipFill>
          <a:blip r:embed="rId2"/>
          <a:stretch/>
        </p:blipFill>
        <p:spPr>
          <a:xfrm>
            <a:off x="14574240" y="19333080"/>
            <a:ext cx="304560" cy="367920"/>
          </a:xfrm>
          <a:prstGeom prst="rect">
            <a:avLst/>
          </a:prstGeom>
          <a:ln>
            <a:noFill/>
          </a:ln>
        </p:spPr>
      </p:pic>
      <p:sp>
        <p:nvSpPr>
          <p:cNvPr id="63" name="CustomShape 16"/>
          <p:cNvSpPr/>
          <p:nvPr/>
        </p:nvSpPr>
        <p:spPr>
          <a:xfrm>
            <a:off x="14999760" y="192081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7689600" y="994680"/>
            <a:ext cx="12884400" cy="304553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3900"/>
              </a:lnSpc>
            </a:pPr>
            <a:r>
              <a:rPr lang="pt-PT" sz="4000" b="1" spc="-1" dirty="0">
                <a:solidFill>
                  <a:srgbClr val="004B87"/>
                </a:solidFill>
                <a:latin typeface="Calibri"/>
              </a:rPr>
              <a:t>Mobile Application to manage a gym </a:t>
            </a:r>
            <a:r>
              <a:rPr lang="pt-PT" sz="4000" b="1" spc="-1" dirty="0" err="1">
                <a:solidFill>
                  <a:srgbClr val="004B87"/>
                </a:solidFill>
                <a:latin typeface="Calibri"/>
              </a:rPr>
              <a:t>and</a:t>
            </a:r>
            <a:r>
              <a:rPr lang="pt-PT" sz="4000" b="1" spc="-1" dirty="0">
                <a:solidFill>
                  <a:srgbClr val="004B87"/>
                </a:solidFill>
                <a:latin typeface="Calibri"/>
              </a:rPr>
              <a:t> </a:t>
            </a:r>
            <a:r>
              <a:rPr lang="pt-PT" sz="4000" b="1" spc="-1" dirty="0" err="1">
                <a:solidFill>
                  <a:srgbClr val="004B87"/>
                </a:solidFill>
                <a:latin typeface="Calibri"/>
              </a:rPr>
              <a:t>it’s</a:t>
            </a:r>
            <a:r>
              <a:rPr lang="pt-PT" sz="4000" b="1" spc="-1" dirty="0">
                <a:solidFill>
                  <a:srgbClr val="004B87"/>
                </a:solidFill>
                <a:latin typeface="Calibri"/>
              </a:rPr>
              <a:t> </a:t>
            </a:r>
            <a:r>
              <a:rPr lang="pt-PT" sz="4000" b="1" spc="-1" dirty="0" err="1">
                <a:solidFill>
                  <a:srgbClr val="004B87"/>
                </a:solidFill>
                <a:latin typeface="Calibri"/>
              </a:rPr>
              <a:t>clients</a:t>
            </a:r>
            <a:br>
              <a:rPr lang="pt-PT" sz="3200" b="1" spc="-1" dirty="0">
                <a:solidFill>
                  <a:srgbClr val="004B87"/>
                </a:solidFill>
                <a:latin typeface="Calibri"/>
              </a:rPr>
            </a:br>
            <a:r>
              <a:rPr lang="pt-PT" sz="3200" spc="-1" dirty="0">
                <a:solidFill>
                  <a:srgbClr val="004B87"/>
                </a:solidFill>
                <a:latin typeface="Calibri"/>
              </a:rPr>
              <a:t>João Carlos da Costa Apresentação 21152</a:t>
            </a:r>
          </a:p>
          <a:p>
            <a:pPr>
              <a:lnSpc>
                <a:spcPts val="3900"/>
              </a:lnSpc>
            </a:pPr>
            <a:r>
              <a:rPr lang="pt-PT" sz="3200" strike="noStrike" spc="-1" dirty="0">
                <a:solidFill>
                  <a:srgbClr val="004B87"/>
                </a:solidFill>
                <a:latin typeface="Calibri"/>
              </a:rPr>
              <a:t>Pedro Vieira Simões 21140</a:t>
            </a:r>
          </a:p>
          <a:p>
            <a:pPr>
              <a:lnSpc>
                <a:spcPts val="3900"/>
              </a:lnSpc>
            </a:pPr>
            <a:r>
              <a:rPr lang="pt-PT" sz="3200" spc="-1" dirty="0">
                <a:solidFill>
                  <a:srgbClr val="004B87"/>
                </a:solidFill>
                <a:latin typeface="Calibri"/>
              </a:rPr>
              <a:t>Gonçalo Moreira da Cunha 21145</a:t>
            </a:r>
            <a:endParaRPr lang="en-US" sz="3200" strike="noStrike" spc="-1" dirty="0">
              <a:latin typeface="Arial"/>
            </a:endParaRPr>
          </a:p>
          <a:p>
            <a:pPr>
              <a:lnSpc>
                <a:spcPts val="3900"/>
              </a:lnSpc>
            </a:pPr>
            <a:r>
              <a:rPr lang="pt-PT" sz="2400" i="1" spc="-1" dirty="0" err="1">
                <a:solidFill>
                  <a:srgbClr val="004B87"/>
                </a:solidFill>
                <a:latin typeface="Calibri"/>
              </a:rPr>
              <a:t>Students</a:t>
            </a:r>
            <a:r>
              <a:rPr lang="pt-PT" sz="2400" b="0" i="1" strike="noStrike" spc="-1" dirty="0">
                <a:solidFill>
                  <a:srgbClr val="004B87"/>
                </a:solidFill>
                <a:latin typeface="Calibri"/>
              </a:rPr>
              <a:t> in Computer Engineering</a:t>
            </a:r>
          </a:p>
          <a:p>
            <a:pPr>
              <a:lnSpc>
                <a:spcPts val="3900"/>
              </a:lnSpc>
            </a:pPr>
            <a:r>
              <a:rPr lang="pt-PT" sz="2400" b="0" strike="noStrike" spc="-1" dirty="0">
                <a:solidFill>
                  <a:srgbClr val="004B87"/>
                </a:solidFill>
                <a:latin typeface="Calibri"/>
              </a:rPr>
              <a:t>Supervisor </a:t>
            </a:r>
            <a:r>
              <a:rPr lang="pt-PT" sz="2400" spc="-1" dirty="0">
                <a:solidFill>
                  <a:srgbClr val="004B87"/>
                </a:solidFill>
                <a:latin typeface="Calibri"/>
              </a:rPr>
              <a:t>Eduardo Peixoto and Patrícia Leite</a:t>
            </a:r>
            <a:endParaRPr lang="en-US" sz="2400" b="0" strike="noStrike" spc="-1" dirty="0">
              <a:latin typeface="Arial"/>
            </a:endParaRPr>
          </a:p>
        </p:txBody>
      </p:sp>
      <p:sp>
        <p:nvSpPr>
          <p:cNvPr id="65" name="CustomShape 18"/>
          <p:cNvSpPr/>
          <p:nvPr/>
        </p:nvSpPr>
        <p:spPr>
          <a:xfrm>
            <a:off x="14319360" y="19916280"/>
            <a:ext cx="5646600" cy="59001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l"/>
            <a:r>
              <a:rPr lang="pt-PT" sz="2400" b="0" i="0" dirty="0">
                <a:solidFill>
                  <a:schemeClr val="accent1">
                    <a:lumMod val="50000"/>
                  </a:schemeClr>
                </a:solidFill>
                <a:effectLst/>
                <a:latin typeface="Calibri" panose="020F0502020204030204" pitchFamily="34" charset="0"/>
                <a:cs typeface="Calibri" panose="020F0502020204030204" pitchFamily="34" charset="0"/>
              </a:rPr>
              <a:t>[1] - "Making GET Requests with Retrofit2 on Android using Kotlin," The Impulson, </a:t>
            </a:r>
            <a:r>
              <a:rPr lang="pt-PT" sz="2400" b="0" i="0" u="sng" dirty="0">
                <a:solidFill>
                  <a:schemeClr val="accent1">
                    <a:lumMod val="50000"/>
                  </a:schemeClr>
                </a:solidFill>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https://dev.to/theimpulson/make-get-requests-with-retrofit2-on-android-using-kotlin-4e4c</a:t>
            </a:r>
            <a:endParaRPr lang="pt-PT" sz="2400" u="sng" dirty="0">
              <a:solidFill>
                <a:schemeClr val="accent1">
                  <a:lumMod val="50000"/>
                </a:schemeClr>
              </a:solidFill>
              <a:latin typeface="Calibri" panose="020F0502020204030204" pitchFamily="34" charset="0"/>
              <a:cs typeface="Calibri" panose="020F0502020204030204" pitchFamily="34" charset="0"/>
            </a:endParaRPr>
          </a:p>
          <a:p>
            <a:pPr algn="l"/>
            <a:br>
              <a:rPr lang="pt-PT" sz="2400" b="0" i="0" dirty="0">
                <a:solidFill>
                  <a:schemeClr val="accent1">
                    <a:lumMod val="50000"/>
                  </a:schemeClr>
                </a:solidFill>
                <a:effectLst/>
                <a:latin typeface="Calibri" panose="020F0502020204030204" pitchFamily="34" charset="0"/>
                <a:cs typeface="Calibri" panose="020F0502020204030204" pitchFamily="34" charset="0"/>
              </a:rPr>
            </a:br>
            <a:r>
              <a:rPr lang="pt-PT" sz="2400" b="0" i="0" dirty="0">
                <a:solidFill>
                  <a:schemeClr val="accent1">
                    <a:lumMod val="50000"/>
                  </a:schemeClr>
                </a:solidFill>
                <a:effectLst/>
                <a:latin typeface="Calibri" panose="020F0502020204030204" pitchFamily="34" charset="0"/>
                <a:cs typeface="Calibri" panose="020F0502020204030204" pitchFamily="34" charset="0"/>
              </a:rPr>
              <a:t>[2] - "Android Kotlin Tutorial - Retrofit + PHP + MySQL - CRUD," YouTube, </a:t>
            </a:r>
            <a:r>
              <a:rPr lang="pt-PT" sz="2400" b="0" i="0" u="sng" dirty="0">
                <a:solidFill>
                  <a:schemeClr val="accent1">
                    <a:lumMod val="50000"/>
                  </a:schemeClr>
                </a:solidFill>
                <a:effectLst/>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https://www.youtube.com/watch?v=iEXh1-KVeVc</a:t>
            </a:r>
            <a:endParaRPr lang="pt-PT" sz="2400" b="0" i="0" dirty="0">
              <a:solidFill>
                <a:schemeClr val="accent1">
                  <a:lumMod val="50000"/>
                </a:schemeClr>
              </a:solidFill>
              <a:effectLst/>
              <a:latin typeface="Calibri" panose="020F0502020204030204" pitchFamily="34" charset="0"/>
              <a:cs typeface="Calibri" panose="020F0502020204030204" pitchFamily="34" charset="0"/>
            </a:endParaRPr>
          </a:p>
          <a:p>
            <a:pPr algn="l"/>
            <a:endParaRPr lang="pt-PT" sz="2400" b="0" i="0" dirty="0">
              <a:solidFill>
                <a:schemeClr val="accent1">
                  <a:lumMod val="50000"/>
                </a:schemeClr>
              </a:solidFill>
              <a:effectLst/>
              <a:latin typeface="Calibri" panose="020F0502020204030204" pitchFamily="34" charset="0"/>
              <a:cs typeface="Calibri" panose="020F0502020204030204" pitchFamily="34" charset="0"/>
            </a:endParaRPr>
          </a:p>
          <a:p>
            <a:pPr algn="l"/>
            <a:r>
              <a:rPr lang="pt-PT" sz="2400" dirty="0">
                <a:solidFill>
                  <a:schemeClr val="accent1">
                    <a:lumMod val="50000"/>
                  </a:schemeClr>
                </a:solidFill>
                <a:latin typeface="Calibri" panose="020F0502020204030204" pitchFamily="34" charset="0"/>
                <a:cs typeface="Calibri" panose="020F0502020204030204" pitchFamily="34" charset="0"/>
              </a:rPr>
              <a:t>[3] - </a:t>
            </a:r>
            <a:r>
              <a:rPr lang="pt-PT" sz="2400" b="0" i="0" dirty="0">
                <a:solidFill>
                  <a:schemeClr val="accent1">
                    <a:lumMod val="50000"/>
                  </a:schemeClr>
                </a:solidFill>
                <a:effectLst/>
                <a:latin typeface="Calibri" panose="020F0502020204030204" pitchFamily="34" charset="0"/>
                <a:cs typeface="Calibri" panose="020F0502020204030204" pitchFamily="34" charset="0"/>
              </a:rPr>
              <a:t>"Kotlin Android Tutorial - Retrofit + PHP + MySQL," YouTube, </a:t>
            </a:r>
            <a:r>
              <a:rPr lang="pt-PT" sz="2400" b="0" i="0" u="sng" dirty="0">
                <a:solidFill>
                  <a:schemeClr val="accent1">
                    <a:lumMod val="50000"/>
                  </a:schemeClr>
                </a:solidFill>
                <a:effectLst/>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https://www.youtube.com/watch?v=jjGjkElvcfc</a:t>
            </a:r>
            <a:endParaRPr lang="pt-PT" sz="2400" b="0" i="0" dirty="0">
              <a:solidFill>
                <a:schemeClr val="accent1">
                  <a:lumMod val="50000"/>
                </a:schemeClr>
              </a:solidFill>
              <a:effectLst/>
              <a:latin typeface="Calibri" panose="020F0502020204030204" pitchFamily="34" charset="0"/>
              <a:cs typeface="Calibri" panose="020F0502020204030204" pitchFamily="34" charset="0"/>
            </a:endParaRPr>
          </a:p>
          <a:p>
            <a:pPr algn="just">
              <a:lnSpc>
                <a:spcPts val="2100"/>
              </a:lnSpc>
            </a:pPr>
            <a:endParaRPr lang="en-US" sz="1800" b="0" strike="noStrike" spc="-1" dirty="0">
              <a:latin typeface="Arial"/>
            </a:endParaRPr>
          </a:p>
        </p:txBody>
      </p:sp>
      <p:sp>
        <p:nvSpPr>
          <p:cNvPr id="66" name="CustomShape 19"/>
          <p:cNvSpPr/>
          <p:nvPr/>
        </p:nvSpPr>
        <p:spPr>
          <a:xfrm>
            <a:off x="7955280" y="28254960"/>
            <a:ext cx="5675040" cy="155602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hlinkClick r:id="rId7"/>
              </a:rPr>
              <a:t>a21152@</a:t>
            </a:r>
            <a:r>
              <a:rPr lang="en-GB" spc="-1" dirty="0">
                <a:solidFill>
                  <a:srgbClr val="004B87"/>
                </a:solidFill>
                <a:latin typeface="Calibri"/>
                <a:hlinkClick r:id="rId7"/>
              </a:rPr>
              <a:t>alunos.ipca.pt</a:t>
            </a:r>
            <a:r>
              <a:rPr lang="en-US" spc="-1" dirty="0">
                <a:latin typeface="Arial"/>
              </a:rPr>
              <a:t> </a:t>
            </a:r>
            <a:r>
              <a:rPr lang="en-GB" sz="1800" b="0" strike="noStrike" spc="-1" dirty="0">
                <a:solidFill>
                  <a:srgbClr val="004B87"/>
                </a:solidFill>
                <a:latin typeface="Calibri"/>
                <a:ea typeface="Arial"/>
              </a:rPr>
              <a:t>(João Apresentação)</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hlinkClick r:id="rId8"/>
              </a:rPr>
              <a:t>a21140@</a:t>
            </a:r>
            <a:r>
              <a:rPr lang="en-GB" spc="-1" dirty="0">
                <a:solidFill>
                  <a:srgbClr val="004B87"/>
                </a:solidFill>
                <a:latin typeface="Calibri"/>
                <a:hlinkClick r:id="rId8"/>
              </a:rPr>
              <a:t>alunos.ipca.pt</a:t>
            </a:r>
            <a:r>
              <a:rPr lang="en-US" spc="-1" dirty="0">
                <a:latin typeface="Arial"/>
              </a:rPr>
              <a:t> </a:t>
            </a:r>
            <a:r>
              <a:rPr lang="en-GB" sz="1800" b="0" strike="noStrike" spc="-1" dirty="0">
                <a:solidFill>
                  <a:srgbClr val="004B87"/>
                </a:solidFill>
                <a:latin typeface="Calibri"/>
                <a:ea typeface="Arial"/>
              </a:rPr>
              <a:t>(Pedro Simões)</a:t>
            </a:r>
          </a:p>
          <a:p>
            <a:pPr>
              <a:lnSpc>
                <a:spcPts val="1760"/>
              </a:lnSpc>
              <a:spcAft>
                <a:spcPts val="601"/>
              </a:spcAft>
            </a:pPr>
            <a:r>
              <a:rPr lang="en-GB" spc="-1" dirty="0">
                <a:solidFill>
                  <a:srgbClr val="004B87"/>
                </a:solidFill>
                <a:latin typeface="Calibri"/>
                <a:hlinkClick r:id="rId9"/>
              </a:rPr>
              <a:t>a21145@alunos.ipca.pt</a:t>
            </a:r>
            <a:r>
              <a:rPr lang="en-GB" spc="-1" dirty="0">
                <a:solidFill>
                  <a:srgbClr val="004B87"/>
                </a:solidFill>
                <a:latin typeface="Calibri"/>
              </a:rPr>
              <a:t> (Gonçalo Cunha)</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epeixoto@ipca.pt (Eduardo Peixoto)</a:t>
            </a:r>
          </a:p>
        </p:txBody>
      </p:sp>
      <p:sp>
        <p:nvSpPr>
          <p:cNvPr id="67" name="CustomShape 20"/>
          <p:cNvSpPr/>
          <p:nvPr/>
        </p:nvSpPr>
        <p:spPr>
          <a:xfrm>
            <a:off x="14144760" y="5695560"/>
            <a:ext cx="5616000" cy="23842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r>
              <a:rPr lang="pt-PT" sz="24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Provide to gym clients:</a:t>
            </a:r>
          </a:p>
          <a:p>
            <a:pPr algn="just">
              <a:lnSpc>
                <a:spcPts val="2999"/>
              </a:lnSpc>
            </a:pPr>
            <a:endParaRPr lang="en-US" sz="2400" b="0" strike="noStrike" spc="-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343080" indent="-342720" algn="just">
              <a:lnSpc>
                <a:spcPts val="2999"/>
              </a:lnSpc>
              <a:buSzPct val="100000"/>
              <a:buBlip>
                <a:blip r:embed="rId3"/>
              </a:buBlip>
            </a:pPr>
            <a:r>
              <a:rPr lang="en-US" sz="2400" b="0" i="0" dirty="0">
                <a:solidFill>
                  <a:schemeClr val="accent1">
                    <a:lumMod val="50000"/>
                  </a:schemeClr>
                </a:solidFill>
                <a:effectLst/>
                <a:latin typeface="Söhne"/>
              </a:rPr>
              <a:t>Access to personalized workout plans</a:t>
            </a:r>
            <a:r>
              <a:rPr lang="en-US" sz="2400" b="0" i="0" spc="-1" dirty="0">
                <a:solidFill>
                  <a:schemeClr val="accent1">
                    <a:lumMod val="50000"/>
                  </a:schemeClr>
                </a:solidFill>
                <a:effectLst/>
                <a:latin typeface="Calibri" panose="020F0502020204030204" pitchFamily="34" charset="0"/>
                <a:cs typeface="Calibri" panose="020F0502020204030204" pitchFamily="34" charset="0"/>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Söhne"/>
              </a:rPr>
              <a:t>Access to nutrition plans;</a:t>
            </a:r>
          </a:p>
          <a:p>
            <a:pPr marL="343080" indent="-342720" algn="just">
              <a:lnSpc>
                <a:spcPts val="2999"/>
              </a:lnSpc>
              <a:buSzPct val="100000"/>
              <a:buBlip>
                <a:blip r:embed="rId3"/>
              </a:buBlip>
            </a:pPr>
            <a:r>
              <a:rPr lang="pt-PT" sz="2400" b="0" i="0" dirty="0">
                <a:solidFill>
                  <a:schemeClr val="accent1">
                    <a:lumMod val="50000"/>
                  </a:schemeClr>
                </a:solidFill>
                <a:effectLst/>
                <a:latin typeface="Söhne"/>
              </a:rPr>
              <a:t>Monitoring gym attendance</a:t>
            </a:r>
            <a:r>
              <a:rPr lang="pt-PT" sz="2400" dirty="0">
                <a:solidFill>
                  <a:schemeClr val="accent1">
                    <a:lumMod val="50000"/>
                  </a:schemeClr>
                </a:solidFill>
                <a:latin typeface="Söhne"/>
              </a:rPr>
              <a:t>;</a:t>
            </a:r>
          </a:p>
          <a:p>
            <a:pPr marL="343080" indent="-342720" algn="just">
              <a:lnSpc>
                <a:spcPts val="2999"/>
              </a:lnSpc>
              <a:buSzPct val="100000"/>
              <a:buBlip>
                <a:blip r:embed="rId3"/>
              </a:buBlip>
            </a:pPr>
            <a:r>
              <a:rPr lang="pt-PT" sz="2400" b="0" i="0" dirty="0">
                <a:solidFill>
                  <a:schemeClr val="accent1">
                    <a:lumMod val="50000"/>
                  </a:schemeClr>
                </a:solidFill>
                <a:effectLst/>
                <a:latin typeface="Söhne"/>
              </a:rPr>
              <a:t>Access to support resources;</a:t>
            </a:r>
            <a:endParaRPr lang="pt-PT" sz="2400" spc="-1" dirty="0">
              <a:solidFill>
                <a:schemeClr val="accent1">
                  <a:lumMod val="50000"/>
                </a:schemeClr>
              </a:solidFill>
              <a:latin typeface="Calibri"/>
            </a:endParaRPr>
          </a:p>
        </p:txBody>
      </p:sp>
      <p:pic>
        <p:nvPicPr>
          <p:cNvPr id="3" name="Imagem 2">
            <a:extLst>
              <a:ext uri="{FF2B5EF4-FFF2-40B4-BE49-F238E27FC236}">
                <a16:creationId xmlns:a16="http://schemas.microsoft.com/office/drawing/2014/main" id="{7F4D668A-0A9B-05BE-9FDD-D93040E0D397}"/>
              </a:ext>
            </a:extLst>
          </p:cNvPr>
          <p:cNvPicPr>
            <a:picLocks noChangeAspect="1"/>
          </p:cNvPicPr>
          <p:nvPr/>
        </p:nvPicPr>
        <p:blipFill rotWithShape="1">
          <a:blip r:embed="rId10">
            <a:extLst>
              <a:ext uri="{28A0092B-C50C-407E-A947-70E740481C1C}">
                <a14:useLocalDpi xmlns:a14="http://schemas.microsoft.com/office/drawing/2010/main" val="0"/>
              </a:ext>
            </a:extLst>
          </a:blip>
          <a:srcRect l="8101" t="33546" r="10767" b="34813"/>
          <a:stretch/>
        </p:blipFill>
        <p:spPr>
          <a:xfrm>
            <a:off x="1525679" y="11102165"/>
            <a:ext cx="5151241" cy="2008936"/>
          </a:xfrm>
          <a:prstGeom prst="rect">
            <a:avLst/>
          </a:prstGeom>
        </p:spPr>
      </p:pic>
      <p:pic>
        <p:nvPicPr>
          <p:cNvPr id="5" name="Imagem 4">
            <a:extLst>
              <a:ext uri="{FF2B5EF4-FFF2-40B4-BE49-F238E27FC236}">
                <a16:creationId xmlns:a16="http://schemas.microsoft.com/office/drawing/2014/main" id="{6F0883D8-4239-E2B0-0FFE-9DBE2FA010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707052" y="16482646"/>
            <a:ext cx="1121045" cy="1315702"/>
          </a:xfrm>
          <a:prstGeom prst="rect">
            <a:avLst/>
          </a:prstGeom>
        </p:spPr>
      </p:pic>
      <p:pic>
        <p:nvPicPr>
          <p:cNvPr id="7" name="Imagem 6">
            <a:extLst>
              <a:ext uri="{FF2B5EF4-FFF2-40B4-BE49-F238E27FC236}">
                <a16:creationId xmlns:a16="http://schemas.microsoft.com/office/drawing/2014/main" id="{E5C3BA90-3E34-1913-E823-5BAD589BF8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497163" y="16482646"/>
            <a:ext cx="1263597" cy="1358004"/>
          </a:xfrm>
          <a:prstGeom prst="rect">
            <a:avLst/>
          </a:prstGeom>
        </p:spPr>
      </p:pic>
      <p:pic>
        <p:nvPicPr>
          <p:cNvPr id="9" name="Imagem 8">
            <a:extLst>
              <a:ext uri="{FF2B5EF4-FFF2-40B4-BE49-F238E27FC236}">
                <a16:creationId xmlns:a16="http://schemas.microsoft.com/office/drawing/2014/main" id="{256CF174-7E11-C69E-6247-3B5205850CF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722283" y="16503796"/>
            <a:ext cx="1315703" cy="1315703"/>
          </a:xfrm>
          <a:prstGeom prst="rect">
            <a:avLst/>
          </a:prstGeom>
        </p:spPr>
      </p:pic>
      <p:pic>
        <p:nvPicPr>
          <p:cNvPr id="13" name="Imagem 12">
            <a:extLst>
              <a:ext uri="{FF2B5EF4-FFF2-40B4-BE49-F238E27FC236}">
                <a16:creationId xmlns:a16="http://schemas.microsoft.com/office/drawing/2014/main" id="{BED60764-C0DA-6937-D622-AA477DE1BAA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18185" y="13634415"/>
            <a:ext cx="3566228" cy="509461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789</TotalTime>
  <Words>537</Words>
  <Application>Microsoft Office PowerPoint</Application>
  <PresentationFormat>Personalizados</PresentationFormat>
  <Paragraphs>41</Paragraphs>
  <Slides>1</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vt:i4>
      </vt:variant>
    </vt:vector>
  </HeadingPairs>
  <TitlesOfParts>
    <vt:vector size="7" baseType="lpstr">
      <vt:lpstr>Arial</vt:lpstr>
      <vt:lpstr>Calibri</vt:lpstr>
      <vt:lpstr>Söhne</vt:lpstr>
      <vt:lpstr>Symbol</vt:lpstr>
      <vt:lpstr>Wingdings</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Pedro Simoes</cp:lastModifiedBy>
  <cp:revision>94</cp:revision>
  <dcterms:created xsi:type="dcterms:W3CDTF">2014-03-10T11:06:56Z</dcterms:created>
  <dcterms:modified xsi:type="dcterms:W3CDTF">2023-01-06T19:53:13Z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