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47" r:id="rId7"/>
    <p:sldId id="353" r:id="rId8"/>
    <p:sldId id="358" r:id="rId9"/>
    <p:sldId id="283" r:id="rId10"/>
    <p:sldId id="357" r:id="rId11"/>
    <p:sldId id="355" r:id="rId12"/>
    <p:sldId id="285" r:id="rId13"/>
    <p:sldId id="356" r:id="rId14"/>
    <p:sldId id="342" r:id="rId15"/>
    <p:sldId id="26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F"/>
    <a:srgbClr val="191919"/>
    <a:srgbClr val="EDEFF7"/>
    <a:srgbClr val="D0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600" b="1" dirty="0">
              <a:solidFill>
                <a:schemeClr val="bg2"/>
              </a:solidFill>
              <a:effectLst/>
              <a:latin typeface="+mj-lt"/>
            </a:rPr>
            <a:t>Gather agency demo data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349299C9-846E-4827-813A-349CCCE20782}">
      <dgm:prSet phldrT="[Text]" custT="1"/>
      <dgm:spPr/>
      <dgm:t>
        <a:bodyPr lIns="0" tIns="432000" rIns="18288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accent2"/>
              </a:solidFill>
              <a:latin typeface="+mn-lt"/>
              <a:ea typeface="+mn-ea"/>
              <a:cs typeface="+mn-cs"/>
            </a:rPr>
            <a:t>Tag vehicles in fleet to be phased out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 sz="140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en-US" sz="1600" b="1" dirty="0">
              <a:solidFill>
                <a:schemeClr val="bg2"/>
              </a:solidFill>
              <a:effectLst/>
              <a:latin typeface="+mj-lt"/>
            </a:rPr>
            <a:t>Clean data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en-US" sz="1600" b="1" dirty="0">
              <a:solidFill>
                <a:schemeClr val="bg2"/>
              </a:solidFill>
              <a:effectLst/>
              <a:latin typeface="+mj-lt"/>
            </a:rPr>
            <a:t>Re-test hypotheses</a:t>
          </a:r>
          <a:endParaRPr lang="ru-RU" sz="1600" b="1" dirty="0">
            <a:solidFill>
              <a:schemeClr val="bg2"/>
            </a:solidFill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9E838AE2-4659-4603-ABC8-58DF4222C0D4}">
      <dgm:prSet custT="1"/>
      <dgm:spPr/>
      <dgm:t>
        <a:bodyPr/>
        <a:lstStyle/>
        <a:p>
          <a:r>
            <a:rPr lang="en-US" sz="1600" b="1" dirty="0">
              <a:solidFill>
                <a:schemeClr val="bg2"/>
              </a:solidFill>
              <a:effectLst/>
              <a:latin typeface="+mj-lt"/>
            </a:rPr>
            <a:t>Assess for patterns</a:t>
          </a:r>
          <a:endParaRPr lang="ru-RU" sz="1600" b="1" dirty="0">
            <a:solidFill>
              <a:schemeClr val="bg2"/>
            </a:solidFill>
            <a:effectLst/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 sz="140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 sz="1400"/>
        </a:p>
      </dgm:t>
    </dgm:pt>
    <dgm:pt modelId="{04A40292-9119-41B2-B968-7B651F20675D}">
      <dgm:prSet custT="1"/>
      <dgm:spPr/>
      <dgm:t>
        <a:bodyPr lIns="0" tIns="432000" rIns="182880" anchor="t" anchorCtr="0"/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200" kern="1200" dirty="0">
              <a:solidFill>
                <a:srgbClr val="F5F8FF"/>
              </a:solidFill>
              <a:latin typeface="Century Gothic" panose="020F0302020204030204"/>
              <a:ea typeface="+mn-ea"/>
              <a:cs typeface="+mn-cs"/>
            </a:rPr>
            <a:t>Increase sales through new branch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 sz="140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 sz="1400"/>
        </a:p>
      </dgm:t>
    </dgm:pt>
    <dgm:pt modelId="{C8E903CE-0CFD-4D68-A857-80E14557005E}">
      <dgm:prSet custT="1"/>
      <dgm:spPr/>
      <dgm:t>
        <a:bodyPr lIns="0" tIns="432000" rIns="0" anchor="t" anchorCtr="0"/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200" kern="1200" dirty="0">
              <a:solidFill>
                <a:srgbClr val="F5F8FF"/>
              </a:solidFill>
              <a:latin typeface="Century Gothic" panose="020F0302020204030204"/>
              <a:ea typeface="+mn-ea"/>
              <a:cs typeface="+mn-cs"/>
            </a:rPr>
            <a:t>Donate Vehicles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 sz="1400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 sz="140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3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0" presStyleCnt="3" custLinFactX="-57483" custLinFactY="43868" custLinFactNeighborX="-100000" custLinFactNeighborY="100000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1" presStyleCnt="3">
        <dgm:presLayoutVars>
          <dgm:bulletEnabled val="1"/>
        </dgm:presLayoutVars>
      </dgm:prSet>
      <dgm:spPr/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DDD8217-14DA-AF4E-9FE3-03C109C46553}" type="pres">
      <dgm:prSet presAssocID="{9E838AE2-4659-4603-ABC8-58DF4222C0D4}" presName="desTx" presStyleLbl="revTx" presStyleIdx="2" presStyleCnt="3">
        <dgm:presLayoutVars>
          <dgm:bulletEnabled val="1"/>
        </dgm:presLayoutVars>
      </dgm:prSet>
      <dgm:spPr/>
    </dgm:pt>
  </dgm:ptLst>
  <dgm:cxnLst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CF54291C-AAFD-4FA4-9A16-20CE892BA907}" srcId="{55C0B14E-AEA6-48D3-A387-ED4A3A3BF840}" destId="{9E838AE2-4659-4603-ABC8-58DF4222C0D4}" srcOrd="3" destOrd="0" parTransId="{5FC53805-9431-4BC8-ADB9-DABF59DE31C7}" sibTransId="{61F1BCD3-232D-4C03-B56C-182BCB6108CD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1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2" destOrd="0" parTransId="{B301371B-A53D-4B79-8B8D-7B304894442B}" sibTransId="{BF05D8EE-4413-4737-8721-DAF10D6CAB04}"/>
    <dgm:cxn modelId="{AFF79FE3-07C5-0B49-85EE-6433005303BF}" type="presOf" srcId="{C8E903CE-0CFD-4D68-A857-80E14557005E}" destId="{7DDD8217-14DA-AF4E-9FE3-03C109C46553}" srcOrd="0" destOrd="0" presId="urn:microsoft.com/office/officeart/2005/8/layout/chevron1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E1AE297C-D1A4-B74A-87CF-7C0F7CEADAF3}" type="presParOf" srcId="{69331891-6B40-0C44-A32D-46158B8E57A3}" destId="{9D079F4D-3747-784B-B50B-CC270636EE58}" srcOrd="2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3" destOrd="0" presId="urn:microsoft.com/office/officeart/2005/8/layout/chevron1"/>
    <dgm:cxn modelId="{40E56247-A374-E44F-A1ED-68F8892D0FBE}" type="presParOf" srcId="{69331891-6B40-0C44-A32D-46158B8E57A3}" destId="{930410B6-8652-C443-9B5D-34A37BFD720A}" srcOrd="4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5" destOrd="0" presId="urn:microsoft.com/office/officeart/2005/8/layout/chevron1"/>
    <dgm:cxn modelId="{3B28C8B0-303A-7849-A9AF-14659B84A82D}" type="presParOf" srcId="{69331891-6B40-0C44-A32D-46158B8E57A3}" destId="{F1F2B902-8668-234E-8139-B8846854FBF6}" srcOrd="6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LinkedIn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cap="none" dirty="0">
              <a:latin typeface="+mj-lt"/>
              <a:ea typeface="+mn-ea"/>
              <a:cs typeface="+mn-cs"/>
            </a:rPr>
            <a:t>PreshessJones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Instagram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dirty="0">
              <a:latin typeface="+mj-lt"/>
              <a:ea typeface="+mn-ea"/>
              <a:cs typeface="+mn-cs"/>
            </a:rPr>
            <a:t>@</a:t>
          </a:r>
          <a:r>
            <a:rPr lang="en-US" sz="1600" cap="none" dirty="0">
              <a:latin typeface="+mj-lt"/>
              <a:ea typeface="+mn-ea"/>
              <a:cs typeface="+mn-cs"/>
            </a:rPr>
            <a:t>JustP_resh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BC68B812-A325-41D8-A08E-C2392666DF66}">
      <dgm:prSet custT="1"/>
      <dgm:spPr>
        <a:xfrm>
          <a:off x="1144111" y="2478387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>
              <a:latin typeface="+mj-lt"/>
              <a:ea typeface="+mn-ea"/>
              <a:cs typeface="+mn-cs"/>
            </a:rPr>
            <a:t>Email</a:t>
          </a:r>
          <a:br>
            <a:rPr lang="en-US" sz="1400" dirty="0">
              <a:latin typeface="+mj-lt"/>
              <a:ea typeface="+mn-ea"/>
              <a:cs typeface="+mn-cs"/>
            </a:rPr>
          </a:br>
          <a:r>
            <a:rPr lang="en-US" sz="1400" dirty="0" err="1">
              <a:latin typeface="+mj-lt"/>
              <a:ea typeface="+mn-ea"/>
              <a:cs typeface="+mn-cs"/>
            </a:rPr>
            <a:t>Preshess@quriocity.design</a:t>
          </a:r>
          <a:endParaRPr lang="en-US" sz="1400" dirty="0">
            <a:latin typeface="+mj-lt"/>
            <a:ea typeface="+mn-ea"/>
            <a:cs typeface="+mn-cs"/>
          </a:endParaRP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7D1766B6-66CF-40CE-9693-BD20AFFFA3C9}">
      <dgm:prSet custT="1"/>
      <dgm:spPr>
        <a:xfrm>
          <a:off x="1144111" y="3716603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Phone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dirty="0">
              <a:latin typeface="+mj-lt"/>
              <a:ea typeface="+mn-ea"/>
              <a:cs typeface="+mn-cs"/>
            </a:rPr>
            <a:t>971-258-0951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4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4" custScaleX="120071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4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4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13F17AF8-950C-456F-AC54-760BBE52F290}" type="pres">
      <dgm:prSet presAssocID="{C201C5C8-D4F2-4559-AF23-68BB4B3E7FB1}" presName="sibTrans" presStyleCnt="0"/>
      <dgm:spPr/>
    </dgm:pt>
    <dgm:pt modelId="{EA4BD492-063C-4B67-B2F7-C08CB328337E}" type="pres">
      <dgm:prSet presAssocID="{BC68B812-A325-41D8-A08E-C2392666DF66}" presName="compNode" presStyleCnt="0"/>
      <dgm:spPr/>
    </dgm:pt>
    <dgm:pt modelId="{AA942612-CA7A-414A-8A41-5AF47E8BF18D}" type="pres">
      <dgm:prSet presAssocID="{BC68B812-A325-41D8-A08E-C2392666DF66}" presName="iconBgRect" presStyleLbl="bgShp" presStyleIdx="2" presStyleCnt="4"/>
      <dgm:spPr>
        <a:noFill/>
      </dgm:spPr>
    </dgm:pt>
    <dgm:pt modelId="{501CE67F-3782-42E8-B14B-7322FA3A6AF9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DD1F19D-F3F5-4EAE-8108-BE4892B97AFD}" type="pres">
      <dgm:prSet presAssocID="{BC68B812-A325-41D8-A08E-C2392666DF66}" presName="spaceRect" presStyleCnt="0"/>
      <dgm:spPr/>
    </dgm:pt>
    <dgm:pt modelId="{9E96DB26-9770-4D6D-9455-A20B7E0EBF8C}" type="pres">
      <dgm:prSet presAssocID="{BC68B812-A325-41D8-A08E-C2392666DF66}" presName="textRect" presStyleLbl="revTx" presStyleIdx="2" presStyleCnt="4" custScaleX="160329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26C2295D-42E0-41C5-8B47-C82164646E5C}" type="pres">
      <dgm:prSet presAssocID="{E950D3C2-0472-429B-98B0-86C856FA65A1}" presName="sibTrans" presStyleCnt="0"/>
      <dgm:spPr/>
    </dgm:pt>
    <dgm:pt modelId="{B35AC086-3D53-473A-9AC9-09E397585F82}" type="pres">
      <dgm:prSet presAssocID="{7D1766B6-66CF-40CE-9693-BD20AFFFA3C9}" presName="compNode" presStyleCnt="0"/>
      <dgm:spPr/>
    </dgm:pt>
    <dgm:pt modelId="{AB9CFA30-80BB-4CBE-9CD8-BDB5E9753036}" type="pres">
      <dgm:prSet presAssocID="{7D1766B6-66CF-40CE-9693-BD20AFFFA3C9}" presName="iconBgRect" presStyleLbl="bgShp" presStyleIdx="3" presStyleCnt="4"/>
      <dgm:spPr>
        <a:noFill/>
      </dgm:spPr>
    </dgm:pt>
    <dgm:pt modelId="{3B505E4C-CA1F-4180-AD3B-9413D55B103E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A52F42F-EEA0-44B3-B748-B3BEB14B1E36}" type="pres">
      <dgm:prSet presAssocID="{7D1766B6-66CF-40CE-9693-BD20AFFFA3C9}" presName="spaceRect" presStyleCnt="0"/>
      <dgm:spPr/>
    </dgm:pt>
    <dgm:pt modelId="{7DA92A6E-F038-46D1-A456-33051C764A8B}" type="pres">
      <dgm:prSet presAssocID="{7D1766B6-66CF-40CE-9693-BD20AFFFA3C9}" presName="textRect" presStyleLbl="revTx" presStyleIdx="3" presStyleCnt="4">
        <dgm:presLayoutVars>
          <dgm:chMax val="1"/>
          <dgm:chPref val="1"/>
        </dgm:presLayoutVars>
      </dgm:prSet>
      <dgm:spPr>
        <a:prstGeom prst="rect">
          <a:avLst/>
        </a:prstGeom>
      </dgm:spPr>
    </dgm:pt>
  </dgm:ptLst>
  <dgm:cxnLst>
    <dgm:cxn modelId="{BDC8DB12-5AB2-AD47-84CD-925932D590A0}" type="presOf" srcId="{BC68B812-A325-41D8-A08E-C2392666DF66}" destId="{9E96DB26-9770-4D6D-9455-A20B7E0EBF8C}" srcOrd="0" destOrd="0" presId="urn:microsoft.com/office/officeart/2018/5/layout/IconCircleLabelList"/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11AC1149-7888-014D-BECD-51B658FC0001}" type="presOf" srcId="{7D1766B6-66CF-40CE-9693-BD20AFFFA3C9}" destId="{7DA92A6E-F038-46D1-A456-33051C764A8B}" srcOrd="0" destOrd="0" presId="urn:microsoft.com/office/officeart/2018/5/layout/IconCircleLabelList"/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  <dgm:cxn modelId="{0DDF2DDA-612B-084C-A66E-A6FA6C68F536}" type="presParOf" srcId="{F899A4D3-2C9C-4287-A235-DE3E047E7C22}" destId="{13F17AF8-950C-456F-AC54-760BBE52F290}" srcOrd="3" destOrd="0" presId="urn:microsoft.com/office/officeart/2018/5/layout/IconCircleLabelList"/>
    <dgm:cxn modelId="{DF06FE87-7390-924D-BE10-631C1BD28152}" type="presParOf" srcId="{F899A4D3-2C9C-4287-A235-DE3E047E7C22}" destId="{EA4BD492-063C-4B67-B2F7-C08CB328337E}" srcOrd="4" destOrd="0" presId="urn:microsoft.com/office/officeart/2018/5/layout/IconCircleLabelList"/>
    <dgm:cxn modelId="{AB1F3E90-4689-0F4D-80B8-0694A84B1E80}" type="presParOf" srcId="{EA4BD492-063C-4B67-B2F7-C08CB328337E}" destId="{AA942612-CA7A-414A-8A41-5AF47E8BF18D}" srcOrd="0" destOrd="0" presId="urn:microsoft.com/office/officeart/2018/5/layout/IconCircleLabelList"/>
    <dgm:cxn modelId="{51230EBC-5F2E-8C4A-87F4-6C71F2AFE095}" type="presParOf" srcId="{EA4BD492-063C-4B67-B2F7-C08CB328337E}" destId="{501CE67F-3782-42E8-B14B-7322FA3A6AF9}" srcOrd="1" destOrd="0" presId="urn:microsoft.com/office/officeart/2018/5/layout/IconCircleLabelList"/>
    <dgm:cxn modelId="{34AA554A-0C79-B840-AD57-C6BC6E00BF8B}" type="presParOf" srcId="{EA4BD492-063C-4B67-B2F7-C08CB328337E}" destId="{4DD1F19D-F3F5-4EAE-8108-BE4892B97AFD}" srcOrd="2" destOrd="0" presId="urn:microsoft.com/office/officeart/2018/5/layout/IconCircleLabelList"/>
    <dgm:cxn modelId="{BF33A1E9-A3ED-9647-B0B0-D5D9C87E6E3D}" type="presParOf" srcId="{EA4BD492-063C-4B67-B2F7-C08CB328337E}" destId="{9E96DB26-9770-4D6D-9455-A20B7E0EBF8C}" srcOrd="3" destOrd="0" presId="urn:microsoft.com/office/officeart/2018/5/layout/IconCircleLabelList"/>
    <dgm:cxn modelId="{859D5017-7230-FB4E-94AD-047D1335E5BD}" type="presParOf" srcId="{F899A4D3-2C9C-4287-A235-DE3E047E7C22}" destId="{26C2295D-42E0-41C5-8B47-C82164646E5C}" srcOrd="5" destOrd="0" presId="urn:microsoft.com/office/officeart/2018/5/layout/IconCircleLabelList"/>
    <dgm:cxn modelId="{AF12D39B-DD68-5A4B-87E0-714C70F4D7C4}" type="presParOf" srcId="{F899A4D3-2C9C-4287-A235-DE3E047E7C22}" destId="{B35AC086-3D53-473A-9AC9-09E397585F82}" srcOrd="6" destOrd="0" presId="urn:microsoft.com/office/officeart/2018/5/layout/IconCircleLabelList"/>
    <dgm:cxn modelId="{E5EE2F91-9E9C-1B45-AA06-EEC3B7942487}" type="presParOf" srcId="{B35AC086-3D53-473A-9AC9-09E397585F82}" destId="{AB9CFA30-80BB-4CBE-9CD8-BDB5E9753036}" srcOrd="0" destOrd="0" presId="urn:microsoft.com/office/officeart/2018/5/layout/IconCircleLabelList"/>
    <dgm:cxn modelId="{2409393D-61F0-2148-90EA-2B7F6A0F538D}" type="presParOf" srcId="{B35AC086-3D53-473A-9AC9-09E397585F82}" destId="{3B505E4C-CA1F-4180-AD3B-9413D55B103E}" srcOrd="1" destOrd="0" presId="urn:microsoft.com/office/officeart/2018/5/layout/IconCircleLabelList"/>
    <dgm:cxn modelId="{91A098FF-0967-A249-9E35-C3C079104C7F}" type="presParOf" srcId="{B35AC086-3D53-473A-9AC9-09E397585F82}" destId="{2A52F42F-EEA0-44B3-B748-B3BEB14B1E36}" srcOrd="2" destOrd="0" presId="urn:microsoft.com/office/officeart/2018/5/layout/IconCircleLabelList"/>
    <dgm:cxn modelId="{9C84FE3F-12E3-2D4D-B7D2-C18633251A01}" type="presParOf" srcId="{B35AC086-3D53-473A-9AC9-09E397585F82}" destId="{7DA92A6E-F038-46D1-A456-33051C764A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9674" y="694247"/>
          <a:ext cx="2671762" cy="10687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/>
              </a:solidFill>
              <a:effectLst/>
              <a:latin typeface="+mj-lt"/>
            </a:rPr>
            <a:t>Gather agency demo data</a:t>
          </a:r>
        </a:p>
      </dsp:txBody>
      <dsp:txXfrm>
        <a:off x="544027" y="694247"/>
        <a:ext cx="1603057" cy="1068705"/>
      </dsp:txXfrm>
    </dsp:sp>
    <dsp:sp modelId="{79CA1122-69FB-0B4E-B2C9-4D2ECE3F8377}">
      <dsp:nvSpPr>
        <dsp:cNvPr id="0" name=""/>
        <dsp:cNvSpPr/>
      </dsp:nvSpPr>
      <dsp:spPr>
        <a:xfrm>
          <a:off x="9674" y="1896540"/>
          <a:ext cx="213741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accent2"/>
              </a:solidFill>
              <a:latin typeface="+mn-lt"/>
              <a:ea typeface="+mn-ea"/>
              <a:cs typeface="+mn-cs"/>
            </a:rPr>
            <a:t>Tag vehicles in fleet to be phased out</a:t>
          </a:r>
        </a:p>
      </dsp:txBody>
      <dsp:txXfrm>
        <a:off x="9674" y="1896540"/>
        <a:ext cx="2137410" cy="1170000"/>
      </dsp:txXfrm>
    </dsp:sp>
    <dsp:sp modelId="{81520718-E0A3-F74D-A443-828F2E61E496}">
      <dsp:nvSpPr>
        <dsp:cNvPr id="0" name=""/>
        <dsp:cNvSpPr/>
      </dsp:nvSpPr>
      <dsp:spPr>
        <a:xfrm>
          <a:off x="2465437" y="694247"/>
          <a:ext cx="2671762" cy="1068705"/>
        </a:xfrm>
        <a:prstGeom prst="chevron">
          <a:avLst/>
        </a:prstGeom>
        <a:solidFill>
          <a:schemeClr val="accent3">
            <a:hueOff val="-2249913"/>
            <a:satOff val="-675"/>
            <a:lumOff val="-188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/>
              </a:solidFill>
              <a:effectLst/>
              <a:latin typeface="+mj-lt"/>
            </a:rPr>
            <a:t>Clean data</a:t>
          </a:r>
        </a:p>
      </dsp:txBody>
      <dsp:txXfrm>
        <a:off x="2999790" y="694247"/>
        <a:ext cx="1603057" cy="1068705"/>
      </dsp:txXfrm>
    </dsp:sp>
    <dsp:sp modelId="{0CD56FB9-D72E-9940-8548-010CDB0C9363}">
      <dsp:nvSpPr>
        <dsp:cNvPr id="0" name=""/>
        <dsp:cNvSpPr/>
      </dsp:nvSpPr>
      <dsp:spPr>
        <a:xfrm>
          <a:off x="4921199" y="694247"/>
          <a:ext cx="2671762" cy="1068705"/>
        </a:xfrm>
        <a:prstGeom prst="chevron">
          <a:avLst/>
        </a:prstGeom>
        <a:solidFill>
          <a:schemeClr val="accent3">
            <a:hueOff val="-4499826"/>
            <a:satOff val="-1350"/>
            <a:lumOff val="-377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/>
              </a:solidFill>
              <a:effectLst/>
              <a:latin typeface="+mj-lt"/>
            </a:rPr>
            <a:t>Re-test hypotheses</a:t>
          </a:r>
          <a:endParaRPr lang="ru-RU" sz="1600" b="1" kern="1200" dirty="0">
            <a:solidFill>
              <a:schemeClr val="bg2"/>
            </a:solidFill>
            <a:effectLst/>
            <a:latin typeface="+mj-lt"/>
          </a:endParaRPr>
        </a:p>
      </dsp:txBody>
      <dsp:txXfrm>
        <a:off x="5455552" y="694247"/>
        <a:ext cx="1603057" cy="1068705"/>
      </dsp:txXfrm>
    </dsp:sp>
    <dsp:sp modelId="{F38F5139-7DF1-3240-BF8A-0D0B02C34E33}">
      <dsp:nvSpPr>
        <dsp:cNvPr id="0" name=""/>
        <dsp:cNvSpPr/>
      </dsp:nvSpPr>
      <dsp:spPr>
        <a:xfrm>
          <a:off x="4921199" y="1896540"/>
          <a:ext cx="213741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200" kern="1200" dirty="0">
              <a:solidFill>
                <a:srgbClr val="F5F8FF"/>
              </a:solidFill>
              <a:latin typeface="Century Gothic" panose="020F0302020204030204"/>
              <a:ea typeface="+mn-ea"/>
              <a:cs typeface="+mn-cs"/>
            </a:rPr>
            <a:t>Increase sales through new branch</a:t>
          </a:r>
        </a:p>
      </dsp:txBody>
      <dsp:txXfrm>
        <a:off x="4921199" y="1896540"/>
        <a:ext cx="2137410" cy="1170000"/>
      </dsp:txXfrm>
    </dsp:sp>
    <dsp:sp modelId="{BB3B3198-26D7-164E-981A-C5A96DD0DBEF}">
      <dsp:nvSpPr>
        <dsp:cNvPr id="0" name=""/>
        <dsp:cNvSpPr/>
      </dsp:nvSpPr>
      <dsp:spPr>
        <a:xfrm>
          <a:off x="7376962" y="694247"/>
          <a:ext cx="2671762" cy="1068705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/>
              </a:solidFill>
              <a:effectLst/>
              <a:latin typeface="+mj-lt"/>
            </a:rPr>
            <a:t>Assess for patterns</a:t>
          </a:r>
          <a:endParaRPr lang="ru-RU" sz="1600" b="1" kern="1200" dirty="0">
            <a:solidFill>
              <a:schemeClr val="bg2"/>
            </a:solidFill>
            <a:effectLst/>
            <a:latin typeface="+mj-lt"/>
          </a:endParaRPr>
        </a:p>
      </dsp:txBody>
      <dsp:txXfrm>
        <a:off x="7911315" y="694247"/>
        <a:ext cx="1603057" cy="1068705"/>
      </dsp:txXfrm>
    </dsp:sp>
    <dsp:sp modelId="{7DDD8217-14DA-AF4E-9FE3-03C109C46553}">
      <dsp:nvSpPr>
        <dsp:cNvPr id="0" name=""/>
        <dsp:cNvSpPr/>
      </dsp:nvSpPr>
      <dsp:spPr>
        <a:xfrm>
          <a:off x="7376962" y="1896540"/>
          <a:ext cx="213741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200" kern="1200" dirty="0">
              <a:solidFill>
                <a:srgbClr val="F5F8FF"/>
              </a:solidFill>
              <a:latin typeface="Century Gothic" panose="020F0302020204030204"/>
              <a:ea typeface="+mn-ea"/>
              <a:cs typeface="+mn-cs"/>
            </a:rPr>
            <a:t>Donate Vehicles</a:t>
          </a:r>
        </a:p>
      </dsp:txBody>
      <dsp:txXfrm>
        <a:off x="7376962" y="1896540"/>
        <a:ext cx="2137410" cy="117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764738" y="80039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998738" y="103439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233099" y="2240394"/>
          <a:ext cx="21612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LinkedIn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cap="none" dirty="0">
              <a:latin typeface="+mj-lt"/>
              <a:ea typeface="+mn-ea"/>
              <a:cs typeface="+mn-cs"/>
            </a:rPr>
            <a:t>PreshessJones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233099" y="2240394"/>
        <a:ext cx="2161278" cy="720000"/>
      </dsp:txXfrm>
    </dsp:sp>
    <dsp:sp modelId="{1FC3D828-343B-42C4-A35E-FB3CAA3FB1B3}">
      <dsp:nvSpPr>
        <dsp:cNvPr id="0" name=""/>
        <dsp:cNvSpPr/>
      </dsp:nvSpPr>
      <dsp:spPr>
        <a:xfrm>
          <a:off x="3060377" y="80039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3294377" y="103439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2709377" y="22403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Instagram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dirty="0">
              <a:latin typeface="+mj-lt"/>
              <a:ea typeface="+mn-ea"/>
              <a:cs typeface="+mn-cs"/>
            </a:rPr>
            <a:t>@</a:t>
          </a:r>
          <a:r>
            <a:rPr lang="en-US" sz="1600" kern="1200" cap="none" dirty="0">
              <a:latin typeface="+mj-lt"/>
              <a:ea typeface="+mn-ea"/>
              <a:cs typeface="+mn-cs"/>
            </a:rPr>
            <a:t>JustP_resh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2709377" y="2240394"/>
        <a:ext cx="1800000" cy="720000"/>
      </dsp:txXfrm>
    </dsp:sp>
    <dsp:sp modelId="{AA942612-CA7A-414A-8A41-5AF47E8BF18D}">
      <dsp:nvSpPr>
        <dsp:cNvPr id="0" name=""/>
        <dsp:cNvSpPr/>
      </dsp:nvSpPr>
      <dsp:spPr>
        <a:xfrm>
          <a:off x="5718339" y="80039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E67F-3782-42E8-B14B-7322FA3A6AF9}">
      <dsp:nvSpPr>
        <dsp:cNvPr id="0" name=""/>
        <dsp:cNvSpPr/>
      </dsp:nvSpPr>
      <dsp:spPr>
        <a:xfrm>
          <a:off x="5952339" y="103439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DB26-9770-4D6D-9455-A20B7E0EBF8C}">
      <dsp:nvSpPr>
        <dsp:cNvPr id="0" name=""/>
        <dsp:cNvSpPr/>
      </dsp:nvSpPr>
      <dsp:spPr>
        <a:xfrm>
          <a:off x="4824378" y="2240394"/>
          <a:ext cx="28859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latin typeface="+mj-lt"/>
              <a:ea typeface="+mn-ea"/>
              <a:cs typeface="+mn-cs"/>
            </a:rPr>
            <a:t>Email</a:t>
          </a:r>
          <a:br>
            <a:rPr lang="en-US" sz="1400" kern="1200" dirty="0">
              <a:latin typeface="+mj-lt"/>
              <a:ea typeface="+mn-ea"/>
              <a:cs typeface="+mn-cs"/>
            </a:rPr>
          </a:br>
          <a:r>
            <a:rPr lang="en-US" sz="1400" kern="1200" dirty="0" err="1">
              <a:latin typeface="+mj-lt"/>
              <a:ea typeface="+mn-ea"/>
              <a:cs typeface="+mn-cs"/>
            </a:rPr>
            <a:t>Preshess@quriocity.design</a:t>
          </a:r>
          <a:endParaRPr lang="en-US" sz="1400" kern="1200" dirty="0">
            <a:latin typeface="+mj-lt"/>
            <a:ea typeface="+mn-ea"/>
            <a:cs typeface="+mn-cs"/>
          </a:endParaRPr>
        </a:p>
      </dsp:txBody>
      <dsp:txXfrm>
        <a:off x="4824378" y="2240394"/>
        <a:ext cx="2885922" cy="720000"/>
      </dsp:txXfrm>
    </dsp:sp>
    <dsp:sp modelId="{AB9CFA30-80BB-4CBE-9CD8-BDB5E9753036}">
      <dsp:nvSpPr>
        <dsp:cNvPr id="0" name=""/>
        <dsp:cNvSpPr/>
      </dsp:nvSpPr>
      <dsp:spPr>
        <a:xfrm>
          <a:off x="8376300" y="80039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05E4C-CA1F-4180-AD3B-9413D55B103E}">
      <dsp:nvSpPr>
        <dsp:cNvPr id="0" name=""/>
        <dsp:cNvSpPr/>
      </dsp:nvSpPr>
      <dsp:spPr>
        <a:xfrm>
          <a:off x="8610300" y="103439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92A6E-F038-46D1-A456-33051C764A8B}">
      <dsp:nvSpPr>
        <dsp:cNvPr id="0" name=""/>
        <dsp:cNvSpPr/>
      </dsp:nvSpPr>
      <dsp:spPr>
        <a:xfrm>
          <a:off x="8025300" y="22403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Phone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dirty="0">
              <a:latin typeface="+mj-lt"/>
              <a:ea typeface="+mn-ea"/>
              <a:cs typeface="+mn-cs"/>
            </a:rPr>
            <a:t>971-258-0951</a:t>
          </a:r>
        </a:p>
      </dsp:txBody>
      <dsp:txXfrm>
        <a:off x="8025300" y="224039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zIAIwUOi4z3WtnJsDpK4w-7IM_2fXof#scrollTo=2nqUazfzw11e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886/ICPSR37607.v1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ata.census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069507"/>
            <a:ext cx="10058400" cy="92333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/>
              <a:t>						Police and Population Inquiry</a:t>
            </a:r>
          </a:p>
          <a:p>
            <a:pPr algn="r"/>
            <a:r>
              <a:rPr lang="en-US" sz="1200" dirty="0"/>
              <a:t>Presented by: Preshess Jones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D68C-754A-4F31-BF12-6B2229ECE5E8}"/>
              </a:ext>
            </a:extLst>
          </p:cNvPr>
          <p:cNvSpPr/>
          <p:nvPr/>
        </p:nvSpPr>
        <p:spPr>
          <a:xfrm>
            <a:off x="1681970" y="1326828"/>
            <a:ext cx="8828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CAPSTONE </a:t>
            </a: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PRESENTATION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5679348-D85A-4E47-81A2-C924F0E41867}"/>
              </a:ext>
            </a:extLst>
          </p:cNvPr>
          <p:cNvSpPr txBox="1">
            <a:spLocks/>
          </p:cNvSpPr>
          <p:nvPr/>
        </p:nvSpPr>
        <p:spPr>
          <a:xfrm>
            <a:off x="1715221" y="2493818"/>
            <a:ext cx="5652655" cy="1429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800" b="1" dirty="0"/>
              <a:t>Thinkful</a:t>
            </a:r>
            <a:r>
              <a:rPr lang="en-US" b="1" dirty="0"/>
              <a:t> </a:t>
            </a:r>
          </a:p>
          <a:p>
            <a:r>
              <a:rPr lang="en-US" b="1" dirty="0"/>
              <a:t>Data Analytics Immersion </a:t>
            </a:r>
          </a:p>
          <a:p>
            <a:r>
              <a:rPr lang="en-US" b="1" dirty="0"/>
              <a:t>Cohort 5 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25" y="644237"/>
            <a:ext cx="10058400" cy="8312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spc="150" dirty="0"/>
              <a:t>Assumption</a:t>
            </a:r>
            <a:r>
              <a:rPr lang="en-US" sz="2400" dirty="0"/>
              <a:t> #3</a:t>
            </a:r>
            <a:br>
              <a:rPr lang="en-US" sz="2400" dirty="0"/>
            </a:br>
            <a:r>
              <a:rPr lang="en-US" sz="2400" cap="none" spc="0" dirty="0">
                <a:solidFill>
                  <a:schemeClr val="tx1"/>
                </a:solidFill>
              </a:rPr>
              <a:t>Agencies with the highest diversity have the lowest budgets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6D3EF-8310-4ADC-8D30-546DB15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3" y="6213763"/>
            <a:ext cx="9181372" cy="82912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E196AAE-18FF-4AEE-A9BF-CC7C2C7A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1682612"/>
            <a:ext cx="6753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3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35" y="1099100"/>
            <a:ext cx="3689965" cy="5875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7235" y="1942133"/>
            <a:ext cx="9301496" cy="3941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the data…</a:t>
            </a:r>
          </a:p>
          <a:p>
            <a:r>
              <a:rPr lang="en-US" dirty="0"/>
              <a:t>Not significant variables to determine</a:t>
            </a:r>
          </a:p>
          <a:p>
            <a:r>
              <a:rPr lang="en-US" dirty="0"/>
              <a:t>Not likely findings result in correlations</a:t>
            </a:r>
          </a:p>
          <a:p>
            <a:r>
              <a:rPr lang="en-US" dirty="0"/>
              <a:t>Use of psyche tests in the hiring process and total operations budget: possible positive relationship</a:t>
            </a:r>
          </a:p>
          <a:p>
            <a:r>
              <a:rPr lang="en-US" dirty="0"/>
              <a:t>Further analysis, given more thorough data, is recommended. </a:t>
            </a:r>
          </a:p>
          <a:p>
            <a:pPr lvl="1"/>
            <a:r>
              <a:rPr lang="en-US" dirty="0"/>
              <a:t>Additional data should represent qualitative and quantitative information expanding from self reported data and include union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View Jupiter 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6208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graphicFrame>
        <p:nvGraphicFramePr>
          <p:cNvPr id="4" name="Content Placeholder 2" descr="SmartArt graphic for contact information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968651"/>
              </p:ext>
            </p:extLst>
          </p:nvPr>
        </p:nvGraphicFramePr>
        <p:xfrm>
          <a:off x="1097280" y="1548606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2016 Police and Population Overview</a:t>
            </a:r>
          </a:p>
          <a:p>
            <a:r>
              <a:rPr lang="en-US" dirty="0"/>
              <a:t>Assumptions about the data</a:t>
            </a:r>
          </a:p>
          <a:p>
            <a:r>
              <a:rPr lang="en-US" dirty="0"/>
              <a:t>Statistical Test Results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D69AEFA-6D51-4710-BF11-2363BBAA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r>
              <a:rPr lang="en-US" dirty="0"/>
              <a:t>Please, feel free to ask questions as they come up.</a:t>
            </a:r>
          </a:p>
          <a:p>
            <a:endParaRPr lang="en-US" dirty="0"/>
          </a:p>
        </p:txBody>
      </p:sp>
      <p:pic>
        <p:nvPicPr>
          <p:cNvPr id="14" name="Picture Placeholder 13" descr="Questions">
            <a:extLst>
              <a:ext uri="{FF2B5EF4-FFF2-40B4-BE49-F238E27FC236}">
                <a16:creationId xmlns:a16="http://schemas.microsoft.com/office/drawing/2014/main" id="{CE56F4A7-3FCE-4B75-A819-5EA36D317DD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170" y="1128017"/>
            <a:ext cx="4589130" cy="4589130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35" y="942871"/>
            <a:ext cx="5711810" cy="58758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Overview</a:t>
            </a:r>
            <a:br>
              <a:rPr lang="en-US" sz="2000" dirty="0"/>
            </a:br>
            <a:r>
              <a:rPr lang="en-US" sz="2000" dirty="0"/>
              <a:t>States and agencies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1DD44-A6E1-45A9-B32D-D312715A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1" y="6179666"/>
            <a:ext cx="9181372" cy="82912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4FD2614-5AC0-4ABA-AD6C-2855FBCD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64" y="2092807"/>
            <a:ext cx="10162272" cy="31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35" y="942871"/>
            <a:ext cx="5711810" cy="58758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Overview</a:t>
            </a:r>
            <a:br>
              <a:rPr lang="en-US" sz="2400" dirty="0"/>
            </a:br>
            <a:r>
              <a:rPr lang="en-US" sz="2400" dirty="0"/>
              <a:t>Budgets by state and agency</a:t>
            </a:r>
            <a:endParaRPr lang="en-US" sz="14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301C4F5-1EB1-4A38-BA69-76EC4797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161" y="1708759"/>
            <a:ext cx="7127677" cy="4362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29025-061A-4C18-B516-E992A83F87FC}"/>
              </a:ext>
            </a:extLst>
          </p:cNvPr>
          <p:cNvSpPr txBox="1"/>
          <p:nvPr/>
        </p:nvSpPr>
        <p:spPr>
          <a:xfrm>
            <a:off x="4859674" y="2731165"/>
            <a:ext cx="39530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 York City Police</a:t>
            </a:r>
          </a:p>
          <a:p>
            <a:r>
              <a:rPr lang="en-US" sz="1200" dirty="0"/>
              <a:t>Department</a:t>
            </a:r>
          </a:p>
          <a:p>
            <a:r>
              <a:rPr lang="en-US" sz="1200" dirty="0"/>
              <a:t>$</a:t>
            </a:r>
            <a:r>
              <a:rPr lang="en-US" sz="1600" dirty="0"/>
              <a:t>5,559,000,000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142BF-F708-4B51-9DEC-E6B40085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3" y="6244319"/>
            <a:ext cx="9181372" cy="829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3C7225-150B-4EF0-975E-CA10EBB60D30}"/>
              </a:ext>
            </a:extLst>
          </p:cNvPr>
          <p:cNvSpPr txBox="1"/>
          <p:nvPr/>
        </p:nvSpPr>
        <p:spPr>
          <a:xfrm>
            <a:off x="7096538" y="3890164"/>
            <a:ext cx="1716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CALIFORNIA HIGHWAYPATROL</a:t>
            </a:r>
          </a:p>
          <a:p>
            <a:r>
              <a:rPr lang="en-US" sz="2000" dirty="0"/>
              <a:t>$ 39,250,017</a:t>
            </a:r>
          </a:p>
          <a:p>
            <a:endParaRPr lang="en-US" dirty="0"/>
          </a:p>
        </p:txBody>
      </p:sp>
      <p:pic>
        <p:nvPicPr>
          <p:cNvPr id="14" name="Graphic 13" descr="Arrow Clockwise curve">
            <a:extLst>
              <a:ext uri="{FF2B5EF4-FFF2-40B4-BE49-F238E27FC236}">
                <a16:creationId xmlns:a16="http://schemas.microsoft.com/office/drawing/2014/main" id="{8B27EBB2-FA10-4471-9EF5-FBBFB573D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21147" y="4274151"/>
            <a:ext cx="914400" cy="914400"/>
          </a:xfrm>
          <a:prstGeom prst="rect">
            <a:avLst/>
          </a:prstGeom>
        </p:spPr>
      </p:pic>
      <p:pic>
        <p:nvPicPr>
          <p:cNvPr id="16" name="Graphic 15" descr="Arrow Clockwise curve">
            <a:extLst>
              <a:ext uri="{FF2B5EF4-FFF2-40B4-BE49-F238E27FC236}">
                <a16:creationId xmlns:a16="http://schemas.microsoft.com/office/drawing/2014/main" id="{2478D468-B398-464D-8B0E-D47FA7E97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4911" y="23400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03016"/>
              </p:ext>
            </p:extLst>
          </p:nvPr>
        </p:nvGraphicFramePr>
        <p:xfrm>
          <a:off x="1066800" y="2007877"/>
          <a:ext cx="10058400" cy="39072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088469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Assumption </a:t>
                      </a:r>
                      <a:r>
                        <a:rPr lang="en-US" sz="2400" cap="all" spc="1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#1</a:t>
                      </a:r>
                    </a:p>
                  </a:txBody>
                  <a:tcPr marL="224212" marR="224212" marT="224212" marB="2242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Assumption </a:t>
                      </a:r>
                      <a:r>
                        <a:rPr lang="en-US" sz="2400" cap="all" spc="1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#2</a:t>
                      </a:r>
                      <a:endParaRPr lang="en-US" sz="2400" b="0" cap="all" spc="15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Assumption </a:t>
                      </a:r>
                      <a:r>
                        <a:rPr lang="en-US" sz="2400" cap="all" spc="1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#3</a:t>
                      </a:r>
                      <a:endParaRPr lang="en-US" sz="2400" b="0" cap="all" spc="15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516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States with the lowest use of psychological interviews within the hiring process have the highest budgets</a:t>
                      </a:r>
                      <a:endParaRPr lang="en-US" sz="2000" cap="none" spc="0" dirty="0"/>
                    </a:p>
                  </a:txBody>
                  <a:tcPr marL="224212" marR="224212" marT="224212" marB="22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Personnel within police agencies do not accurately represent the populations they serve</a:t>
                      </a:r>
                      <a:endParaRPr lang="en-US" sz="2000" cap="none" spc="0" dirty="0"/>
                    </a:p>
                  </a:txBody>
                  <a:tcPr marL="224212" marR="224212" marT="224212" marB="22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Agencies with the highest diversity have the lowest budgets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998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0" dirty="0"/>
              <a:t>Assumption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B3CBD99-6C82-4CF4-B613-C9C12A2B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32" y="1799904"/>
            <a:ext cx="7343335" cy="4295850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500" spc="150" dirty="0">
                <a:solidFill>
                  <a:schemeClr val="tx1"/>
                </a:solidFill>
              </a:rPr>
              <a:t>Assumption #1</a:t>
            </a:r>
            <a:r>
              <a:rPr lang="en-US" sz="1500" dirty="0">
                <a:solidFill>
                  <a:schemeClr val="tx1"/>
                </a:solidFill>
              </a:rPr>
              <a:t> -A</a:t>
            </a:r>
            <a:br>
              <a:rPr lang="en-US" sz="1500" dirty="0"/>
            </a:br>
            <a:r>
              <a:rPr lang="en-US" sz="1500" cap="none" dirty="0"/>
              <a:t>States with the lowest use of psychological interviews within the hiring process have the highest budgets</a:t>
            </a:r>
            <a:br>
              <a:rPr lang="en-US" sz="1500" cap="none" spc="0" dirty="0"/>
            </a:br>
            <a:endParaRPr lang="en-US"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72EED-F2AF-4658-8708-2BB55A90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6292208"/>
            <a:ext cx="9181372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2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512A8C7-F4DA-4FD8-8DAC-38FA1C92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3" y="1914074"/>
            <a:ext cx="7341704" cy="4221246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500" spc="150" dirty="0">
                <a:solidFill>
                  <a:schemeClr val="tx1"/>
                </a:solidFill>
              </a:rPr>
              <a:t>Assumption #1</a:t>
            </a:r>
            <a:r>
              <a:rPr lang="en-US" sz="1500" dirty="0">
                <a:solidFill>
                  <a:schemeClr val="tx1"/>
                </a:solidFill>
              </a:rPr>
              <a:t> - B</a:t>
            </a:r>
            <a:br>
              <a:rPr lang="en-US" sz="1500" dirty="0"/>
            </a:br>
            <a:r>
              <a:rPr lang="en-US" sz="1500" cap="none" dirty="0"/>
              <a:t>States with the lowest use of psychological interviews within the hiring process have the highest budgets</a:t>
            </a:r>
            <a:br>
              <a:rPr lang="en-US" sz="1500" cap="none" spc="0" dirty="0"/>
            </a:b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1B5C5-AEF8-40EE-8387-460F02D90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6259811"/>
            <a:ext cx="9181372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25" y="852055"/>
            <a:ext cx="10058400" cy="153333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pc="150" dirty="0"/>
              <a:t>Assumption</a:t>
            </a:r>
            <a:r>
              <a:rPr lang="en-US" dirty="0"/>
              <a:t> #2 </a:t>
            </a:r>
            <a:br>
              <a:rPr lang="en-US" dirty="0"/>
            </a:br>
            <a:r>
              <a:rPr lang="en-US" cap="none" spc="0" dirty="0">
                <a:solidFill>
                  <a:schemeClr val="tx1"/>
                </a:solidFill>
              </a:rPr>
              <a:t>Personnel within police agencies do not accurately represent the populations they serve</a:t>
            </a:r>
            <a:br>
              <a:rPr lang="en-US" cap="none" spc="0" dirty="0"/>
            </a:b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12948F8-5177-45A5-A544-91B7D224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87" y="2081645"/>
            <a:ext cx="6619875" cy="392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7282F6-78CD-49AE-AF6C-E38258AB401B}"/>
              </a:ext>
            </a:extLst>
          </p:cNvPr>
          <p:cNvSpPr txBox="1"/>
          <p:nvPr/>
        </p:nvSpPr>
        <p:spPr>
          <a:xfrm>
            <a:off x="545989" y="6215247"/>
            <a:ext cx="9181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6F9FF"/>
                </a:solidFill>
              </a:rPr>
              <a:t>United States. Bureau of Justice Statistics. Census of Federal Law Enforcement Officers (CFLEO), [United States], Fiscal Year 2016. Inter-university Consortium for Political </a:t>
            </a:r>
          </a:p>
          <a:p>
            <a:r>
              <a:rPr lang="en-US" sz="800" dirty="0">
                <a:solidFill>
                  <a:srgbClr val="F6F9FF"/>
                </a:solidFill>
              </a:rPr>
              <a:t>and Social Research [distributor], 2020-03-24. </a:t>
            </a:r>
            <a:r>
              <a:rPr lang="en-US" sz="800" u="sng" dirty="0">
                <a:solidFill>
                  <a:srgbClr val="F6F9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https://doi.org/10.3886/ICPSR37607.v1</a:t>
            </a:r>
            <a:endParaRPr lang="en-US" sz="800" u="sng" dirty="0">
              <a:solidFill>
                <a:srgbClr val="F6F9FF"/>
              </a:solidFill>
            </a:endParaRPr>
          </a:p>
          <a:p>
            <a:endParaRPr lang="en-US" sz="800" dirty="0">
              <a:solidFill>
                <a:srgbClr val="F6F9FF"/>
              </a:solidFill>
            </a:endParaRPr>
          </a:p>
          <a:p>
            <a:r>
              <a:rPr lang="en-US" sz="800" dirty="0">
                <a:solidFill>
                  <a:srgbClr val="F6F9FF"/>
                </a:solidFill>
              </a:rPr>
              <a:t>U.S. Census Bureau, 2016 American Community Survey 1-Year Estimates </a:t>
            </a:r>
            <a:r>
              <a:rPr lang="en-US" sz="800" u="sng" dirty="0">
                <a:solidFill>
                  <a:srgbClr val="F6F9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https://data.census.gov/</a:t>
            </a:r>
            <a:endParaRPr lang="en-US" sz="800" dirty="0">
              <a:solidFill>
                <a:srgbClr val="F6F9FF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RetrospectVTI</vt:lpstr>
      <vt:lpstr>PowerPoint Presentation</vt:lpstr>
      <vt:lpstr>OUTLINE</vt:lpstr>
      <vt:lpstr>Questions?</vt:lpstr>
      <vt:lpstr>Overview States and agencies</vt:lpstr>
      <vt:lpstr>Overview Budgets by state and agency</vt:lpstr>
      <vt:lpstr>Assumption OVERVIEW</vt:lpstr>
      <vt:lpstr>Assumption #1 -A States with the lowest use of psychological interviews within the hiring process have the highest budgets </vt:lpstr>
      <vt:lpstr>Assumption #1 - B States with the lowest use of psychological interviews within the hiring process have the highest budgets </vt:lpstr>
      <vt:lpstr>Assumption #2  Personnel within police agencies do not accurately represent the populations they serve </vt:lpstr>
      <vt:lpstr>Assumption #3 Agencies with the highest diversity have the lowest budgets</vt:lpstr>
      <vt:lpstr>Recommendations</vt:lpstr>
      <vt:lpstr>Roadmap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2020-09-25T23:19:21Z</dcterms:created>
  <dcterms:modified xsi:type="dcterms:W3CDTF">2020-11-06T21:44:45Z</dcterms:modified>
</cp:coreProperties>
</file>