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2" r:id="rId7"/>
    <p:sldId id="303" r:id="rId8"/>
    <p:sldId id="304" r:id="rId9"/>
    <p:sldId id="305" r:id="rId10"/>
    <p:sldId id="306"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349480"/>
            <a:ext cx="3214307" cy="2027447"/>
          </a:xfrm>
        </p:spPr>
        <p:txBody>
          <a:bodyPr anchor="b">
            <a:normAutofit/>
          </a:bodyPr>
          <a:lstStyle/>
          <a:p>
            <a:r>
              <a:rPr lang="en-US" sz="4400" dirty="0">
                <a:solidFill>
                  <a:schemeClr val="tx1"/>
                </a:solidFill>
              </a:rPr>
              <a:t>COST OF LIVING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a:bodyPr>
          <a:lstStyle/>
          <a:p>
            <a:pPr>
              <a:lnSpc>
                <a:spcPct val="100000"/>
              </a:lnSpc>
            </a:pPr>
            <a:r>
              <a:rPr lang="en-US" sz="1600" dirty="0"/>
              <a:t>Name: Precious </a:t>
            </a:r>
            <a:r>
              <a:rPr lang="en-US" sz="1600" dirty="0" err="1"/>
              <a:t>onyedeke</a:t>
            </a:r>
            <a:endParaRPr lang="en-US" sz="1600" dirty="0"/>
          </a:p>
          <a:p>
            <a:pPr>
              <a:lnSpc>
                <a:spcPct val="100000"/>
              </a:lnSpc>
            </a:pPr>
            <a:r>
              <a:rPr lang="en-US" sz="1600" dirty="0"/>
              <a:t>Batch: MIP-DA-08</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Content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294547597"/>
              </p:ext>
            </p:extLst>
          </p:nvPr>
        </p:nvGraphicFramePr>
        <p:xfrm>
          <a:off x="861436" y="2244588"/>
          <a:ext cx="10058400" cy="2036804"/>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algn="ctr"/>
                      <a:r>
                        <a:rPr lang="en-US" sz="1400" b="1" i="0" dirty="0">
                          <a:solidFill>
                            <a:srgbClr val="252423"/>
                          </a:solidFill>
                          <a:effectLst/>
                          <a:latin typeface="Segoe UI" panose="020B0502040204020203" pitchFamily="34" charset="0"/>
                        </a:rPr>
                        <a:t>What are the cities and countries with the highest and lowest costs of living?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400" b="1" i="0" dirty="0">
                          <a:solidFill>
                            <a:srgbClr val="252423"/>
                          </a:solidFill>
                          <a:effectLst/>
                          <a:latin typeface="Segoe UI" panose="020B0502040204020203" pitchFamily="34" charset="0"/>
                        </a:rPr>
                        <a:t>What are the major cost components contributing to the overall cost of living in a region?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400" b="1" dirty="0">
                          <a:latin typeface="Segoe UI" panose="020B0502040204020203" pitchFamily="34" charset="0"/>
                          <a:cs typeface="Segoe UI" panose="020B0502040204020203" pitchFamily="34" charset="0"/>
                        </a:rPr>
                        <a:t>How do factors like average salary, housing costs, and transportation expenses correlate with the cost of living?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400" b="1" i="0" dirty="0">
                          <a:solidFill>
                            <a:srgbClr val="252423"/>
                          </a:solidFill>
                          <a:effectLst/>
                          <a:latin typeface="Segoe UI" panose="020B0502040204020203" pitchFamily="34" charset="0"/>
                        </a:rPr>
                        <a:t>Conclusion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4BAE79-F4C0-4B8C-BB24-7C60CF14A205}"/>
              </a:ext>
            </a:extLst>
          </p:cNvPr>
          <p:cNvPicPr>
            <a:picLocks noChangeAspect="1"/>
          </p:cNvPicPr>
          <p:nvPr/>
        </p:nvPicPr>
        <p:blipFill>
          <a:blip r:embed="rId3"/>
          <a:stretch>
            <a:fillRect/>
          </a:stretch>
        </p:blipFill>
        <p:spPr>
          <a:xfrm>
            <a:off x="6983114" y="2290802"/>
            <a:ext cx="3948123" cy="1138198"/>
          </a:xfrm>
          <a:prstGeom prst="rect">
            <a:avLst/>
          </a:prstGeom>
        </p:spPr>
      </p:pic>
      <p:pic>
        <p:nvPicPr>
          <p:cNvPr id="9" name="Picture 8">
            <a:extLst>
              <a:ext uri="{FF2B5EF4-FFF2-40B4-BE49-F238E27FC236}">
                <a16:creationId xmlns:a16="http://schemas.microsoft.com/office/drawing/2014/main" id="{07E9268E-6DAD-4077-9CC1-1A20FDC0EA33}"/>
              </a:ext>
            </a:extLst>
          </p:cNvPr>
          <p:cNvPicPr>
            <a:picLocks noChangeAspect="1"/>
          </p:cNvPicPr>
          <p:nvPr/>
        </p:nvPicPr>
        <p:blipFill>
          <a:blip r:embed="rId4"/>
          <a:stretch>
            <a:fillRect/>
          </a:stretch>
        </p:blipFill>
        <p:spPr>
          <a:xfrm>
            <a:off x="6983114" y="4002106"/>
            <a:ext cx="4558984" cy="1402764"/>
          </a:xfrm>
          <a:prstGeom prst="rect">
            <a:avLst/>
          </a:prstGeom>
        </p:spPr>
      </p:pic>
      <p:sp>
        <p:nvSpPr>
          <p:cNvPr id="11" name="TextBox 10">
            <a:extLst>
              <a:ext uri="{FF2B5EF4-FFF2-40B4-BE49-F238E27FC236}">
                <a16:creationId xmlns:a16="http://schemas.microsoft.com/office/drawing/2014/main" id="{B1FD3BD7-6D62-47D9-88C0-935EAED648BB}"/>
              </a:ext>
            </a:extLst>
          </p:cNvPr>
          <p:cNvSpPr txBox="1"/>
          <p:nvPr/>
        </p:nvSpPr>
        <p:spPr>
          <a:xfrm>
            <a:off x="2099807" y="1127087"/>
            <a:ext cx="8831430" cy="584775"/>
          </a:xfrm>
          <a:prstGeom prst="rect">
            <a:avLst/>
          </a:prstGeom>
          <a:noFill/>
        </p:spPr>
        <p:txBody>
          <a:bodyPr wrap="square">
            <a:spAutoFit/>
          </a:bodyPr>
          <a:lstStyle/>
          <a:p>
            <a:pPr algn="l"/>
            <a:r>
              <a:rPr lang="en-US" sz="3200" b="1" i="0" dirty="0">
                <a:solidFill>
                  <a:srgbClr val="252423"/>
                </a:solidFill>
                <a:effectLst/>
                <a:latin typeface="Segoe UI" panose="020B0502040204020203" pitchFamily="34" charset="0"/>
              </a:rPr>
              <a:t>Report on the Cost of Living Data Analysis</a:t>
            </a:r>
            <a:endParaRPr lang="en-US" sz="3200" b="0" i="0" dirty="0">
              <a:solidFill>
                <a:srgbClr val="252423"/>
              </a:solidFill>
              <a:effectLst/>
              <a:latin typeface="Segoe UI" panose="020B0502040204020203" pitchFamily="34" charset="0"/>
            </a:endParaRPr>
          </a:p>
        </p:txBody>
      </p:sp>
      <p:sp>
        <p:nvSpPr>
          <p:cNvPr id="13" name="TextBox 12">
            <a:extLst>
              <a:ext uri="{FF2B5EF4-FFF2-40B4-BE49-F238E27FC236}">
                <a16:creationId xmlns:a16="http://schemas.microsoft.com/office/drawing/2014/main" id="{3150A9DA-12B8-4CCA-B534-6AE6A0760709}"/>
              </a:ext>
            </a:extLst>
          </p:cNvPr>
          <p:cNvSpPr txBox="1"/>
          <p:nvPr/>
        </p:nvSpPr>
        <p:spPr>
          <a:xfrm>
            <a:off x="1568190" y="3096721"/>
            <a:ext cx="5016607" cy="1384995"/>
          </a:xfrm>
          <a:prstGeom prst="rect">
            <a:avLst/>
          </a:prstGeom>
          <a:noFill/>
        </p:spPr>
        <p:txBody>
          <a:bodyPr wrap="square">
            <a:spAutoFit/>
          </a:bodyPr>
          <a:lstStyle/>
          <a:p>
            <a:r>
              <a:rPr lang="en-US" sz="2800" b="0" i="0" dirty="0">
                <a:solidFill>
                  <a:srgbClr val="252423"/>
                </a:solidFill>
                <a:effectLst/>
                <a:latin typeface="Segoe UI" panose="020B0502040204020203" pitchFamily="34" charset="0"/>
              </a:rPr>
              <a:t>215 countries and 4892 cities are included in the data, according to the repo</a:t>
            </a:r>
            <a:endParaRPr lang="en-US" sz="2800" dirty="0"/>
          </a:p>
        </p:txBody>
      </p:sp>
    </p:spTree>
    <p:extLst>
      <p:ext uri="{BB962C8B-B14F-4D97-AF65-F5344CB8AC3E}">
        <p14:creationId xmlns:p14="http://schemas.microsoft.com/office/powerpoint/2010/main" val="115848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1FD3BD7-6D62-47D9-88C0-935EAED648BB}"/>
              </a:ext>
            </a:extLst>
          </p:cNvPr>
          <p:cNvSpPr txBox="1"/>
          <p:nvPr/>
        </p:nvSpPr>
        <p:spPr>
          <a:xfrm>
            <a:off x="1814945" y="1035032"/>
            <a:ext cx="8562110" cy="830997"/>
          </a:xfrm>
          <a:prstGeom prst="rect">
            <a:avLst/>
          </a:prstGeom>
          <a:noFill/>
        </p:spPr>
        <p:txBody>
          <a:bodyPr wrap="square">
            <a:spAutoFit/>
          </a:bodyPr>
          <a:lstStyle/>
          <a:p>
            <a:pPr algn="ctr"/>
            <a:r>
              <a:rPr lang="en-US" sz="2400" b="1" i="0" dirty="0">
                <a:solidFill>
                  <a:srgbClr val="252423"/>
                </a:solidFill>
                <a:effectLst/>
                <a:latin typeface="Segoe UI" panose="020B0502040204020203" pitchFamily="34" charset="0"/>
              </a:rPr>
              <a:t>What are the cities and countries with the highest and lowest costs of living?</a:t>
            </a:r>
          </a:p>
        </p:txBody>
      </p:sp>
      <p:sp>
        <p:nvSpPr>
          <p:cNvPr id="13" name="TextBox 12">
            <a:extLst>
              <a:ext uri="{FF2B5EF4-FFF2-40B4-BE49-F238E27FC236}">
                <a16:creationId xmlns:a16="http://schemas.microsoft.com/office/drawing/2014/main" id="{3150A9DA-12B8-4CCA-B534-6AE6A0760709}"/>
              </a:ext>
            </a:extLst>
          </p:cNvPr>
          <p:cNvSpPr txBox="1"/>
          <p:nvPr/>
        </p:nvSpPr>
        <p:spPr>
          <a:xfrm>
            <a:off x="321282" y="2161478"/>
            <a:ext cx="5320873" cy="378020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solidFill>
                  <a:srgbClr val="252423"/>
                </a:solidFill>
                <a:effectLst/>
                <a:latin typeface="Segoe UI" panose="020B0502040204020203" pitchFamily="34" charset="0"/>
              </a:rPr>
              <a:t>The United States of America and the United Kingdom have the highest cost of living, with 60,017,840.72 and 11,203,727.36 respectively.</a:t>
            </a:r>
          </a:p>
          <a:p>
            <a:pPr marL="285750" indent="-285750" algn="l">
              <a:lnSpc>
                <a:spcPct val="150000"/>
              </a:lnSpc>
              <a:buFont typeface="Arial" panose="020B0604020202020204" pitchFamily="34" charset="0"/>
              <a:buChar char="•"/>
            </a:pPr>
            <a:r>
              <a:rPr lang="en-US" b="0" i="0" dirty="0">
                <a:solidFill>
                  <a:srgbClr val="252423"/>
                </a:solidFill>
                <a:effectLst/>
                <a:latin typeface="Segoe UI" panose="020B0502040204020203" pitchFamily="34" charset="0"/>
              </a:rPr>
              <a:t>Comoros has the lowest cost of living at 69.38, while American Samoa comes in second with 269.27.</a:t>
            </a:r>
          </a:p>
          <a:p>
            <a:pPr marL="285750" indent="-285750" algn="l">
              <a:lnSpc>
                <a:spcPct val="150000"/>
              </a:lnSpc>
              <a:buFont typeface="Arial" panose="020B0604020202020204" pitchFamily="34" charset="0"/>
              <a:buChar char="•"/>
            </a:pPr>
            <a:r>
              <a:rPr lang="en-US" dirty="0">
                <a:solidFill>
                  <a:srgbClr val="252423"/>
                </a:solidFill>
                <a:latin typeface="Segoe UI" panose="020B0502040204020203" pitchFamily="34" charset="0"/>
              </a:rPr>
              <a:t>F</a:t>
            </a:r>
            <a:r>
              <a:rPr lang="en-US" b="0" i="0" dirty="0">
                <a:solidFill>
                  <a:srgbClr val="252423"/>
                </a:solidFill>
                <a:effectLst/>
                <a:latin typeface="Segoe UI" panose="020B0502040204020203" pitchFamily="34" charset="0"/>
              </a:rPr>
              <a:t>or the city with the highest and least cost of living: Honiara with 641,595.13 and there are over 34 cities with 0 cost of living</a:t>
            </a:r>
          </a:p>
        </p:txBody>
      </p:sp>
      <p:pic>
        <p:nvPicPr>
          <p:cNvPr id="5" name="Picture 4">
            <a:extLst>
              <a:ext uri="{FF2B5EF4-FFF2-40B4-BE49-F238E27FC236}">
                <a16:creationId xmlns:a16="http://schemas.microsoft.com/office/drawing/2014/main" id="{4333A11D-BE7C-4127-A607-7C6C332DC725}"/>
              </a:ext>
            </a:extLst>
          </p:cNvPr>
          <p:cNvPicPr>
            <a:picLocks noChangeAspect="1"/>
          </p:cNvPicPr>
          <p:nvPr/>
        </p:nvPicPr>
        <p:blipFill>
          <a:blip r:embed="rId3"/>
          <a:stretch>
            <a:fillRect/>
          </a:stretch>
        </p:blipFill>
        <p:spPr>
          <a:xfrm>
            <a:off x="5642155" y="2161478"/>
            <a:ext cx="5811453" cy="3227940"/>
          </a:xfrm>
          <a:prstGeom prst="rect">
            <a:avLst/>
          </a:prstGeom>
        </p:spPr>
      </p:pic>
    </p:spTree>
    <p:extLst>
      <p:ext uri="{BB962C8B-B14F-4D97-AF65-F5344CB8AC3E}">
        <p14:creationId xmlns:p14="http://schemas.microsoft.com/office/powerpoint/2010/main" val="324300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1FD3BD7-6D62-47D9-88C0-935EAED648BB}"/>
              </a:ext>
            </a:extLst>
          </p:cNvPr>
          <p:cNvSpPr txBox="1"/>
          <p:nvPr/>
        </p:nvSpPr>
        <p:spPr>
          <a:xfrm>
            <a:off x="1814945" y="1035032"/>
            <a:ext cx="8562110" cy="830997"/>
          </a:xfrm>
          <a:prstGeom prst="rect">
            <a:avLst/>
          </a:prstGeom>
          <a:noFill/>
        </p:spPr>
        <p:txBody>
          <a:bodyPr wrap="square">
            <a:spAutoFit/>
          </a:bodyPr>
          <a:lstStyle/>
          <a:p>
            <a:pPr algn="ctr"/>
            <a:r>
              <a:rPr lang="en-US" sz="2400" b="1" i="0" dirty="0">
                <a:solidFill>
                  <a:srgbClr val="252423"/>
                </a:solidFill>
                <a:effectLst/>
                <a:latin typeface="Segoe UI" panose="020B0502040204020203" pitchFamily="34" charset="0"/>
              </a:rPr>
              <a:t>What are the major cost components contributing to the overall cost of living in a region?</a:t>
            </a:r>
          </a:p>
        </p:txBody>
      </p:sp>
      <p:sp>
        <p:nvSpPr>
          <p:cNvPr id="13" name="TextBox 12">
            <a:extLst>
              <a:ext uri="{FF2B5EF4-FFF2-40B4-BE49-F238E27FC236}">
                <a16:creationId xmlns:a16="http://schemas.microsoft.com/office/drawing/2014/main" id="{3150A9DA-12B8-4CCA-B534-6AE6A0760709}"/>
              </a:ext>
            </a:extLst>
          </p:cNvPr>
          <p:cNvSpPr txBox="1"/>
          <p:nvPr/>
        </p:nvSpPr>
        <p:spPr>
          <a:xfrm>
            <a:off x="362847" y="2161478"/>
            <a:ext cx="5320873" cy="3967753"/>
          </a:xfrm>
          <a:prstGeom prst="rect">
            <a:avLst/>
          </a:prstGeom>
          <a:noFill/>
        </p:spPr>
        <p:txBody>
          <a:bodyPr wrap="square">
            <a:spAutoFit/>
          </a:bodyPr>
          <a:lstStyle/>
          <a:p>
            <a:pPr algn="just">
              <a:lnSpc>
                <a:spcPct val="150000"/>
              </a:lnSpc>
            </a:pPr>
            <a:r>
              <a:rPr lang="en-US" sz="1700" b="0" i="0" dirty="0">
                <a:solidFill>
                  <a:srgbClr val="252423"/>
                </a:solidFill>
                <a:effectLst/>
                <a:latin typeface="Segoe UI" panose="020B0502040204020203" pitchFamily="34" charset="0"/>
              </a:rPr>
              <a:t>The regions which displays high cost of living is Europe and North America</a:t>
            </a:r>
          </a:p>
          <a:p>
            <a:pPr algn="just">
              <a:lnSpc>
                <a:spcPct val="150000"/>
              </a:lnSpc>
            </a:pPr>
            <a:r>
              <a:rPr lang="en-US" sz="1700" b="0" i="0" dirty="0">
                <a:solidFill>
                  <a:srgbClr val="252423"/>
                </a:solidFill>
                <a:effectLst/>
                <a:latin typeface="Segoe UI" panose="020B0502040204020203" pitchFamily="34" charset="0"/>
              </a:rPr>
              <a:t>the components of cost of living is distributed into different categories, which includes:</a:t>
            </a:r>
          </a:p>
          <a:p>
            <a:pPr marL="342900" indent="-342900" algn="just">
              <a:lnSpc>
                <a:spcPct val="150000"/>
              </a:lnSpc>
              <a:buFont typeface="+mj-lt"/>
              <a:buAutoNum type="arabicPeriod"/>
            </a:pPr>
            <a:r>
              <a:rPr lang="en-US" sz="1700" b="1" i="0" dirty="0">
                <a:solidFill>
                  <a:srgbClr val="252423"/>
                </a:solidFill>
                <a:effectLst/>
                <a:latin typeface="Segoe UI" panose="020B0502040204020203" pitchFamily="34" charset="0"/>
              </a:rPr>
              <a:t>Education: </a:t>
            </a:r>
            <a:r>
              <a:rPr lang="en-US" sz="1700" b="0" i="0" dirty="0">
                <a:solidFill>
                  <a:srgbClr val="252423"/>
                </a:solidFill>
                <a:effectLst/>
                <a:latin typeface="Segoe UI" panose="020B0502040204020203" pitchFamily="34" charset="0"/>
              </a:rPr>
              <a:t>accounting for more than 98% of the total category costs, primary school education is the main expense component in this category. </a:t>
            </a:r>
          </a:p>
          <a:p>
            <a:pPr marL="342900" indent="-342900" algn="just">
              <a:lnSpc>
                <a:spcPct val="150000"/>
              </a:lnSpc>
              <a:buFont typeface="+mj-lt"/>
              <a:buAutoNum type="arabicPeriod"/>
            </a:pPr>
            <a:r>
              <a:rPr lang="en-US" sz="1700" b="1" i="0" dirty="0">
                <a:solidFill>
                  <a:srgbClr val="252423"/>
                </a:solidFill>
                <a:effectLst/>
                <a:latin typeface="Segoe UI" panose="020B0502040204020203" pitchFamily="34" charset="0"/>
              </a:rPr>
              <a:t>Clothes: </a:t>
            </a:r>
            <a:r>
              <a:rPr lang="en-US" sz="1700" b="0" i="0" dirty="0">
                <a:solidFill>
                  <a:srgbClr val="252423"/>
                </a:solidFill>
                <a:effectLst/>
                <a:latin typeface="Segoe UI" panose="020B0502040204020203" pitchFamily="34" charset="0"/>
              </a:rPr>
              <a:t>A Pair of Men's Leather Business Shoes, which cost more than $378,553.90, is the category's significant expense component.</a:t>
            </a:r>
          </a:p>
        </p:txBody>
      </p:sp>
      <p:pic>
        <p:nvPicPr>
          <p:cNvPr id="3" name="Picture 2">
            <a:extLst>
              <a:ext uri="{FF2B5EF4-FFF2-40B4-BE49-F238E27FC236}">
                <a16:creationId xmlns:a16="http://schemas.microsoft.com/office/drawing/2014/main" id="{31C0B746-1810-4068-9CC3-D9689C89D6C6}"/>
              </a:ext>
            </a:extLst>
          </p:cNvPr>
          <p:cNvPicPr>
            <a:picLocks noChangeAspect="1"/>
          </p:cNvPicPr>
          <p:nvPr/>
        </p:nvPicPr>
        <p:blipFill>
          <a:blip r:embed="rId3"/>
          <a:stretch>
            <a:fillRect/>
          </a:stretch>
        </p:blipFill>
        <p:spPr>
          <a:xfrm>
            <a:off x="5780705" y="2068614"/>
            <a:ext cx="6087325" cy="4153480"/>
          </a:xfrm>
          <a:prstGeom prst="rect">
            <a:avLst/>
          </a:prstGeom>
        </p:spPr>
      </p:pic>
    </p:spTree>
    <p:extLst>
      <p:ext uri="{BB962C8B-B14F-4D97-AF65-F5344CB8AC3E}">
        <p14:creationId xmlns:p14="http://schemas.microsoft.com/office/powerpoint/2010/main" val="177662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1FD3BD7-6D62-47D9-88C0-935EAED648BB}"/>
              </a:ext>
            </a:extLst>
          </p:cNvPr>
          <p:cNvSpPr txBox="1"/>
          <p:nvPr/>
        </p:nvSpPr>
        <p:spPr>
          <a:xfrm>
            <a:off x="1814945" y="1035032"/>
            <a:ext cx="8562110" cy="830997"/>
          </a:xfrm>
          <a:prstGeom prst="rect">
            <a:avLst/>
          </a:prstGeom>
          <a:noFill/>
        </p:spPr>
        <p:txBody>
          <a:bodyPr wrap="square">
            <a:spAutoFit/>
          </a:bodyPr>
          <a:lstStyle/>
          <a:p>
            <a:pPr algn="ctr"/>
            <a:r>
              <a:rPr lang="en-US" sz="2400" b="1" i="0" dirty="0">
                <a:solidFill>
                  <a:srgbClr val="252423"/>
                </a:solidFill>
                <a:effectLst/>
                <a:latin typeface="Segoe UI" panose="020B0502040204020203" pitchFamily="34" charset="0"/>
              </a:rPr>
              <a:t>What are the major cost components contributing to the overall cost of living in a region?</a:t>
            </a:r>
          </a:p>
        </p:txBody>
      </p:sp>
      <p:sp>
        <p:nvSpPr>
          <p:cNvPr id="13" name="TextBox 12">
            <a:extLst>
              <a:ext uri="{FF2B5EF4-FFF2-40B4-BE49-F238E27FC236}">
                <a16:creationId xmlns:a16="http://schemas.microsoft.com/office/drawing/2014/main" id="{3150A9DA-12B8-4CCA-B534-6AE6A0760709}"/>
              </a:ext>
            </a:extLst>
          </p:cNvPr>
          <p:cNvSpPr txBox="1"/>
          <p:nvPr/>
        </p:nvSpPr>
        <p:spPr>
          <a:xfrm>
            <a:off x="321282" y="1990889"/>
            <a:ext cx="5320873" cy="4360168"/>
          </a:xfrm>
          <a:prstGeom prst="rect">
            <a:avLst/>
          </a:prstGeom>
          <a:noFill/>
        </p:spPr>
        <p:txBody>
          <a:bodyPr wrap="square">
            <a:spAutoFit/>
          </a:bodyPr>
          <a:lstStyle/>
          <a:p>
            <a:pPr algn="just">
              <a:lnSpc>
                <a:spcPct val="150000"/>
              </a:lnSpc>
            </a:pPr>
            <a:r>
              <a:rPr lang="en-US" sz="1700" b="1" i="0" dirty="0">
                <a:solidFill>
                  <a:srgbClr val="252423"/>
                </a:solidFill>
                <a:effectLst/>
                <a:latin typeface="Segoe UI" panose="020B0502040204020203" pitchFamily="34" charset="0"/>
              </a:rPr>
              <a:t>3. </a:t>
            </a:r>
            <a:r>
              <a:rPr lang="en-US" sz="1700" b="1" dirty="0">
                <a:solidFill>
                  <a:srgbClr val="252423"/>
                </a:solidFill>
                <a:latin typeface="Segoe UI" panose="020B0502040204020203" pitchFamily="34" charset="0"/>
              </a:rPr>
              <a:t>Housing: </a:t>
            </a:r>
            <a:r>
              <a:rPr lang="en-US" sz="1700" dirty="0">
                <a:solidFill>
                  <a:srgbClr val="252423"/>
                </a:solidFill>
                <a:latin typeface="Segoe UI" panose="020B0502040204020203" pitchFamily="34" charset="0"/>
              </a:rPr>
              <a:t>With 32% of the entire category, the Price per Square Meter to Purchase an Apartment in the City Center is the main cost factor.</a:t>
            </a:r>
          </a:p>
          <a:p>
            <a:pPr algn="just">
              <a:lnSpc>
                <a:spcPct val="150000"/>
              </a:lnSpc>
            </a:pPr>
            <a:r>
              <a:rPr lang="en-US" sz="1700" b="1" dirty="0">
                <a:solidFill>
                  <a:srgbClr val="252423"/>
                </a:solidFill>
                <a:latin typeface="Segoe UI" panose="020B0502040204020203" pitchFamily="34" charset="0"/>
              </a:rPr>
              <a:t>4. Food: </a:t>
            </a:r>
            <a:r>
              <a:rPr lang="en-US" sz="1700" dirty="0">
                <a:solidFill>
                  <a:srgbClr val="252423"/>
                </a:solidFill>
                <a:latin typeface="Segoe UI" panose="020B0502040204020203" pitchFamily="34" charset="0"/>
              </a:rPr>
              <a:t>Meal for Two People, Mid-range Restaurant, Three-course: accounting for more than 42% of the total category costs, is the main cost component for this category.</a:t>
            </a:r>
          </a:p>
          <a:p>
            <a:pPr algn="just">
              <a:lnSpc>
                <a:spcPct val="150000"/>
              </a:lnSpc>
            </a:pPr>
            <a:r>
              <a:rPr lang="en-US" sz="1700" b="1" dirty="0">
                <a:solidFill>
                  <a:srgbClr val="252423"/>
                </a:solidFill>
                <a:latin typeface="Segoe UI" panose="020B0502040204020203" pitchFamily="34" charset="0"/>
              </a:rPr>
              <a:t>5. Transportation: </a:t>
            </a:r>
            <a:r>
              <a:rPr lang="en-US" sz="1700" dirty="0">
                <a:solidFill>
                  <a:srgbClr val="252423"/>
                </a:solidFill>
                <a:latin typeface="Segoe UI" panose="020B0502040204020203" pitchFamily="34" charset="0"/>
              </a:rPr>
              <a:t>With a total cost of 94,582,707.14, the Toyota Corolla Sedan 1.6l 97kW Comfort (Or Equivalent New Car) is the category's largest cost component.</a:t>
            </a:r>
          </a:p>
        </p:txBody>
      </p:sp>
      <p:pic>
        <p:nvPicPr>
          <p:cNvPr id="6" name="Picture 5">
            <a:extLst>
              <a:ext uri="{FF2B5EF4-FFF2-40B4-BE49-F238E27FC236}">
                <a16:creationId xmlns:a16="http://schemas.microsoft.com/office/drawing/2014/main" id="{80A88057-D79A-44EE-8B96-FAE5D91E8BF8}"/>
              </a:ext>
            </a:extLst>
          </p:cNvPr>
          <p:cNvPicPr>
            <a:picLocks noChangeAspect="1"/>
          </p:cNvPicPr>
          <p:nvPr/>
        </p:nvPicPr>
        <p:blipFill>
          <a:blip r:embed="rId3"/>
          <a:stretch>
            <a:fillRect/>
          </a:stretch>
        </p:blipFill>
        <p:spPr>
          <a:xfrm>
            <a:off x="5780705" y="2068614"/>
            <a:ext cx="6087325" cy="4153480"/>
          </a:xfrm>
          <a:prstGeom prst="rect">
            <a:avLst/>
          </a:prstGeom>
        </p:spPr>
      </p:pic>
    </p:spTree>
    <p:extLst>
      <p:ext uri="{BB962C8B-B14F-4D97-AF65-F5344CB8AC3E}">
        <p14:creationId xmlns:p14="http://schemas.microsoft.com/office/powerpoint/2010/main" val="391862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1FD3BD7-6D62-47D9-88C0-935EAED648BB}"/>
              </a:ext>
            </a:extLst>
          </p:cNvPr>
          <p:cNvSpPr txBox="1"/>
          <p:nvPr/>
        </p:nvSpPr>
        <p:spPr>
          <a:xfrm>
            <a:off x="1814945" y="1053083"/>
            <a:ext cx="8562110" cy="830997"/>
          </a:xfrm>
          <a:prstGeom prst="rect">
            <a:avLst/>
          </a:prstGeom>
          <a:noFill/>
        </p:spPr>
        <p:txBody>
          <a:bodyPr wrap="square">
            <a:spAutoFit/>
          </a:bodyPr>
          <a:lstStyle/>
          <a:p>
            <a:pPr algn="ctr"/>
            <a:r>
              <a:rPr lang="en-US" sz="2400" b="1" dirty="0">
                <a:solidFill>
                  <a:srgbClr val="252423"/>
                </a:solidFill>
                <a:latin typeface="Segoe UI" panose="020B0502040204020203" pitchFamily="34" charset="0"/>
              </a:rPr>
              <a:t>What are the major cost components contributing to the overall cost of living in a region?</a:t>
            </a:r>
          </a:p>
        </p:txBody>
      </p:sp>
      <p:sp>
        <p:nvSpPr>
          <p:cNvPr id="13" name="TextBox 12">
            <a:extLst>
              <a:ext uri="{FF2B5EF4-FFF2-40B4-BE49-F238E27FC236}">
                <a16:creationId xmlns:a16="http://schemas.microsoft.com/office/drawing/2014/main" id="{3150A9DA-12B8-4CCA-B534-6AE6A0760709}"/>
              </a:ext>
            </a:extLst>
          </p:cNvPr>
          <p:cNvSpPr txBox="1"/>
          <p:nvPr/>
        </p:nvSpPr>
        <p:spPr>
          <a:xfrm>
            <a:off x="321282" y="2440213"/>
            <a:ext cx="5320873" cy="2949205"/>
          </a:xfrm>
          <a:prstGeom prst="rect">
            <a:avLst/>
          </a:prstGeom>
          <a:noFill/>
        </p:spPr>
        <p:txBody>
          <a:bodyPr wrap="square">
            <a:spAutoFit/>
          </a:bodyPr>
          <a:lstStyle/>
          <a:p>
            <a:pPr algn="just">
              <a:lnSpc>
                <a:spcPct val="150000"/>
              </a:lnSpc>
            </a:pPr>
            <a:r>
              <a:rPr lang="en-US" sz="1800" b="0" i="0" dirty="0">
                <a:solidFill>
                  <a:srgbClr val="252423"/>
                </a:solidFill>
                <a:effectLst/>
                <a:latin typeface="Segoe UI" panose="020B0502040204020203" pitchFamily="34" charset="0"/>
              </a:rPr>
              <a:t>6. Sports: the major cost component in this category is Fitness Club, Monthly Fee for 1 Adult which total cost is 131,959.83 </a:t>
            </a:r>
          </a:p>
          <a:p>
            <a:pPr algn="just">
              <a:lnSpc>
                <a:spcPct val="150000"/>
              </a:lnSpc>
            </a:pPr>
            <a:r>
              <a:rPr lang="en-US" sz="1800" b="0" i="0" dirty="0">
                <a:solidFill>
                  <a:srgbClr val="252423"/>
                </a:solidFill>
                <a:effectLst/>
                <a:latin typeface="Segoe UI" panose="020B0502040204020203" pitchFamily="34" charset="0"/>
              </a:rPr>
              <a:t>7. Utility: the major cost component in this category is Internet (60 Mbps or More, Unlimited Data, Cable/ADS) which cost is 53.52% of the total cost</a:t>
            </a:r>
          </a:p>
        </p:txBody>
      </p:sp>
      <p:pic>
        <p:nvPicPr>
          <p:cNvPr id="6" name="Picture 5">
            <a:extLst>
              <a:ext uri="{FF2B5EF4-FFF2-40B4-BE49-F238E27FC236}">
                <a16:creationId xmlns:a16="http://schemas.microsoft.com/office/drawing/2014/main" id="{C0D4549D-EBD1-42AA-964A-9F5074E24400}"/>
              </a:ext>
            </a:extLst>
          </p:cNvPr>
          <p:cNvPicPr>
            <a:picLocks noChangeAspect="1"/>
          </p:cNvPicPr>
          <p:nvPr/>
        </p:nvPicPr>
        <p:blipFill>
          <a:blip r:embed="rId3"/>
          <a:stretch>
            <a:fillRect/>
          </a:stretch>
        </p:blipFill>
        <p:spPr>
          <a:xfrm>
            <a:off x="5780705" y="2054759"/>
            <a:ext cx="6087325" cy="4153480"/>
          </a:xfrm>
          <a:prstGeom prst="rect">
            <a:avLst/>
          </a:prstGeom>
        </p:spPr>
      </p:pic>
    </p:spTree>
    <p:extLst>
      <p:ext uri="{BB962C8B-B14F-4D97-AF65-F5344CB8AC3E}">
        <p14:creationId xmlns:p14="http://schemas.microsoft.com/office/powerpoint/2010/main" val="241241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50A9DA-12B8-4CCA-B534-6AE6A0760709}"/>
              </a:ext>
            </a:extLst>
          </p:cNvPr>
          <p:cNvSpPr txBox="1"/>
          <p:nvPr/>
        </p:nvSpPr>
        <p:spPr>
          <a:xfrm>
            <a:off x="445973" y="2813957"/>
            <a:ext cx="5320873" cy="1702710"/>
          </a:xfrm>
          <a:prstGeom prst="rect">
            <a:avLst/>
          </a:prstGeom>
          <a:noFill/>
        </p:spPr>
        <p:txBody>
          <a:bodyPr wrap="square">
            <a:spAutoFit/>
          </a:bodyPr>
          <a:lstStyle/>
          <a:p>
            <a:pPr algn="just">
              <a:lnSpc>
                <a:spcPct val="150000"/>
              </a:lnSpc>
            </a:pPr>
            <a:r>
              <a:rPr lang="en-US" sz="1800" b="0" i="0" dirty="0">
                <a:solidFill>
                  <a:srgbClr val="252423"/>
                </a:solidFill>
                <a:effectLst/>
                <a:latin typeface="Segoe UI" panose="020B0502040204020203" pitchFamily="34" charset="0"/>
              </a:rPr>
              <a:t>The average pay, housing costs, and transportation expenses were correlated, and the results of the Pearson correlation showed a non-significant medium positive link.</a:t>
            </a:r>
          </a:p>
        </p:txBody>
      </p:sp>
      <p:pic>
        <p:nvPicPr>
          <p:cNvPr id="3" name="Picture 2">
            <a:extLst>
              <a:ext uri="{FF2B5EF4-FFF2-40B4-BE49-F238E27FC236}">
                <a16:creationId xmlns:a16="http://schemas.microsoft.com/office/drawing/2014/main" id="{4E942E92-75A9-40B5-AB00-8DB8EFD0BB38}"/>
              </a:ext>
            </a:extLst>
          </p:cNvPr>
          <p:cNvPicPr>
            <a:picLocks noChangeAspect="1"/>
          </p:cNvPicPr>
          <p:nvPr/>
        </p:nvPicPr>
        <p:blipFill>
          <a:blip r:embed="rId3"/>
          <a:stretch>
            <a:fillRect/>
          </a:stretch>
        </p:blipFill>
        <p:spPr>
          <a:xfrm>
            <a:off x="6096000" y="2661642"/>
            <a:ext cx="5327475" cy="2007340"/>
          </a:xfrm>
          <a:prstGeom prst="rect">
            <a:avLst/>
          </a:prstGeom>
        </p:spPr>
      </p:pic>
      <p:sp>
        <p:nvSpPr>
          <p:cNvPr id="8" name="TextBox 7">
            <a:extLst>
              <a:ext uri="{FF2B5EF4-FFF2-40B4-BE49-F238E27FC236}">
                <a16:creationId xmlns:a16="http://schemas.microsoft.com/office/drawing/2014/main" id="{4BF19C71-1BAD-4F5A-B2FC-5BC50558EAB1}"/>
              </a:ext>
            </a:extLst>
          </p:cNvPr>
          <p:cNvSpPr txBox="1"/>
          <p:nvPr/>
        </p:nvSpPr>
        <p:spPr>
          <a:xfrm>
            <a:off x="595745" y="1055408"/>
            <a:ext cx="11000509" cy="830997"/>
          </a:xfrm>
          <a:prstGeom prst="rect">
            <a:avLst/>
          </a:prstGeom>
          <a:noFill/>
        </p:spPr>
        <p:txBody>
          <a:bodyPr wrap="square">
            <a:spAutoFit/>
          </a:bodyPr>
          <a:lstStyle/>
          <a:p>
            <a:pPr algn="ctr"/>
            <a:r>
              <a:rPr lang="en-US" sz="2400" b="1" dirty="0">
                <a:latin typeface="Segoe UI" panose="020B0502040204020203" pitchFamily="34" charset="0"/>
                <a:cs typeface="Segoe UI" panose="020B0502040204020203" pitchFamily="34" charset="0"/>
              </a:rPr>
              <a:t>How do factors like average salary, housing costs, and transportation expenses correlate with the cost of living?</a:t>
            </a:r>
          </a:p>
        </p:txBody>
      </p:sp>
    </p:spTree>
    <p:extLst>
      <p:ext uri="{BB962C8B-B14F-4D97-AF65-F5344CB8AC3E}">
        <p14:creationId xmlns:p14="http://schemas.microsoft.com/office/powerpoint/2010/main" val="287455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1FD3BD7-6D62-47D9-88C0-935EAED648BB}"/>
              </a:ext>
            </a:extLst>
          </p:cNvPr>
          <p:cNvSpPr txBox="1"/>
          <p:nvPr/>
        </p:nvSpPr>
        <p:spPr>
          <a:xfrm>
            <a:off x="1814945" y="1339832"/>
            <a:ext cx="8562110" cy="461665"/>
          </a:xfrm>
          <a:prstGeom prst="rect">
            <a:avLst/>
          </a:prstGeom>
          <a:noFill/>
        </p:spPr>
        <p:txBody>
          <a:bodyPr wrap="square">
            <a:spAutoFit/>
          </a:bodyPr>
          <a:lstStyle/>
          <a:p>
            <a:pPr algn="ctr"/>
            <a:r>
              <a:rPr lang="en-US" sz="2400" b="1" i="0" dirty="0">
                <a:solidFill>
                  <a:srgbClr val="252423"/>
                </a:solidFill>
                <a:effectLst/>
                <a:latin typeface="Segoe UI" panose="020B0502040204020203" pitchFamily="34" charset="0"/>
              </a:rPr>
              <a:t>Conclusion</a:t>
            </a:r>
          </a:p>
        </p:txBody>
      </p:sp>
      <p:pic>
        <p:nvPicPr>
          <p:cNvPr id="4" name="Picture 3">
            <a:extLst>
              <a:ext uri="{FF2B5EF4-FFF2-40B4-BE49-F238E27FC236}">
                <a16:creationId xmlns:a16="http://schemas.microsoft.com/office/drawing/2014/main" id="{736CE5CB-C764-417C-859A-B4F7DB0D7062}"/>
              </a:ext>
            </a:extLst>
          </p:cNvPr>
          <p:cNvPicPr>
            <a:picLocks noChangeAspect="1"/>
          </p:cNvPicPr>
          <p:nvPr/>
        </p:nvPicPr>
        <p:blipFill>
          <a:blip r:embed="rId3"/>
          <a:stretch>
            <a:fillRect/>
          </a:stretch>
        </p:blipFill>
        <p:spPr>
          <a:xfrm>
            <a:off x="1497870" y="5056502"/>
            <a:ext cx="9514914" cy="1362265"/>
          </a:xfrm>
          <a:prstGeom prst="rect">
            <a:avLst/>
          </a:prstGeom>
        </p:spPr>
      </p:pic>
      <p:sp>
        <p:nvSpPr>
          <p:cNvPr id="8" name="TextBox 7">
            <a:extLst>
              <a:ext uri="{FF2B5EF4-FFF2-40B4-BE49-F238E27FC236}">
                <a16:creationId xmlns:a16="http://schemas.microsoft.com/office/drawing/2014/main" id="{0646BD40-1EC1-484D-985C-8828E7D899E2}"/>
              </a:ext>
            </a:extLst>
          </p:cNvPr>
          <p:cNvSpPr txBox="1"/>
          <p:nvPr/>
        </p:nvSpPr>
        <p:spPr>
          <a:xfrm>
            <a:off x="1290056" y="2065732"/>
            <a:ext cx="9833569" cy="2949205"/>
          </a:xfrm>
          <a:prstGeom prst="rect">
            <a:avLst/>
          </a:prstGeom>
          <a:noFill/>
        </p:spPr>
        <p:txBody>
          <a:bodyPr wrap="square">
            <a:spAutoFit/>
          </a:bodyPr>
          <a:lstStyle/>
          <a:p>
            <a:pPr algn="just">
              <a:lnSpc>
                <a:spcPct val="150000"/>
              </a:lnSpc>
            </a:pPr>
            <a:r>
              <a:rPr lang="en-US" sz="1800" b="0" i="0" dirty="0">
                <a:solidFill>
                  <a:srgbClr val="252423"/>
                </a:solidFill>
                <a:effectLst/>
                <a:latin typeface="Segoe UI" panose="020B0502040204020203" pitchFamily="34" charset="0"/>
              </a:rPr>
              <a:t>Based on the whole data, it can be shown that, for a variety of reasons, the United States and the United Kingdom have the highest costs of living.</a:t>
            </a:r>
          </a:p>
          <a:p>
            <a:pPr algn="just">
              <a:lnSpc>
                <a:spcPct val="150000"/>
              </a:lnSpc>
            </a:pPr>
            <a:r>
              <a:rPr lang="en-US" sz="1800" b="0" i="0" dirty="0">
                <a:solidFill>
                  <a:srgbClr val="252423"/>
                </a:solidFill>
                <a:effectLst/>
                <a:latin typeface="Segoe UI" panose="020B0502040204020203" pitchFamily="34" charset="0"/>
              </a:rPr>
              <a:t>It is more developed than other nations since there are many businesses and a large population in the cities. Because of the employment opportunities in these nations, people and companies frequently relocate there. Consequently, these nations have high living expenses. Additionally, research indicates that the average pay in the United States is higher than in any other state adjacent to the United Kingdom and Germany.</a:t>
            </a:r>
          </a:p>
        </p:txBody>
      </p:sp>
    </p:spTree>
    <p:extLst>
      <p:ext uri="{BB962C8B-B14F-4D97-AF65-F5344CB8AC3E}">
        <p14:creationId xmlns:p14="http://schemas.microsoft.com/office/powerpoint/2010/main" val="339444969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{F7144A9E-3D2D-45D6-BC04-FC4A26267783}tf22712842_win32</Template>
  <TotalTime>89</TotalTime>
  <Words>612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Franklin Gothic Book</vt:lpstr>
      <vt:lpstr>Segoe UI</vt:lpstr>
      <vt:lpstr>Custom</vt:lpstr>
      <vt:lpstr>COST OF LIVING ANALYSIS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Precious Onyedeke</dc:creator>
  <cp:lastModifiedBy>Precious Onyedeke</cp:lastModifiedBy>
  <cp:revision>4</cp:revision>
  <dcterms:created xsi:type="dcterms:W3CDTF">2024-05-26T16:06:11Z</dcterms:created>
  <dcterms:modified xsi:type="dcterms:W3CDTF">2024-05-27T10:44:23Z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