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6"/>
  </p:notesMasterIdLst>
  <p:handoutMasterIdLst>
    <p:handoutMasterId r:id="rId27"/>
  </p:handoutMasterIdLst>
  <p:sldIdLst>
    <p:sldId id="256" r:id="rId5"/>
    <p:sldId id="258" r:id="rId6"/>
    <p:sldId id="263" r:id="rId7"/>
    <p:sldId id="264" r:id="rId8"/>
    <p:sldId id="261"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6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3" autoAdjust="0"/>
    <p:restoredTop sz="94648" autoAdjust="0"/>
  </p:normalViewPr>
  <p:slideViewPr>
    <p:cSldViewPr snapToGrid="0">
      <p:cViewPr varScale="1">
        <p:scale>
          <a:sx n="72" d="100"/>
          <a:sy n="72" d="100"/>
        </p:scale>
        <p:origin x="618"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5/16/2024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5/16/2024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13</a:t>
            </a:fld>
            <a:endParaRPr lang="en-US" dirty="0"/>
          </a:p>
        </p:txBody>
      </p:sp>
    </p:spTree>
    <p:extLst>
      <p:ext uri="{BB962C8B-B14F-4D97-AF65-F5344CB8AC3E}">
        <p14:creationId xmlns:p14="http://schemas.microsoft.com/office/powerpoint/2010/main" val="2122483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14</a:t>
            </a:fld>
            <a:endParaRPr lang="en-US" dirty="0"/>
          </a:p>
        </p:txBody>
      </p:sp>
    </p:spTree>
    <p:extLst>
      <p:ext uri="{BB962C8B-B14F-4D97-AF65-F5344CB8AC3E}">
        <p14:creationId xmlns:p14="http://schemas.microsoft.com/office/powerpoint/2010/main" val="3340340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15</a:t>
            </a:fld>
            <a:endParaRPr lang="en-US" dirty="0"/>
          </a:p>
        </p:txBody>
      </p:sp>
    </p:spTree>
    <p:extLst>
      <p:ext uri="{BB962C8B-B14F-4D97-AF65-F5344CB8AC3E}">
        <p14:creationId xmlns:p14="http://schemas.microsoft.com/office/powerpoint/2010/main" val="1482640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16</a:t>
            </a:fld>
            <a:endParaRPr lang="en-US" dirty="0"/>
          </a:p>
        </p:txBody>
      </p:sp>
    </p:spTree>
    <p:extLst>
      <p:ext uri="{BB962C8B-B14F-4D97-AF65-F5344CB8AC3E}">
        <p14:creationId xmlns:p14="http://schemas.microsoft.com/office/powerpoint/2010/main" val="541503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17</a:t>
            </a:fld>
            <a:endParaRPr lang="en-US" dirty="0"/>
          </a:p>
        </p:txBody>
      </p:sp>
    </p:spTree>
    <p:extLst>
      <p:ext uri="{BB962C8B-B14F-4D97-AF65-F5344CB8AC3E}">
        <p14:creationId xmlns:p14="http://schemas.microsoft.com/office/powerpoint/2010/main" val="4086854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18</a:t>
            </a:fld>
            <a:endParaRPr lang="en-US" dirty="0"/>
          </a:p>
        </p:txBody>
      </p:sp>
    </p:spTree>
    <p:extLst>
      <p:ext uri="{BB962C8B-B14F-4D97-AF65-F5344CB8AC3E}">
        <p14:creationId xmlns:p14="http://schemas.microsoft.com/office/powerpoint/2010/main" val="4117796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19</a:t>
            </a:fld>
            <a:endParaRPr lang="en-US" dirty="0"/>
          </a:p>
        </p:txBody>
      </p:sp>
    </p:spTree>
    <p:extLst>
      <p:ext uri="{BB962C8B-B14F-4D97-AF65-F5344CB8AC3E}">
        <p14:creationId xmlns:p14="http://schemas.microsoft.com/office/powerpoint/2010/main" val="10947025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20</a:t>
            </a:fld>
            <a:endParaRPr lang="en-US" dirty="0"/>
          </a:p>
        </p:txBody>
      </p:sp>
    </p:spTree>
    <p:extLst>
      <p:ext uri="{BB962C8B-B14F-4D97-AF65-F5344CB8AC3E}">
        <p14:creationId xmlns:p14="http://schemas.microsoft.com/office/powerpoint/2010/main" val="40796019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21</a:t>
            </a:fld>
            <a:endParaRPr lang="en-US" dirty="0"/>
          </a:p>
        </p:txBody>
      </p:sp>
    </p:spTree>
    <p:extLst>
      <p:ext uri="{BB962C8B-B14F-4D97-AF65-F5344CB8AC3E}">
        <p14:creationId xmlns:p14="http://schemas.microsoft.com/office/powerpoint/2010/main" val="1046714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7761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2145392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1464057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9</a:t>
            </a:fld>
            <a:endParaRPr lang="en-US" dirty="0"/>
          </a:p>
        </p:txBody>
      </p:sp>
    </p:spTree>
    <p:extLst>
      <p:ext uri="{BB962C8B-B14F-4D97-AF65-F5344CB8AC3E}">
        <p14:creationId xmlns:p14="http://schemas.microsoft.com/office/powerpoint/2010/main" val="1480381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dirty="0"/>
          </a:p>
        </p:txBody>
      </p:sp>
    </p:spTree>
    <p:extLst>
      <p:ext uri="{BB962C8B-B14F-4D97-AF65-F5344CB8AC3E}">
        <p14:creationId xmlns:p14="http://schemas.microsoft.com/office/powerpoint/2010/main" val="281328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dirty="0"/>
          </a:p>
        </p:txBody>
      </p:sp>
    </p:spTree>
    <p:extLst>
      <p:ext uri="{BB962C8B-B14F-4D97-AF65-F5344CB8AC3E}">
        <p14:creationId xmlns:p14="http://schemas.microsoft.com/office/powerpoint/2010/main" val="2048313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12</a:t>
            </a:fld>
            <a:endParaRPr lang="en-US" dirty="0"/>
          </a:p>
        </p:txBody>
      </p:sp>
    </p:spTree>
    <p:extLst>
      <p:ext uri="{BB962C8B-B14F-4D97-AF65-F5344CB8AC3E}">
        <p14:creationId xmlns:p14="http://schemas.microsoft.com/office/powerpoint/2010/main" val="4240173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5/16/2024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5/16/2024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5/16/2024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5/16/2024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5/16/2024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5/16/2024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2290" y="4661927"/>
            <a:ext cx="10993549" cy="895244"/>
          </a:xfrm>
        </p:spPr>
        <p:txBody>
          <a:bodyPr>
            <a:noAutofit/>
          </a:bodyPr>
          <a:lstStyle/>
          <a:p>
            <a:pPr algn="ctr"/>
            <a:r>
              <a:rPr lang="en-US" sz="4000" dirty="0">
                <a:solidFill>
                  <a:schemeClr val="bg1"/>
                </a:solidFill>
                <a:latin typeface="Arial" panose="020B0604020202020204" pitchFamily="34" charset="0"/>
                <a:cs typeface="Arial" panose="020B0604020202020204" pitchFamily="34" charset="0"/>
              </a:rPr>
              <a:t>HOTEL RESERVATION ANALYSIS with </a:t>
            </a:r>
            <a:r>
              <a:rPr lang="en-US" sz="4000" dirty="0" err="1">
                <a:solidFill>
                  <a:schemeClr val="bg1"/>
                </a:solidFill>
                <a:latin typeface="Arial" panose="020B0604020202020204" pitchFamily="34" charset="0"/>
                <a:cs typeface="Arial" panose="020B0604020202020204" pitchFamily="34" charset="0"/>
              </a:rPr>
              <a:t>sql</a:t>
            </a:r>
            <a:endParaRPr lang="en-US" sz="4000" dirty="0">
              <a:solidFill>
                <a:schemeClr val="bg1"/>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788441" y="5557171"/>
            <a:ext cx="3625669" cy="671351"/>
          </a:xfrm>
        </p:spPr>
        <p:txBody>
          <a:bodyPr>
            <a:noAutofit/>
          </a:bodyPr>
          <a:lstStyle/>
          <a:p>
            <a:pPr>
              <a:spcBef>
                <a:spcPts val="0"/>
              </a:spcBef>
              <a:spcAft>
                <a:spcPts val="0"/>
              </a:spcAft>
            </a:pPr>
            <a:r>
              <a:rPr lang="en-US" dirty="0">
                <a:solidFill>
                  <a:schemeClr val="bg1"/>
                </a:solidFill>
                <a:latin typeface="Arial" panose="020B0604020202020204" pitchFamily="34" charset="0"/>
                <a:cs typeface="Arial" panose="020B0604020202020204" pitchFamily="34" charset="0"/>
              </a:rPr>
              <a:t>Name: Precious </a:t>
            </a:r>
            <a:r>
              <a:rPr lang="en-US" dirty="0" err="1">
                <a:solidFill>
                  <a:schemeClr val="bg1"/>
                </a:solidFill>
                <a:latin typeface="Arial" panose="020B0604020202020204" pitchFamily="34" charset="0"/>
                <a:cs typeface="Arial" panose="020B0604020202020204" pitchFamily="34" charset="0"/>
              </a:rPr>
              <a:t>onyedeke</a:t>
            </a:r>
            <a:endParaRPr lang="en-US" dirty="0">
              <a:solidFill>
                <a:schemeClr val="bg1"/>
              </a:solidFill>
              <a:latin typeface="Arial" panose="020B0604020202020204" pitchFamily="34" charset="0"/>
              <a:cs typeface="Arial" panose="020B0604020202020204" pitchFamily="34" charset="0"/>
            </a:endParaRPr>
          </a:p>
          <a:p>
            <a:pPr>
              <a:spcBef>
                <a:spcPts val="0"/>
              </a:spcBef>
              <a:spcAft>
                <a:spcPts val="0"/>
              </a:spcAft>
            </a:pPr>
            <a:r>
              <a:rPr lang="en-US" dirty="0">
                <a:solidFill>
                  <a:schemeClr val="bg1"/>
                </a:solidFill>
                <a:latin typeface="Arial" panose="020B0604020202020204" pitchFamily="34" charset="0"/>
                <a:cs typeface="Arial" panose="020B0604020202020204" pitchFamily="34" charset="0"/>
              </a:rPr>
              <a:t>Batch: </a:t>
            </a:r>
            <a:r>
              <a:rPr lang="en-US" b="0" i="0" dirty="0">
                <a:solidFill>
                  <a:schemeClr val="bg1"/>
                </a:solidFill>
                <a:effectLst/>
                <a:latin typeface="Arial" panose="020B0604020202020204" pitchFamily="34" charset="0"/>
                <a:cs typeface="Arial" panose="020B0604020202020204" pitchFamily="34" charset="0"/>
              </a:rPr>
              <a:t>MIP-DA-08</a:t>
            </a:r>
            <a:endParaRPr lang="en-US" dirty="0">
              <a:solidFill>
                <a:schemeClr val="bg1"/>
              </a:solidFill>
              <a:latin typeface="Arial" panose="020B0604020202020204" pitchFamily="34" charset="0"/>
              <a:cs typeface="Arial" panose="020B0604020202020204" pitchFamily="34" charset="0"/>
            </a:endParaRPr>
          </a:p>
        </p:txBody>
      </p:sp>
      <p:sp>
        <p:nvSpPr>
          <p:cNvPr id="13" name="Subtitle 2">
            <a:extLst>
              <a:ext uri="{FF2B5EF4-FFF2-40B4-BE49-F238E27FC236}">
                <a16:creationId xmlns:a16="http://schemas.microsoft.com/office/drawing/2014/main" id="{D01F0CA8-47CE-45EE-8C50-8530B10FA3AA}"/>
              </a:ext>
            </a:extLst>
          </p:cNvPr>
          <p:cNvSpPr txBox="1">
            <a:spLocks/>
          </p:cNvSpPr>
          <p:nvPr/>
        </p:nvSpPr>
        <p:spPr>
          <a:xfrm>
            <a:off x="848140" y="4566800"/>
            <a:ext cx="1166191" cy="375782"/>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sz="1400" dirty="0">
                <a:solidFill>
                  <a:schemeClr val="bg1"/>
                </a:solidFill>
                <a:latin typeface="Arial" panose="020B0604020202020204" pitchFamily="34" charset="0"/>
                <a:cs typeface="Arial" panose="020B0604020202020204" pitchFamily="34" charset="0"/>
              </a:rPr>
              <a:t>task 2</a:t>
            </a:r>
            <a:r>
              <a:rPr lang="en-US" sz="1400" dirty="0">
                <a:solidFill>
                  <a:schemeClr val="bg1"/>
                </a:solidFill>
              </a:rPr>
              <a:t>:</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411952"/>
            <a:ext cx="11157485" cy="718870"/>
          </a:xfrm>
        </p:spPr>
        <p:txBody>
          <a:bodyPr>
            <a:normAutofit/>
          </a:bodyPr>
          <a:lstStyle/>
          <a:p>
            <a:r>
              <a:rPr lang="en-US" b="1" dirty="0">
                <a:solidFill>
                  <a:srgbClr val="FFFEFF"/>
                </a:solidFill>
                <a:latin typeface="Arial" panose="020B0604020202020204" pitchFamily="34" charset="0"/>
                <a:cs typeface="Arial" panose="020B0604020202020204" pitchFamily="34" charset="0"/>
              </a:rPr>
              <a:t>What is the most commonly booked room type?</a:t>
            </a:r>
          </a:p>
        </p:txBody>
      </p:sp>
      <p:pic>
        <p:nvPicPr>
          <p:cNvPr id="6" name="Picture 5">
            <a:extLst>
              <a:ext uri="{FF2B5EF4-FFF2-40B4-BE49-F238E27FC236}">
                <a16:creationId xmlns:a16="http://schemas.microsoft.com/office/drawing/2014/main" id="{9836E443-DB50-4128-BC3A-6A7C3F17C31B}"/>
              </a:ext>
            </a:extLst>
          </p:cNvPr>
          <p:cNvPicPr>
            <a:picLocks noChangeAspect="1"/>
          </p:cNvPicPr>
          <p:nvPr/>
        </p:nvPicPr>
        <p:blipFill>
          <a:blip r:embed="rId3"/>
          <a:stretch>
            <a:fillRect/>
          </a:stretch>
        </p:blipFill>
        <p:spPr>
          <a:xfrm>
            <a:off x="447817" y="685550"/>
            <a:ext cx="8242913" cy="4307587"/>
          </a:xfrm>
          <a:prstGeom prst="rect">
            <a:avLst/>
          </a:prstGeom>
        </p:spPr>
      </p:pic>
      <p:sp>
        <p:nvSpPr>
          <p:cNvPr id="9" name="TextBox 8">
            <a:extLst>
              <a:ext uri="{FF2B5EF4-FFF2-40B4-BE49-F238E27FC236}">
                <a16:creationId xmlns:a16="http://schemas.microsoft.com/office/drawing/2014/main" id="{5906AFB7-DCCB-4985-813E-ABF40F34BE31}"/>
              </a:ext>
            </a:extLst>
          </p:cNvPr>
          <p:cNvSpPr txBox="1"/>
          <p:nvPr/>
        </p:nvSpPr>
        <p:spPr>
          <a:xfrm>
            <a:off x="8928363" y="1716026"/>
            <a:ext cx="2676939"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most commonly booked room is </a:t>
            </a:r>
            <a:r>
              <a:rPr lang="en-US" b="1" dirty="0">
                <a:latin typeface="Arial" panose="020B0604020202020204" pitchFamily="34" charset="0"/>
                <a:cs typeface="Arial" panose="020B0604020202020204" pitchFamily="34" charset="0"/>
              </a:rPr>
              <a:t>room type 1</a:t>
            </a:r>
            <a:r>
              <a:rPr lang="en-US" dirty="0">
                <a:latin typeface="Arial" panose="020B0604020202020204" pitchFamily="34" charset="0"/>
                <a:cs typeface="Arial" panose="020B0604020202020204" pitchFamily="34" charset="0"/>
              </a:rPr>
              <a:t> with </a:t>
            </a:r>
            <a:r>
              <a:rPr lang="en-US" b="1" dirty="0">
                <a:latin typeface="Arial" panose="020B0604020202020204" pitchFamily="34" charset="0"/>
                <a:cs typeface="Arial" panose="020B0604020202020204" pitchFamily="34" charset="0"/>
              </a:rPr>
              <a:t>534</a:t>
            </a:r>
            <a:r>
              <a:rPr lang="en-US" dirty="0">
                <a:latin typeface="Arial" panose="020B0604020202020204" pitchFamily="34" charset="0"/>
                <a:cs typeface="Arial" panose="020B0604020202020204" pitchFamily="34" charset="0"/>
              </a:rPr>
              <a:t> bookings </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50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411952"/>
            <a:ext cx="10829783" cy="718870"/>
          </a:xfrm>
        </p:spPr>
        <p:txBody>
          <a:bodyPr>
            <a:normAutofit fontScale="90000"/>
          </a:bodyPr>
          <a:lstStyle/>
          <a:p>
            <a:r>
              <a:rPr lang="en-US" b="1" dirty="0">
                <a:solidFill>
                  <a:srgbClr val="FFFEFF"/>
                </a:solidFill>
                <a:latin typeface="Arial" panose="020B0604020202020204" pitchFamily="34" charset="0"/>
                <a:cs typeface="Arial" panose="020B0604020202020204" pitchFamily="34" charset="0"/>
              </a:rPr>
              <a:t>How many reservations fall on a weekend (</a:t>
            </a:r>
            <a:r>
              <a:rPr lang="en-US" b="1" dirty="0" err="1">
                <a:solidFill>
                  <a:srgbClr val="FFFEFF"/>
                </a:solidFill>
                <a:latin typeface="Arial" panose="020B0604020202020204" pitchFamily="34" charset="0"/>
                <a:cs typeface="Arial" panose="020B0604020202020204" pitchFamily="34" charset="0"/>
              </a:rPr>
              <a:t>no_of_weekend_nights</a:t>
            </a:r>
            <a:r>
              <a:rPr lang="en-US" b="1" dirty="0">
                <a:solidFill>
                  <a:srgbClr val="FFFEFF"/>
                </a:solidFill>
                <a:latin typeface="Arial" panose="020B0604020202020204" pitchFamily="34" charset="0"/>
                <a:cs typeface="Arial" panose="020B0604020202020204" pitchFamily="34" charset="0"/>
              </a:rPr>
              <a:t> &gt; 0)?</a:t>
            </a:r>
          </a:p>
        </p:txBody>
      </p:sp>
      <p:pic>
        <p:nvPicPr>
          <p:cNvPr id="4" name="Picture 3">
            <a:extLst>
              <a:ext uri="{FF2B5EF4-FFF2-40B4-BE49-F238E27FC236}">
                <a16:creationId xmlns:a16="http://schemas.microsoft.com/office/drawing/2014/main" id="{91AD5CCD-90AD-41E1-BD46-AA2AEBDECBF2}"/>
              </a:ext>
            </a:extLst>
          </p:cNvPr>
          <p:cNvPicPr>
            <a:picLocks noChangeAspect="1"/>
          </p:cNvPicPr>
          <p:nvPr/>
        </p:nvPicPr>
        <p:blipFill>
          <a:blip r:embed="rId3"/>
          <a:stretch>
            <a:fillRect/>
          </a:stretch>
        </p:blipFill>
        <p:spPr>
          <a:xfrm>
            <a:off x="447817" y="622052"/>
            <a:ext cx="8310664" cy="4384933"/>
          </a:xfrm>
          <a:prstGeom prst="rect">
            <a:avLst/>
          </a:prstGeom>
        </p:spPr>
      </p:pic>
      <p:sp>
        <p:nvSpPr>
          <p:cNvPr id="7" name="TextBox 6">
            <a:extLst>
              <a:ext uri="{FF2B5EF4-FFF2-40B4-BE49-F238E27FC236}">
                <a16:creationId xmlns:a16="http://schemas.microsoft.com/office/drawing/2014/main" id="{E4741E57-D12E-4EFB-B422-1907A075DC24}"/>
              </a:ext>
            </a:extLst>
          </p:cNvPr>
          <p:cNvSpPr txBox="1"/>
          <p:nvPr/>
        </p:nvSpPr>
        <p:spPr>
          <a:xfrm>
            <a:off x="8851246" y="1891188"/>
            <a:ext cx="2676939" cy="923330"/>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383</a:t>
            </a:r>
            <a:r>
              <a:rPr lang="en-US" dirty="0">
                <a:latin typeface="Arial" panose="020B0604020202020204" pitchFamily="34" charset="0"/>
                <a:cs typeface="Arial" panose="020B0604020202020204" pitchFamily="34" charset="0"/>
              </a:rPr>
              <a:t> number of reservations fall on the weekends</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0048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411952"/>
            <a:ext cx="11290860" cy="718870"/>
          </a:xfrm>
        </p:spPr>
        <p:txBody>
          <a:bodyPr>
            <a:normAutofit fontScale="90000"/>
          </a:bodyPr>
          <a:lstStyle/>
          <a:p>
            <a:r>
              <a:rPr lang="en-US" b="1" dirty="0">
                <a:solidFill>
                  <a:srgbClr val="FFFEFF"/>
                </a:solidFill>
                <a:latin typeface="Arial" panose="020B0604020202020204" pitchFamily="34" charset="0"/>
                <a:cs typeface="Arial" panose="020B0604020202020204" pitchFamily="34" charset="0"/>
              </a:rPr>
              <a:t>What is the highest and lowest lead time for reservations?</a:t>
            </a:r>
          </a:p>
        </p:txBody>
      </p:sp>
      <p:pic>
        <p:nvPicPr>
          <p:cNvPr id="4" name="Picture 3">
            <a:extLst>
              <a:ext uri="{FF2B5EF4-FFF2-40B4-BE49-F238E27FC236}">
                <a16:creationId xmlns:a16="http://schemas.microsoft.com/office/drawing/2014/main" id="{761E20DF-08EA-4666-85AD-61D364DBA562}"/>
              </a:ext>
            </a:extLst>
          </p:cNvPr>
          <p:cNvPicPr>
            <a:picLocks noChangeAspect="1"/>
          </p:cNvPicPr>
          <p:nvPr/>
        </p:nvPicPr>
        <p:blipFill>
          <a:blip r:embed="rId3"/>
          <a:stretch>
            <a:fillRect/>
          </a:stretch>
        </p:blipFill>
        <p:spPr>
          <a:xfrm>
            <a:off x="447817" y="631017"/>
            <a:ext cx="7334657" cy="4416652"/>
          </a:xfrm>
          <a:prstGeom prst="rect">
            <a:avLst/>
          </a:prstGeom>
        </p:spPr>
      </p:pic>
      <p:sp>
        <p:nvSpPr>
          <p:cNvPr id="7" name="TextBox 6">
            <a:extLst>
              <a:ext uri="{FF2B5EF4-FFF2-40B4-BE49-F238E27FC236}">
                <a16:creationId xmlns:a16="http://schemas.microsoft.com/office/drawing/2014/main" id="{33B500AF-A338-4444-9AEB-36603F1E8938}"/>
              </a:ext>
            </a:extLst>
          </p:cNvPr>
          <p:cNvSpPr txBox="1"/>
          <p:nvPr/>
        </p:nvSpPr>
        <p:spPr>
          <a:xfrm>
            <a:off x="8230291" y="1841608"/>
            <a:ext cx="2676939"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highest lead time is </a:t>
            </a:r>
            <a:r>
              <a:rPr lang="en-US" b="1" dirty="0">
                <a:latin typeface="Arial" panose="020B0604020202020204" pitchFamily="34" charset="0"/>
                <a:cs typeface="Arial" panose="020B0604020202020204" pitchFamily="34" charset="0"/>
              </a:rPr>
              <a:t>443</a:t>
            </a:r>
            <a:r>
              <a:rPr lang="en-US" dirty="0">
                <a:latin typeface="Arial" panose="020B0604020202020204" pitchFamily="34" charset="0"/>
                <a:cs typeface="Arial" panose="020B0604020202020204" pitchFamily="34" charset="0"/>
              </a:rPr>
              <a:t>, the lowest lead time is </a:t>
            </a:r>
            <a:r>
              <a:rPr lang="en-US" b="1" dirty="0">
                <a:latin typeface="Arial" panose="020B0604020202020204" pitchFamily="34" charset="0"/>
                <a:cs typeface="Arial" panose="020B0604020202020204" pitchFamily="34" charset="0"/>
              </a:rPr>
              <a:t>0 </a:t>
            </a:r>
          </a:p>
        </p:txBody>
      </p:sp>
    </p:spTree>
    <p:extLst>
      <p:ext uri="{BB962C8B-B14F-4D97-AF65-F5344CB8AC3E}">
        <p14:creationId xmlns:p14="http://schemas.microsoft.com/office/powerpoint/2010/main" val="695237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411952"/>
            <a:ext cx="11290860" cy="718870"/>
          </a:xfrm>
        </p:spPr>
        <p:txBody>
          <a:bodyPr>
            <a:normAutofit fontScale="90000"/>
          </a:bodyPr>
          <a:lstStyle/>
          <a:p>
            <a:r>
              <a:rPr lang="en-US" b="1" dirty="0">
                <a:solidFill>
                  <a:srgbClr val="FFFEFF"/>
                </a:solidFill>
                <a:latin typeface="Arial" panose="020B0604020202020204" pitchFamily="34" charset="0"/>
                <a:cs typeface="Arial" panose="020B0604020202020204" pitchFamily="34" charset="0"/>
              </a:rPr>
              <a:t>What is the most common market segment type for reservations?</a:t>
            </a:r>
          </a:p>
        </p:txBody>
      </p:sp>
      <p:pic>
        <p:nvPicPr>
          <p:cNvPr id="4" name="Picture 3">
            <a:extLst>
              <a:ext uri="{FF2B5EF4-FFF2-40B4-BE49-F238E27FC236}">
                <a16:creationId xmlns:a16="http://schemas.microsoft.com/office/drawing/2014/main" id="{CDF5C941-6805-4195-ABE3-CA871C5CD3EC}"/>
              </a:ext>
            </a:extLst>
          </p:cNvPr>
          <p:cNvPicPr>
            <a:picLocks noChangeAspect="1"/>
          </p:cNvPicPr>
          <p:nvPr/>
        </p:nvPicPr>
        <p:blipFill>
          <a:blip r:embed="rId3"/>
          <a:stretch>
            <a:fillRect/>
          </a:stretch>
        </p:blipFill>
        <p:spPr>
          <a:xfrm>
            <a:off x="447817" y="575635"/>
            <a:ext cx="7374349" cy="4296360"/>
          </a:xfrm>
          <a:prstGeom prst="rect">
            <a:avLst/>
          </a:prstGeom>
        </p:spPr>
      </p:pic>
      <p:sp>
        <p:nvSpPr>
          <p:cNvPr id="8" name="TextBox 7">
            <a:extLst>
              <a:ext uri="{FF2B5EF4-FFF2-40B4-BE49-F238E27FC236}">
                <a16:creationId xmlns:a16="http://schemas.microsoft.com/office/drawing/2014/main" id="{F9C81D0C-3306-4F1A-8EB2-799AEB0E0893}"/>
              </a:ext>
            </a:extLst>
          </p:cNvPr>
          <p:cNvSpPr txBox="1"/>
          <p:nvPr/>
        </p:nvSpPr>
        <p:spPr>
          <a:xfrm>
            <a:off x="8464537" y="2123650"/>
            <a:ext cx="2676939"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most common market segment is </a:t>
            </a:r>
            <a:r>
              <a:rPr lang="en-US" b="1" dirty="0">
                <a:latin typeface="Arial" panose="020B0604020202020204" pitchFamily="34" charset="0"/>
                <a:cs typeface="Arial" panose="020B0604020202020204" pitchFamily="34" charset="0"/>
              </a:rPr>
              <a:t>online </a:t>
            </a:r>
            <a:r>
              <a:rPr lang="en-US" dirty="0">
                <a:latin typeface="Arial" panose="020B0604020202020204" pitchFamily="34" charset="0"/>
                <a:cs typeface="Arial" panose="020B0604020202020204" pitchFamily="34" charset="0"/>
              </a:rPr>
              <a:t>with </a:t>
            </a:r>
            <a:r>
              <a:rPr lang="en-US" b="1" dirty="0">
                <a:latin typeface="Arial" panose="020B0604020202020204" pitchFamily="34" charset="0"/>
                <a:cs typeface="Arial" panose="020B0604020202020204" pitchFamily="34" charset="0"/>
              </a:rPr>
              <a:t>518</a:t>
            </a:r>
            <a:r>
              <a:rPr lang="en-US" dirty="0">
                <a:latin typeface="Arial" panose="020B0604020202020204" pitchFamily="34" charset="0"/>
                <a:cs typeface="Arial" panose="020B0604020202020204" pitchFamily="34" charset="0"/>
              </a:rPr>
              <a:t> number of market segment</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5085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411952"/>
            <a:ext cx="10949053" cy="718870"/>
          </a:xfrm>
        </p:spPr>
        <p:txBody>
          <a:bodyPr>
            <a:normAutofit fontScale="90000"/>
          </a:bodyPr>
          <a:lstStyle/>
          <a:p>
            <a:r>
              <a:rPr lang="en-US" b="1" dirty="0">
                <a:solidFill>
                  <a:srgbClr val="FFFEFF"/>
                </a:solidFill>
                <a:latin typeface="Arial" panose="020B0604020202020204" pitchFamily="34" charset="0"/>
                <a:cs typeface="Arial" panose="020B0604020202020204" pitchFamily="34" charset="0"/>
              </a:rPr>
              <a:t>How many reservations have a booking status of "Confirmed"?</a:t>
            </a:r>
          </a:p>
        </p:txBody>
      </p:sp>
      <p:pic>
        <p:nvPicPr>
          <p:cNvPr id="4" name="Picture 3">
            <a:extLst>
              <a:ext uri="{FF2B5EF4-FFF2-40B4-BE49-F238E27FC236}">
                <a16:creationId xmlns:a16="http://schemas.microsoft.com/office/drawing/2014/main" id="{996EE692-07F1-402A-9533-A9753F10D273}"/>
              </a:ext>
            </a:extLst>
          </p:cNvPr>
          <p:cNvPicPr>
            <a:picLocks noChangeAspect="1"/>
          </p:cNvPicPr>
          <p:nvPr/>
        </p:nvPicPr>
        <p:blipFill>
          <a:blip r:embed="rId3"/>
          <a:stretch>
            <a:fillRect/>
          </a:stretch>
        </p:blipFill>
        <p:spPr>
          <a:xfrm>
            <a:off x="636105" y="645226"/>
            <a:ext cx="8458339" cy="4361759"/>
          </a:xfrm>
          <a:prstGeom prst="rect">
            <a:avLst/>
          </a:prstGeom>
        </p:spPr>
      </p:pic>
      <p:sp>
        <p:nvSpPr>
          <p:cNvPr id="7" name="TextBox 6">
            <a:extLst>
              <a:ext uri="{FF2B5EF4-FFF2-40B4-BE49-F238E27FC236}">
                <a16:creationId xmlns:a16="http://schemas.microsoft.com/office/drawing/2014/main" id="{5515E1F9-BDB5-4DF7-9CF4-BC2119C5F97B}"/>
              </a:ext>
            </a:extLst>
          </p:cNvPr>
          <p:cNvSpPr txBox="1"/>
          <p:nvPr/>
        </p:nvSpPr>
        <p:spPr>
          <a:xfrm>
            <a:off x="9304752" y="1716026"/>
            <a:ext cx="2676939"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There is no reservation with the booking status “confirmed”</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9668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411952"/>
            <a:ext cx="10949053" cy="718870"/>
          </a:xfrm>
        </p:spPr>
        <p:txBody>
          <a:bodyPr>
            <a:normAutofit fontScale="90000"/>
          </a:bodyPr>
          <a:lstStyle/>
          <a:p>
            <a:r>
              <a:rPr lang="en-US" b="1" dirty="0">
                <a:solidFill>
                  <a:srgbClr val="FFFEFF"/>
                </a:solidFill>
                <a:latin typeface="Arial" panose="020B0604020202020204" pitchFamily="34" charset="0"/>
                <a:cs typeface="Arial" panose="020B0604020202020204" pitchFamily="34" charset="0"/>
              </a:rPr>
              <a:t>What is the total number of adults and children across all reservations?</a:t>
            </a:r>
          </a:p>
        </p:txBody>
      </p:sp>
      <p:pic>
        <p:nvPicPr>
          <p:cNvPr id="4" name="Picture 3">
            <a:extLst>
              <a:ext uri="{FF2B5EF4-FFF2-40B4-BE49-F238E27FC236}">
                <a16:creationId xmlns:a16="http://schemas.microsoft.com/office/drawing/2014/main" id="{271C0DC4-D3D7-47B3-8A9E-CF457998F8AD}"/>
              </a:ext>
            </a:extLst>
          </p:cNvPr>
          <p:cNvPicPr>
            <a:picLocks noChangeAspect="1"/>
          </p:cNvPicPr>
          <p:nvPr/>
        </p:nvPicPr>
        <p:blipFill>
          <a:blip r:embed="rId3"/>
          <a:stretch>
            <a:fillRect/>
          </a:stretch>
        </p:blipFill>
        <p:spPr>
          <a:xfrm>
            <a:off x="447817" y="672468"/>
            <a:ext cx="7477401" cy="4199527"/>
          </a:xfrm>
          <a:prstGeom prst="rect">
            <a:avLst/>
          </a:prstGeom>
        </p:spPr>
      </p:pic>
      <p:sp>
        <p:nvSpPr>
          <p:cNvPr id="7" name="TextBox 6">
            <a:extLst>
              <a:ext uri="{FF2B5EF4-FFF2-40B4-BE49-F238E27FC236}">
                <a16:creationId xmlns:a16="http://schemas.microsoft.com/office/drawing/2014/main" id="{8197836F-FBD8-4B74-9267-C03C1D96D95A}"/>
              </a:ext>
            </a:extLst>
          </p:cNvPr>
          <p:cNvSpPr txBox="1"/>
          <p:nvPr/>
        </p:nvSpPr>
        <p:spPr>
          <a:xfrm>
            <a:off x="8229600" y="2172066"/>
            <a:ext cx="2676939"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total number of adults and children across all reservations is </a:t>
            </a:r>
            <a:r>
              <a:rPr lang="en-US" b="1" dirty="0">
                <a:latin typeface="Arial" panose="020B0604020202020204" pitchFamily="34" charset="0"/>
                <a:cs typeface="Arial" panose="020B0604020202020204" pitchFamily="34" charset="0"/>
              </a:rPr>
              <a:t>1316 and 69</a:t>
            </a:r>
          </a:p>
        </p:txBody>
      </p:sp>
    </p:spTree>
    <p:extLst>
      <p:ext uri="{BB962C8B-B14F-4D97-AF65-F5344CB8AC3E}">
        <p14:creationId xmlns:p14="http://schemas.microsoft.com/office/powerpoint/2010/main" val="3998377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411952"/>
            <a:ext cx="10949053" cy="718870"/>
          </a:xfrm>
        </p:spPr>
        <p:txBody>
          <a:bodyPr>
            <a:normAutofit fontScale="90000"/>
          </a:bodyPr>
          <a:lstStyle/>
          <a:p>
            <a:r>
              <a:rPr lang="en-US" b="1" dirty="0">
                <a:solidFill>
                  <a:srgbClr val="FFFEFF"/>
                </a:solidFill>
                <a:latin typeface="Arial" panose="020B0604020202020204" pitchFamily="34" charset="0"/>
                <a:cs typeface="Arial" panose="020B0604020202020204" pitchFamily="34" charset="0"/>
              </a:rPr>
              <a:t>What is the average number of weekend nights for reservations involving children?</a:t>
            </a:r>
          </a:p>
        </p:txBody>
      </p:sp>
      <p:pic>
        <p:nvPicPr>
          <p:cNvPr id="4" name="Picture 3">
            <a:extLst>
              <a:ext uri="{FF2B5EF4-FFF2-40B4-BE49-F238E27FC236}">
                <a16:creationId xmlns:a16="http://schemas.microsoft.com/office/drawing/2014/main" id="{E6C9F1B5-DF51-4274-AB0C-B4F6F8A14B14}"/>
              </a:ext>
            </a:extLst>
          </p:cNvPr>
          <p:cNvPicPr>
            <a:picLocks noChangeAspect="1"/>
          </p:cNvPicPr>
          <p:nvPr/>
        </p:nvPicPr>
        <p:blipFill>
          <a:blip r:embed="rId3"/>
          <a:stretch>
            <a:fillRect/>
          </a:stretch>
        </p:blipFill>
        <p:spPr>
          <a:xfrm>
            <a:off x="572815" y="742374"/>
            <a:ext cx="7939853" cy="4229483"/>
          </a:xfrm>
          <a:prstGeom prst="rect">
            <a:avLst/>
          </a:prstGeom>
        </p:spPr>
      </p:pic>
      <p:sp>
        <p:nvSpPr>
          <p:cNvPr id="7" name="TextBox 6">
            <a:extLst>
              <a:ext uri="{FF2B5EF4-FFF2-40B4-BE49-F238E27FC236}">
                <a16:creationId xmlns:a16="http://schemas.microsoft.com/office/drawing/2014/main" id="{D2E49E00-57D1-433F-A605-A0D22342A25C}"/>
              </a:ext>
            </a:extLst>
          </p:cNvPr>
          <p:cNvSpPr txBox="1"/>
          <p:nvPr/>
        </p:nvSpPr>
        <p:spPr>
          <a:xfrm>
            <a:off x="8719931" y="2323891"/>
            <a:ext cx="2676939"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average weekend night for children is </a:t>
            </a:r>
            <a:r>
              <a:rPr lang="en-US" b="1" dirty="0">
                <a:latin typeface="Arial" panose="020B0604020202020204" pitchFamily="34" charset="0"/>
                <a:cs typeface="Arial" panose="020B0604020202020204" pitchFamily="34" charset="0"/>
              </a:rPr>
              <a:t>1.0</a:t>
            </a:r>
          </a:p>
        </p:txBody>
      </p:sp>
    </p:spTree>
    <p:extLst>
      <p:ext uri="{BB962C8B-B14F-4D97-AF65-F5344CB8AC3E}">
        <p14:creationId xmlns:p14="http://schemas.microsoft.com/office/powerpoint/2010/main" val="4060010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411952"/>
            <a:ext cx="10949053" cy="718870"/>
          </a:xfrm>
        </p:spPr>
        <p:txBody>
          <a:bodyPr>
            <a:normAutofit fontScale="90000"/>
          </a:bodyPr>
          <a:lstStyle/>
          <a:p>
            <a:r>
              <a:rPr lang="en-US" b="1" dirty="0">
                <a:solidFill>
                  <a:srgbClr val="FFFEFF"/>
                </a:solidFill>
                <a:latin typeface="Arial" panose="020B0604020202020204" pitchFamily="34" charset="0"/>
                <a:cs typeface="Arial" panose="020B0604020202020204" pitchFamily="34" charset="0"/>
              </a:rPr>
              <a:t>How many reservations were made in each month of the year?</a:t>
            </a:r>
          </a:p>
        </p:txBody>
      </p:sp>
      <p:pic>
        <p:nvPicPr>
          <p:cNvPr id="4" name="Picture 3">
            <a:extLst>
              <a:ext uri="{FF2B5EF4-FFF2-40B4-BE49-F238E27FC236}">
                <a16:creationId xmlns:a16="http://schemas.microsoft.com/office/drawing/2014/main" id="{8E55B7B6-6B48-4025-AAB8-7FFCEF972088}"/>
              </a:ext>
            </a:extLst>
          </p:cNvPr>
          <p:cNvPicPr>
            <a:picLocks noChangeAspect="1"/>
          </p:cNvPicPr>
          <p:nvPr/>
        </p:nvPicPr>
        <p:blipFill>
          <a:blip r:embed="rId3"/>
          <a:stretch>
            <a:fillRect/>
          </a:stretch>
        </p:blipFill>
        <p:spPr>
          <a:xfrm>
            <a:off x="575715" y="633569"/>
            <a:ext cx="7589497" cy="4411548"/>
          </a:xfrm>
          <a:prstGeom prst="rect">
            <a:avLst/>
          </a:prstGeom>
        </p:spPr>
      </p:pic>
    </p:spTree>
    <p:extLst>
      <p:ext uri="{BB962C8B-B14F-4D97-AF65-F5344CB8AC3E}">
        <p14:creationId xmlns:p14="http://schemas.microsoft.com/office/powerpoint/2010/main" val="3684743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12703" y="5274430"/>
            <a:ext cx="11161087" cy="993914"/>
          </a:xfrm>
        </p:spPr>
        <p:txBody>
          <a:bodyPr>
            <a:normAutofit/>
          </a:bodyPr>
          <a:lstStyle/>
          <a:p>
            <a:r>
              <a:rPr lang="en-US" b="1" dirty="0">
                <a:solidFill>
                  <a:srgbClr val="FFFEFF"/>
                </a:solidFill>
                <a:latin typeface="Arial" panose="020B0604020202020204" pitchFamily="34" charset="0"/>
                <a:cs typeface="Arial" panose="020B0604020202020204" pitchFamily="34" charset="0"/>
              </a:rPr>
              <a:t>What is the average number of nights (both weekend and weekday) spent by guests for each room type?</a:t>
            </a:r>
          </a:p>
        </p:txBody>
      </p:sp>
      <p:pic>
        <p:nvPicPr>
          <p:cNvPr id="4" name="Picture 3">
            <a:extLst>
              <a:ext uri="{FF2B5EF4-FFF2-40B4-BE49-F238E27FC236}">
                <a16:creationId xmlns:a16="http://schemas.microsoft.com/office/drawing/2014/main" id="{6EA7D8D0-5434-425C-9ED9-76671DEEEF69}"/>
              </a:ext>
            </a:extLst>
          </p:cNvPr>
          <p:cNvPicPr>
            <a:picLocks noChangeAspect="1"/>
          </p:cNvPicPr>
          <p:nvPr/>
        </p:nvPicPr>
        <p:blipFill>
          <a:blip r:embed="rId3"/>
          <a:stretch>
            <a:fillRect/>
          </a:stretch>
        </p:blipFill>
        <p:spPr>
          <a:xfrm>
            <a:off x="447817" y="725790"/>
            <a:ext cx="7477743" cy="4349956"/>
          </a:xfrm>
          <a:prstGeom prst="rect">
            <a:avLst/>
          </a:prstGeom>
        </p:spPr>
      </p:pic>
    </p:spTree>
    <p:extLst>
      <p:ext uri="{BB962C8B-B14F-4D97-AF65-F5344CB8AC3E}">
        <p14:creationId xmlns:p14="http://schemas.microsoft.com/office/powerpoint/2010/main" val="197005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221487"/>
            <a:ext cx="11454010" cy="1179314"/>
          </a:xfrm>
        </p:spPr>
        <p:txBody>
          <a:bodyPr>
            <a:normAutofit fontScale="90000"/>
          </a:bodyPr>
          <a:lstStyle/>
          <a:p>
            <a:r>
              <a:rPr lang="en-US" b="1" dirty="0">
                <a:solidFill>
                  <a:srgbClr val="FFFEFF"/>
                </a:solidFill>
                <a:latin typeface="Arial" panose="020B0604020202020204" pitchFamily="34" charset="0"/>
                <a:cs typeface="Arial" panose="020B0604020202020204" pitchFamily="34" charset="0"/>
              </a:rPr>
              <a:t>For reservations involving children, what is the most common room type, and what is the average price for that room type?</a:t>
            </a:r>
          </a:p>
        </p:txBody>
      </p:sp>
      <p:pic>
        <p:nvPicPr>
          <p:cNvPr id="4" name="Picture 3">
            <a:extLst>
              <a:ext uri="{FF2B5EF4-FFF2-40B4-BE49-F238E27FC236}">
                <a16:creationId xmlns:a16="http://schemas.microsoft.com/office/drawing/2014/main" id="{B3E23406-1977-49A9-AD44-65C8E718B58E}"/>
              </a:ext>
            </a:extLst>
          </p:cNvPr>
          <p:cNvPicPr>
            <a:picLocks noChangeAspect="1"/>
          </p:cNvPicPr>
          <p:nvPr/>
        </p:nvPicPr>
        <p:blipFill>
          <a:blip r:embed="rId3"/>
          <a:stretch>
            <a:fillRect/>
          </a:stretch>
        </p:blipFill>
        <p:spPr>
          <a:xfrm>
            <a:off x="1934442" y="629528"/>
            <a:ext cx="7632620" cy="4340117"/>
          </a:xfrm>
          <a:prstGeom prst="rect">
            <a:avLst/>
          </a:prstGeom>
        </p:spPr>
      </p:pic>
    </p:spTree>
    <p:extLst>
      <p:ext uri="{BB962C8B-B14F-4D97-AF65-F5344CB8AC3E}">
        <p14:creationId xmlns:p14="http://schemas.microsoft.com/office/powerpoint/2010/main" val="504961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2" y="888684"/>
            <a:ext cx="11029616" cy="611874"/>
          </a:xfrm>
        </p:spPr>
        <p:txBody>
          <a:bodyPr/>
          <a:lstStyle/>
          <a:p>
            <a:r>
              <a:rPr lang="en-US" b="1" dirty="0"/>
              <a:t>Overview</a:t>
            </a:r>
          </a:p>
        </p:txBody>
      </p:sp>
      <p:sp>
        <p:nvSpPr>
          <p:cNvPr id="9" name="TextBox 8">
            <a:extLst>
              <a:ext uri="{FF2B5EF4-FFF2-40B4-BE49-F238E27FC236}">
                <a16:creationId xmlns:a16="http://schemas.microsoft.com/office/drawing/2014/main" id="{244657BF-5DA2-498A-A04B-98ED873F35F9}"/>
              </a:ext>
            </a:extLst>
          </p:cNvPr>
          <p:cNvSpPr txBox="1"/>
          <p:nvPr/>
        </p:nvSpPr>
        <p:spPr>
          <a:xfrm>
            <a:off x="2087217" y="2465470"/>
            <a:ext cx="8017566" cy="2536528"/>
          </a:xfrm>
          <a:prstGeom prst="rect">
            <a:avLst/>
          </a:prstGeom>
          <a:noFill/>
        </p:spPr>
        <p:txBody>
          <a:bodyPr wrap="square">
            <a:spAutoFit/>
          </a:bodyPr>
          <a:lstStyle/>
          <a:p>
            <a:pPr algn="just">
              <a:lnSpc>
                <a:spcPct val="150000"/>
              </a:lnSpc>
            </a:pPr>
            <a:r>
              <a:rPr lang="en-US" dirty="0">
                <a:latin typeface="Arial" panose="020B0604020202020204" pitchFamily="34" charset="0"/>
                <a:cs typeface="Arial" panose="020B0604020202020204" pitchFamily="34" charset="0"/>
              </a:rPr>
              <a:t>The hotel industry relies on data to make informed decisions and provide a better guest experience. In this internship, you will work with a hotel reservation dataset to gain insights into guest preferences, booking trends, and other key factors that impact the hotel's operations. You will use SQL to query and analyze the data, as well as answer specific questions about the dataset.</a:t>
            </a:r>
          </a:p>
        </p:txBody>
      </p:sp>
    </p:spTree>
    <p:extLst>
      <p:ext uri="{BB962C8B-B14F-4D97-AF65-F5344CB8AC3E}">
        <p14:creationId xmlns:p14="http://schemas.microsoft.com/office/powerpoint/2010/main" val="497607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5590" y="5320878"/>
            <a:ext cx="11015313" cy="901017"/>
          </a:xfrm>
        </p:spPr>
        <p:txBody>
          <a:bodyPr>
            <a:normAutofit/>
          </a:bodyPr>
          <a:lstStyle/>
          <a:p>
            <a:r>
              <a:rPr lang="en-US" sz="2500" b="1" dirty="0">
                <a:solidFill>
                  <a:srgbClr val="FFFEFF"/>
                </a:solidFill>
                <a:latin typeface="Arial" panose="020B0604020202020204" pitchFamily="34" charset="0"/>
                <a:cs typeface="Arial" panose="020B0604020202020204" pitchFamily="34" charset="0"/>
              </a:rPr>
              <a:t>Find the market segment type that generates the highest average price per room.</a:t>
            </a:r>
          </a:p>
        </p:txBody>
      </p:sp>
      <p:pic>
        <p:nvPicPr>
          <p:cNvPr id="4" name="Picture 3">
            <a:extLst>
              <a:ext uri="{FF2B5EF4-FFF2-40B4-BE49-F238E27FC236}">
                <a16:creationId xmlns:a16="http://schemas.microsoft.com/office/drawing/2014/main" id="{D84AE58F-133E-4391-BEB7-4C0A9E67C81B}"/>
              </a:ext>
            </a:extLst>
          </p:cNvPr>
          <p:cNvPicPr>
            <a:picLocks noChangeAspect="1"/>
          </p:cNvPicPr>
          <p:nvPr/>
        </p:nvPicPr>
        <p:blipFill>
          <a:blip r:embed="rId3"/>
          <a:stretch>
            <a:fillRect/>
          </a:stretch>
        </p:blipFill>
        <p:spPr>
          <a:xfrm>
            <a:off x="585590" y="760174"/>
            <a:ext cx="7509558" cy="4292348"/>
          </a:xfrm>
          <a:prstGeom prst="rect">
            <a:avLst/>
          </a:prstGeom>
        </p:spPr>
      </p:pic>
      <p:sp>
        <p:nvSpPr>
          <p:cNvPr id="7" name="TextBox 6">
            <a:extLst>
              <a:ext uri="{FF2B5EF4-FFF2-40B4-BE49-F238E27FC236}">
                <a16:creationId xmlns:a16="http://schemas.microsoft.com/office/drawing/2014/main" id="{66E1E00C-7B90-4008-A62A-CD1E3408B1B4}"/>
              </a:ext>
            </a:extLst>
          </p:cNvPr>
          <p:cNvSpPr txBox="1"/>
          <p:nvPr/>
        </p:nvSpPr>
        <p:spPr>
          <a:xfrm>
            <a:off x="8574156" y="2193012"/>
            <a:ext cx="2676939"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market segment that generates the room price is </a:t>
            </a:r>
            <a:r>
              <a:rPr lang="en-US" b="1" dirty="0">
                <a:latin typeface="Arial" panose="020B0604020202020204" pitchFamily="34" charset="0"/>
                <a:cs typeface="Arial" panose="020B0604020202020204" pitchFamily="34" charset="0"/>
              </a:rPr>
              <a:t>online with 112.5 average</a:t>
            </a:r>
          </a:p>
        </p:txBody>
      </p:sp>
    </p:spTree>
    <p:extLst>
      <p:ext uri="{BB962C8B-B14F-4D97-AF65-F5344CB8AC3E}">
        <p14:creationId xmlns:p14="http://schemas.microsoft.com/office/powerpoint/2010/main" val="4253286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2451652"/>
            <a:ext cx="3081576" cy="714336"/>
          </a:xfrm>
        </p:spPr>
        <p:txBody>
          <a:bodyPr>
            <a:normAutofit/>
          </a:bodyPr>
          <a:lstStyle/>
          <a:p>
            <a:r>
              <a:rPr lang="en-US" dirty="0">
                <a:solidFill>
                  <a:srgbClr val="FFFFFF"/>
                </a:solidFill>
              </a:rPr>
              <a:t>Thank You</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2" y="888684"/>
            <a:ext cx="11029616" cy="611874"/>
          </a:xfrm>
        </p:spPr>
        <p:txBody>
          <a:bodyPr/>
          <a:lstStyle/>
          <a:p>
            <a:r>
              <a:rPr lang="en-US" b="1" dirty="0"/>
              <a:t>Dataset Details</a:t>
            </a:r>
          </a:p>
        </p:txBody>
      </p:sp>
      <p:sp>
        <p:nvSpPr>
          <p:cNvPr id="9" name="TextBox 8">
            <a:extLst>
              <a:ext uri="{FF2B5EF4-FFF2-40B4-BE49-F238E27FC236}">
                <a16:creationId xmlns:a16="http://schemas.microsoft.com/office/drawing/2014/main" id="{244657BF-5DA2-498A-A04B-98ED873F35F9}"/>
              </a:ext>
            </a:extLst>
          </p:cNvPr>
          <p:cNvSpPr txBox="1"/>
          <p:nvPr/>
        </p:nvSpPr>
        <p:spPr>
          <a:xfrm>
            <a:off x="581192" y="2200427"/>
            <a:ext cx="8017566" cy="3365024"/>
          </a:xfrm>
          <a:prstGeom prst="rect">
            <a:avLst/>
          </a:prstGeom>
          <a:noFill/>
        </p:spPr>
        <p:txBody>
          <a:bodyPr wrap="square">
            <a:spAutoFit/>
          </a:bodyPr>
          <a:lstStyle/>
          <a:p>
            <a:pPr algn="just">
              <a:lnSpc>
                <a:spcPct val="150000"/>
              </a:lnSpc>
            </a:pPr>
            <a:r>
              <a:rPr lang="en-US" dirty="0">
                <a:latin typeface="Arial" panose="020B0604020202020204" pitchFamily="34" charset="0"/>
                <a:cs typeface="Arial" panose="020B0604020202020204" pitchFamily="34" charset="0"/>
              </a:rPr>
              <a:t>The dataset includes the following columns:</a:t>
            </a:r>
          </a:p>
          <a:p>
            <a:pPr marL="285750" indent="-285750" algn="just">
              <a:lnSpc>
                <a:spcPct val="150000"/>
              </a:lnSpc>
              <a:buFont typeface="Arial" panose="020B0604020202020204" pitchFamily="34" charset="0"/>
              <a:buChar char="•"/>
            </a:pPr>
            <a:r>
              <a:rPr lang="en-US" b="1" dirty="0" err="1">
                <a:latin typeface="Arial" panose="020B0604020202020204" pitchFamily="34" charset="0"/>
                <a:cs typeface="Arial" panose="020B0604020202020204" pitchFamily="34" charset="0"/>
              </a:rPr>
              <a:t>Booking_ID</a:t>
            </a:r>
            <a:r>
              <a:rPr lang="en-US" dirty="0">
                <a:latin typeface="Arial" panose="020B0604020202020204" pitchFamily="34" charset="0"/>
                <a:cs typeface="Arial" panose="020B0604020202020204" pitchFamily="34" charset="0"/>
              </a:rPr>
              <a:t>: A unique identifier for each hotel reservation.</a:t>
            </a:r>
          </a:p>
          <a:p>
            <a:pPr marL="285750" indent="-285750" algn="just">
              <a:lnSpc>
                <a:spcPct val="150000"/>
              </a:lnSpc>
              <a:buFont typeface="Arial" panose="020B0604020202020204" pitchFamily="34" charset="0"/>
              <a:buChar char="•"/>
            </a:pPr>
            <a:r>
              <a:rPr lang="en-US" b="1" dirty="0" err="1">
                <a:latin typeface="Arial" panose="020B0604020202020204" pitchFamily="34" charset="0"/>
                <a:cs typeface="Arial" panose="020B0604020202020204" pitchFamily="34" charset="0"/>
              </a:rPr>
              <a:t>No_of_Adults</a:t>
            </a:r>
            <a:r>
              <a:rPr lang="en-US" dirty="0">
                <a:latin typeface="Arial" panose="020B0604020202020204" pitchFamily="34" charset="0"/>
                <a:cs typeface="Arial" panose="020B0604020202020204" pitchFamily="34" charset="0"/>
              </a:rPr>
              <a:t>: The number of adults in the reservation.</a:t>
            </a:r>
          </a:p>
          <a:p>
            <a:pPr marL="285750" indent="-285750" algn="just">
              <a:lnSpc>
                <a:spcPct val="150000"/>
              </a:lnSpc>
              <a:buFont typeface="Arial" panose="020B0604020202020204" pitchFamily="34" charset="0"/>
              <a:buChar char="•"/>
            </a:pPr>
            <a:r>
              <a:rPr lang="en-US" b="1" dirty="0" err="1">
                <a:latin typeface="Arial" panose="020B0604020202020204" pitchFamily="34" charset="0"/>
                <a:cs typeface="Arial" panose="020B0604020202020204" pitchFamily="34" charset="0"/>
              </a:rPr>
              <a:t>No_of_Children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number of children in the reservation.</a:t>
            </a:r>
          </a:p>
          <a:p>
            <a:pPr marL="285750" indent="-285750" algn="just">
              <a:lnSpc>
                <a:spcPct val="150000"/>
              </a:lnSpc>
              <a:buFont typeface="Arial" panose="020B0604020202020204" pitchFamily="34" charset="0"/>
              <a:buChar char="•"/>
            </a:pPr>
            <a:r>
              <a:rPr lang="en-US" b="1" dirty="0" err="1">
                <a:latin typeface="Arial" panose="020B0604020202020204" pitchFamily="34" charset="0"/>
                <a:cs typeface="Arial" panose="020B0604020202020204" pitchFamily="34" charset="0"/>
              </a:rPr>
              <a:t>No_of_Weekend_Nights</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number of nights in the reservation that fall on weekends.</a:t>
            </a:r>
          </a:p>
          <a:p>
            <a:pPr marL="285750" indent="-285750" algn="just">
              <a:lnSpc>
                <a:spcPct val="150000"/>
              </a:lnSpc>
              <a:buFont typeface="Arial" panose="020B0604020202020204" pitchFamily="34" charset="0"/>
              <a:buChar char="•"/>
            </a:pPr>
            <a:r>
              <a:rPr lang="en-US" b="1" dirty="0" err="1">
                <a:latin typeface="Arial" panose="020B0604020202020204" pitchFamily="34" charset="0"/>
                <a:cs typeface="Arial" panose="020B0604020202020204" pitchFamily="34" charset="0"/>
              </a:rPr>
              <a:t>No_of_Week_Nights</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number of nights in the reservation that fall on</a:t>
            </a:r>
          </a:p>
          <a:p>
            <a:pPr marL="285750" indent="-285750"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weekdays.</a:t>
            </a:r>
          </a:p>
        </p:txBody>
      </p:sp>
    </p:spTree>
    <p:extLst>
      <p:ext uri="{BB962C8B-B14F-4D97-AF65-F5344CB8AC3E}">
        <p14:creationId xmlns:p14="http://schemas.microsoft.com/office/powerpoint/2010/main" val="3668247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2" y="888684"/>
            <a:ext cx="11029616" cy="611874"/>
          </a:xfrm>
        </p:spPr>
        <p:txBody>
          <a:bodyPr/>
          <a:lstStyle/>
          <a:p>
            <a:r>
              <a:rPr lang="en-US" b="1" dirty="0"/>
              <a:t>Dataset Details</a:t>
            </a:r>
          </a:p>
        </p:txBody>
      </p:sp>
      <p:sp>
        <p:nvSpPr>
          <p:cNvPr id="9" name="TextBox 8">
            <a:extLst>
              <a:ext uri="{FF2B5EF4-FFF2-40B4-BE49-F238E27FC236}">
                <a16:creationId xmlns:a16="http://schemas.microsoft.com/office/drawing/2014/main" id="{244657BF-5DA2-498A-A04B-98ED873F35F9}"/>
              </a:ext>
            </a:extLst>
          </p:cNvPr>
          <p:cNvSpPr txBox="1"/>
          <p:nvPr/>
        </p:nvSpPr>
        <p:spPr>
          <a:xfrm>
            <a:off x="581192" y="2359453"/>
            <a:ext cx="8017566" cy="336502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1" dirty="0" err="1">
                <a:latin typeface="Arial" panose="020B0604020202020204" pitchFamily="34" charset="0"/>
                <a:cs typeface="Arial" panose="020B0604020202020204" pitchFamily="34" charset="0"/>
              </a:rPr>
              <a:t>Type_of_Meal_Plan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meal plan chosen by the guests.</a:t>
            </a:r>
          </a:p>
          <a:p>
            <a:pPr marL="285750" indent="-285750" algn="just">
              <a:lnSpc>
                <a:spcPct val="150000"/>
              </a:lnSpc>
              <a:buFont typeface="Arial" panose="020B0604020202020204" pitchFamily="34" charset="0"/>
              <a:buChar char="•"/>
            </a:pPr>
            <a:r>
              <a:rPr lang="en-US" b="1" dirty="0" err="1">
                <a:latin typeface="Arial" panose="020B0604020202020204" pitchFamily="34" charset="0"/>
                <a:cs typeface="Arial" panose="020B0604020202020204" pitchFamily="34" charset="0"/>
              </a:rPr>
              <a:t>Room_Type_Reserved</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type of room reserved by the guests.</a:t>
            </a:r>
          </a:p>
          <a:p>
            <a:pPr marL="285750" indent="-285750" algn="just">
              <a:lnSpc>
                <a:spcPct val="150000"/>
              </a:lnSpc>
              <a:buFont typeface="Arial" panose="020B0604020202020204" pitchFamily="34" charset="0"/>
              <a:buChar char="•"/>
            </a:pPr>
            <a:r>
              <a:rPr lang="en-US" b="1" dirty="0" err="1">
                <a:latin typeface="Arial" panose="020B0604020202020204" pitchFamily="34" charset="0"/>
                <a:cs typeface="Arial" panose="020B0604020202020204" pitchFamily="34" charset="0"/>
              </a:rPr>
              <a:t>Lead_Time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number of days between booking and arrival.</a:t>
            </a:r>
          </a:p>
          <a:p>
            <a:pPr marL="285750" indent="-285750" algn="just">
              <a:lnSpc>
                <a:spcPct val="150000"/>
              </a:lnSpc>
              <a:buFont typeface="Arial" panose="020B0604020202020204" pitchFamily="34" charset="0"/>
              <a:buChar char="•"/>
            </a:pPr>
            <a:r>
              <a:rPr lang="en-US" b="1" dirty="0" err="1">
                <a:latin typeface="Arial" panose="020B0604020202020204" pitchFamily="34" charset="0"/>
                <a:cs typeface="Arial" panose="020B0604020202020204" pitchFamily="34" charset="0"/>
              </a:rPr>
              <a:t>Arrival_Date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date of arrival.</a:t>
            </a:r>
          </a:p>
          <a:p>
            <a:pPr marL="285750" indent="-285750" algn="just">
              <a:lnSpc>
                <a:spcPct val="150000"/>
              </a:lnSpc>
              <a:buFont typeface="Arial" panose="020B0604020202020204" pitchFamily="34" charset="0"/>
              <a:buChar char="•"/>
            </a:pPr>
            <a:r>
              <a:rPr lang="en-US" b="1" dirty="0" err="1">
                <a:latin typeface="Arial" panose="020B0604020202020204" pitchFamily="34" charset="0"/>
                <a:cs typeface="Arial" panose="020B0604020202020204" pitchFamily="34" charset="0"/>
              </a:rPr>
              <a:t>Market_Segment_Type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market segment to which the reservation</a:t>
            </a:r>
          </a:p>
          <a:p>
            <a:pPr marL="285750" indent="-285750"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belongs.</a:t>
            </a:r>
          </a:p>
          <a:p>
            <a:pPr marL="285750" indent="-285750" algn="just">
              <a:lnSpc>
                <a:spcPct val="150000"/>
              </a:lnSpc>
              <a:buFont typeface="Arial" panose="020B0604020202020204" pitchFamily="34" charset="0"/>
              <a:buChar char="•"/>
            </a:pPr>
            <a:r>
              <a:rPr lang="en-US" b="1" dirty="0" err="1">
                <a:latin typeface="Arial" panose="020B0604020202020204" pitchFamily="34" charset="0"/>
                <a:cs typeface="Arial" panose="020B0604020202020204" pitchFamily="34" charset="0"/>
              </a:rPr>
              <a:t>Avg_Price_Per_Room</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The average price per room in the reservation.</a:t>
            </a:r>
          </a:p>
          <a:p>
            <a:pPr marL="285750" indent="-285750" algn="just">
              <a:lnSpc>
                <a:spcPct val="150000"/>
              </a:lnSpc>
              <a:buFont typeface="Arial" panose="020B0604020202020204" pitchFamily="34" charset="0"/>
              <a:buChar char="•"/>
            </a:pPr>
            <a:r>
              <a:rPr lang="en-US" b="1" dirty="0" err="1">
                <a:latin typeface="Arial" panose="020B0604020202020204" pitchFamily="34" charset="0"/>
                <a:cs typeface="Arial" panose="020B0604020202020204" pitchFamily="34" charset="0"/>
              </a:rPr>
              <a:t>Booking_Status</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status of the booking.</a:t>
            </a:r>
          </a:p>
        </p:txBody>
      </p:sp>
    </p:spTree>
    <p:extLst>
      <p:ext uri="{BB962C8B-B14F-4D97-AF65-F5344CB8AC3E}">
        <p14:creationId xmlns:p14="http://schemas.microsoft.com/office/powerpoint/2010/main" val="1285119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b="1" dirty="0">
                <a:solidFill>
                  <a:srgbClr val="FFFEFF"/>
                </a:solidFill>
                <a:latin typeface="Arial" panose="020B0604020202020204" pitchFamily="34" charset="0"/>
                <a:cs typeface="Arial" panose="020B0604020202020204" pitchFamily="34" charset="0"/>
              </a:rPr>
              <a:t>Data import and table creation in </a:t>
            </a:r>
            <a:r>
              <a:rPr lang="en-US" b="1" dirty="0" err="1">
                <a:solidFill>
                  <a:srgbClr val="FFFEFF"/>
                </a:solidFill>
                <a:latin typeface="Arial" panose="020B0604020202020204" pitchFamily="34" charset="0"/>
                <a:cs typeface="Arial" panose="020B0604020202020204" pitchFamily="34" charset="0"/>
              </a:rPr>
              <a:t>sql</a:t>
            </a:r>
            <a:endParaRPr lang="en-US" b="1" dirty="0">
              <a:solidFill>
                <a:srgbClr val="FFFEFF"/>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6606B1C0-434C-4ADE-977D-35DD50B1656B}"/>
              </a:ext>
            </a:extLst>
          </p:cNvPr>
          <p:cNvPicPr>
            <a:picLocks noChangeAspect="1"/>
          </p:cNvPicPr>
          <p:nvPr/>
        </p:nvPicPr>
        <p:blipFill>
          <a:blip r:embed="rId3"/>
          <a:stretch>
            <a:fillRect/>
          </a:stretch>
        </p:blipFill>
        <p:spPr>
          <a:xfrm>
            <a:off x="876798" y="874643"/>
            <a:ext cx="2334603" cy="3720541"/>
          </a:xfrm>
          <a:prstGeom prst="rect">
            <a:avLst/>
          </a:prstGeom>
        </p:spPr>
      </p:pic>
      <p:pic>
        <p:nvPicPr>
          <p:cNvPr id="8" name="Picture 7">
            <a:extLst>
              <a:ext uri="{FF2B5EF4-FFF2-40B4-BE49-F238E27FC236}">
                <a16:creationId xmlns:a16="http://schemas.microsoft.com/office/drawing/2014/main" id="{2F0F86EA-ABEE-43D5-B651-E93D8BC80D58}"/>
              </a:ext>
            </a:extLst>
          </p:cNvPr>
          <p:cNvPicPr>
            <a:picLocks noChangeAspect="1"/>
          </p:cNvPicPr>
          <p:nvPr/>
        </p:nvPicPr>
        <p:blipFill>
          <a:blip r:embed="rId4"/>
          <a:stretch>
            <a:fillRect/>
          </a:stretch>
        </p:blipFill>
        <p:spPr>
          <a:xfrm>
            <a:off x="4088198" y="719635"/>
            <a:ext cx="3767019" cy="3568417"/>
          </a:xfrm>
          <a:prstGeom prst="rect">
            <a:avLst/>
          </a:prstGeom>
        </p:spPr>
      </p:pic>
      <p:pic>
        <p:nvPicPr>
          <p:cNvPr id="11" name="Picture 10">
            <a:extLst>
              <a:ext uri="{FF2B5EF4-FFF2-40B4-BE49-F238E27FC236}">
                <a16:creationId xmlns:a16="http://schemas.microsoft.com/office/drawing/2014/main" id="{CC62553C-F426-4C10-9D36-6BA22BE20975}"/>
              </a:ext>
            </a:extLst>
          </p:cNvPr>
          <p:cNvPicPr>
            <a:picLocks noChangeAspect="1"/>
          </p:cNvPicPr>
          <p:nvPr/>
        </p:nvPicPr>
        <p:blipFill>
          <a:blip r:embed="rId5"/>
          <a:stretch>
            <a:fillRect/>
          </a:stretch>
        </p:blipFill>
        <p:spPr>
          <a:xfrm>
            <a:off x="7855217" y="640354"/>
            <a:ext cx="3628798" cy="3647698"/>
          </a:xfrm>
          <a:prstGeom prst="rect">
            <a:avLst/>
          </a:prstGeom>
        </p:spPr>
      </p:pic>
      <p:pic>
        <p:nvPicPr>
          <p:cNvPr id="13" name="Picture 12">
            <a:extLst>
              <a:ext uri="{FF2B5EF4-FFF2-40B4-BE49-F238E27FC236}">
                <a16:creationId xmlns:a16="http://schemas.microsoft.com/office/drawing/2014/main" id="{30890EC8-3C1F-410B-84C7-F356F18DBBA6}"/>
              </a:ext>
            </a:extLst>
          </p:cNvPr>
          <p:cNvPicPr>
            <a:picLocks noChangeAspect="1"/>
          </p:cNvPicPr>
          <p:nvPr/>
        </p:nvPicPr>
        <p:blipFill>
          <a:blip r:embed="rId6"/>
          <a:stretch>
            <a:fillRect/>
          </a:stretch>
        </p:blipFill>
        <p:spPr>
          <a:xfrm>
            <a:off x="8169990" y="2177081"/>
            <a:ext cx="3530642" cy="2900333"/>
          </a:xfrm>
          <a:prstGeom prst="rect">
            <a:avLst/>
          </a:prstGeom>
        </p:spPr>
      </p:pic>
      <p:pic>
        <p:nvPicPr>
          <p:cNvPr id="4" name="Picture 3">
            <a:extLst>
              <a:ext uri="{FF2B5EF4-FFF2-40B4-BE49-F238E27FC236}">
                <a16:creationId xmlns:a16="http://schemas.microsoft.com/office/drawing/2014/main" id="{0CA1ADCB-713B-4E8C-B8AA-C1999A3E6261}"/>
              </a:ext>
            </a:extLst>
          </p:cNvPr>
          <p:cNvPicPr>
            <a:picLocks noChangeAspect="1"/>
          </p:cNvPicPr>
          <p:nvPr/>
        </p:nvPicPr>
        <p:blipFill>
          <a:blip r:embed="rId7"/>
          <a:stretch>
            <a:fillRect/>
          </a:stretch>
        </p:blipFill>
        <p:spPr>
          <a:xfrm>
            <a:off x="2959244" y="2177080"/>
            <a:ext cx="4895973" cy="2900333"/>
          </a:xfrm>
          <a:prstGeom prst="rect">
            <a:avLst/>
          </a:prstGeom>
        </p:spPr>
      </p:pic>
    </p:spTree>
    <p:extLst>
      <p:ext uri="{BB962C8B-B14F-4D97-AF65-F5344CB8AC3E}">
        <p14:creationId xmlns:p14="http://schemas.microsoft.com/office/powerpoint/2010/main" val="1703342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fontScale="90000"/>
          </a:bodyPr>
          <a:lstStyle/>
          <a:p>
            <a:r>
              <a:rPr lang="en-US" b="1" dirty="0">
                <a:solidFill>
                  <a:srgbClr val="FFFEFF"/>
                </a:solidFill>
                <a:latin typeface="Arial" panose="020B0604020202020204" pitchFamily="34" charset="0"/>
                <a:cs typeface="Arial" panose="020B0604020202020204" pitchFamily="34" charset="0"/>
              </a:rPr>
              <a:t>What is the total number of reservations in the dataset?</a:t>
            </a:r>
          </a:p>
        </p:txBody>
      </p:sp>
      <p:pic>
        <p:nvPicPr>
          <p:cNvPr id="4" name="Picture 3">
            <a:extLst>
              <a:ext uri="{FF2B5EF4-FFF2-40B4-BE49-F238E27FC236}">
                <a16:creationId xmlns:a16="http://schemas.microsoft.com/office/drawing/2014/main" id="{0B98D1AC-D3C7-4E0E-BDBF-E9A95000DFC6}"/>
              </a:ext>
            </a:extLst>
          </p:cNvPr>
          <p:cNvPicPr>
            <a:picLocks noChangeAspect="1"/>
          </p:cNvPicPr>
          <p:nvPr/>
        </p:nvPicPr>
        <p:blipFill>
          <a:blip r:embed="rId3"/>
          <a:stretch>
            <a:fillRect/>
          </a:stretch>
        </p:blipFill>
        <p:spPr>
          <a:xfrm>
            <a:off x="808382" y="715605"/>
            <a:ext cx="6652592" cy="4131438"/>
          </a:xfrm>
          <a:prstGeom prst="rect">
            <a:avLst/>
          </a:prstGeom>
        </p:spPr>
      </p:pic>
      <p:sp>
        <p:nvSpPr>
          <p:cNvPr id="5" name="TextBox 4">
            <a:extLst>
              <a:ext uri="{FF2B5EF4-FFF2-40B4-BE49-F238E27FC236}">
                <a16:creationId xmlns:a16="http://schemas.microsoft.com/office/drawing/2014/main" id="{BA57EC38-A122-4AAA-B3B0-B4EBF95A05E7}"/>
              </a:ext>
            </a:extLst>
          </p:cNvPr>
          <p:cNvSpPr txBox="1"/>
          <p:nvPr/>
        </p:nvSpPr>
        <p:spPr>
          <a:xfrm>
            <a:off x="7911548" y="2458158"/>
            <a:ext cx="2292626"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total number of reservations is </a:t>
            </a:r>
            <a:r>
              <a:rPr lang="en-US" b="1" dirty="0">
                <a:latin typeface="Arial" panose="020B0604020202020204" pitchFamily="34" charset="0"/>
                <a:cs typeface="Arial" panose="020B0604020202020204" pitchFamily="34" charset="0"/>
              </a:rPr>
              <a:t>700</a:t>
            </a:r>
          </a:p>
        </p:txBody>
      </p:sp>
    </p:spTree>
    <p:extLst>
      <p:ext uri="{BB962C8B-B14F-4D97-AF65-F5344CB8AC3E}">
        <p14:creationId xmlns:p14="http://schemas.microsoft.com/office/powerpoint/2010/main" val="1860990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b="1" dirty="0">
                <a:solidFill>
                  <a:srgbClr val="FFFEFF"/>
                </a:solidFill>
                <a:latin typeface="Arial" panose="020B0604020202020204" pitchFamily="34" charset="0"/>
                <a:cs typeface="Arial" panose="020B0604020202020204" pitchFamily="34" charset="0"/>
              </a:rPr>
              <a:t>Which meal plan is the most popular among guests?</a:t>
            </a:r>
          </a:p>
        </p:txBody>
      </p:sp>
      <p:pic>
        <p:nvPicPr>
          <p:cNvPr id="5" name="Picture 4">
            <a:extLst>
              <a:ext uri="{FF2B5EF4-FFF2-40B4-BE49-F238E27FC236}">
                <a16:creationId xmlns:a16="http://schemas.microsoft.com/office/drawing/2014/main" id="{397E7C04-A961-4C09-8E76-F809C96B1CF0}"/>
              </a:ext>
            </a:extLst>
          </p:cNvPr>
          <p:cNvPicPr>
            <a:picLocks noChangeAspect="1"/>
          </p:cNvPicPr>
          <p:nvPr/>
        </p:nvPicPr>
        <p:blipFill>
          <a:blip r:embed="rId3"/>
          <a:stretch>
            <a:fillRect/>
          </a:stretch>
        </p:blipFill>
        <p:spPr>
          <a:xfrm>
            <a:off x="581192" y="801251"/>
            <a:ext cx="7899191" cy="4076185"/>
          </a:xfrm>
          <a:prstGeom prst="rect">
            <a:avLst/>
          </a:prstGeom>
        </p:spPr>
      </p:pic>
      <p:sp>
        <p:nvSpPr>
          <p:cNvPr id="8" name="TextBox 7">
            <a:extLst>
              <a:ext uri="{FF2B5EF4-FFF2-40B4-BE49-F238E27FC236}">
                <a16:creationId xmlns:a16="http://schemas.microsoft.com/office/drawing/2014/main" id="{36C6056A-C673-4EC2-87B7-AD7E9DA94844}"/>
              </a:ext>
            </a:extLst>
          </p:cNvPr>
          <p:cNvSpPr txBox="1"/>
          <p:nvPr/>
        </p:nvSpPr>
        <p:spPr>
          <a:xfrm>
            <a:off x="8786191" y="2535926"/>
            <a:ext cx="2676939"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most popular meal plan is </a:t>
            </a:r>
            <a:r>
              <a:rPr lang="en-US" b="1" dirty="0">
                <a:latin typeface="Arial" panose="020B0604020202020204" pitchFamily="34" charset="0"/>
                <a:cs typeface="Arial" panose="020B0604020202020204" pitchFamily="34" charset="0"/>
              </a:rPr>
              <a:t>meal plan 1</a:t>
            </a:r>
          </a:p>
        </p:txBody>
      </p:sp>
    </p:spTree>
    <p:extLst>
      <p:ext uri="{BB962C8B-B14F-4D97-AF65-F5344CB8AC3E}">
        <p14:creationId xmlns:p14="http://schemas.microsoft.com/office/powerpoint/2010/main" val="3926974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411952"/>
            <a:ext cx="11157485" cy="718870"/>
          </a:xfrm>
        </p:spPr>
        <p:txBody>
          <a:bodyPr>
            <a:normAutofit fontScale="90000"/>
          </a:bodyPr>
          <a:lstStyle/>
          <a:p>
            <a:r>
              <a:rPr lang="en-US" b="1" dirty="0">
                <a:solidFill>
                  <a:srgbClr val="FFFEFF"/>
                </a:solidFill>
                <a:latin typeface="Arial" panose="020B0604020202020204" pitchFamily="34" charset="0"/>
                <a:cs typeface="Arial" panose="020B0604020202020204" pitchFamily="34" charset="0"/>
              </a:rPr>
              <a:t>What is the average price per room for reservations involving children?</a:t>
            </a:r>
          </a:p>
        </p:txBody>
      </p:sp>
      <p:pic>
        <p:nvPicPr>
          <p:cNvPr id="7" name="Picture 6">
            <a:extLst>
              <a:ext uri="{FF2B5EF4-FFF2-40B4-BE49-F238E27FC236}">
                <a16:creationId xmlns:a16="http://schemas.microsoft.com/office/drawing/2014/main" id="{2461B32A-943C-4EDA-AD13-770521C2585D}"/>
              </a:ext>
            </a:extLst>
          </p:cNvPr>
          <p:cNvPicPr>
            <a:picLocks noChangeAspect="1"/>
          </p:cNvPicPr>
          <p:nvPr/>
        </p:nvPicPr>
        <p:blipFill>
          <a:blip r:embed="rId3"/>
          <a:stretch>
            <a:fillRect/>
          </a:stretch>
        </p:blipFill>
        <p:spPr>
          <a:xfrm>
            <a:off x="447817" y="646906"/>
            <a:ext cx="8308412" cy="4293128"/>
          </a:xfrm>
          <a:prstGeom prst="rect">
            <a:avLst/>
          </a:prstGeom>
        </p:spPr>
      </p:pic>
      <p:sp>
        <p:nvSpPr>
          <p:cNvPr id="10" name="TextBox 9">
            <a:extLst>
              <a:ext uri="{FF2B5EF4-FFF2-40B4-BE49-F238E27FC236}">
                <a16:creationId xmlns:a16="http://schemas.microsoft.com/office/drawing/2014/main" id="{80DF2E1D-B0C2-4A31-90D0-04097E1B05CE}"/>
              </a:ext>
            </a:extLst>
          </p:cNvPr>
          <p:cNvSpPr txBox="1"/>
          <p:nvPr/>
        </p:nvSpPr>
        <p:spPr>
          <a:xfrm>
            <a:off x="8907609" y="1626712"/>
            <a:ext cx="2831068" cy="286232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average price per room involving children are:</a:t>
            </a:r>
          </a:p>
          <a:p>
            <a:r>
              <a:rPr lang="en-US" b="1" dirty="0">
                <a:latin typeface="Arial" panose="020B0604020202020204" pitchFamily="34" charset="0"/>
                <a:cs typeface="Arial" panose="020B0604020202020204" pitchFamily="34" charset="0"/>
              </a:rPr>
              <a:t>Number of child 1: 127.1</a:t>
            </a:r>
          </a:p>
          <a:p>
            <a:r>
              <a:rPr lang="en-US" b="1" dirty="0">
                <a:latin typeface="Arial" panose="020B0604020202020204" pitchFamily="34" charset="0"/>
                <a:cs typeface="Arial" panose="020B0604020202020204" pitchFamily="34" charset="0"/>
              </a:rPr>
              <a:t>Number of child 2: 167.1</a:t>
            </a:r>
          </a:p>
          <a:p>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This shows that the price per room for 2 children is greater than the price per room for one child. </a:t>
            </a:r>
          </a:p>
        </p:txBody>
      </p:sp>
    </p:spTree>
    <p:extLst>
      <p:ext uri="{BB962C8B-B14F-4D97-AF65-F5344CB8AC3E}">
        <p14:creationId xmlns:p14="http://schemas.microsoft.com/office/powerpoint/2010/main" val="3136030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411952"/>
            <a:ext cx="11157485" cy="718870"/>
          </a:xfrm>
        </p:spPr>
        <p:txBody>
          <a:bodyPr>
            <a:normAutofit fontScale="90000"/>
          </a:bodyPr>
          <a:lstStyle/>
          <a:p>
            <a:r>
              <a:rPr lang="en-US" b="1" dirty="0">
                <a:solidFill>
                  <a:srgbClr val="FFFEFF"/>
                </a:solidFill>
                <a:latin typeface="Arial" panose="020B0604020202020204" pitchFamily="34" charset="0"/>
                <a:cs typeface="Arial" panose="020B0604020202020204" pitchFamily="34" charset="0"/>
              </a:rPr>
              <a:t>How many reservations were made for the year 2018?</a:t>
            </a:r>
          </a:p>
        </p:txBody>
      </p:sp>
      <p:pic>
        <p:nvPicPr>
          <p:cNvPr id="4" name="Picture 3">
            <a:extLst>
              <a:ext uri="{FF2B5EF4-FFF2-40B4-BE49-F238E27FC236}">
                <a16:creationId xmlns:a16="http://schemas.microsoft.com/office/drawing/2014/main" id="{35EA2995-A1EE-4140-8921-69E1A0FDE93A}"/>
              </a:ext>
            </a:extLst>
          </p:cNvPr>
          <p:cNvPicPr>
            <a:picLocks noChangeAspect="1"/>
          </p:cNvPicPr>
          <p:nvPr/>
        </p:nvPicPr>
        <p:blipFill>
          <a:blip r:embed="rId3"/>
          <a:stretch>
            <a:fillRect/>
          </a:stretch>
        </p:blipFill>
        <p:spPr>
          <a:xfrm>
            <a:off x="447817" y="612912"/>
            <a:ext cx="8659324" cy="4380490"/>
          </a:xfrm>
          <a:prstGeom prst="rect">
            <a:avLst/>
          </a:prstGeom>
        </p:spPr>
      </p:pic>
      <p:sp>
        <p:nvSpPr>
          <p:cNvPr id="7" name="TextBox 6">
            <a:extLst>
              <a:ext uri="{FF2B5EF4-FFF2-40B4-BE49-F238E27FC236}">
                <a16:creationId xmlns:a16="http://schemas.microsoft.com/office/drawing/2014/main" id="{887F5B3F-3DD3-4730-80C9-858CEFA5F5D0}"/>
              </a:ext>
            </a:extLst>
          </p:cNvPr>
          <p:cNvSpPr txBox="1"/>
          <p:nvPr/>
        </p:nvSpPr>
        <p:spPr>
          <a:xfrm>
            <a:off x="9107141" y="2179759"/>
            <a:ext cx="2676939"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number of reservations made in 2018 is </a:t>
            </a:r>
            <a:r>
              <a:rPr lang="en-US" b="1" dirty="0">
                <a:latin typeface="Arial" panose="020B0604020202020204" pitchFamily="34" charset="0"/>
                <a:cs typeface="Arial" panose="020B0604020202020204" pitchFamily="34" charset="0"/>
              </a:rPr>
              <a:t>577</a:t>
            </a:r>
          </a:p>
        </p:txBody>
      </p:sp>
    </p:spTree>
    <p:extLst>
      <p:ext uri="{BB962C8B-B14F-4D97-AF65-F5344CB8AC3E}">
        <p14:creationId xmlns:p14="http://schemas.microsoft.com/office/powerpoint/2010/main" val="3788318618"/>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3.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Tech design</Template>
  <TotalTime>388</TotalTime>
  <Words>658</Words>
  <Application>Microsoft Office PowerPoint</Application>
  <PresentationFormat>Widescreen</PresentationFormat>
  <Paragraphs>74</Paragraphs>
  <Slides>21</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Gill Sans MT</vt:lpstr>
      <vt:lpstr>Wingdings 2</vt:lpstr>
      <vt:lpstr>Custom</vt:lpstr>
      <vt:lpstr>HOTEL RESERVATION ANALYSIS with sql</vt:lpstr>
      <vt:lpstr>Overview</vt:lpstr>
      <vt:lpstr>Dataset Details</vt:lpstr>
      <vt:lpstr>Dataset Details</vt:lpstr>
      <vt:lpstr>Data import and table creation in sql</vt:lpstr>
      <vt:lpstr>What is the total number of reservations in the dataset?</vt:lpstr>
      <vt:lpstr>Which meal plan is the most popular among guests?</vt:lpstr>
      <vt:lpstr>What is the average price per room for reservations involving children?</vt:lpstr>
      <vt:lpstr>How many reservations were made for the year 2018?</vt:lpstr>
      <vt:lpstr>What is the most commonly booked room type?</vt:lpstr>
      <vt:lpstr>How many reservations fall on a weekend (no_of_weekend_nights &gt; 0)?</vt:lpstr>
      <vt:lpstr>What is the highest and lowest lead time for reservations?</vt:lpstr>
      <vt:lpstr>What is the most common market segment type for reservations?</vt:lpstr>
      <vt:lpstr>How many reservations have a booking status of "Confirmed"?</vt:lpstr>
      <vt:lpstr>What is the total number of adults and children across all reservations?</vt:lpstr>
      <vt:lpstr>What is the average number of weekend nights for reservations involving children?</vt:lpstr>
      <vt:lpstr>How many reservations were made in each month of the year?</vt:lpstr>
      <vt:lpstr>What is the average number of nights (both weekend and weekday) spent by guests for each room type?</vt:lpstr>
      <vt:lpstr>For reservations involving children, what is the most common room type, and what is the average price for that room type?</vt:lpstr>
      <vt:lpstr>Find the market segment type that generates the highest average price per room.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RESERVATION ANALYSIS with sql</dc:title>
  <dc:creator>Precious Onyedeke</dc:creator>
  <cp:lastModifiedBy>Precious Onyedeke</cp:lastModifiedBy>
  <cp:revision>6</cp:revision>
  <dcterms:created xsi:type="dcterms:W3CDTF">2024-05-15T09:50:40Z</dcterms:created>
  <dcterms:modified xsi:type="dcterms:W3CDTF">2024-05-16T14:26:45Z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