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notesMasterIdLst>
    <p:notesMasterId r:id="rId20"/>
  </p:notesMasterIdLst>
  <p:sldIdLst>
    <p:sldId id="258" r:id="rId2"/>
    <p:sldId id="455" r:id="rId3"/>
    <p:sldId id="477" r:id="rId4"/>
    <p:sldId id="501" r:id="rId5"/>
    <p:sldId id="478" r:id="rId6"/>
    <p:sldId id="497" r:id="rId7"/>
    <p:sldId id="503" r:id="rId8"/>
    <p:sldId id="504" r:id="rId9"/>
    <p:sldId id="505" r:id="rId10"/>
    <p:sldId id="498" r:id="rId11"/>
    <p:sldId id="493" r:id="rId12"/>
    <p:sldId id="510" r:id="rId13"/>
    <p:sldId id="499" r:id="rId14"/>
    <p:sldId id="506" r:id="rId15"/>
    <p:sldId id="507" r:id="rId16"/>
    <p:sldId id="508" r:id="rId17"/>
    <p:sldId id="509" r:id="rId18"/>
    <p:sldId id="502"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E699"/>
    <a:srgbClr val="FFFFFF"/>
    <a:srgbClr val="545454"/>
    <a:srgbClr val="F47970"/>
    <a:srgbClr val="F04034"/>
    <a:srgbClr val="FA5224"/>
    <a:srgbClr val="575A89"/>
    <a:srgbClr val="969696"/>
    <a:srgbClr val="636176"/>
    <a:srgbClr val="2F2E4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164" autoAdjust="0"/>
    <p:restoredTop sz="94660"/>
  </p:normalViewPr>
  <p:slideViewPr>
    <p:cSldViewPr snapToGrid="0">
      <p:cViewPr varScale="1">
        <p:scale>
          <a:sx n="78" d="100"/>
          <a:sy n="78" d="100"/>
        </p:scale>
        <p:origin x="492"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0DEBC1-D45A-4584-BEC9-4C32FB35D207}" type="datetimeFigureOut">
              <a:rPr lang="en-US" smtClean="0"/>
              <a:t>2/1/2024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1B8F7D2-DBF7-47B1-8A95-599CF99D4995}" type="slidenum">
              <a:rPr lang="en-US" smtClean="0"/>
              <a:t>‹#›</a:t>
            </a:fld>
            <a:endParaRPr lang="en-US"/>
          </a:p>
        </p:txBody>
      </p:sp>
    </p:spTree>
    <p:extLst>
      <p:ext uri="{BB962C8B-B14F-4D97-AF65-F5344CB8AC3E}">
        <p14:creationId xmlns:p14="http://schemas.microsoft.com/office/powerpoint/2010/main" val="3682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8238293-15E9-4597-B06C-F2C0D255F3E0}" type="datetimeFigureOut">
              <a:rPr lang="en-US" smtClean="0"/>
              <a:t>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A27B3D-94C1-42BD-9166-C84153AC14D4}"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3261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8238293-15E9-4597-B06C-F2C0D255F3E0}" type="datetimeFigureOut">
              <a:rPr lang="en-US" smtClean="0"/>
              <a:t>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A27B3D-94C1-42BD-9166-C84153AC14D4}" type="slidenum">
              <a:rPr lang="en-US" smtClean="0"/>
              <a:t>‹#›</a:t>
            </a:fld>
            <a:endParaRPr lang="en-US"/>
          </a:p>
        </p:txBody>
      </p:sp>
    </p:spTree>
    <p:extLst>
      <p:ext uri="{BB962C8B-B14F-4D97-AF65-F5344CB8AC3E}">
        <p14:creationId xmlns:p14="http://schemas.microsoft.com/office/powerpoint/2010/main" val="17716491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8238293-15E9-4597-B06C-F2C0D255F3E0}" type="datetimeFigureOut">
              <a:rPr lang="en-US" smtClean="0"/>
              <a:t>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A27B3D-94C1-42BD-9166-C84153AC14D4}" type="slidenum">
              <a:rPr lang="en-US" smtClean="0"/>
              <a:t>‹#›</a:t>
            </a:fld>
            <a:endParaRPr lang="en-US"/>
          </a:p>
        </p:txBody>
      </p:sp>
    </p:spTree>
    <p:extLst>
      <p:ext uri="{BB962C8B-B14F-4D97-AF65-F5344CB8AC3E}">
        <p14:creationId xmlns:p14="http://schemas.microsoft.com/office/powerpoint/2010/main" val="1115311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8BCEE87-031F-49C9-AC3B-784278BEAFBC}"/>
              </a:ext>
            </a:extLst>
          </p:cNvPr>
          <p:cNvPicPr>
            <a:picLocks noChangeAspect="1"/>
          </p:cNvPicPr>
          <p:nvPr userDrawn="1"/>
        </p:nvPicPr>
        <p:blipFill>
          <a:blip r:embed="rId2">
            <a:extLst>
              <a:ext uri="{28A0092B-C50C-407E-A947-70E740481C1C}">
                <a14:useLocalDpi xmlns:a14="http://schemas.microsoft.com/office/drawing/2010/main" val="0"/>
              </a:ext>
            </a:extLst>
          </a:blip>
          <a:srcRect b="28000"/>
          <a:stretch>
            <a:fillRect/>
          </a:stretch>
        </p:blipFill>
        <p:spPr>
          <a:xfrm>
            <a:off x="0" y="1"/>
            <a:ext cx="12192000" cy="4937759"/>
          </a:xfrm>
          <a:custGeom>
            <a:avLst/>
            <a:gdLst>
              <a:gd name="connsiteX0" fmla="*/ 0 w 12192000"/>
              <a:gd name="connsiteY0" fmla="*/ 0 h 4937759"/>
              <a:gd name="connsiteX1" fmla="*/ 12192000 w 12192000"/>
              <a:gd name="connsiteY1" fmla="*/ 0 h 4937759"/>
              <a:gd name="connsiteX2" fmla="*/ 12192000 w 12192000"/>
              <a:gd name="connsiteY2" fmla="*/ 4937759 h 4937759"/>
              <a:gd name="connsiteX3" fmla="*/ 0 w 12192000"/>
              <a:gd name="connsiteY3" fmla="*/ 4937759 h 4937759"/>
            </a:gdLst>
            <a:ahLst/>
            <a:cxnLst>
              <a:cxn ang="0">
                <a:pos x="connsiteX0" y="connsiteY0"/>
              </a:cxn>
              <a:cxn ang="0">
                <a:pos x="connsiteX1" y="connsiteY1"/>
              </a:cxn>
              <a:cxn ang="0">
                <a:pos x="connsiteX2" y="connsiteY2"/>
              </a:cxn>
              <a:cxn ang="0">
                <a:pos x="connsiteX3" y="connsiteY3"/>
              </a:cxn>
            </a:cxnLst>
            <a:rect l="l" t="t" r="r" b="b"/>
            <a:pathLst>
              <a:path w="12192000" h="4937759">
                <a:moveTo>
                  <a:pt x="0" y="0"/>
                </a:moveTo>
                <a:lnTo>
                  <a:pt x="12192000" y="0"/>
                </a:lnTo>
                <a:lnTo>
                  <a:pt x="12192000" y="4937759"/>
                </a:lnTo>
                <a:lnTo>
                  <a:pt x="0" y="4937759"/>
                </a:lnTo>
                <a:close/>
              </a:path>
            </a:pathLst>
          </a:custGeom>
        </p:spPr>
      </p:pic>
    </p:spTree>
    <p:extLst>
      <p:ext uri="{BB962C8B-B14F-4D97-AF65-F5344CB8AC3E}">
        <p14:creationId xmlns:p14="http://schemas.microsoft.com/office/powerpoint/2010/main" val="34213818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76E162F-09E4-4F97-91E2-A255FA795549}"/>
              </a:ext>
            </a:extLst>
          </p:cNvPr>
          <p:cNvPicPr>
            <a:picLocks noChangeAspect="1"/>
          </p:cNvPicPr>
          <p:nvPr userDrawn="1"/>
        </p:nvPicPr>
        <p:blipFill>
          <a:blip r:embed="rId2">
            <a:extLst>
              <a:ext uri="{28A0092B-C50C-407E-A947-70E740481C1C}">
                <a14:useLocalDpi xmlns:a14="http://schemas.microsoft.com/office/drawing/2010/main" val="0"/>
              </a:ext>
            </a:extLst>
          </a:blip>
          <a:srcRect l="5667" t="16155" r="46167" b="14753"/>
          <a:stretch>
            <a:fillRect/>
          </a:stretch>
        </p:blipFill>
        <p:spPr>
          <a:xfrm>
            <a:off x="690880" y="1107905"/>
            <a:ext cx="5872480" cy="4738300"/>
          </a:xfrm>
          <a:custGeom>
            <a:avLst/>
            <a:gdLst>
              <a:gd name="connsiteX0" fmla="*/ 4174488 w 5872480"/>
              <a:gd name="connsiteY0" fmla="*/ 1655999 h 4738300"/>
              <a:gd name="connsiteX1" fmla="*/ 5049498 w 5872480"/>
              <a:gd name="connsiteY1" fmla="*/ 1655999 h 4738300"/>
              <a:gd name="connsiteX2" fmla="*/ 4611993 w 5872480"/>
              <a:gd name="connsiteY2" fmla="*/ 2410318 h 4738300"/>
              <a:gd name="connsiteX3" fmla="*/ 4611993 w 5872480"/>
              <a:gd name="connsiteY3" fmla="*/ 825866 h 4738300"/>
              <a:gd name="connsiteX4" fmla="*/ 5049498 w 5872480"/>
              <a:gd name="connsiteY4" fmla="*/ 1580184 h 4738300"/>
              <a:gd name="connsiteX5" fmla="*/ 4174488 w 5872480"/>
              <a:gd name="connsiteY5" fmla="*/ 1580184 h 4738300"/>
              <a:gd name="connsiteX6" fmla="*/ 1759292 w 5872480"/>
              <a:gd name="connsiteY6" fmla="*/ 687469 h 4738300"/>
              <a:gd name="connsiteX7" fmla="*/ 3231335 w 5872480"/>
              <a:gd name="connsiteY7" fmla="*/ 3225474 h 4738300"/>
              <a:gd name="connsiteX8" fmla="*/ 4113188 w 5872480"/>
              <a:gd name="connsiteY8" fmla="*/ 1705039 h 4738300"/>
              <a:gd name="connsiteX9" fmla="*/ 5872480 w 5872480"/>
              <a:gd name="connsiteY9" fmla="*/ 4738300 h 4738300"/>
              <a:gd name="connsiteX10" fmla="*/ 2353896 w 5872480"/>
              <a:gd name="connsiteY10" fmla="*/ 4738300 h 4738300"/>
              <a:gd name="connsiteX11" fmla="*/ 2944086 w 5872480"/>
              <a:gd name="connsiteY11" fmla="*/ 3720731 h 4738300"/>
              <a:gd name="connsiteX12" fmla="*/ 0 w 5872480"/>
              <a:gd name="connsiteY12" fmla="*/ 3720731 h 4738300"/>
              <a:gd name="connsiteX13" fmla="*/ 1469615 w 5872480"/>
              <a:gd name="connsiteY13" fmla="*/ 0 h 4738300"/>
              <a:gd name="connsiteX14" fmla="*/ 4988199 w 5872480"/>
              <a:gd name="connsiteY14" fmla="*/ 0 h 4738300"/>
              <a:gd name="connsiteX15" fmla="*/ 3228907 w 5872480"/>
              <a:gd name="connsiteY15" fmla="*/ 3033262 h 473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872480" h="4738300">
                <a:moveTo>
                  <a:pt x="4174488" y="1655999"/>
                </a:moveTo>
                <a:lnTo>
                  <a:pt x="5049498" y="1655999"/>
                </a:lnTo>
                <a:lnTo>
                  <a:pt x="4611993" y="2410318"/>
                </a:lnTo>
                <a:close/>
                <a:moveTo>
                  <a:pt x="4611993" y="825866"/>
                </a:moveTo>
                <a:lnTo>
                  <a:pt x="5049498" y="1580184"/>
                </a:lnTo>
                <a:lnTo>
                  <a:pt x="4174488" y="1580184"/>
                </a:lnTo>
                <a:close/>
                <a:moveTo>
                  <a:pt x="1759292" y="687469"/>
                </a:moveTo>
                <a:lnTo>
                  <a:pt x="3231335" y="3225474"/>
                </a:lnTo>
                <a:lnTo>
                  <a:pt x="4113188" y="1705039"/>
                </a:lnTo>
                <a:lnTo>
                  <a:pt x="5872480" y="4738300"/>
                </a:lnTo>
                <a:lnTo>
                  <a:pt x="2353896" y="4738300"/>
                </a:lnTo>
                <a:lnTo>
                  <a:pt x="2944086" y="3720731"/>
                </a:lnTo>
                <a:lnTo>
                  <a:pt x="0" y="3720731"/>
                </a:lnTo>
                <a:close/>
                <a:moveTo>
                  <a:pt x="1469615" y="0"/>
                </a:moveTo>
                <a:lnTo>
                  <a:pt x="4988199" y="0"/>
                </a:lnTo>
                <a:lnTo>
                  <a:pt x="3228907" y="3033262"/>
                </a:lnTo>
                <a:close/>
              </a:path>
            </a:pathLst>
          </a:custGeom>
        </p:spPr>
      </p:pic>
    </p:spTree>
    <p:extLst>
      <p:ext uri="{BB962C8B-B14F-4D97-AF65-F5344CB8AC3E}">
        <p14:creationId xmlns:p14="http://schemas.microsoft.com/office/powerpoint/2010/main" val="10087674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2EF6555-EF9F-4581-A38A-38BDC30ED10E}"/>
              </a:ext>
            </a:extLst>
          </p:cNvPr>
          <p:cNvPicPr>
            <a:picLocks noChangeAspect="1"/>
          </p:cNvPicPr>
          <p:nvPr userDrawn="1"/>
        </p:nvPicPr>
        <p:blipFill>
          <a:blip r:embed="rId2">
            <a:extLst>
              <a:ext uri="{28A0092B-C50C-407E-A947-70E740481C1C}">
                <a14:useLocalDpi xmlns:a14="http://schemas.microsoft.com/office/drawing/2010/main" val="0"/>
              </a:ext>
            </a:extLst>
          </a:blip>
          <a:srcRect l="53250" t="5241" r="3417" b="5241"/>
          <a:stretch>
            <a:fillRect/>
          </a:stretch>
        </p:blipFill>
        <p:spPr>
          <a:xfrm>
            <a:off x="6492239" y="359410"/>
            <a:ext cx="5283200" cy="6139180"/>
          </a:xfrm>
          <a:custGeom>
            <a:avLst/>
            <a:gdLst>
              <a:gd name="connsiteX0" fmla="*/ 1334703 w 5283200"/>
              <a:gd name="connsiteY0" fmla="*/ 3802380 h 6139180"/>
              <a:gd name="connsiteX1" fmla="*/ 2613794 w 5283200"/>
              <a:gd name="connsiteY1" fmla="*/ 3802380 h 6139180"/>
              <a:gd name="connsiteX2" fmla="*/ 2613794 w 5283200"/>
              <a:gd name="connsiteY2" fmla="*/ 6139180 h 6139180"/>
              <a:gd name="connsiteX3" fmla="*/ 1334703 w 5283200"/>
              <a:gd name="connsiteY3" fmla="*/ 6139180 h 6139180"/>
              <a:gd name="connsiteX4" fmla="*/ 4004109 w 5283200"/>
              <a:gd name="connsiteY4" fmla="*/ 2413000 h 6139180"/>
              <a:gd name="connsiteX5" fmla="*/ 5283200 w 5283200"/>
              <a:gd name="connsiteY5" fmla="*/ 2413000 h 6139180"/>
              <a:gd name="connsiteX6" fmla="*/ 5283200 w 5283200"/>
              <a:gd name="connsiteY6" fmla="*/ 4749800 h 6139180"/>
              <a:gd name="connsiteX7" fmla="*/ 4004109 w 5283200"/>
              <a:gd name="connsiteY7" fmla="*/ 4749800 h 6139180"/>
              <a:gd name="connsiteX8" fmla="*/ 0 w 5283200"/>
              <a:gd name="connsiteY8" fmla="*/ 1022350 h 6139180"/>
              <a:gd name="connsiteX9" fmla="*/ 1279091 w 5283200"/>
              <a:gd name="connsiteY9" fmla="*/ 1022350 h 6139180"/>
              <a:gd name="connsiteX10" fmla="*/ 1279091 w 5283200"/>
              <a:gd name="connsiteY10" fmla="*/ 4768850 h 6139180"/>
              <a:gd name="connsiteX11" fmla="*/ 0 w 5283200"/>
              <a:gd name="connsiteY11" fmla="*/ 4768850 h 6139180"/>
              <a:gd name="connsiteX12" fmla="*/ 2669406 w 5283200"/>
              <a:gd name="connsiteY12" fmla="*/ 1003301 h 6139180"/>
              <a:gd name="connsiteX13" fmla="*/ 3948497 w 5283200"/>
              <a:gd name="connsiteY13" fmla="*/ 1003301 h 6139180"/>
              <a:gd name="connsiteX14" fmla="*/ 3948497 w 5283200"/>
              <a:gd name="connsiteY14" fmla="*/ 5435600 h 6139180"/>
              <a:gd name="connsiteX15" fmla="*/ 2669406 w 5283200"/>
              <a:gd name="connsiteY15" fmla="*/ 5435600 h 6139180"/>
              <a:gd name="connsiteX16" fmla="*/ 1334703 w 5283200"/>
              <a:gd name="connsiteY16" fmla="*/ 0 h 6139180"/>
              <a:gd name="connsiteX17" fmla="*/ 2613794 w 5283200"/>
              <a:gd name="connsiteY17" fmla="*/ 0 h 6139180"/>
              <a:gd name="connsiteX18" fmla="*/ 2613794 w 5283200"/>
              <a:gd name="connsiteY18" fmla="*/ 3746500 h 6139180"/>
              <a:gd name="connsiteX19" fmla="*/ 1334703 w 5283200"/>
              <a:gd name="connsiteY19" fmla="*/ 3746500 h 6139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283200" h="6139180">
                <a:moveTo>
                  <a:pt x="1334703" y="3802380"/>
                </a:moveTo>
                <a:lnTo>
                  <a:pt x="2613794" y="3802380"/>
                </a:lnTo>
                <a:lnTo>
                  <a:pt x="2613794" y="6139180"/>
                </a:lnTo>
                <a:lnTo>
                  <a:pt x="1334703" y="6139180"/>
                </a:lnTo>
                <a:close/>
                <a:moveTo>
                  <a:pt x="4004109" y="2413000"/>
                </a:moveTo>
                <a:lnTo>
                  <a:pt x="5283200" y="2413000"/>
                </a:lnTo>
                <a:lnTo>
                  <a:pt x="5283200" y="4749800"/>
                </a:lnTo>
                <a:lnTo>
                  <a:pt x="4004109" y="4749800"/>
                </a:lnTo>
                <a:close/>
                <a:moveTo>
                  <a:pt x="0" y="1022350"/>
                </a:moveTo>
                <a:lnTo>
                  <a:pt x="1279091" y="1022350"/>
                </a:lnTo>
                <a:lnTo>
                  <a:pt x="1279091" y="4768850"/>
                </a:lnTo>
                <a:lnTo>
                  <a:pt x="0" y="4768850"/>
                </a:lnTo>
                <a:close/>
                <a:moveTo>
                  <a:pt x="2669406" y="1003301"/>
                </a:moveTo>
                <a:lnTo>
                  <a:pt x="3948497" y="1003301"/>
                </a:lnTo>
                <a:lnTo>
                  <a:pt x="3948497" y="5435600"/>
                </a:lnTo>
                <a:lnTo>
                  <a:pt x="2669406" y="5435600"/>
                </a:lnTo>
                <a:close/>
                <a:moveTo>
                  <a:pt x="1334703" y="0"/>
                </a:moveTo>
                <a:lnTo>
                  <a:pt x="2613794" y="0"/>
                </a:lnTo>
                <a:lnTo>
                  <a:pt x="2613794" y="3746500"/>
                </a:lnTo>
                <a:lnTo>
                  <a:pt x="1334703" y="3746500"/>
                </a:lnTo>
                <a:close/>
              </a:path>
            </a:pathLst>
          </a:custGeom>
        </p:spPr>
      </p:pic>
    </p:spTree>
    <p:extLst>
      <p:ext uri="{BB962C8B-B14F-4D97-AF65-F5344CB8AC3E}">
        <p14:creationId xmlns:p14="http://schemas.microsoft.com/office/powerpoint/2010/main" val="29415759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8238293-15E9-4597-B06C-F2C0D255F3E0}" type="datetimeFigureOut">
              <a:rPr lang="en-US" smtClean="0"/>
              <a:t>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A27B3D-94C1-42BD-9166-C84153AC14D4}" type="slidenum">
              <a:rPr lang="en-US" smtClean="0"/>
              <a:t>‹#›</a:t>
            </a:fld>
            <a:endParaRPr lang="en-US"/>
          </a:p>
        </p:txBody>
      </p:sp>
    </p:spTree>
    <p:extLst>
      <p:ext uri="{BB962C8B-B14F-4D97-AF65-F5344CB8AC3E}">
        <p14:creationId xmlns:p14="http://schemas.microsoft.com/office/powerpoint/2010/main" val="38239729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8238293-15E9-4597-B06C-F2C0D255F3E0}" type="datetimeFigureOut">
              <a:rPr lang="en-US" smtClean="0"/>
              <a:t>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A27B3D-94C1-42BD-9166-C84153AC14D4}"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759334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8238293-15E9-4597-B06C-F2C0D255F3E0}" type="datetimeFigureOut">
              <a:rPr lang="en-US" smtClean="0"/>
              <a:t>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A27B3D-94C1-42BD-9166-C84153AC14D4}" type="slidenum">
              <a:rPr lang="en-US" smtClean="0"/>
              <a:t>‹#›</a:t>
            </a:fld>
            <a:endParaRPr lang="en-US"/>
          </a:p>
        </p:txBody>
      </p:sp>
    </p:spTree>
    <p:extLst>
      <p:ext uri="{BB962C8B-B14F-4D97-AF65-F5344CB8AC3E}">
        <p14:creationId xmlns:p14="http://schemas.microsoft.com/office/powerpoint/2010/main" val="39205641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8238293-15E9-4597-B06C-F2C0D255F3E0}" type="datetimeFigureOut">
              <a:rPr lang="en-US" smtClean="0"/>
              <a:t>2/1/2024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6A27B3D-94C1-42BD-9166-C84153AC14D4}" type="slidenum">
              <a:rPr lang="en-US" smtClean="0"/>
              <a:t>‹#›</a:t>
            </a:fld>
            <a:endParaRPr lang="en-US"/>
          </a:p>
        </p:txBody>
      </p:sp>
    </p:spTree>
    <p:extLst>
      <p:ext uri="{BB962C8B-B14F-4D97-AF65-F5344CB8AC3E}">
        <p14:creationId xmlns:p14="http://schemas.microsoft.com/office/powerpoint/2010/main" val="25221205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8238293-15E9-4597-B06C-F2C0D255F3E0}" type="datetimeFigureOut">
              <a:rPr lang="en-US" smtClean="0"/>
              <a:t>2/1/2024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6A27B3D-94C1-42BD-9166-C84153AC14D4}" type="slidenum">
              <a:rPr lang="en-US" smtClean="0"/>
              <a:t>‹#›</a:t>
            </a:fld>
            <a:endParaRPr lang="en-US"/>
          </a:p>
        </p:txBody>
      </p:sp>
    </p:spTree>
    <p:extLst>
      <p:ext uri="{BB962C8B-B14F-4D97-AF65-F5344CB8AC3E}">
        <p14:creationId xmlns:p14="http://schemas.microsoft.com/office/powerpoint/2010/main" val="20359798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F8238293-15E9-4597-B06C-F2C0D255F3E0}" type="datetimeFigureOut">
              <a:rPr lang="en-US" smtClean="0"/>
              <a:t>2/1/2024</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C6A27B3D-94C1-42BD-9166-C84153AC14D4}" type="slidenum">
              <a:rPr lang="en-US" smtClean="0"/>
              <a:t>‹#›</a:t>
            </a:fld>
            <a:endParaRPr lang="en-US"/>
          </a:p>
        </p:txBody>
      </p:sp>
    </p:spTree>
    <p:extLst>
      <p:ext uri="{BB962C8B-B14F-4D97-AF65-F5344CB8AC3E}">
        <p14:creationId xmlns:p14="http://schemas.microsoft.com/office/powerpoint/2010/main" val="16249109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F8238293-15E9-4597-B06C-F2C0D255F3E0}" type="datetimeFigureOut">
              <a:rPr lang="en-US" smtClean="0"/>
              <a:t>2/1/2024</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6A27B3D-94C1-42BD-9166-C84153AC14D4}" type="slidenum">
              <a:rPr lang="en-US" smtClean="0"/>
              <a:t>‹#›</a:t>
            </a:fld>
            <a:endParaRPr lang="en-US"/>
          </a:p>
        </p:txBody>
      </p:sp>
    </p:spTree>
    <p:extLst>
      <p:ext uri="{BB962C8B-B14F-4D97-AF65-F5344CB8AC3E}">
        <p14:creationId xmlns:p14="http://schemas.microsoft.com/office/powerpoint/2010/main" val="3773603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F8238293-15E9-4597-B06C-F2C0D255F3E0}" type="datetimeFigureOut">
              <a:rPr lang="en-US" smtClean="0"/>
              <a:t>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A27B3D-94C1-42BD-9166-C84153AC14D4}" type="slidenum">
              <a:rPr lang="en-US" smtClean="0"/>
              <a:t>‹#›</a:t>
            </a:fld>
            <a:endParaRPr lang="en-US"/>
          </a:p>
        </p:txBody>
      </p:sp>
    </p:spTree>
    <p:extLst>
      <p:ext uri="{BB962C8B-B14F-4D97-AF65-F5344CB8AC3E}">
        <p14:creationId xmlns:p14="http://schemas.microsoft.com/office/powerpoint/2010/main" val="21757462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F8238293-15E9-4597-B06C-F2C0D255F3E0}" type="datetimeFigureOut">
              <a:rPr lang="en-US" smtClean="0"/>
              <a:t>2/1/2024</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C6A27B3D-94C1-42BD-9166-C84153AC14D4}"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8944442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50" r:id="rId13"/>
    <p:sldLayoutId id="2147483651" r:id="rId14"/>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4.jpeg"/><Relationship Id="rId1" Type="http://schemas.openxmlformats.org/officeDocument/2006/relationships/slideLayout" Target="../slideLayouts/slideLayout7.xml"/><Relationship Id="rId5" Type="http://schemas.openxmlformats.org/officeDocument/2006/relationships/image" Target="../media/image27.jpeg"/><Relationship Id="rId4" Type="http://schemas.openxmlformats.org/officeDocument/2006/relationships/image" Target="../media/image26.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2D53FA9-7356-4623-B129-4764C3F1EA3D}"/>
              </a:ext>
            </a:extLst>
          </p:cNvPr>
          <p:cNvPicPr>
            <a:picLocks noChangeAspect="1"/>
          </p:cNvPicPr>
          <p:nvPr/>
        </p:nvPicPr>
        <p:blipFill rotWithShape="1">
          <a:blip r:embed="rId2">
            <a:extLst>
              <a:ext uri="{BEBA8EAE-BF5A-486C-A8C5-ECC9F3942E4B}">
                <a14:imgProps xmlns:a14="http://schemas.microsoft.com/office/drawing/2010/main">
                  <a14:imgLayer r:embed="rId3">
                    <a14:imgEffect>
                      <a14:colorTemperature colorTemp="8800"/>
                    </a14:imgEffect>
                    <a14:imgEffect>
                      <a14:saturation sat="0"/>
                    </a14:imgEffect>
                    <a14:imgEffect>
                      <a14:brightnessContrast bright="-40000" contrast="20000"/>
                    </a14:imgEffect>
                  </a14:imgLayer>
                </a14:imgProps>
              </a:ext>
              <a:ext uri="{28A0092B-C50C-407E-A947-70E740481C1C}">
                <a14:useLocalDpi xmlns:a14="http://schemas.microsoft.com/office/drawing/2010/main" val="0"/>
              </a:ext>
            </a:extLst>
          </a:blip>
          <a:srcRect b="27881"/>
          <a:stretch/>
        </p:blipFill>
        <p:spPr>
          <a:xfrm>
            <a:off x="0" y="0"/>
            <a:ext cx="12192000" cy="4937760"/>
          </a:xfrm>
          <a:prstGeom prst="rect">
            <a:avLst/>
          </a:prstGeom>
          <a:solidFill>
            <a:schemeClr val="bg1"/>
          </a:solidFill>
          <a:effectLst>
            <a:outerShdw blurRad="50800" dist="50800" dir="5400000" algn="ctr" rotWithShape="0">
              <a:srgbClr val="000000"/>
            </a:outerShdw>
          </a:effectLst>
        </p:spPr>
      </p:pic>
      <p:sp>
        <p:nvSpPr>
          <p:cNvPr id="29" name="Rectangle 28"/>
          <p:cNvSpPr/>
          <p:nvPr/>
        </p:nvSpPr>
        <p:spPr>
          <a:xfrm>
            <a:off x="12357" y="111213"/>
            <a:ext cx="12192000" cy="4937760"/>
          </a:xfrm>
          <a:prstGeom prst="rect">
            <a:avLst/>
          </a:prstGeom>
          <a:solidFill>
            <a:schemeClr val="tx1">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9"/>
          <p:cNvSpPr/>
          <p:nvPr/>
        </p:nvSpPr>
        <p:spPr>
          <a:xfrm>
            <a:off x="619993" y="3885971"/>
            <a:ext cx="10952013" cy="2026288"/>
          </a:xfrm>
          <a:prstGeom prst="roundRect">
            <a:avLst>
              <a:gd name="adj" fmla="val 50000"/>
            </a:avLst>
          </a:prstGeom>
          <a:solidFill>
            <a:srgbClr val="F04034"/>
          </a:solidFill>
          <a:ln>
            <a:noFill/>
          </a:ln>
          <a:effectLst>
            <a:outerShdw blurRad="889000" dist="368300" dir="8400000" sx="102000" sy="102000" algn="ctr" rotWithShape="0">
              <a:prstClr val="black">
                <a:alpha val="6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5400" b="1" dirty="0" err="1">
                <a:solidFill>
                  <a:schemeClr val="bg1"/>
                </a:solidFill>
                <a:latin typeface="Montserrat" panose="00000500000000000000" pitchFamily="2" charset="0"/>
              </a:rPr>
              <a:t>TechTians</a:t>
            </a:r>
            <a:r>
              <a:rPr lang="en-IN" sz="5400" b="1" dirty="0">
                <a:solidFill>
                  <a:schemeClr val="bg1"/>
                </a:solidFill>
                <a:latin typeface="Montserrat" panose="00000500000000000000" pitchFamily="2" charset="0"/>
              </a:rPr>
              <a:t>-AIML</a:t>
            </a:r>
            <a:endParaRPr lang="en-US" sz="5400" dirty="0">
              <a:latin typeface="Montserrat" panose="00000500000000000000" pitchFamily="2" charset="0"/>
            </a:endParaRPr>
          </a:p>
        </p:txBody>
      </p:sp>
      <p:sp>
        <p:nvSpPr>
          <p:cNvPr id="28" name="TextBox 27"/>
          <p:cNvSpPr txBox="1"/>
          <p:nvPr/>
        </p:nvSpPr>
        <p:spPr>
          <a:xfrm>
            <a:off x="1246469" y="1494983"/>
            <a:ext cx="9501351" cy="1323439"/>
          </a:xfrm>
          <a:prstGeom prst="rect">
            <a:avLst/>
          </a:prstGeom>
          <a:noFill/>
        </p:spPr>
        <p:txBody>
          <a:bodyPr wrap="square" rtlCol="0">
            <a:spAutoFit/>
          </a:bodyPr>
          <a:lstStyle/>
          <a:p>
            <a:pPr algn="ctr"/>
            <a:r>
              <a:rPr lang="en-IN" sz="8000" b="1" dirty="0">
                <a:solidFill>
                  <a:schemeClr val="bg1"/>
                </a:solidFill>
                <a:latin typeface="Montserrat" panose="00000500000000000000" pitchFamily="2" charset="0"/>
              </a:rPr>
              <a:t>AI Guruji</a:t>
            </a:r>
            <a:endParaRPr lang="id-ID" sz="8000" b="1" dirty="0">
              <a:gradFill>
                <a:gsLst>
                  <a:gs pos="0">
                    <a:schemeClr val="accent1"/>
                  </a:gs>
                  <a:gs pos="100000">
                    <a:schemeClr val="accent4"/>
                  </a:gs>
                </a:gsLst>
                <a:lin ang="2700000" scaled="1"/>
              </a:gradFill>
              <a:latin typeface="Montserrat" panose="00000500000000000000" pitchFamily="2" charset="0"/>
            </a:endParaRPr>
          </a:p>
        </p:txBody>
      </p:sp>
      <p:sp>
        <p:nvSpPr>
          <p:cNvPr id="9" name="TextBox 8">
            <a:extLst>
              <a:ext uri="{FF2B5EF4-FFF2-40B4-BE49-F238E27FC236}">
                <a16:creationId xmlns:a16="http://schemas.microsoft.com/office/drawing/2014/main" id="{569AB65A-9930-4692-A810-1D36B837F291}"/>
              </a:ext>
            </a:extLst>
          </p:cNvPr>
          <p:cNvSpPr txBox="1"/>
          <p:nvPr/>
        </p:nvSpPr>
        <p:spPr>
          <a:xfrm>
            <a:off x="7901023" y="114744"/>
            <a:ext cx="4656465" cy="830997"/>
          </a:xfrm>
          <a:prstGeom prst="rect">
            <a:avLst/>
          </a:prstGeom>
          <a:noFill/>
        </p:spPr>
        <p:txBody>
          <a:bodyPr wrap="square" rtlCol="0">
            <a:spAutoFit/>
          </a:bodyPr>
          <a:lstStyle/>
          <a:p>
            <a:pPr algn="ctr"/>
            <a:r>
              <a:rPr lang="en-US" sz="2400" dirty="0">
                <a:gradFill>
                  <a:gsLst>
                    <a:gs pos="0">
                      <a:schemeClr val="accent1"/>
                    </a:gs>
                    <a:gs pos="100000">
                      <a:schemeClr val="accent4"/>
                    </a:gs>
                  </a:gsLst>
                  <a:lin ang="2700000" scaled="1"/>
                </a:gradFill>
                <a:latin typeface="Montserrat" panose="00000500000000000000" pitchFamily="2" charset="0"/>
              </a:rPr>
              <a:t>Theme: Smart Education </a:t>
            </a:r>
          </a:p>
          <a:p>
            <a:pPr algn="ctr"/>
            <a:endParaRPr lang="id-ID" sz="2400" dirty="0">
              <a:gradFill>
                <a:gsLst>
                  <a:gs pos="0">
                    <a:schemeClr val="accent1"/>
                  </a:gs>
                  <a:gs pos="100000">
                    <a:schemeClr val="accent4"/>
                  </a:gs>
                </a:gsLst>
                <a:lin ang="2700000" scaled="1"/>
              </a:gradFill>
              <a:latin typeface="Montserrat" panose="00000500000000000000" pitchFamily="2" charset="0"/>
            </a:endParaRPr>
          </a:p>
        </p:txBody>
      </p:sp>
    </p:spTree>
    <p:extLst>
      <p:ext uri="{BB962C8B-B14F-4D97-AF65-F5344CB8AC3E}">
        <p14:creationId xmlns:p14="http://schemas.microsoft.com/office/powerpoint/2010/main" val="40156910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58013E7-7684-4B64-9922-127C834F3E1A}"/>
              </a:ext>
            </a:extLst>
          </p:cNvPr>
          <p:cNvSpPr/>
          <p:nvPr/>
        </p:nvSpPr>
        <p:spPr>
          <a:xfrm>
            <a:off x="924657" y="1674674"/>
            <a:ext cx="5486400" cy="2542363"/>
          </a:xfrm>
          <a:prstGeom prst="rect">
            <a:avLst/>
          </a:prstGeom>
        </p:spPr>
        <p:txBody>
          <a:bodyPr wrap="square">
            <a:spAutoFit/>
          </a:bodyPr>
          <a:lstStyle/>
          <a:p>
            <a:pPr marL="285750" indent="-285750">
              <a:lnSpc>
                <a:spcPct val="150000"/>
              </a:lnSpc>
              <a:buFontTx/>
              <a:buChar char="-"/>
            </a:pPr>
            <a:r>
              <a:rPr lang="en-US" dirty="0">
                <a:solidFill>
                  <a:schemeClr val="tx1">
                    <a:lumMod val="65000"/>
                    <a:lumOff val="35000"/>
                  </a:schemeClr>
                </a:solidFill>
              </a:rPr>
              <a:t>Empowered decision-making</a:t>
            </a:r>
          </a:p>
          <a:p>
            <a:pPr marL="285750" indent="-285750">
              <a:lnSpc>
                <a:spcPct val="150000"/>
              </a:lnSpc>
              <a:buFontTx/>
              <a:buChar char="-"/>
            </a:pPr>
            <a:r>
              <a:rPr lang="en-US" dirty="0">
                <a:solidFill>
                  <a:schemeClr val="tx1">
                    <a:lumMod val="65000"/>
                    <a:lumOff val="35000"/>
                  </a:schemeClr>
                </a:solidFill>
              </a:rPr>
              <a:t>Expanded career opportunities</a:t>
            </a:r>
          </a:p>
          <a:p>
            <a:pPr marL="285750" indent="-285750">
              <a:lnSpc>
                <a:spcPct val="150000"/>
              </a:lnSpc>
              <a:buFontTx/>
              <a:buChar char="-"/>
            </a:pPr>
            <a:r>
              <a:rPr lang="en-US" dirty="0">
                <a:solidFill>
                  <a:schemeClr val="tx1">
                    <a:lumMod val="65000"/>
                    <a:lumOff val="35000"/>
                  </a:schemeClr>
                </a:solidFill>
              </a:rPr>
              <a:t>Improved academic performance </a:t>
            </a:r>
          </a:p>
          <a:p>
            <a:pPr marL="285750" indent="-285750">
              <a:lnSpc>
                <a:spcPct val="150000"/>
              </a:lnSpc>
              <a:buFontTx/>
              <a:buChar char="-"/>
            </a:pPr>
            <a:r>
              <a:rPr lang="en-US" dirty="0">
                <a:solidFill>
                  <a:schemeClr val="tx1">
                    <a:lumMod val="65000"/>
                    <a:lumOff val="35000"/>
                  </a:schemeClr>
                </a:solidFill>
              </a:rPr>
              <a:t>Enhanced parental engagement</a:t>
            </a:r>
          </a:p>
          <a:p>
            <a:pPr marL="285750" indent="-285750">
              <a:lnSpc>
                <a:spcPct val="150000"/>
              </a:lnSpc>
              <a:buFontTx/>
              <a:buChar char="-"/>
            </a:pPr>
            <a:r>
              <a:rPr lang="en-US" dirty="0">
                <a:solidFill>
                  <a:schemeClr val="tx1">
                    <a:lumMod val="65000"/>
                    <a:lumOff val="35000"/>
                  </a:schemeClr>
                </a:solidFill>
              </a:rPr>
              <a:t>Long-term success</a:t>
            </a:r>
          </a:p>
          <a:p>
            <a:pPr>
              <a:lnSpc>
                <a:spcPct val="150000"/>
              </a:lnSpc>
            </a:pPr>
            <a:endParaRPr lang="en-US" dirty="0">
              <a:solidFill>
                <a:schemeClr val="tx1">
                  <a:lumMod val="65000"/>
                  <a:lumOff val="35000"/>
                </a:schemeClr>
              </a:solidFill>
            </a:endParaRPr>
          </a:p>
        </p:txBody>
      </p:sp>
      <p:sp>
        <p:nvSpPr>
          <p:cNvPr id="5" name="Rectangle 4">
            <a:extLst>
              <a:ext uri="{FF2B5EF4-FFF2-40B4-BE49-F238E27FC236}">
                <a16:creationId xmlns:a16="http://schemas.microsoft.com/office/drawing/2014/main" id="{2EBE21F4-A5EB-46C4-9ECB-7D0102712211}"/>
              </a:ext>
            </a:extLst>
          </p:cNvPr>
          <p:cNvSpPr/>
          <p:nvPr/>
        </p:nvSpPr>
        <p:spPr>
          <a:xfrm>
            <a:off x="924657" y="820521"/>
            <a:ext cx="1154483" cy="461665"/>
          </a:xfrm>
          <a:prstGeom prst="rect">
            <a:avLst/>
          </a:prstGeom>
        </p:spPr>
        <p:txBody>
          <a:bodyPr wrap="none">
            <a:spAutoFit/>
          </a:bodyPr>
          <a:lstStyle/>
          <a:p>
            <a:r>
              <a:rPr lang="en-US" sz="2400" b="1" dirty="0">
                <a:solidFill>
                  <a:schemeClr val="tx1">
                    <a:lumMod val="65000"/>
                    <a:lumOff val="35000"/>
                  </a:schemeClr>
                </a:solidFill>
              </a:rPr>
              <a:t>Impact:</a:t>
            </a:r>
          </a:p>
        </p:txBody>
      </p:sp>
      <p:pic>
        <p:nvPicPr>
          <p:cNvPr id="7" name="Graphic 6">
            <a:extLst>
              <a:ext uri="{FF2B5EF4-FFF2-40B4-BE49-F238E27FC236}">
                <a16:creationId xmlns:a16="http://schemas.microsoft.com/office/drawing/2014/main" id="{211E0BF7-53B7-4931-8227-6F18D83E17B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10865" y="1282186"/>
            <a:ext cx="4909984" cy="4700588"/>
          </a:xfrm>
          <a:prstGeom prst="rect">
            <a:avLst/>
          </a:prstGeom>
        </p:spPr>
      </p:pic>
    </p:spTree>
    <p:extLst>
      <p:ext uri="{BB962C8B-B14F-4D97-AF65-F5344CB8AC3E}">
        <p14:creationId xmlns:p14="http://schemas.microsoft.com/office/powerpoint/2010/main" val="24631217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7" name="Straight Connector 36"/>
          <p:cNvCxnSpPr/>
          <p:nvPr/>
        </p:nvCxnSpPr>
        <p:spPr>
          <a:xfrm>
            <a:off x="7993867" y="1106703"/>
            <a:ext cx="1390650" cy="0"/>
          </a:xfrm>
          <a:prstGeom prst="line">
            <a:avLst/>
          </a:prstGeom>
          <a:ln w="254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1498085" y="5121340"/>
            <a:ext cx="904415" cy="261610"/>
          </a:xfrm>
          <a:prstGeom prst="rect">
            <a:avLst/>
          </a:prstGeom>
          <a:noFill/>
        </p:spPr>
        <p:txBody>
          <a:bodyPr wrap="none" rtlCol="0">
            <a:spAutoFit/>
          </a:bodyPr>
          <a:lstStyle/>
          <a:p>
            <a:pPr algn="ctr"/>
            <a:r>
              <a:rPr lang="en-US" sz="1100" dirty="0">
                <a:solidFill>
                  <a:schemeClr val="bg1"/>
                </a:solidFill>
              </a:rPr>
              <a:t>LEARN NOW</a:t>
            </a:r>
          </a:p>
        </p:txBody>
      </p:sp>
      <p:sp>
        <p:nvSpPr>
          <p:cNvPr id="8" name="TextBox 7">
            <a:extLst>
              <a:ext uri="{FF2B5EF4-FFF2-40B4-BE49-F238E27FC236}">
                <a16:creationId xmlns:a16="http://schemas.microsoft.com/office/drawing/2014/main" id="{BA66D2E2-8F16-4604-82C1-7517EC9D81FB}"/>
              </a:ext>
            </a:extLst>
          </p:cNvPr>
          <p:cNvSpPr txBox="1"/>
          <p:nvPr/>
        </p:nvSpPr>
        <p:spPr>
          <a:xfrm>
            <a:off x="1498085" y="5121340"/>
            <a:ext cx="904415" cy="261610"/>
          </a:xfrm>
          <a:prstGeom prst="rect">
            <a:avLst/>
          </a:prstGeom>
          <a:noFill/>
        </p:spPr>
        <p:txBody>
          <a:bodyPr wrap="none" rtlCol="0">
            <a:spAutoFit/>
          </a:bodyPr>
          <a:lstStyle/>
          <a:p>
            <a:pPr algn="ctr"/>
            <a:r>
              <a:rPr lang="en-US" sz="1100" dirty="0">
                <a:solidFill>
                  <a:schemeClr val="bg1"/>
                </a:solidFill>
              </a:rPr>
              <a:t>LEARN NOW</a:t>
            </a:r>
          </a:p>
        </p:txBody>
      </p:sp>
      <p:sp>
        <p:nvSpPr>
          <p:cNvPr id="9" name="Title 3">
            <a:extLst>
              <a:ext uri="{FF2B5EF4-FFF2-40B4-BE49-F238E27FC236}">
                <a16:creationId xmlns:a16="http://schemas.microsoft.com/office/drawing/2014/main" id="{0299C50E-F1F6-4D08-ADD6-4ADD9FAE7140}"/>
              </a:ext>
            </a:extLst>
          </p:cNvPr>
          <p:cNvSpPr txBox="1">
            <a:spLocks/>
          </p:cNvSpPr>
          <p:nvPr/>
        </p:nvSpPr>
        <p:spPr>
          <a:xfrm>
            <a:off x="5185754" y="245669"/>
            <a:ext cx="6781268" cy="698012"/>
          </a:xfrm>
          <a:prstGeom prst="rect">
            <a:avLst/>
          </a:prstGeom>
          <a:noFill/>
        </p:spPr>
        <p:txBody>
          <a:bodyPr wrap="square" rtlCol="0">
            <a:spAutoFit/>
          </a:bodyPr>
          <a:lstStyle>
            <a:defPPr>
              <a:defRPr lang="en-US"/>
            </a:defPPr>
            <a:lvl1pPr>
              <a:lnSpc>
                <a:spcPct val="80000"/>
              </a:lnSpc>
              <a:defRPr sz="6000">
                <a:solidFill>
                  <a:schemeClr val="bg1"/>
                </a:solidFill>
                <a:latin typeface="Montserrat" panose="02000000000000000000" pitchFamily="2" charset="0"/>
                <a:cs typeface="Montserrat" panose="02000000000000000000" pitchFamily="2" charset="0"/>
              </a:defRPr>
            </a:lvl1pPr>
          </a:lstStyle>
          <a:p>
            <a:pPr algn="ctr"/>
            <a:r>
              <a:rPr lang="en-IN" sz="4800" b="1" dirty="0">
                <a:solidFill>
                  <a:srgbClr val="545454"/>
                </a:solidFill>
              </a:rPr>
              <a:t>5. Market &amp; Opportunity</a:t>
            </a:r>
            <a:endParaRPr lang="id-ID" sz="4800" b="1" dirty="0">
              <a:gradFill>
                <a:gsLst>
                  <a:gs pos="0">
                    <a:schemeClr val="accent1"/>
                  </a:gs>
                  <a:gs pos="100000">
                    <a:schemeClr val="accent4"/>
                  </a:gs>
                </a:gsLst>
                <a:lin ang="2700000" scaled="1"/>
              </a:gradFill>
            </a:endParaRPr>
          </a:p>
        </p:txBody>
      </p:sp>
      <p:pic>
        <p:nvPicPr>
          <p:cNvPr id="10" name="Graphic 9">
            <a:extLst>
              <a:ext uri="{FF2B5EF4-FFF2-40B4-BE49-F238E27FC236}">
                <a16:creationId xmlns:a16="http://schemas.microsoft.com/office/drawing/2014/main" id="{A3D6D479-4E74-4F40-B66E-467EE947FF10}"/>
              </a:ext>
            </a:extLst>
          </p:cNvPr>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51425"/>
          <a:stretch/>
        </p:blipFill>
        <p:spPr>
          <a:xfrm>
            <a:off x="7353301" y="682071"/>
            <a:ext cx="4162424" cy="5994298"/>
          </a:xfrm>
          <a:prstGeom prst="rect">
            <a:avLst/>
          </a:prstGeom>
        </p:spPr>
      </p:pic>
      <p:sp>
        <p:nvSpPr>
          <p:cNvPr id="11" name="Rectangle 10">
            <a:extLst>
              <a:ext uri="{FF2B5EF4-FFF2-40B4-BE49-F238E27FC236}">
                <a16:creationId xmlns:a16="http://schemas.microsoft.com/office/drawing/2014/main" id="{959DE2CE-5F4B-4175-AFE8-091EE07CE542}"/>
              </a:ext>
            </a:extLst>
          </p:cNvPr>
          <p:cNvSpPr/>
          <p:nvPr/>
        </p:nvSpPr>
        <p:spPr>
          <a:xfrm>
            <a:off x="279823" y="1038110"/>
            <a:ext cx="6677026" cy="2652304"/>
          </a:xfrm>
          <a:prstGeom prst="rect">
            <a:avLst/>
          </a:prstGeom>
          <a:noFill/>
          <a:ln w="19050">
            <a:solidFill>
              <a:srgbClr val="63617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AA9E336-54C3-496D-9890-598E7874A2CE}"/>
              </a:ext>
            </a:extLst>
          </p:cNvPr>
          <p:cNvSpPr/>
          <p:nvPr/>
        </p:nvSpPr>
        <p:spPr>
          <a:xfrm>
            <a:off x="896415" y="4013644"/>
            <a:ext cx="6096000" cy="2404851"/>
          </a:xfrm>
          <a:prstGeom prst="rect">
            <a:avLst/>
          </a:prstGeom>
          <a:noFill/>
          <a:ln w="19050">
            <a:solidFill>
              <a:srgbClr val="63617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20C8BC4-3D64-4948-91C9-F6698CF11E62}"/>
              </a:ext>
            </a:extLst>
          </p:cNvPr>
          <p:cNvSpPr/>
          <p:nvPr/>
        </p:nvSpPr>
        <p:spPr>
          <a:xfrm>
            <a:off x="373457" y="1141819"/>
            <a:ext cx="6596672" cy="1569660"/>
          </a:xfrm>
          <a:prstGeom prst="rect">
            <a:avLst/>
          </a:prstGeom>
        </p:spPr>
        <p:txBody>
          <a:bodyPr wrap="square">
            <a:spAutoFit/>
          </a:bodyPr>
          <a:lstStyle/>
          <a:p>
            <a:r>
              <a:rPr lang="en-US" sz="2400" b="1" dirty="0">
                <a:solidFill>
                  <a:srgbClr val="545454"/>
                </a:solidFill>
                <a:latin typeface="Google Sans"/>
              </a:rPr>
              <a:t>Total Addressable Market (TAM):</a:t>
            </a:r>
          </a:p>
          <a:p>
            <a:r>
              <a:rPr lang="en-US" b="1" dirty="0">
                <a:solidFill>
                  <a:srgbClr val="545454"/>
                </a:solidFill>
                <a:latin typeface="Google Sans"/>
              </a:rPr>
              <a:t>India Focus:</a:t>
            </a:r>
            <a:r>
              <a:rPr lang="en-US" dirty="0">
                <a:solidFill>
                  <a:srgbClr val="545454"/>
                </a:solidFill>
                <a:latin typeface="Google Sans"/>
              </a:rPr>
              <a:t> Between 14 -18 age group, India holds significant potential. Considering factors like internet access and education levels, let's estimate a reachable TAM of </a:t>
            </a:r>
            <a:r>
              <a:rPr lang="en-US" b="1" dirty="0">
                <a:solidFill>
                  <a:srgbClr val="545454"/>
                </a:solidFill>
                <a:latin typeface="Google Sans"/>
              </a:rPr>
              <a:t>103 million</a:t>
            </a:r>
            <a:r>
              <a:rPr lang="en-US" dirty="0">
                <a:solidFill>
                  <a:srgbClr val="545454"/>
                </a:solidFill>
                <a:latin typeface="Google Sans"/>
              </a:rPr>
              <a:t> individuals in India.</a:t>
            </a:r>
            <a:endParaRPr lang="en-US" b="0" i="0" dirty="0">
              <a:solidFill>
                <a:srgbClr val="545454"/>
              </a:solidFill>
              <a:effectLst/>
              <a:latin typeface="Google Sans"/>
            </a:endParaRPr>
          </a:p>
        </p:txBody>
      </p:sp>
      <p:sp>
        <p:nvSpPr>
          <p:cNvPr id="14" name="Rectangle 13">
            <a:extLst>
              <a:ext uri="{FF2B5EF4-FFF2-40B4-BE49-F238E27FC236}">
                <a16:creationId xmlns:a16="http://schemas.microsoft.com/office/drawing/2014/main" id="{43064B1A-E337-4AA8-8265-AC29068BAA34}"/>
              </a:ext>
            </a:extLst>
          </p:cNvPr>
          <p:cNvSpPr/>
          <p:nvPr/>
        </p:nvSpPr>
        <p:spPr>
          <a:xfrm>
            <a:off x="985655" y="4108073"/>
            <a:ext cx="6096000" cy="2215991"/>
          </a:xfrm>
          <a:prstGeom prst="rect">
            <a:avLst/>
          </a:prstGeom>
        </p:spPr>
        <p:txBody>
          <a:bodyPr>
            <a:spAutoFit/>
          </a:bodyPr>
          <a:lstStyle/>
          <a:p>
            <a:r>
              <a:rPr lang="en-US" sz="2400" b="1" dirty="0">
                <a:solidFill>
                  <a:srgbClr val="545454"/>
                </a:solidFill>
                <a:latin typeface="Google Sans"/>
              </a:rPr>
              <a:t>Serviceable Addressable Market (SAM) and SOM:</a:t>
            </a:r>
          </a:p>
          <a:p>
            <a:r>
              <a:rPr lang="en-US" dirty="0">
                <a:solidFill>
                  <a:srgbClr val="545454"/>
                </a:solidFill>
                <a:latin typeface="Google Sans"/>
              </a:rPr>
              <a:t>Targeting secondary school students (ages 14-18) narrows down the SAM. In India, there are roughly </a:t>
            </a:r>
            <a:r>
              <a:rPr lang="en-US" b="1" dirty="0">
                <a:solidFill>
                  <a:srgbClr val="545454"/>
                </a:solidFill>
                <a:latin typeface="Google Sans"/>
              </a:rPr>
              <a:t>68 million </a:t>
            </a:r>
            <a:r>
              <a:rPr lang="en-US" dirty="0">
                <a:solidFill>
                  <a:srgbClr val="545454"/>
                </a:solidFill>
                <a:latin typeface="Google Sans"/>
              </a:rPr>
              <a:t>students enrolled in secondary and higher secondary education. </a:t>
            </a:r>
          </a:p>
          <a:p>
            <a:r>
              <a:rPr lang="en-US" dirty="0">
                <a:solidFill>
                  <a:srgbClr val="545454"/>
                </a:solidFill>
                <a:latin typeface="Google Sans"/>
              </a:rPr>
              <a:t>Assuming 30% actively seek career guidance, the SOM could be around </a:t>
            </a:r>
            <a:r>
              <a:rPr lang="en-US" b="1" dirty="0">
                <a:solidFill>
                  <a:srgbClr val="545454"/>
                </a:solidFill>
                <a:latin typeface="Google Sans"/>
              </a:rPr>
              <a:t>20.4</a:t>
            </a:r>
            <a:r>
              <a:rPr lang="en-US" dirty="0">
                <a:solidFill>
                  <a:srgbClr val="545454"/>
                </a:solidFill>
                <a:latin typeface="Google Sans"/>
              </a:rPr>
              <a:t> million students.</a:t>
            </a:r>
            <a:endParaRPr lang="en-US" b="0" i="0" dirty="0">
              <a:solidFill>
                <a:srgbClr val="545454"/>
              </a:solidFill>
              <a:effectLst/>
              <a:latin typeface="Google Sans"/>
            </a:endParaRPr>
          </a:p>
        </p:txBody>
      </p:sp>
      <p:grpSp>
        <p:nvGrpSpPr>
          <p:cNvPr id="15" name="Group 14">
            <a:extLst>
              <a:ext uri="{FF2B5EF4-FFF2-40B4-BE49-F238E27FC236}">
                <a16:creationId xmlns:a16="http://schemas.microsoft.com/office/drawing/2014/main" id="{C119874C-C688-492C-B41B-DB302EDEDF0F}"/>
              </a:ext>
            </a:extLst>
          </p:cNvPr>
          <p:cNvGrpSpPr/>
          <p:nvPr/>
        </p:nvGrpSpPr>
        <p:grpSpPr>
          <a:xfrm>
            <a:off x="7731569" y="2989918"/>
            <a:ext cx="1531994" cy="1989970"/>
            <a:chOff x="7731569" y="2989918"/>
            <a:chExt cx="1531994" cy="1989970"/>
          </a:xfrm>
        </p:grpSpPr>
        <p:sp>
          <p:nvSpPr>
            <p:cNvPr id="16" name="Rectangle 15">
              <a:extLst>
                <a:ext uri="{FF2B5EF4-FFF2-40B4-BE49-F238E27FC236}">
                  <a16:creationId xmlns:a16="http://schemas.microsoft.com/office/drawing/2014/main" id="{0BEA702E-E03A-4D5B-842B-506209DCBD76}"/>
                </a:ext>
              </a:extLst>
            </p:cNvPr>
            <p:cNvSpPr/>
            <p:nvPr/>
          </p:nvSpPr>
          <p:spPr>
            <a:xfrm>
              <a:off x="7889212" y="4641334"/>
              <a:ext cx="1374351" cy="338554"/>
            </a:xfrm>
            <a:prstGeom prst="rect">
              <a:avLst/>
            </a:prstGeom>
          </p:spPr>
          <p:txBody>
            <a:bodyPr wrap="none">
              <a:spAutoFit/>
            </a:bodyPr>
            <a:lstStyle/>
            <a:p>
              <a:r>
                <a:rPr lang="en-US" sz="1600" b="1" dirty="0">
                  <a:solidFill>
                    <a:srgbClr val="545454"/>
                  </a:solidFill>
                  <a:latin typeface="Google Sans"/>
                </a:rPr>
                <a:t>Target Market</a:t>
              </a:r>
            </a:p>
          </p:txBody>
        </p:sp>
        <p:sp>
          <p:nvSpPr>
            <p:cNvPr id="17" name="Rectangle 16">
              <a:extLst>
                <a:ext uri="{FF2B5EF4-FFF2-40B4-BE49-F238E27FC236}">
                  <a16:creationId xmlns:a16="http://schemas.microsoft.com/office/drawing/2014/main" id="{1D488769-2F1B-4D47-93C7-F8CBB6ACDB94}"/>
                </a:ext>
              </a:extLst>
            </p:cNvPr>
            <p:cNvSpPr/>
            <p:nvPr/>
          </p:nvSpPr>
          <p:spPr>
            <a:xfrm rot="16200000">
              <a:off x="8223185" y="3687738"/>
              <a:ext cx="1734193" cy="338554"/>
            </a:xfrm>
            <a:prstGeom prst="rect">
              <a:avLst/>
            </a:prstGeom>
          </p:spPr>
          <p:txBody>
            <a:bodyPr wrap="none">
              <a:spAutoFit/>
            </a:bodyPr>
            <a:lstStyle/>
            <a:p>
              <a:r>
                <a:rPr lang="en-US" sz="1600" b="1" dirty="0">
                  <a:solidFill>
                    <a:schemeClr val="bg1"/>
                  </a:solidFill>
                  <a:latin typeface="Google Sans"/>
                </a:rPr>
                <a:t>Student &amp; Parents</a:t>
              </a:r>
            </a:p>
          </p:txBody>
        </p:sp>
        <p:sp>
          <p:nvSpPr>
            <p:cNvPr id="18" name="Rectangle 17">
              <a:extLst>
                <a:ext uri="{FF2B5EF4-FFF2-40B4-BE49-F238E27FC236}">
                  <a16:creationId xmlns:a16="http://schemas.microsoft.com/office/drawing/2014/main" id="{0E3ABA79-3E4D-4E6E-B2C4-3ECF367F8285}"/>
                </a:ext>
              </a:extLst>
            </p:cNvPr>
            <p:cNvSpPr/>
            <p:nvPr/>
          </p:nvSpPr>
          <p:spPr>
            <a:xfrm rot="16200000">
              <a:off x="7916512" y="3919409"/>
              <a:ext cx="1176028" cy="369332"/>
            </a:xfrm>
            <a:prstGeom prst="rect">
              <a:avLst/>
            </a:prstGeom>
          </p:spPr>
          <p:txBody>
            <a:bodyPr wrap="none">
              <a:spAutoFit/>
            </a:bodyPr>
            <a:lstStyle/>
            <a:p>
              <a:r>
                <a:rPr lang="en-US" sz="1600" b="1" dirty="0">
                  <a:solidFill>
                    <a:schemeClr val="tx1">
                      <a:lumMod val="75000"/>
                      <a:lumOff val="25000"/>
                    </a:schemeClr>
                  </a:solidFill>
                </a:rPr>
                <a:t>Counselors</a:t>
              </a:r>
              <a:r>
                <a:rPr lang="en-US" dirty="0"/>
                <a:t> </a:t>
              </a:r>
              <a:endParaRPr lang="en-US" sz="1600" b="1" dirty="0">
                <a:solidFill>
                  <a:schemeClr val="tx1">
                    <a:lumMod val="85000"/>
                    <a:lumOff val="15000"/>
                  </a:schemeClr>
                </a:solidFill>
                <a:latin typeface="Google Sans"/>
              </a:endParaRPr>
            </a:p>
          </p:txBody>
        </p:sp>
        <p:sp>
          <p:nvSpPr>
            <p:cNvPr id="19" name="Rectangle 18">
              <a:extLst>
                <a:ext uri="{FF2B5EF4-FFF2-40B4-BE49-F238E27FC236}">
                  <a16:creationId xmlns:a16="http://schemas.microsoft.com/office/drawing/2014/main" id="{78680A1A-F36C-408C-BC0C-90770CDA08FB}"/>
                </a:ext>
              </a:extLst>
            </p:cNvPr>
            <p:cNvSpPr/>
            <p:nvPr/>
          </p:nvSpPr>
          <p:spPr>
            <a:xfrm>
              <a:off x="7731569" y="3490542"/>
              <a:ext cx="409811" cy="1153777"/>
            </a:xfrm>
            <a:prstGeom prst="rect">
              <a:avLst/>
            </a:prstGeom>
            <a:solidFill>
              <a:srgbClr val="575A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7C0AC5CC-6173-42E2-83F9-6F4805A07013}"/>
                </a:ext>
              </a:extLst>
            </p:cNvPr>
            <p:cNvSpPr/>
            <p:nvPr/>
          </p:nvSpPr>
          <p:spPr>
            <a:xfrm rot="16200000">
              <a:off x="7368655" y="3898542"/>
              <a:ext cx="1153777" cy="338554"/>
            </a:xfrm>
            <a:prstGeom prst="rect">
              <a:avLst/>
            </a:prstGeom>
            <a:solidFill>
              <a:srgbClr val="575A89"/>
            </a:solidFill>
          </p:spPr>
          <p:txBody>
            <a:bodyPr wrap="none">
              <a:spAutoFit/>
            </a:bodyPr>
            <a:lstStyle/>
            <a:p>
              <a:r>
                <a:rPr lang="en-US" sz="1600" b="1" dirty="0">
                  <a:solidFill>
                    <a:schemeClr val="bg1"/>
                  </a:solidFill>
                  <a:latin typeface="Google Sans"/>
                </a:rPr>
                <a:t>Institutions</a:t>
              </a:r>
            </a:p>
          </p:txBody>
        </p:sp>
      </p:grpSp>
    </p:spTree>
    <p:extLst>
      <p:ext uri="{BB962C8B-B14F-4D97-AF65-F5344CB8AC3E}">
        <p14:creationId xmlns:p14="http://schemas.microsoft.com/office/powerpoint/2010/main" val="13740843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7" name="Straight Connector 36"/>
          <p:cNvCxnSpPr/>
          <p:nvPr/>
        </p:nvCxnSpPr>
        <p:spPr>
          <a:xfrm>
            <a:off x="5185754" y="1465049"/>
            <a:ext cx="1390650" cy="0"/>
          </a:xfrm>
          <a:prstGeom prst="line">
            <a:avLst/>
          </a:prstGeom>
          <a:ln w="254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22" name="Title 3">
            <a:extLst>
              <a:ext uri="{FF2B5EF4-FFF2-40B4-BE49-F238E27FC236}">
                <a16:creationId xmlns:a16="http://schemas.microsoft.com/office/drawing/2014/main" id="{50DAB186-A58A-4DB0-8D12-49244C1CB1FC}"/>
              </a:ext>
            </a:extLst>
          </p:cNvPr>
          <p:cNvSpPr txBox="1">
            <a:spLocks/>
          </p:cNvSpPr>
          <p:nvPr/>
        </p:nvSpPr>
        <p:spPr>
          <a:xfrm>
            <a:off x="752475" y="474269"/>
            <a:ext cx="10687050" cy="683264"/>
          </a:xfrm>
          <a:prstGeom prst="rect">
            <a:avLst/>
          </a:prstGeom>
          <a:noFill/>
        </p:spPr>
        <p:txBody>
          <a:bodyPr wrap="square" rtlCol="0">
            <a:spAutoFit/>
          </a:bodyPr>
          <a:lstStyle>
            <a:defPPr>
              <a:defRPr lang="en-US"/>
            </a:defPPr>
            <a:lvl1pPr>
              <a:lnSpc>
                <a:spcPct val="80000"/>
              </a:lnSpc>
              <a:defRPr sz="6000">
                <a:solidFill>
                  <a:schemeClr val="bg1"/>
                </a:solidFill>
                <a:latin typeface="Montserrat" panose="02000000000000000000" pitchFamily="2" charset="0"/>
                <a:cs typeface="Montserrat" panose="02000000000000000000" pitchFamily="2" charset="0"/>
              </a:defRPr>
            </a:lvl1pPr>
          </a:lstStyle>
          <a:p>
            <a:pPr algn="ctr"/>
            <a:r>
              <a:rPr lang="en-IN" sz="4800" b="1" dirty="0">
                <a:solidFill>
                  <a:srgbClr val="545454"/>
                </a:solidFill>
              </a:rPr>
              <a:t>6. The Technology/Innovation</a:t>
            </a:r>
            <a:endParaRPr lang="id-ID" sz="4800" b="1" dirty="0">
              <a:gradFill>
                <a:gsLst>
                  <a:gs pos="0">
                    <a:schemeClr val="accent1"/>
                  </a:gs>
                  <a:gs pos="100000">
                    <a:schemeClr val="accent4"/>
                  </a:gs>
                </a:gsLst>
                <a:lin ang="2700000" scaled="1"/>
              </a:gradFill>
            </a:endParaRPr>
          </a:p>
        </p:txBody>
      </p:sp>
      <p:sp>
        <p:nvSpPr>
          <p:cNvPr id="2" name="Rectangle 1">
            <a:extLst>
              <a:ext uri="{FF2B5EF4-FFF2-40B4-BE49-F238E27FC236}">
                <a16:creationId xmlns:a16="http://schemas.microsoft.com/office/drawing/2014/main" id="{09C71FDF-89D4-4966-8F4B-85DAC2FED249}"/>
              </a:ext>
            </a:extLst>
          </p:cNvPr>
          <p:cNvSpPr/>
          <p:nvPr/>
        </p:nvSpPr>
        <p:spPr>
          <a:xfrm>
            <a:off x="235005" y="1832765"/>
            <a:ext cx="5062220" cy="461665"/>
          </a:xfrm>
          <a:prstGeom prst="rect">
            <a:avLst/>
          </a:prstGeom>
        </p:spPr>
        <p:txBody>
          <a:bodyPr wrap="none">
            <a:spAutoFit/>
          </a:bodyPr>
          <a:lstStyle/>
          <a:p>
            <a:pPr marL="342900" lvl="0" indent="-342900">
              <a:buFont typeface="Wingdings" panose="05000000000000000000" pitchFamily="2" charset="2"/>
              <a:buChar char="ü"/>
            </a:pPr>
            <a:r>
              <a:rPr lang="en-IN" sz="2400" dirty="0">
                <a:solidFill>
                  <a:schemeClr val="tx1">
                    <a:lumMod val="75000"/>
                    <a:lumOff val="25000"/>
                  </a:schemeClr>
                </a:solidFill>
                <a:latin typeface="Montserrat" panose="00000500000000000000" pitchFamily="2" charset="0"/>
              </a:rPr>
              <a:t>Technology Readiness Level (TRL) - 7</a:t>
            </a:r>
          </a:p>
        </p:txBody>
      </p:sp>
      <p:sp>
        <p:nvSpPr>
          <p:cNvPr id="24" name="Rectangle 23">
            <a:extLst>
              <a:ext uri="{FF2B5EF4-FFF2-40B4-BE49-F238E27FC236}">
                <a16:creationId xmlns:a16="http://schemas.microsoft.com/office/drawing/2014/main" id="{6FE35CF4-4697-446C-972D-DC2E7AB0BE51}"/>
              </a:ext>
            </a:extLst>
          </p:cNvPr>
          <p:cNvSpPr/>
          <p:nvPr/>
        </p:nvSpPr>
        <p:spPr>
          <a:xfrm>
            <a:off x="321502" y="2395413"/>
            <a:ext cx="8712450" cy="369332"/>
          </a:xfrm>
          <a:prstGeom prst="rect">
            <a:avLst/>
          </a:prstGeom>
        </p:spPr>
        <p:txBody>
          <a:bodyPr wrap="none">
            <a:spAutoFit/>
          </a:bodyPr>
          <a:lstStyle/>
          <a:p>
            <a:pPr marL="285750" indent="-285750">
              <a:buFont typeface="Wingdings" panose="05000000000000000000" pitchFamily="2" charset="2"/>
              <a:buChar char="ü"/>
            </a:pPr>
            <a:r>
              <a:rPr lang="en-US" dirty="0"/>
              <a:t>Align Your Career Journey with NEP 2020 Principles for an Evolving Education Landscape.</a:t>
            </a:r>
          </a:p>
        </p:txBody>
      </p:sp>
      <p:sp>
        <p:nvSpPr>
          <p:cNvPr id="3" name="Rectangle 2">
            <a:extLst>
              <a:ext uri="{FF2B5EF4-FFF2-40B4-BE49-F238E27FC236}">
                <a16:creationId xmlns:a16="http://schemas.microsoft.com/office/drawing/2014/main" id="{D00090B4-AAFC-47B6-BBA7-DD47E552D556}"/>
              </a:ext>
            </a:extLst>
          </p:cNvPr>
          <p:cNvSpPr/>
          <p:nvPr/>
        </p:nvSpPr>
        <p:spPr>
          <a:xfrm>
            <a:off x="321502" y="2927525"/>
            <a:ext cx="8365298" cy="369332"/>
          </a:xfrm>
          <a:prstGeom prst="rect">
            <a:avLst/>
          </a:prstGeom>
        </p:spPr>
        <p:txBody>
          <a:bodyPr wrap="square">
            <a:spAutoFit/>
          </a:bodyPr>
          <a:lstStyle/>
          <a:p>
            <a:pPr marL="285750" indent="-285750">
              <a:buFont typeface="Wingdings" panose="05000000000000000000" pitchFamily="2" charset="2"/>
              <a:buChar char="ü"/>
            </a:pPr>
            <a:r>
              <a:rPr lang="en-US" dirty="0"/>
              <a:t>Integrated Emotional Intelligence and Hobbies for Personalized Career Planning.</a:t>
            </a:r>
          </a:p>
        </p:txBody>
      </p:sp>
      <p:sp>
        <p:nvSpPr>
          <p:cNvPr id="4" name="Rectangle 3">
            <a:extLst>
              <a:ext uri="{FF2B5EF4-FFF2-40B4-BE49-F238E27FC236}">
                <a16:creationId xmlns:a16="http://schemas.microsoft.com/office/drawing/2014/main" id="{D3AC6DB5-4A6D-46F0-8F87-38DCBE291249}"/>
              </a:ext>
            </a:extLst>
          </p:cNvPr>
          <p:cNvSpPr/>
          <p:nvPr/>
        </p:nvSpPr>
        <p:spPr>
          <a:xfrm>
            <a:off x="321502" y="3495004"/>
            <a:ext cx="8488866" cy="646331"/>
          </a:xfrm>
          <a:prstGeom prst="rect">
            <a:avLst/>
          </a:prstGeom>
        </p:spPr>
        <p:txBody>
          <a:bodyPr wrap="square">
            <a:spAutoFit/>
          </a:bodyPr>
          <a:lstStyle/>
          <a:p>
            <a:pPr marL="285750" indent="-285750">
              <a:buFont typeface="Wingdings" panose="05000000000000000000" pitchFamily="2" charset="2"/>
              <a:buChar char="ü"/>
            </a:pPr>
            <a:r>
              <a:rPr lang="en-US" dirty="0"/>
              <a:t>Foster Informed Career Choices Through Open Communication Between Parents and Students.</a:t>
            </a:r>
          </a:p>
        </p:txBody>
      </p:sp>
      <p:sp>
        <p:nvSpPr>
          <p:cNvPr id="7" name="Rectangle 6">
            <a:extLst>
              <a:ext uri="{FF2B5EF4-FFF2-40B4-BE49-F238E27FC236}">
                <a16:creationId xmlns:a16="http://schemas.microsoft.com/office/drawing/2014/main" id="{A3749998-5C72-41B7-9E12-679A02B070E9}"/>
              </a:ext>
            </a:extLst>
          </p:cNvPr>
          <p:cNvSpPr/>
          <p:nvPr/>
        </p:nvSpPr>
        <p:spPr>
          <a:xfrm>
            <a:off x="321502" y="4154816"/>
            <a:ext cx="3256661" cy="369332"/>
          </a:xfrm>
          <a:prstGeom prst="rect">
            <a:avLst/>
          </a:prstGeom>
        </p:spPr>
        <p:txBody>
          <a:bodyPr wrap="none">
            <a:spAutoFit/>
          </a:bodyPr>
          <a:lstStyle/>
          <a:p>
            <a:pPr marL="285750" indent="-285750">
              <a:buFont typeface="Wingdings" panose="05000000000000000000" pitchFamily="2" charset="2"/>
              <a:buChar char="ü"/>
            </a:pPr>
            <a:r>
              <a:rPr lang="en-US" dirty="0"/>
              <a:t>AI career counseling chatbot.</a:t>
            </a:r>
          </a:p>
        </p:txBody>
      </p:sp>
      <p:sp>
        <p:nvSpPr>
          <p:cNvPr id="25" name="Rectangle 24">
            <a:extLst>
              <a:ext uri="{FF2B5EF4-FFF2-40B4-BE49-F238E27FC236}">
                <a16:creationId xmlns:a16="http://schemas.microsoft.com/office/drawing/2014/main" id="{352C6CD1-4623-475B-BB8E-E602EAC16261}"/>
              </a:ext>
            </a:extLst>
          </p:cNvPr>
          <p:cNvSpPr/>
          <p:nvPr/>
        </p:nvSpPr>
        <p:spPr>
          <a:xfrm>
            <a:off x="321502" y="4649379"/>
            <a:ext cx="2739533" cy="369332"/>
          </a:xfrm>
          <a:prstGeom prst="rect">
            <a:avLst/>
          </a:prstGeom>
        </p:spPr>
        <p:txBody>
          <a:bodyPr wrap="none">
            <a:spAutoFit/>
          </a:bodyPr>
          <a:lstStyle/>
          <a:p>
            <a:pPr marL="285750" indent="-285750">
              <a:buFont typeface="Wingdings" panose="05000000000000000000" pitchFamily="2" charset="2"/>
              <a:buChar char="ü"/>
            </a:pPr>
            <a:r>
              <a:rPr lang="en-US" dirty="0"/>
              <a:t>Multi-language support.</a:t>
            </a:r>
          </a:p>
        </p:txBody>
      </p:sp>
      <p:sp>
        <p:nvSpPr>
          <p:cNvPr id="26" name="Rectangle 25">
            <a:extLst>
              <a:ext uri="{FF2B5EF4-FFF2-40B4-BE49-F238E27FC236}">
                <a16:creationId xmlns:a16="http://schemas.microsoft.com/office/drawing/2014/main" id="{6267AC77-F1E7-4589-8207-83E604B59D93}"/>
              </a:ext>
            </a:extLst>
          </p:cNvPr>
          <p:cNvSpPr/>
          <p:nvPr/>
        </p:nvSpPr>
        <p:spPr>
          <a:xfrm>
            <a:off x="321502" y="5105060"/>
            <a:ext cx="9452694" cy="369332"/>
          </a:xfrm>
          <a:prstGeom prst="rect">
            <a:avLst/>
          </a:prstGeom>
        </p:spPr>
        <p:txBody>
          <a:bodyPr wrap="square">
            <a:spAutoFit/>
          </a:bodyPr>
          <a:lstStyle/>
          <a:p>
            <a:pPr marL="285750" indent="-285750">
              <a:buFont typeface="Wingdings" panose="05000000000000000000" pitchFamily="2" charset="2"/>
              <a:buChar char="ü"/>
            </a:pPr>
            <a:r>
              <a:rPr lang="en-US" dirty="0"/>
              <a:t>AI-Powered Mentor Matching for Personalized Career Guidance.</a:t>
            </a:r>
          </a:p>
        </p:txBody>
      </p:sp>
    </p:spTree>
    <p:extLst>
      <p:ext uri="{BB962C8B-B14F-4D97-AF65-F5344CB8AC3E}">
        <p14:creationId xmlns:p14="http://schemas.microsoft.com/office/powerpoint/2010/main" val="32379203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7" name="Straight Connector 36"/>
          <p:cNvCxnSpPr/>
          <p:nvPr/>
        </p:nvCxnSpPr>
        <p:spPr>
          <a:xfrm>
            <a:off x="5185754" y="1465049"/>
            <a:ext cx="1390650" cy="0"/>
          </a:xfrm>
          <a:prstGeom prst="line">
            <a:avLst/>
          </a:prstGeom>
          <a:ln w="254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1498085" y="5121340"/>
            <a:ext cx="904415" cy="261610"/>
          </a:xfrm>
          <a:prstGeom prst="rect">
            <a:avLst/>
          </a:prstGeom>
          <a:noFill/>
        </p:spPr>
        <p:txBody>
          <a:bodyPr wrap="none" rtlCol="0">
            <a:spAutoFit/>
          </a:bodyPr>
          <a:lstStyle/>
          <a:p>
            <a:pPr algn="ctr"/>
            <a:r>
              <a:rPr lang="en-US" sz="1100" dirty="0">
                <a:solidFill>
                  <a:schemeClr val="bg1"/>
                </a:solidFill>
              </a:rPr>
              <a:t>LEARN NOW</a:t>
            </a:r>
          </a:p>
        </p:txBody>
      </p:sp>
      <p:cxnSp>
        <p:nvCxnSpPr>
          <p:cNvPr id="6" name="Straight Connector 5">
            <a:extLst>
              <a:ext uri="{FF2B5EF4-FFF2-40B4-BE49-F238E27FC236}">
                <a16:creationId xmlns:a16="http://schemas.microsoft.com/office/drawing/2014/main" id="{6F8B58EC-1A0E-460A-8C2E-BD8AE7F46376}"/>
              </a:ext>
            </a:extLst>
          </p:cNvPr>
          <p:cNvCxnSpPr/>
          <p:nvPr/>
        </p:nvCxnSpPr>
        <p:spPr>
          <a:xfrm>
            <a:off x="5185754" y="1465049"/>
            <a:ext cx="1390650" cy="0"/>
          </a:xfrm>
          <a:prstGeom prst="line">
            <a:avLst/>
          </a:prstGeom>
          <a:ln w="254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94B4A9-1296-474A-B846-F57EB4692B03}"/>
              </a:ext>
            </a:extLst>
          </p:cNvPr>
          <p:cNvSpPr txBox="1"/>
          <p:nvPr/>
        </p:nvSpPr>
        <p:spPr>
          <a:xfrm>
            <a:off x="1498085" y="5121340"/>
            <a:ext cx="904415" cy="261610"/>
          </a:xfrm>
          <a:prstGeom prst="rect">
            <a:avLst/>
          </a:prstGeom>
          <a:noFill/>
        </p:spPr>
        <p:txBody>
          <a:bodyPr wrap="none" rtlCol="0">
            <a:spAutoFit/>
          </a:bodyPr>
          <a:lstStyle/>
          <a:p>
            <a:pPr algn="ctr"/>
            <a:r>
              <a:rPr lang="en-US" sz="1100" dirty="0">
                <a:solidFill>
                  <a:schemeClr val="bg1"/>
                </a:solidFill>
              </a:rPr>
              <a:t>LEARN NOW</a:t>
            </a:r>
          </a:p>
        </p:txBody>
      </p:sp>
      <p:sp>
        <p:nvSpPr>
          <p:cNvPr id="8" name="Title 3">
            <a:extLst>
              <a:ext uri="{FF2B5EF4-FFF2-40B4-BE49-F238E27FC236}">
                <a16:creationId xmlns:a16="http://schemas.microsoft.com/office/drawing/2014/main" id="{F97B8B54-D2CB-4807-AEBE-5D15DEA050F5}"/>
              </a:ext>
            </a:extLst>
          </p:cNvPr>
          <p:cNvSpPr txBox="1">
            <a:spLocks/>
          </p:cNvSpPr>
          <p:nvPr/>
        </p:nvSpPr>
        <p:spPr>
          <a:xfrm>
            <a:off x="752475" y="623667"/>
            <a:ext cx="10687050" cy="687624"/>
          </a:xfrm>
          <a:prstGeom prst="rect">
            <a:avLst/>
          </a:prstGeom>
          <a:noFill/>
        </p:spPr>
        <p:txBody>
          <a:bodyPr wrap="square" rtlCol="0">
            <a:spAutoFit/>
          </a:bodyPr>
          <a:lstStyle>
            <a:defPPr>
              <a:defRPr lang="en-US"/>
            </a:defPPr>
            <a:lvl1pPr>
              <a:lnSpc>
                <a:spcPct val="80000"/>
              </a:lnSpc>
              <a:defRPr sz="6000">
                <a:solidFill>
                  <a:schemeClr val="bg1"/>
                </a:solidFill>
                <a:latin typeface="Montserrat" panose="02000000000000000000" pitchFamily="2" charset="0"/>
                <a:cs typeface="Montserrat" panose="02000000000000000000" pitchFamily="2" charset="0"/>
              </a:defRPr>
            </a:lvl1pPr>
          </a:lstStyle>
          <a:p>
            <a:pPr algn="ctr"/>
            <a:r>
              <a:rPr lang="en-IN" sz="4800" b="1" dirty="0">
                <a:solidFill>
                  <a:srgbClr val="545454"/>
                </a:solidFill>
              </a:rPr>
              <a:t>7. Competitive Landscape</a:t>
            </a:r>
            <a:endParaRPr lang="id-ID" sz="4800" b="1" dirty="0">
              <a:gradFill>
                <a:gsLst>
                  <a:gs pos="0">
                    <a:schemeClr val="accent1"/>
                  </a:gs>
                  <a:gs pos="100000">
                    <a:schemeClr val="accent4"/>
                  </a:gs>
                </a:gsLst>
                <a:lin ang="2700000" scaled="1"/>
              </a:gradFill>
            </a:endParaRPr>
          </a:p>
        </p:txBody>
      </p:sp>
      <p:sp>
        <p:nvSpPr>
          <p:cNvPr id="9" name="Rectangle 8">
            <a:extLst>
              <a:ext uri="{FF2B5EF4-FFF2-40B4-BE49-F238E27FC236}">
                <a16:creationId xmlns:a16="http://schemas.microsoft.com/office/drawing/2014/main" id="{BEC33C3E-5525-43B2-A65F-9E6761244D11}"/>
              </a:ext>
            </a:extLst>
          </p:cNvPr>
          <p:cNvSpPr/>
          <p:nvPr/>
        </p:nvSpPr>
        <p:spPr>
          <a:xfrm>
            <a:off x="381549" y="1596350"/>
            <a:ext cx="4915415" cy="3600986"/>
          </a:xfrm>
          <a:prstGeom prst="rect">
            <a:avLst/>
          </a:prstGeom>
        </p:spPr>
        <p:txBody>
          <a:bodyPr wrap="square">
            <a:spAutoFit/>
          </a:bodyPr>
          <a:lstStyle/>
          <a:p>
            <a:r>
              <a:rPr lang="en-US" sz="2400" b="1" dirty="0">
                <a:solidFill>
                  <a:srgbClr val="545454"/>
                </a:solidFill>
                <a:latin typeface="Söhne"/>
              </a:rPr>
              <a:t>Potential Competitors:</a:t>
            </a:r>
          </a:p>
          <a:p>
            <a:endParaRPr lang="en-US" sz="2400" dirty="0">
              <a:solidFill>
                <a:srgbClr val="545454"/>
              </a:solidFill>
              <a:latin typeface="Söhne"/>
            </a:endParaRPr>
          </a:p>
          <a:p>
            <a:r>
              <a:rPr lang="en-US" b="1" dirty="0">
                <a:solidFill>
                  <a:srgbClr val="545454"/>
                </a:solidFill>
                <a:latin typeface="Söhne"/>
              </a:rPr>
              <a:t>Direct Competitors</a:t>
            </a:r>
            <a:endParaRPr lang="en-US" dirty="0">
              <a:solidFill>
                <a:srgbClr val="545454"/>
              </a:solidFill>
              <a:latin typeface="Söhne"/>
            </a:endParaRPr>
          </a:p>
          <a:p>
            <a:pPr marL="742950" lvl="1" indent="-285750">
              <a:buFont typeface="+mj-lt"/>
              <a:buAutoNum type="arabicPeriod"/>
            </a:pPr>
            <a:r>
              <a:rPr lang="en-US" dirty="0">
                <a:solidFill>
                  <a:srgbClr val="545454"/>
                </a:solidFill>
                <a:latin typeface="Söhne"/>
              </a:rPr>
              <a:t>Online platform like </a:t>
            </a:r>
            <a:r>
              <a:rPr lang="en-US" dirty="0" err="1">
                <a:solidFill>
                  <a:srgbClr val="545454"/>
                </a:solidFill>
                <a:latin typeface="Söhne"/>
              </a:rPr>
              <a:t>Mindler</a:t>
            </a:r>
            <a:r>
              <a:rPr lang="en-US" dirty="0">
                <a:solidFill>
                  <a:srgbClr val="545454"/>
                </a:solidFill>
                <a:latin typeface="Söhne"/>
              </a:rPr>
              <a:t>, careerguide.com </a:t>
            </a:r>
            <a:r>
              <a:rPr lang="en-US" dirty="0" err="1">
                <a:solidFill>
                  <a:srgbClr val="545454"/>
                </a:solidFill>
                <a:latin typeface="Söhne"/>
              </a:rPr>
              <a:t>etc</a:t>
            </a:r>
            <a:endParaRPr lang="en-US" dirty="0">
              <a:solidFill>
                <a:srgbClr val="545454"/>
              </a:solidFill>
              <a:latin typeface="Söhne"/>
            </a:endParaRPr>
          </a:p>
          <a:p>
            <a:pPr marL="742950" lvl="1" indent="-285750">
              <a:buFont typeface="+mj-lt"/>
              <a:buAutoNum type="arabicPeriod"/>
            </a:pPr>
            <a:r>
              <a:rPr lang="en-US" dirty="0">
                <a:solidFill>
                  <a:srgbClr val="545454"/>
                </a:solidFill>
                <a:latin typeface="Söhne"/>
              </a:rPr>
              <a:t>Offline Career Counselors</a:t>
            </a:r>
          </a:p>
          <a:p>
            <a:pPr lvl="1"/>
            <a:endParaRPr lang="en-US" dirty="0">
              <a:solidFill>
                <a:srgbClr val="545454"/>
              </a:solidFill>
              <a:latin typeface="Söhne"/>
            </a:endParaRPr>
          </a:p>
          <a:p>
            <a:r>
              <a:rPr lang="en-US" b="1" dirty="0">
                <a:solidFill>
                  <a:srgbClr val="545454"/>
                </a:solidFill>
                <a:latin typeface="Söhne"/>
              </a:rPr>
              <a:t>Indirect Competitors</a:t>
            </a:r>
            <a:endParaRPr lang="en-US" dirty="0">
              <a:solidFill>
                <a:srgbClr val="545454"/>
              </a:solidFill>
              <a:latin typeface="Söhne"/>
            </a:endParaRPr>
          </a:p>
          <a:p>
            <a:pPr marL="742950" lvl="1" indent="-285750">
              <a:buFont typeface="+mj-lt"/>
              <a:buAutoNum type="arabicPeriod"/>
            </a:pPr>
            <a:r>
              <a:rPr lang="en-US" dirty="0">
                <a:solidFill>
                  <a:srgbClr val="545454"/>
                </a:solidFill>
                <a:latin typeface="Söhne"/>
              </a:rPr>
              <a:t>Family and Relatives</a:t>
            </a:r>
          </a:p>
          <a:p>
            <a:pPr marL="742950" lvl="1" indent="-285750">
              <a:buFont typeface="+mj-lt"/>
              <a:buAutoNum type="arabicPeriod"/>
            </a:pPr>
            <a:r>
              <a:rPr lang="en-US" b="0" i="0" dirty="0">
                <a:solidFill>
                  <a:srgbClr val="545454"/>
                </a:solidFill>
                <a:effectLst/>
                <a:latin typeface="Söhne"/>
              </a:rPr>
              <a:t>Teachers</a:t>
            </a:r>
          </a:p>
          <a:p>
            <a:pPr marL="742950" lvl="1" indent="-285750">
              <a:buFont typeface="+mj-lt"/>
              <a:buAutoNum type="arabicPeriod"/>
            </a:pPr>
            <a:r>
              <a:rPr lang="en-US" dirty="0">
                <a:solidFill>
                  <a:srgbClr val="545454"/>
                </a:solidFill>
                <a:latin typeface="Söhne"/>
              </a:rPr>
              <a:t>Friends</a:t>
            </a:r>
            <a:endParaRPr lang="en-US" b="0" i="0" dirty="0">
              <a:solidFill>
                <a:srgbClr val="545454"/>
              </a:solidFill>
              <a:effectLst/>
              <a:latin typeface="Söhne"/>
            </a:endParaRPr>
          </a:p>
          <a:p>
            <a:pPr marL="742950" lvl="1" indent="-285750">
              <a:buFont typeface="+mj-lt"/>
              <a:buAutoNum type="arabicPeriod"/>
            </a:pPr>
            <a:endParaRPr lang="en-US" b="0" i="0" dirty="0">
              <a:solidFill>
                <a:srgbClr val="545454"/>
              </a:solidFill>
              <a:effectLst/>
              <a:latin typeface="Söhne"/>
            </a:endParaRPr>
          </a:p>
        </p:txBody>
      </p:sp>
      <p:sp>
        <p:nvSpPr>
          <p:cNvPr id="10" name="Rectangle 9">
            <a:extLst>
              <a:ext uri="{FF2B5EF4-FFF2-40B4-BE49-F238E27FC236}">
                <a16:creationId xmlns:a16="http://schemas.microsoft.com/office/drawing/2014/main" id="{6711CFF5-7265-468D-88F9-11F6F3BA9AC0}"/>
              </a:ext>
            </a:extLst>
          </p:cNvPr>
          <p:cNvSpPr/>
          <p:nvPr/>
        </p:nvSpPr>
        <p:spPr>
          <a:xfrm>
            <a:off x="6004646" y="1596350"/>
            <a:ext cx="6096000" cy="4154984"/>
          </a:xfrm>
          <a:prstGeom prst="rect">
            <a:avLst/>
          </a:prstGeom>
        </p:spPr>
        <p:txBody>
          <a:bodyPr>
            <a:spAutoFit/>
          </a:bodyPr>
          <a:lstStyle/>
          <a:p>
            <a:r>
              <a:rPr lang="en-US" sz="2400" b="1" dirty="0">
                <a:solidFill>
                  <a:srgbClr val="545454"/>
                </a:solidFill>
                <a:latin typeface="Söhne"/>
              </a:rPr>
              <a:t>Competitive Advantage:</a:t>
            </a:r>
          </a:p>
          <a:p>
            <a:endParaRPr lang="en-US" sz="2400" dirty="0">
              <a:solidFill>
                <a:srgbClr val="545454"/>
              </a:solidFill>
              <a:latin typeface="Söhne"/>
            </a:endParaRPr>
          </a:p>
          <a:p>
            <a:r>
              <a:rPr lang="en-US" dirty="0">
                <a:solidFill>
                  <a:srgbClr val="545454"/>
                </a:solidFill>
                <a:latin typeface="Söhne"/>
              </a:rPr>
              <a:t>Our product stands out due to:</a:t>
            </a:r>
          </a:p>
          <a:p>
            <a:pPr marL="285750" indent="-285750">
              <a:buFont typeface="Arial" panose="020B0604020202020204" pitchFamily="34" charset="0"/>
              <a:buChar char="•"/>
            </a:pPr>
            <a:r>
              <a:rPr lang="en-US" b="1" dirty="0">
                <a:solidFill>
                  <a:srgbClr val="545454"/>
                </a:solidFill>
                <a:latin typeface="Söhne"/>
              </a:rPr>
              <a:t>Advanced AI :</a:t>
            </a:r>
            <a:r>
              <a:rPr lang="en-US" dirty="0">
                <a:solidFill>
                  <a:srgbClr val="545454"/>
                </a:solidFill>
                <a:latin typeface="Söhne"/>
              </a:rPr>
              <a:t> Utilizing sophisticated AI for personalized aptitude assessments and career suggestions.</a:t>
            </a:r>
          </a:p>
          <a:p>
            <a:pPr marL="285750" indent="-285750">
              <a:buFont typeface="Arial" panose="020B0604020202020204" pitchFamily="34" charset="0"/>
              <a:buChar char="•"/>
            </a:pPr>
            <a:r>
              <a:rPr lang="en-US" b="1" dirty="0">
                <a:solidFill>
                  <a:srgbClr val="545454"/>
                </a:solidFill>
                <a:latin typeface="Söhne"/>
              </a:rPr>
              <a:t>Virtual Counseling Platform:</a:t>
            </a:r>
            <a:r>
              <a:rPr lang="en-US" dirty="0">
                <a:solidFill>
                  <a:srgbClr val="545454"/>
                </a:solidFill>
                <a:latin typeface="Söhne"/>
              </a:rPr>
              <a:t> Offering one-on-one virtual sessions with experts for tailored guidance.</a:t>
            </a:r>
          </a:p>
          <a:p>
            <a:pPr marL="285750" indent="-285750">
              <a:buFont typeface="Arial" panose="020B0604020202020204" pitchFamily="34" charset="0"/>
              <a:buChar char="•"/>
            </a:pPr>
            <a:r>
              <a:rPr lang="en-US" b="1" dirty="0">
                <a:solidFill>
                  <a:srgbClr val="545454"/>
                </a:solidFill>
                <a:latin typeface="Söhne"/>
              </a:rPr>
              <a:t>Comprehensive Information:</a:t>
            </a:r>
            <a:r>
              <a:rPr lang="en-US" dirty="0">
                <a:solidFill>
                  <a:srgbClr val="545454"/>
                </a:solidFill>
                <a:latin typeface="Söhne"/>
              </a:rPr>
              <a:t> Providing detailed career insights, including job descriptions, skills required, educational paths, and salary ranges.</a:t>
            </a:r>
          </a:p>
          <a:p>
            <a:pPr marL="285750" indent="-285750">
              <a:buFont typeface="Arial" panose="020B0604020202020204" pitchFamily="34" charset="0"/>
              <a:buChar char="•"/>
            </a:pPr>
            <a:r>
              <a:rPr lang="en-US" b="1" dirty="0">
                <a:solidFill>
                  <a:srgbClr val="545454"/>
                </a:solidFill>
                <a:latin typeface="Söhne"/>
              </a:rPr>
              <a:t>Community Building Features:</a:t>
            </a:r>
            <a:r>
              <a:rPr lang="en-US" dirty="0">
                <a:solidFill>
                  <a:srgbClr val="545454"/>
                </a:solidFill>
                <a:latin typeface="Söhne"/>
              </a:rPr>
              <a:t> Connecting students with mentors and peers to foster a supportive community.</a:t>
            </a:r>
          </a:p>
          <a:p>
            <a:pPr marL="285750" indent="-285750">
              <a:buFont typeface="Arial" panose="020B0604020202020204" pitchFamily="34" charset="0"/>
              <a:buChar char="•"/>
            </a:pPr>
            <a:r>
              <a:rPr lang="en-US" b="1" i="0" dirty="0">
                <a:solidFill>
                  <a:srgbClr val="545454"/>
                </a:solidFill>
                <a:effectLst/>
                <a:latin typeface="Söhne"/>
              </a:rPr>
              <a:t>Non</a:t>
            </a:r>
            <a:r>
              <a:rPr lang="en-US" b="1" dirty="0">
                <a:solidFill>
                  <a:srgbClr val="545454"/>
                </a:solidFill>
                <a:latin typeface="Söhne"/>
              </a:rPr>
              <a:t> Conventional Career Options: </a:t>
            </a:r>
            <a:r>
              <a:rPr lang="en-US" dirty="0">
                <a:solidFill>
                  <a:srgbClr val="545454"/>
                </a:solidFill>
                <a:latin typeface="Söhne"/>
              </a:rPr>
              <a:t>We are the only platform providing non conventional career options.</a:t>
            </a:r>
            <a:endParaRPr lang="en-US" i="0" dirty="0">
              <a:solidFill>
                <a:srgbClr val="545454"/>
              </a:solidFill>
              <a:effectLst/>
              <a:latin typeface="Söhne"/>
            </a:endParaRPr>
          </a:p>
        </p:txBody>
      </p:sp>
    </p:spTree>
    <p:extLst>
      <p:ext uri="{BB962C8B-B14F-4D97-AF65-F5344CB8AC3E}">
        <p14:creationId xmlns:p14="http://schemas.microsoft.com/office/powerpoint/2010/main" val="2004105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7" name="Group 56">
            <a:extLst>
              <a:ext uri="{FF2B5EF4-FFF2-40B4-BE49-F238E27FC236}">
                <a16:creationId xmlns:a16="http://schemas.microsoft.com/office/drawing/2014/main" id="{5D12A512-4D2D-421E-8C7C-C2A9A9F0A074}"/>
              </a:ext>
            </a:extLst>
          </p:cNvPr>
          <p:cNvGrpSpPr/>
          <p:nvPr/>
        </p:nvGrpSpPr>
        <p:grpSpPr>
          <a:xfrm>
            <a:off x="5006599" y="2688542"/>
            <a:ext cx="2788161" cy="1792074"/>
            <a:chOff x="3134582" y="1129472"/>
            <a:chExt cx="2961418" cy="1601364"/>
          </a:xfrm>
          <a:solidFill>
            <a:srgbClr val="FFE699"/>
          </a:solidFill>
        </p:grpSpPr>
        <p:sp>
          <p:nvSpPr>
            <p:cNvPr id="58" name="Rectangle 57">
              <a:extLst>
                <a:ext uri="{FF2B5EF4-FFF2-40B4-BE49-F238E27FC236}">
                  <a16:creationId xmlns:a16="http://schemas.microsoft.com/office/drawing/2014/main" id="{EB7DE9B7-D5B0-4AF7-83ED-1FFF36A24403}"/>
                </a:ext>
              </a:extLst>
            </p:cNvPr>
            <p:cNvSpPr/>
            <p:nvPr/>
          </p:nvSpPr>
          <p:spPr>
            <a:xfrm>
              <a:off x="3150928" y="1129472"/>
              <a:ext cx="2945071" cy="160136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Rectangle 58">
              <a:extLst>
                <a:ext uri="{FF2B5EF4-FFF2-40B4-BE49-F238E27FC236}">
                  <a16:creationId xmlns:a16="http://schemas.microsoft.com/office/drawing/2014/main" id="{F5E269D0-4FB0-4758-9A84-635EEE67F589}"/>
                </a:ext>
              </a:extLst>
            </p:cNvPr>
            <p:cNvSpPr/>
            <p:nvPr/>
          </p:nvSpPr>
          <p:spPr>
            <a:xfrm>
              <a:off x="3134582" y="1278814"/>
              <a:ext cx="2961418" cy="1237606"/>
            </a:xfrm>
            <a:prstGeom prst="rect">
              <a:avLst/>
            </a:prstGeom>
            <a:grpFill/>
          </p:spPr>
          <p:txBody>
            <a:bodyPr wrap="square">
              <a:spAutoFit/>
            </a:bodyPr>
            <a:lstStyle/>
            <a:p>
              <a:endParaRPr lang="en-US" b="1" dirty="0">
                <a:solidFill>
                  <a:schemeClr val="tx1">
                    <a:lumMod val="85000"/>
                    <a:lumOff val="15000"/>
                  </a:schemeClr>
                </a:solidFill>
                <a:latin typeface="Google Sans"/>
              </a:endParaRPr>
            </a:p>
            <a:p>
              <a:r>
                <a:rPr lang="en-US" b="1" dirty="0">
                  <a:solidFill>
                    <a:schemeClr val="tx1">
                      <a:lumMod val="85000"/>
                      <a:lumOff val="15000"/>
                    </a:schemeClr>
                  </a:solidFill>
                  <a:latin typeface="Google Sans"/>
                </a:rPr>
                <a:t>High-Level Concept</a:t>
              </a:r>
              <a:endParaRPr lang="en-US" sz="1600" b="1" dirty="0">
                <a:solidFill>
                  <a:schemeClr val="tx1">
                    <a:lumMod val="85000"/>
                    <a:lumOff val="15000"/>
                  </a:schemeClr>
                </a:solidFill>
                <a:latin typeface="Google Sans"/>
              </a:endParaRPr>
            </a:p>
            <a:p>
              <a:endParaRPr lang="en-US" sz="1600" b="1" dirty="0">
                <a:latin typeface="Google Sans"/>
              </a:endParaRPr>
            </a:p>
            <a:p>
              <a:r>
                <a:rPr lang="en-US" sz="1600" dirty="0"/>
                <a:t>AI Powered Career Guidance Platform</a:t>
              </a:r>
              <a:endParaRPr lang="en-US" sz="1400" dirty="0"/>
            </a:p>
          </p:txBody>
        </p:sp>
      </p:grpSp>
      <p:sp>
        <p:nvSpPr>
          <p:cNvPr id="35" name="Rectangle 34">
            <a:extLst>
              <a:ext uri="{FF2B5EF4-FFF2-40B4-BE49-F238E27FC236}">
                <a16:creationId xmlns:a16="http://schemas.microsoft.com/office/drawing/2014/main" id="{D4E387FE-62E0-41E6-8B9C-C2DBD3C67A51}"/>
              </a:ext>
            </a:extLst>
          </p:cNvPr>
          <p:cNvSpPr/>
          <p:nvPr/>
        </p:nvSpPr>
        <p:spPr>
          <a:xfrm>
            <a:off x="0" y="4411362"/>
            <a:ext cx="12192000" cy="2446638"/>
          </a:xfrm>
          <a:prstGeom prst="rect">
            <a:avLst/>
          </a:prstGeom>
          <a:solidFill>
            <a:srgbClr val="FFFFFF"/>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Straight Connector 35">
            <a:extLst>
              <a:ext uri="{FF2B5EF4-FFF2-40B4-BE49-F238E27FC236}">
                <a16:creationId xmlns:a16="http://schemas.microsoft.com/office/drawing/2014/main" id="{B5C5B808-F50C-467A-AE0E-F48C333C3878}"/>
              </a:ext>
            </a:extLst>
          </p:cNvPr>
          <p:cNvCxnSpPr/>
          <p:nvPr/>
        </p:nvCxnSpPr>
        <p:spPr>
          <a:xfrm>
            <a:off x="5499529" y="1008015"/>
            <a:ext cx="1390650" cy="0"/>
          </a:xfrm>
          <a:prstGeom prst="line">
            <a:avLst/>
          </a:prstGeom>
          <a:ln w="254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16BF2424-AC20-4AA2-AB73-EEC5E6D81D9E}"/>
              </a:ext>
            </a:extLst>
          </p:cNvPr>
          <p:cNvSpPr txBox="1"/>
          <p:nvPr/>
        </p:nvSpPr>
        <p:spPr>
          <a:xfrm>
            <a:off x="1498085" y="5121340"/>
            <a:ext cx="904415" cy="261610"/>
          </a:xfrm>
          <a:prstGeom prst="rect">
            <a:avLst/>
          </a:prstGeom>
          <a:noFill/>
        </p:spPr>
        <p:txBody>
          <a:bodyPr wrap="none" rtlCol="0">
            <a:spAutoFit/>
          </a:bodyPr>
          <a:lstStyle/>
          <a:p>
            <a:pPr algn="ctr"/>
            <a:r>
              <a:rPr lang="en-US" sz="1100" dirty="0">
                <a:solidFill>
                  <a:schemeClr val="bg1"/>
                </a:solidFill>
              </a:rPr>
              <a:t>LEARN NOW</a:t>
            </a:r>
          </a:p>
        </p:txBody>
      </p:sp>
      <p:sp>
        <p:nvSpPr>
          <p:cNvPr id="38" name="Title 3">
            <a:extLst>
              <a:ext uri="{FF2B5EF4-FFF2-40B4-BE49-F238E27FC236}">
                <a16:creationId xmlns:a16="http://schemas.microsoft.com/office/drawing/2014/main" id="{73757B26-6008-426C-BD0A-AA4C36B9F839}"/>
              </a:ext>
            </a:extLst>
          </p:cNvPr>
          <p:cNvSpPr txBox="1">
            <a:spLocks/>
          </p:cNvSpPr>
          <p:nvPr/>
        </p:nvSpPr>
        <p:spPr>
          <a:xfrm>
            <a:off x="624051" y="228326"/>
            <a:ext cx="10687050" cy="1278555"/>
          </a:xfrm>
          <a:prstGeom prst="rect">
            <a:avLst/>
          </a:prstGeom>
          <a:noFill/>
        </p:spPr>
        <p:txBody>
          <a:bodyPr wrap="square" rtlCol="0">
            <a:spAutoFit/>
          </a:bodyPr>
          <a:lstStyle>
            <a:defPPr>
              <a:defRPr lang="en-US"/>
            </a:defPPr>
            <a:lvl1pPr>
              <a:lnSpc>
                <a:spcPct val="80000"/>
              </a:lnSpc>
              <a:defRPr sz="6000">
                <a:solidFill>
                  <a:schemeClr val="bg1"/>
                </a:solidFill>
                <a:latin typeface="Montserrat" panose="02000000000000000000" pitchFamily="2" charset="0"/>
                <a:cs typeface="Montserrat" panose="02000000000000000000" pitchFamily="2" charset="0"/>
              </a:defRPr>
            </a:lvl1pPr>
          </a:lstStyle>
          <a:p>
            <a:pPr algn="ctr"/>
            <a:r>
              <a:rPr lang="en-IN" sz="4800" b="1" dirty="0">
                <a:solidFill>
                  <a:srgbClr val="545454"/>
                </a:solidFill>
              </a:rPr>
              <a:t>8. LEAN CANVAS</a:t>
            </a:r>
          </a:p>
          <a:p>
            <a:pPr algn="ctr"/>
            <a:endParaRPr lang="id-ID" sz="4800" b="1" dirty="0">
              <a:gradFill>
                <a:gsLst>
                  <a:gs pos="0">
                    <a:schemeClr val="accent1"/>
                  </a:gs>
                  <a:gs pos="100000">
                    <a:schemeClr val="accent4"/>
                  </a:gs>
                </a:gsLst>
                <a:lin ang="2700000" scaled="1"/>
              </a:gradFill>
            </a:endParaRPr>
          </a:p>
        </p:txBody>
      </p:sp>
      <p:grpSp>
        <p:nvGrpSpPr>
          <p:cNvPr id="39" name="Group 38">
            <a:extLst>
              <a:ext uri="{FF2B5EF4-FFF2-40B4-BE49-F238E27FC236}">
                <a16:creationId xmlns:a16="http://schemas.microsoft.com/office/drawing/2014/main" id="{4F8AF0C2-3294-482C-9EED-6146B9384343}"/>
              </a:ext>
            </a:extLst>
          </p:cNvPr>
          <p:cNvGrpSpPr/>
          <p:nvPr/>
        </p:nvGrpSpPr>
        <p:grpSpPr>
          <a:xfrm>
            <a:off x="129401" y="1181010"/>
            <a:ext cx="2604359" cy="1549826"/>
            <a:chOff x="262409" y="1181010"/>
            <a:chExt cx="2604359" cy="1549826"/>
          </a:xfrm>
        </p:grpSpPr>
        <p:sp>
          <p:nvSpPr>
            <p:cNvPr id="40" name="Rectangle 39">
              <a:extLst>
                <a:ext uri="{FF2B5EF4-FFF2-40B4-BE49-F238E27FC236}">
                  <a16:creationId xmlns:a16="http://schemas.microsoft.com/office/drawing/2014/main" id="{B6F2EB76-5B6E-4A32-9CE9-413092C0C951}"/>
                </a:ext>
              </a:extLst>
            </p:cNvPr>
            <p:cNvSpPr/>
            <p:nvPr/>
          </p:nvSpPr>
          <p:spPr>
            <a:xfrm>
              <a:off x="262409" y="1181010"/>
              <a:ext cx="2471351" cy="1549826"/>
            </a:xfrm>
            <a:prstGeom prst="rect">
              <a:avLst/>
            </a:prstGeom>
            <a:solidFill>
              <a:srgbClr val="F479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545454"/>
                </a:solidFill>
              </a:endParaRPr>
            </a:p>
          </p:txBody>
        </p:sp>
        <p:sp>
          <p:nvSpPr>
            <p:cNvPr id="41" name="Rectangle 40">
              <a:extLst>
                <a:ext uri="{FF2B5EF4-FFF2-40B4-BE49-F238E27FC236}">
                  <a16:creationId xmlns:a16="http://schemas.microsoft.com/office/drawing/2014/main" id="{F1A3F43E-8DA8-4CA9-85D9-1F427F06D40C}"/>
                </a:ext>
              </a:extLst>
            </p:cNvPr>
            <p:cNvSpPr/>
            <p:nvPr/>
          </p:nvSpPr>
          <p:spPr>
            <a:xfrm>
              <a:off x="262409" y="1270907"/>
              <a:ext cx="2604359" cy="1354217"/>
            </a:xfrm>
            <a:prstGeom prst="rect">
              <a:avLst/>
            </a:prstGeom>
          </p:spPr>
          <p:txBody>
            <a:bodyPr wrap="square">
              <a:spAutoFit/>
            </a:bodyPr>
            <a:lstStyle/>
            <a:p>
              <a:r>
                <a:rPr lang="en-US" b="1" dirty="0">
                  <a:solidFill>
                    <a:schemeClr val="tx1">
                      <a:lumMod val="85000"/>
                      <a:lumOff val="15000"/>
                    </a:schemeClr>
                  </a:solidFill>
                  <a:latin typeface="Google Sans"/>
                </a:rPr>
                <a:t>Problem</a:t>
              </a:r>
              <a:endParaRPr lang="en-US" sz="1600" b="1" dirty="0">
                <a:solidFill>
                  <a:schemeClr val="tx1">
                    <a:lumMod val="85000"/>
                    <a:lumOff val="15000"/>
                  </a:schemeClr>
                </a:solidFill>
                <a:latin typeface="Google Sans"/>
              </a:endParaRPr>
            </a:p>
            <a:p>
              <a:endParaRPr lang="en-US" sz="1600" b="1" dirty="0">
                <a:latin typeface="Google Sans"/>
              </a:endParaRPr>
            </a:p>
            <a:p>
              <a:r>
                <a:rPr lang="en-US" sz="1600" dirty="0"/>
                <a:t>Lack of Personalized Career Guidance , Unaware about Career paths</a:t>
              </a:r>
              <a:endParaRPr lang="en-US" sz="1400" b="0" i="0" dirty="0">
                <a:effectLst/>
                <a:latin typeface="Google Sans"/>
              </a:endParaRPr>
            </a:p>
          </p:txBody>
        </p:sp>
      </p:grpSp>
      <p:grpSp>
        <p:nvGrpSpPr>
          <p:cNvPr id="42" name="Group 41">
            <a:extLst>
              <a:ext uri="{FF2B5EF4-FFF2-40B4-BE49-F238E27FC236}">
                <a16:creationId xmlns:a16="http://schemas.microsoft.com/office/drawing/2014/main" id="{B5FF48C8-7318-473E-8551-B484DB94E85F}"/>
              </a:ext>
            </a:extLst>
          </p:cNvPr>
          <p:cNvGrpSpPr/>
          <p:nvPr/>
        </p:nvGrpSpPr>
        <p:grpSpPr>
          <a:xfrm>
            <a:off x="2697909" y="1172716"/>
            <a:ext cx="2193290" cy="1549826"/>
            <a:chOff x="3095402" y="1181010"/>
            <a:chExt cx="3000598" cy="1549826"/>
          </a:xfrm>
          <a:solidFill>
            <a:schemeClr val="accent4">
              <a:lumMod val="40000"/>
              <a:lumOff val="60000"/>
            </a:schemeClr>
          </a:solidFill>
        </p:grpSpPr>
        <p:sp>
          <p:nvSpPr>
            <p:cNvPr id="43" name="Rectangle 42">
              <a:extLst>
                <a:ext uri="{FF2B5EF4-FFF2-40B4-BE49-F238E27FC236}">
                  <a16:creationId xmlns:a16="http://schemas.microsoft.com/office/drawing/2014/main" id="{FD4A88A8-63B7-4250-B416-F2BF47DD71B2}"/>
                </a:ext>
              </a:extLst>
            </p:cNvPr>
            <p:cNvSpPr/>
            <p:nvPr/>
          </p:nvSpPr>
          <p:spPr>
            <a:xfrm>
              <a:off x="3095402" y="1181010"/>
              <a:ext cx="3000598" cy="154982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00B7F69B-DEEE-4F60-AA8E-5E40A76136D7}"/>
                </a:ext>
              </a:extLst>
            </p:cNvPr>
            <p:cNvSpPr/>
            <p:nvPr/>
          </p:nvSpPr>
          <p:spPr>
            <a:xfrm>
              <a:off x="3134582" y="1278814"/>
              <a:ext cx="2793813" cy="1107996"/>
            </a:xfrm>
            <a:prstGeom prst="rect">
              <a:avLst/>
            </a:prstGeom>
            <a:grpFill/>
          </p:spPr>
          <p:txBody>
            <a:bodyPr wrap="square">
              <a:spAutoFit/>
            </a:bodyPr>
            <a:lstStyle/>
            <a:p>
              <a:r>
                <a:rPr lang="en-US" b="1" dirty="0">
                  <a:solidFill>
                    <a:schemeClr val="tx1">
                      <a:lumMod val="85000"/>
                      <a:lumOff val="15000"/>
                    </a:schemeClr>
                  </a:solidFill>
                  <a:latin typeface="Google Sans"/>
                </a:rPr>
                <a:t>Solution</a:t>
              </a:r>
              <a:endParaRPr lang="en-US" sz="1600" b="1" dirty="0">
                <a:solidFill>
                  <a:schemeClr val="tx1">
                    <a:lumMod val="85000"/>
                    <a:lumOff val="15000"/>
                  </a:schemeClr>
                </a:solidFill>
                <a:latin typeface="Google Sans"/>
              </a:endParaRPr>
            </a:p>
            <a:p>
              <a:endParaRPr lang="en-US" sz="1600" b="1" dirty="0">
                <a:latin typeface="Google Sans"/>
              </a:endParaRPr>
            </a:p>
            <a:p>
              <a:r>
                <a:rPr lang="en-US" sz="1600" dirty="0"/>
                <a:t>An AI-powered personalized career guidance platform</a:t>
              </a:r>
            </a:p>
          </p:txBody>
        </p:sp>
      </p:grpSp>
      <p:grpSp>
        <p:nvGrpSpPr>
          <p:cNvPr id="45" name="Group 44">
            <a:extLst>
              <a:ext uri="{FF2B5EF4-FFF2-40B4-BE49-F238E27FC236}">
                <a16:creationId xmlns:a16="http://schemas.microsoft.com/office/drawing/2014/main" id="{718C1BD5-2DE7-482F-8237-8D22F6D8BEF9}"/>
              </a:ext>
            </a:extLst>
          </p:cNvPr>
          <p:cNvGrpSpPr/>
          <p:nvPr/>
        </p:nvGrpSpPr>
        <p:grpSpPr>
          <a:xfrm>
            <a:off x="5006597" y="1181010"/>
            <a:ext cx="2788161" cy="1698242"/>
            <a:chOff x="3078747" y="1181010"/>
            <a:chExt cx="3017253" cy="1698242"/>
          </a:xfrm>
          <a:solidFill>
            <a:srgbClr val="FFE699"/>
          </a:solidFill>
        </p:grpSpPr>
        <p:sp>
          <p:nvSpPr>
            <p:cNvPr id="46" name="Rectangle 45">
              <a:extLst>
                <a:ext uri="{FF2B5EF4-FFF2-40B4-BE49-F238E27FC236}">
                  <a16:creationId xmlns:a16="http://schemas.microsoft.com/office/drawing/2014/main" id="{C4037466-ECF6-46E9-9861-1B38FFAC00E5}"/>
                </a:ext>
              </a:extLst>
            </p:cNvPr>
            <p:cNvSpPr/>
            <p:nvPr/>
          </p:nvSpPr>
          <p:spPr>
            <a:xfrm>
              <a:off x="3095402" y="1181010"/>
              <a:ext cx="3000598" cy="154982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3037402D-B8CC-433D-A38F-8E8B69E51E0A}"/>
                </a:ext>
              </a:extLst>
            </p:cNvPr>
            <p:cNvSpPr/>
            <p:nvPr/>
          </p:nvSpPr>
          <p:spPr>
            <a:xfrm>
              <a:off x="3078747" y="1278814"/>
              <a:ext cx="3017253" cy="1600438"/>
            </a:xfrm>
            <a:prstGeom prst="rect">
              <a:avLst/>
            </a:prstGeom>
            <a:noFill/>
          </p:spPr>
          <p:txBody>
            <a:bodyPr wrap="square">
              <a:spAutoFit/>
            </a:bodyPr>
            <a:lstStyle/>
            <a:p>
              <a:r>
                <a:rPr lang="en-US" b="1" dirty="0">
                  <a:solidFill>
                    <a:schemeClr val="tx1">
                      <a:lumMod val="85000"/>
                      <a:lumOff val="15000"/>
                    </a:schemeClr>
                  </a:solidFill>
                </a:rPr>
                <a:t>Unique Value Proposition</a:t>
              </a:r>
              <a:endParaRPr lang="en-US" sz="1600" b="1" dirty="0">
                <a:solidFill>
                  <a:schemeClr val="tx1">
                    <a:lumMod val="85000"/>
                    <a:lumOff val="15000"/>
                  </a:schemeClr>
                </a:solidFill>
                <a:latin typeface="Google Sans"/>
              </a:endParaRPr>
            </a:p>
            <a:p>
              <a:endParaRPr lang="en-US" sz="1600" b="1" dirty="0">
                <a:latin typeface="Google Sans"/>
              </a:endParaRPr>
            </a:p>
            <a:p>
              <a:r>
                <a:rPr lang="en-US" sz="1600" dirty="0"/>
                <a:t>Non Conventional Career Test, </a:t>
              </a:r>
            </a:p>
            <a:p>
              <a:r>
                <a:rPr lang="en-US" sz="1600" dirty="0"/>
                <a:t>Parents Involvement in counselling, NEP based Assessment</a:t>
              </a:r>
            </a:p>
          </p:txBody>
        </p:sp>
      </p:grpSp>
      <p:grpSp>
        <p:nvGrpSpPr>
          <p:cNvPr id="48" name="Group 47">
            <a:extLst>
              <a:ext uri="{FF2B5EF4-FFF2-40B4-BE49-F238E27FC236}">
                <a16:creationId xmlns:a16="http://schemas.microsoft.com/office/drawing/2014/main" id="{E107CC18-971F-49BC-994F-AB47C401C443}"/>
              </a:ext>
            </a:extLst>
          </p:cNvPr>
          <p:cNvGrpSpPr/>
          <p:nvPr/>
        </p:nvGrpSpPr>
        <p:grpSpPr>
          <a:xfrm>
            <a:off x="7864736" y="1181010"/>
            <a:ext cx="2040273" cy="1549826"/>
            <a:chOff x="262409" y="1181010"/>
            <a:chExt cx="2471351" cy="1549826"/>
          </a:xfrm>
        </p:grpSpPr>
        <p:sp>
          <p:nvSpPr>
            <p:cNvPr id="49" name="Rectangle 48">
              <a:extLst>
                <a:ext uri="{FF2B5EF4-FFF2-40B4-BE49-F238E27FC236}">
                  <a16:creationId xmlns:a16="http://schemas.microsoft.com/office/drawing/2014/main" id="{AC9F3C1E-6B42-4BCD-B3A7-090E477B9F80}"/>
                </a:ext>
              </a:extLst>
            </p:cNvPr>
            <p:cNvSpPr/>
            <p:nvPr/>
          </p:nvSpPr>
          <p:spPr>
            <a:xfrm>
              <a:off x="262409" y="1181010"/>
              <a:ext cx="2471351" cy="1549826"/>
            </a:xfrm>
            <a:prstGeom prst="rect">
              <a:avLst/>
            </a:prstGeom>
            <a:solidFill>
              <a:srgbClr val="F479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545454"/>
                </a:solidFill>
              </a:endParaRPr>
            </a:p>
          </p:txBody>
        </p:sp>
        <p:sp>
          <p:nvSpPr>
            <p:cNvPr id="50" name="Rectangle 49">
              <a:extLst>
                <a:ext uri="{FF2B5EF4-FFF2-40B4-BE49-F238E27FC236}">
                  <a16:creationId xmlns:a16="http://schemas.microsoft.com/office/drawing/2014/main" id="{CA462DE0-6168-4F19-908C-3E139ADBA3D6}"/>
                </a:ext>
              </a:extLst>
            </p:cNvPr>
            <p:cNvSpPr/>
            <p:nvPr/>
          </p:nvSpPr>
          <p:spPr>
            <a:xfrm>
              <a:off x="262409" y="1270907"/>
              <a:ext cx="2471351" cy="861774"/>
            </a:xfrm>
            <a:prstGeom prst="rect">
              <a:avLst/>
            </a:prstGeom>
          </p:spPr>
          <p:txBody>
            <a:bodyPr wrap="square">
              <a:spAutoFit/>
            </a:bodyPr>
            <a:lstStyle/>
            <a:p>
              <a:r>
                <a:rPr lang="en-US" b="1" dirty="0">
                  <a:solidFill>
                    <a:schemeClr val="tx1">
                      <a:lumMod val="85000"/>
                      <a:lumOff val="15000"/>
                    </a:schemeClr>
                  </a:solidFill>
                  <a:latin typeface="Google Sans"/>
                </a:rPr>
                <a:t>Unfair Advantage</a:t>
              </a:r>
              <a:endParaRPr lang="en-US" sz="1600" b="1" dirty="0">
                <a:solidFill>
                  <a:schemeClr val="tx1">
                    <a:lumMod val="85000"/>
                    <a:lumOff val="15000"/>
                  </a:schemeClr>
                </a:solidFill>
                <a:latin typeface="Google Sans"/>
              </a:endParaRPr>
            </a:p>
            <a:p>
              <a:endParaRPr lang="en-US" sz="1600" b="1" dirty="0">
                <a:latin typeface="Google Sans"/>
              </a:endParaRPr>
            </a:p>
            <a:p>
              <a:r>
                <a:rPr lang="en-US" sz="1600" dirty="0"/>
                <a:t>Strategic partnership</a:t>
              </a:r>
              <a:endParaRPr lang="en-US" sz="1200" b="0" i="0" dirty="0">
                <a:effectLst/>
                <a:latin typeface="Google Sans"/>
              </a:endParaRPr>
            </a:p>
          </p:txBody>
        </p:sp>
      </p:grpSp>
      <p:grpSp>
        <p:nvGrpSpPr>
          <p:cNvPr id="51" name="Group 50">
            <a:extLst>
              <a:ext uri="{FF2B5EF4-FFF2-40B4-BE49-F238E27FC236}">
                <a16:creationId xmlns:a16="http://schemas.microsoft.com/office/drawing/2014/main" id="{23B004CC-D01C-454D-8921-5F7C8A7BDC8B}"/>
              </a:ext>
            </a:extLst>
          </p:cNvPr>
          <p:cNvGrpSpPr/>
          <p:nvPr/>
        </p:nvGrpSpPr>
        <p:grpSpPr>
          <a:xfrm>
            <a:off x="129400" y="2715021"/>
            <a:ext cx="2604359" cy="1712527"/>
            <a:chOff x="262409" y="1181010"/>
            <a:chExt cx="2604359" cy="1549826"/>
          </a:xfrm>
          <a:solidFill>
            <a:srgbClr val="F47970"/>
          </a:solidFill>
        </p:grpSpPr>
        <p:sp>
          <p:nvSpPr>
            <p:cNvPr id="52" name="Rectangle 51">
              <a:extLst>
                <a:ext uri="{FF2B5EF4-FFF2-40B4-BE49-F238E27FC236}">
                  <a16:creationId xmlns:a16="http://schemas.microsoft.com/office/drawing/2014/main" id="{5A7A80FA-754C-473C-96A3-89C3C3C8BC81}"/>
                </a:ext>
              </a:extLst>
            </p:cNvPr>
            <p:cNvSpPr/>
            <p:nvPr/>
          </p:nvSpPr>
          <p:spPr>
            <a:xfrm>
              <a:off x="262409" y="1181010"/>
              <a:ext cx="2471351" cy="154982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545454"/>
                </a:solidFill>
              </a:endParaRPr>
            </a:p>
          </p:txBody>
        </p:sp>
        <p:sp>
          <p:nvSpPr>
            <p:cNvPr id="53" name="Rectangle 52">
              <a:extLst>
                <a:ext uri="{FF2B5EF4-FFF2-40B4-BE49-F238E27FC236}">
                  <a16:creationId xmlns:a16="http://schemas.microsoft.com/office/drawing/2014/main" id="{F5EB4019-A3AD-452F-9F30-7F40612B9AAB}"/>
                </a:ext>
              </a:extLst>
            </p:cNvPr>
            <p:cNvSpPr/>
            <p:nvPr/>
          </p:nvSpPr>
          <p:spPr>
            <a:xfrm>
              <a:off x="262409" y="1270907"/>
              <a:ext cx="2604359" cy="1448386"/>
            </a:xfrm>
            <a:prstGeom prst="rect">
              <a:avLst/>
            </a:prstGeom>
            <a:noFill/>
          </p:spPr>
          <p:txBody>
            <a:bodyPr wrap="square">
              <a:spAutoFit/>
            </a:bodyPr>
            <a:lstStyle/>
            <a:p>
              <a:r>
                <a:rPr lang="en-US" b="1" dirty="0">
                  <a:solidFill>
                    <a:schemeClr val="tx1">
                      <a:lumMod val="85000"/>
                      <a:lumOff val="15000"/>
                    </a:schemeClr>
                  </a:solidFill>
                  <a:latin typeface="Google Sans"/>
                </a:rPr>
                <a:t>Existing Alternatives</a:t>
              </a:r>
              <a:endParaRPr lang="en-US" sz="1600" b="1" dirty="0">
                <a:solidFill>
                  <a:schemeClr val="tx1">
                    <a:lumMod val="85000"/>
                    <a:lumOff val="15000"/>
                  </a:schemeClr>
                </a:solidFill>
                <a:latin typeface="Google Sans"/>
              </a:endParaRPr>
            </a:p>
            <a:p>
              <a:endParaRPr lang="en-US" sz="1600" b="1" dirty="0">
                <a:latin typeface="Google Sans"/>
              </a:endParaRPr>
            </a:p>
            <a:p>
              <a:r>
                <a:rPr lang="en-US" sz="1600" dirty="0"/>
                <a:t>Online platforms like </a:t>
              </a:r>
              <a:r>
                <a:rPr lang="en-US" sz="1600" dirty="0" err="1"/>
                <a:t>Mindler</a:t>
              </a:r>
              <a:r>
                <a:rPr lang="en-US" sz="1600" dirty="0"/>
                <a:t>, Careerguide.com, </a:t>
              </a:r>
              <a:r>
                <a:rPr lang="en-US" sz="1600" b="0" i="0" dirty="0">
                  <a:effectLst/>
                  <a:latin typeface="Google Sans"/>
                </a:rPr>
                <a:t>Counse</a:t>
              </a:r>
              <a:r>
                <a:rPr lang="en-US" sz="1600" dirty="0">
                  <a:latin typeface="Google Sans"/>
                </a:rPr>
                <a:t>lors, Teachers/Relatives</a:t>
              </a:r>
              <a:endParaRPr lang="en-US" sz="1200" b="0" i="0" dirty="0">
                <a:effectLst/>
                <a:latin typeface="Google Sans"/>
              </a:endParaRPr>
            </a:p>
          </p:txBody>
        </p:sp>
      </p:grpSp>
      <p:grpSp>
        <p:nvGrpSpPr>
          <p:cNvPr id="54" name="Group 53">
            <a:extLst>
              <a:ext uri="{FF2B5EF4-FFF2-40B4-BE49-F238E27FC236}">
                <a16:creationId xmlns:a16="http://schemas.microsoft.com/office/drawing/2014/main" id="{C5314537-EFE7-4CFB-AE27-8F74DF3F0A1A}"/>
              </a:ext>
            </a:extLst>
          </p:cNvPr>
          <p:cNvGrpSpPr/>
          <p:nvPr/>
        </p:nvGrpSpPr>
        <p:grpSpPr>
          <a:xfrm>
            <a:off x="9983354" y="2697371"/>
            <a:ext cx="2168721" cy="1833269"/>
            <a:chOff x="262409" y="1181010"/>
            <a:chExt cx="2604359" cy="1549826"/>
          </a:xfrm>
        </p:grpSpPr>
        <p:sp>
          <p:nvSpPr>
            <p:cNvPr id="55" name="Rectangle 54">
              <a:extLst>
                <a:ext uri="{FF2B5EF4-FFF2-40B4-BE49-F238E27FC236}">
                  <a16:creationId xmlns:a16="http://schemas.microsoft.com/office/drawing/2014/main" id="{8BB811E4-A040-4D1D-B611-E7E30FBA4BBC}"/>
                </a:ext>
              </a:extLst>
            </p:cNvPr>
            <p:cNvSpPr/>
            <p:nvPr/>
          </p:nvSpPr>
          <p:spPr>
            <a:xfrm>
              <a:off x="262409" y="1181010"/>
              <a:ext cx="2534143" cy="1549826"/>
            </a:xfrm>
            <a:prstGeom prst="rect">
              <a:avLst/>
            </a:prstGeom>
            <a:solidFill>
              <a:srgbClr val="F479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545454"/>
                </a:solidFill>
              </a:endParaRPr>
            </a:p>
          </p:txBody>
        </p:sp>
        <p:sp>
          <p:nvSpPr>
            <p:cNvPr id="56" name="Rectangle 55">
              <a:extLst>
                <a:ext uri="{FF2B5EF4-FFF2-40B4-BE49-F238E27FC236}">
                  <a16:creationId xmlns:a16="http://schemas.microsoft.com/office/drawing/2014/main" id="{D93038DF-AF6B-496E-9E5B-43930485944D}"/>
                </a:ext>
              </a:extLst>
            </p:cNvPr>
            <p:cNvSpPr/>
            <p:nvPr/>
          </p:nvSpPr>
          <p:spPr>
            <a:xfrm>
              <a:off x="262409" y="1270907"/>
              <a:ext cx="2604359" cy="1144841"/>
            </a:xfrm>
            <a:prstGeom prst="rect">
              <a:avLst/>
            </a:prstGeom>
          </p:spPr>
          <p:txBody>
            <a:bodyPr wrap="square">
              <a:spAutoFit/>
            </a:bodyPr>
            <a:lstStyle/>
            <a:p>
              <a:r>
                <a:rPr lang="en-US" b="1" dirty="0">
                  <a:solidFill>
                    <a:schemeClr val="tx1">
                      <a:lumMod val="85000"/>
                      <a:lumOff val="15000"/>
                    </a:schemeClr>
                  </a:solidFill>
                  <a:latin typeface="Google Sans"/>
                </a:rPr>
                <a:t>Early Adopters</a:t>
              </a:r>
              <a:endParaRPr lang="en-US" sz="1600" b="1" dirty="0">
                <a:solidFill>
                  <a:schemeClr val="tx1">
                    <a:lumMod val="85000"/>
                    <a:lumOff val="15000"/>
                  </a:schemeClr>
                </a:solidFill>
                <a:latin typeface="Google Sans"/>
              </a:endParaRPr>
            </a:p>
            <a:p>
              <a:endParaRPr lang="en-US" sz="1600" b="1" dirty="0">
                <a:latin typeface="Google Sans"/>
              </a:endParaRPr>
            </a:p>
            <a:p>
              <a:r>
                <a:rPr lang="en-US" sz="1600" dirty="0"/>
                <a:t>Students living in Urban</a:t>
              </a:r>
            </a:p>
            <a:p>
              <a:r>
                <a:rPr lang="en-US" sz="1600" dirty="0"/>
                <a:t>Areas Familiar with Technologies </a:t>
              </a:r>
              <a:endParaRPr lang="en-US" sz="1200" b="0" i="0" dirty="0">
                <a:effectLst/>
                <a:latin typeface="Google Sans"/>
              </a:endParaRPr>
            </a:p>
          </p:txBody>
        </p:sp>
      </p:grpSp>
      <p:grpSp>
        <p:nvGrpSpPr>
          <p:cNvPr id="60" name="Group 59">
            <a:extLst>
              <a:ext uri="{FF2B5EF4-FFF2-40B4-BE49-F238E27FC236}">
                <a16:creationId xmlns:a16="http://schemas.microsoft.com/office/drawing/2014/main" id="{D85B1F64-E6DB-4DE2-85B9-1C89DF9EB732}"/>
              </a:ext>
            </a:extLst>
          </p:cNvPr>
          <p:cNvGrpSpPr/>
          <p:nvPr/>
        </p:nvGrpSpPr>
        <p:grpSpPr>
          <a:xfrm>
            <a:off x="2681300" y="2901860"/>
            <a:ext cx="2207682" cy="1549826"/>
            <a:chOff x="3095402" y="1181010"/>
            <a:chExt cx="3000598" cy="1549826"/>
          </a:xfrm>
          <a:solidFill>
            <a:schemeClr val="accent4">
              <a:lumMod val="40000"/>
              <a:lumOff val="60000"/>
            </a:schemeClr>
          </a:solidFill>
        </p:grpSpPr>
        <p:sp>
          <p:nvSpPr>
            <p:cNvPr id="61" name="Rectangle 60">
              <a:extLst>
                <a:ext uri="{FF2B5EF4-FFF2-40B4-BE49-F238E27FC236}">
                  <a16:creationId xmlns:a16="http://schemas.microsoft.com/office/drawing/2014/main" id="{397934EA-75C1-46D7-A22F-E9A5D947280B}"/>
                </a:ext>
              </a:extLst>
            </p:cNvPr>
            <p:cNvSpPr/>
            <p:nvPr/>
          </p:nvSpPr>
          <p:spPr>
            <a:xfrm>
              <a:off x="3095402" y="1181010"/>
              <a:ext cx="3000598" cy="154982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Rectangle 61">
              <a:extLst>
                <a:ext uri="{FF2B5EF4-FFF2-40B4-BE49-F238E27FC236}">
                  <a16:creationId xmlns:a16="http://schemas.microsoft.com/office/drawing/2014/main" id="{0B97C808-D83E-411D-BE96-5D03C88A9B6D}"/>
                </a:ext>
              </a:extLst>
            </p:cNvPr>
            <p:cNvSpPr/>
            <p:nvPr/>
          </p:nvSpPr>
          <p:spPr>
            <a:xfrm>
              <a:off x="3134582" y="1278814"/>
              <a:ext cx="2742774" cy="1354217"/>
            </a:xfrm>
            <a:prstGeom prst="rect">
              <a:avLst/>
            </a:prstGeom>
            <a:noFill/>
          </p:spPr>
          <p:txBody>
            <a:bodyPr wrap="square">
              <a:spAutoFit/>
            </a:bodyPr>
            <a:lstStyle/>
            <a:p>
              <a:r>
                <a:rPr lang="en-US" b="1" dirty="0">
                  <a:solidFill>
                    <a:schemeClr val="tx1">
                      <a:lumMod val="85000"/>
                      <a:lumOff val="15000"/>
                    </a:schemeClr>
                  </a:solidFill>
                </a:rPr>
                <a:t>Key Metrics</a:t>
              </a:r>
            </a:p>
            <a:p>
              <a:endParaRPr lang="en-US" sz="1600" b="1" dirty="0">
                <a:latin typeface="Google Sans"/>
              </a:endParaRPr>
            </a:p>
            <a:p>
              <a:r>
                <a:rPr lang="en-US" sz="1600" dirty="0"/>
                <a:t>Number of registered users and active platform engagement</a:t>
              </a:r>
              <a:endParaRPr lang="en-US" sz="1400" dirty="0"/>
            </a:p>
          </p:txBody>
        </p:sp>
      </p:grpSp>
      <p:grpSp>
        <p:nvGrpSpPr>
          <p:cNvPr id="63" name="Group 62">
            <a:extLst>
              <a:ext uri="{FF2B5EF4-FFF2-40B4-BE49-F238E27FC236}">
                <a16:creationId xmlns:a16="http://schemas.microsoft.com/office/drawing/2014/main" id="{78A9DD6C-9368-442B-812D-1C2E4522AFB2}"/>
              </a:ext>
            </a:extLst>
          </p:cNvPr>
          <p:cNvGrpSpPr/>
          <p:nvPr/>
        </p:nvGrpSpPr>
        <p:grpSpPr>
          <a:xfrm>
            <a:off x="129400" y="4564135"/>
            <a:ext cx="6157356" cy="1549826"/>
            <a:chOff x="262409" y="1181010"/>
            <a:chExt cx="2604359" cy="1549826"/>
          </a:xfrm>
          <a:solidFill>
            <a:srgbClr val="92D050"/>
          </a:solidFill>
        </p:grpSpPr>
        <p:sp>
          <p:nvSpPr>
            <p:cNvPr id="64" name="Rectangle 63">
              <a:extLst>
                <a:ext uri="{FF2B5EF4-FFF2-40B4-BE49-F238E27FC236}">
                  <a16:creationId xmlns:a16="http://schemas.microsoft.com/office/drawing/2014/main" id="{31BBB90D-20BF-4599-9527-5F0099224C7C}"/>
                </a:ext>
              </a:extLst>
            </p:cNvPr>
            <p:cNvSpPr/>
            <p:nvPr/>
          </p:nvSpPr>
          <p:spPr>
            <a:xfrm>
              <a:off x="262409" y="1181010"/>
              <a:ext cx="2532654" cy="154982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545454"/>
                </a:solidFill>
              </a:endParaRPr>
            </a:p>
          </p:txBody>
        </p:sp>
        <p:sp>
          <p:nvSpPr>
            <p:cNvPr id="65" name="Rectangle 64">
              <a:extLst>
                <a:ext uri="{FF2B5EF4-FFF2-40B4-BE49-F238E27FC236}">
                  <a16:creationId xmlns:a16="http://schemas.microsoft.com/office/drawing/2014/main" id="{45C8F601-E847-4399-9A39-907838133CC3}"/>
                </a:ext>
              </a:extLst>
            </p:cNvPr>
            <p:cNvSpPr/>
            <p:nvPr/>
          </p:nvSpPr>
          <p:spPr>
            <a:xfrm>
              <a:off x="262409" y="1270907"/>
              <a:ext cx="2604359" cy="1138773"/>
            </a:xfrm>
            <a:prstGeom prst="rect">
              <a:avLst/>
            </a:prstGeom>
            <a:noFill/>
          </p:spPr>
          <p:txBody>
            <a:bodyPr wrap="square">
              <a:spAutoFit/>
            </a:bodyPr>
            <a:lstStyle/>
            <a:p>
              <a:r>
                <a:rPr lang="en-US" b="1" dirty="0">
                  <a:solidFill>
                    <a:schemeClr val="tx1">
                      <a:lumMod val="85000"/>
                      <a:lumOff val="15000"/>
                    </a:schemeClr>
                  </a:solidFill>
                  <a:latin typeface="Google Sans"/>
                </a:rPr>
                <a:t>Cost Structure </a:t>
              </a:r>
              <a:endParaRPr lang="en-US" sz="1600" b="1" dirty="0">
                <a:solidFill>
                  <a:schemeClr val="tx1">
                    <a:lumMod val="85000"/>
                    <a:lumOff val="15000"/>
                  </a:schemeClr>
                </a:solidFill>
                <a:latin typeface="Google Sans"/>
              </a:endParaRPr>
            </a:p>
            <a:p>
              <a:endParaRPr lang="en-US" sz="1600" b="1" dirty="0">
                <a:latin typeface="Google Sans"/>
              </a:endParaRPr>
            </a:p>
            <a:p>
              <a:r>
                <a:rPr lang="en-US" sz="1600" dirty="0"/>
                <a:t>Platform development and maintenance costs, Marketing and advertising expenses</a:t>
              </a:r>
              <a:endParaRPr lang="en-US" sz="1400" dirty="0"/>
            </a:p>
          </p:txBody>
        </p:sp>
      </p:grpSp>
      <p:grpSp>
        <p:nvGrpSpPr>
          <p:cNvPr id="66" name="Group 65">
            <a:extLst>
              <a:ext uri="{FF2B5EF4-FFF2-40B4-BE49-F238E27FC236}">
                <a16:creationId xmlns:a16="http://schemas.microsoft.com/office/drawing/2014/main" id="{6C5B3FA1-C916-47FD-8E05-D32BE6C4BFCD}"/>
              </a:ext>
            </a:extLst>
          </p:cNvPr>
          <p:cNvGrpSpPr/>
          <p:nvPr/>
        </p:nvGrpSpPr>
        <p:grpSpPr>
          <a:xfrm>
            <a:off x="6219710" y="4570513"/>
            <a:ext cx="6185721" cy="1549826"/>
            <a:chOff x="262409" y="1181010"/>
            <a:chExt cx="2604359" cy="1549826"/>
          </a:xfrm>
          <a:solidFill>
            <a:srgbClr val="92D050"/>
          </a:solidFill>
        </p:grpSpPr>
        <p:sp>
          <p:nvSpPr>
            <p:cNvPr id="67" name="Rectangle 66">
              <a:extLst>
                <a:ext uri="{FF2B5EF4-FFF2-40B4-BE49-F238E27FC236}">
                  <a16:creationId xmlns:a16="http://schemas.microsoft.com/office/drawing/2014/main" id="{BD0D43D0-37B5-4FFE-8927-D9E65E3C3A93}"/>
                </a:ext>
              </a:extLst>
            </p:cNvPr>
            <p:cNvSpPr/>
            <p:nvPr/>
          </p:nvSpPr>
          <p:spPr>
            <a:xfrm>
              <a:off x="262409" y="1181010"/>
              <a:ext cx="2471351" cy="154982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545454"/>
                </a:solidFill>
              </a:endParaRPr>
            </a:p>
          </p:txBody>
        </p:sp>
        <p:sp>
          <p:nvSpPr>
            <p:cNvPr id="68" name="Rectangle 67">
              <a:extLst>
                <a:ext uri="{FF2B5EF4-FFF2-40B4-BE49-F238E27FC236}">
                  <a16:creationId xmlns:a16="http://schemas.microsoft.com/office/drawing/2014/main" id="{68257FAE-B3BC-4502-8871-3DB78D35F664}"/>
                </a:ext>
              </a:extLst>
            </p:cNvPr>
            <p:cNvSpPr/>
            <p:nvPr/>
          </p:nvSpPr>
          <p:spPr>
            <a:xfrm>
              <a:off x="262409" y="1270907"/>
              <a:ext cx="2604359" cy="1323439"/>
            </a:xfrm>
            <a:prstGeom prst="rect">
              <a:avLst/>
            </a:prstGeom>
            <a:noFill/>
          </p:spPr>
          <p:txBody>
            <a:bodyPr wrap="square">
              <a:spAutoFit/>
            </a:bodyPr>
            <a:lstStyle/>
            <a:p>
              <a:r>
                <a:rPr lang="en-US" b="1" dirty="0">
                  <a:solidFill>
                    <a:schemeClr val="tx1">
                      <a:lumMod val="85000"/>
                      <a:lumOff val="15000"/>
                    </a:schemeClr>
                  </a:solidFill>
                  <a:latin typeface="Google Sans"/>
                </a:rPr>
                <a:t>Revenue Stream</a:t>
              </a:r>
              <a:endParaRPr lang="en-US" sz="1600" b="1" dirty="0">
                <a:solidFill>
                  <a:schemeClr val="tx1">
                    <a:lumMod val="85000"/>
                    <a:lumOff val="15000"/>
                  </a:schemeClr>
                </a:solidFill>
                <a:latin typeface="Google Sans"/>
              </a:endParaRPr>
            </a:p>
            <a:p>
              <a:endParaRPr lang="en-US" sz="1400" b="1" dirty="0">
                <a:latin typeface="Google Sans"/>
              </a:endParaRPr>
            </a:p>
            <a:p>
              <a:r>
                <a:rPr lang="en-US" sz="1600" dirty="0"/>
                <a:t>Direct Selling to students,</a:t>
              </a:r>
            </a:p>
            <a:p>
              <a:r>
                <a:rPr lang="en-US" sz="1600" dirty="0"/>
                <a:t>Partnerships with educational institutions for platform access,</a:t>
              </a:r>
            </a:p>
            <a:p>
              <a:r>
                <a:rPr lang="en-US" sz="1600" dirty="0"/>
                <a:t>Direct Selling to counselors</a:t>
              </a:r>
            </a:p>
          </p:txBody>
        </p:sp>
      </p:grpSp>
      <p:grpSp>
        <p:nvGrpSpPr>
          <p:cNvPr id="69" name="Group 68">
            <a:extLst>
              <a:ext uri="{FF2B5EF4-FFF2-40B4-BE49-F238E27FC236}">
                <a16:creationId xmlns:a16="http://schemas.microsoft.com/office/drawing/2014/main" id="{FF07B268-9BB5-4432-8D5E-C668837CF91B}"/>
              </a:ext>
            </a:extLst>
          </p:cNvPr>
          <p:cNvGrpSpPr/>
          <p:nvPr/>
        </p:nvGrpSpPr>
        <p:grpSpPr>
          <a:xfrm>
            <a:off x="9983354" y="1147545"/>
            <a:ext cx="2168721" cy="1628780"/>
            <a:chOff x="262409" y="1181010"/>
            <a:chExt cx="2847648" cy="1628780"/>
          </a:xfrm>
          <a:solidFill>
            <a:srgbClr val="F47970"/>
          </a:solidFill>
        </p:grpSpPr>
        <p:sp>
          <p:nvSpPr>
            <p:cNvPr id="70" name="Rectangle 69">
              <a:extLst>
                <a:ext uri="{FF2B5EF4-FFF2-40B4-BE49-F238E27FC236}">
                  <a16:creationId xmlns:a16="http://schemas.microsoft.com/office/drawing/2014/main" id="{D7B07A31-F6D0-4EF1-81FE-4F326DFD9440}"/>
                </a:ext>
              </a:extLst>
            </p:cNvPr>
            <p:cNvSpPr/>
            <p:nvPr/>
          </p:nvSpPr>
          <p:spPr>
            <a:xfrm>
              <a:off x="262409" y="1181010"/>
              <a:ext cx="2770872" cy="154982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545454"/>
                </a:solidFill>
              </a:endParaRPr>
            </a:p>
          </p:txBody>
        </p:sp>
        <p:sp>
          <p:nvSpPr>
            <p:cNvPr id="71" name="Rectangle 70">
              <a:extLst>
                <a:ext uri="{FF2B5EF4-FFF2-40B4-BE49-F238E27FC236}">
                  <a16:creationId xmlns:a16="http://schemas.microsoft.com/office/drawing/2014/main" id="{4193D15F-9FCF-449D-8ADA-4B03C7B6C8BF}"/>
                </a:ext>
              </a:extLst>
            </p:cNvPr>
            <p:cNvSpPr/>
            <p:nvPr/>
          </p:nvSpPr>
          <p:spPr>
            <a:xfrm>
              <a:off x="262409" y="1270907"/>
              <a:ext cx="2847648" cy="1538883"/>
            </a:xfrm>
            <a:prstGeom prst="rect">
              <a:avLst/>
            </a:prstGeom>
            <a:noFill/>
          </p:spPr>
          <p:txBody>
            <a:bodyPr wrap="square">
              <a:spAutoFit/>
            </a:bodyPr>
            <a:lstStyle/>
            <a:p>
              <a:r>
                <a:rPr lang="en-US" b="1" dirty="0">
                  <a:solidFill>
                    <a:schemeClr val="tx1">
                      <a:lumMod val="85000"/>
                      <a:lumOff val="15000"/>
                    </a:schemeClr>
                  </a:solidFill>
                  <a:latin typeface="Google Sans"/>
                </a:rPr>
                <a:t>Customer Segment</a:t>
              </a:r>
              <a:endParaRPr lang="en-US" sz="1600" b="1" dirty="0">
                <a:latin typeface="Google Sans"/>
              </a:endParaRPr>
            </a:p>
            <a:p>
              <a:r>
                <a:rPr lang="en-US" sz="1600" dirty="0"/>
                <a:t>Secondary &amp; Higher Secondary Students(age 14 - 18),</a:t>
              </a:r>
            </a:p>
            <a:p>
              <a:r>
                <a:rPr lang="en-US" sz="1600" dirty="0"/>
                <a:t>Counselors</a:t>
              </a:r>
            </a:p>
            <a:p>
              <a:endParaRPr lang="en-US" sz="1200" b="0" i="0" dirty="0">
                <a:effectLst/>
                <a:latin typeface="Google Sans"/>
              </a:endParaRPr>
            </a:p>
          </p:txBody>
        </p:sp>
      </p:grpSp>
      <p:grpSp>
        <p:nvGrpSpPr>
          <p:cNvPr id="72" name="Group 71">
            <a:extLst>
              <a:ext uri="{FF2B5EF4-FFF2-40B4-BE49-F238E27FC236}">
                <a16:creationId xmlns:a16="http://schemas.microsoft.com/office/drawing/2014/main" id="{17B47710-D696-4B2F-B480-3805340975F7}"/>
              </a:ext>
            </a:extLst>
          </p:cNvPr>
          <p:cNvGrpSpPr/>
          <p:nvPr/>
        </p:nvGrpSpPr>
        <p:grpSpPr>
          <a:xfrm>
            <a:off x="7864736" y="2901860"/>
            <a:ext cx="2040273" cy="1628780"/>
            <a:chOff x="262409" y="1181010"/>
            <a:chExt cx="2471351" cy="1628780"/>
          </a:xfrm>
        </p:grpSpPr>
        <p:sp>
          <p:nvSpPr>
            <p:cNvPr id="73" name="Rectangle 72">
              <a:extLst>
                <a:ext uri="{FF2B5EF4-FFF2-40B4-BE49-F238E27FC236}">
                  <a16:creationId xmlns:a16="http://schemas.microsoft.com/office/drawing/2014/main" id="{4C5B1E00-EE84-4A98-A411-AE8A965DEC96}"/>
                </a:ext>
              </a:extLst>
            </p:cNvPr>
            <p:cNvSpPr/>
            <p:nvPr/>
          </p:nvSpPr>
          <p:spPr>
            <a:xfrm>
              <a:off x="262409" y="1181010"/>
              <a:ext cx="2471351" cy="1549826"/>
            </a:xfrm>
            <a:prstGeom prst="rect">
              <a:avLst/>
            </a:prstGeom>
            <a:solidFill>
              <a:srgbClr val="F479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545454"/>
                </a:solidFill>
              </a:endParaRPr>
            </a:p>
          </p:txBody>
        </p:sp>
        <p:sp>
          <p:nvSpPr>
            <p:cNvPr id="74" name="Rectangle 73">
              <a:extLst>
                <a:ext uri="{FF2B5EF4-FFF2-40B4-BE49-F238E27FC236}">
                  <a16:creationId xmlns:a16="http://schemas.microsoft.com/office/drawing/2014/main" id="{4CCA396A-F107-4B9C-BA1D-451797E64DF0}"/>
                </a:ext>
              </a:extLst>
            </p:cNvPr>
            <p:cNvSpPr/>
            <p:nvPr/>
          </p:nvSpPr>
          <p:spPr>
            <a:xfrm>
              <a:off x="262409" y="1270907"/>
              <a:ext cx="2471351" cy="1538883"/>
            </a:xfrm>
            <a:prstGeom prst="rect">
              <a:avLst/>
            </a:prstGeom>
          </p:spPr>
          <p:txBody>
            <a:bodyPr wrap="square">
              <a:spAutoFit/>
            </a:bodyPr>
            <a:lstStyle/>
            <a:p>
              <a:r>
                <a:rPr lang="en-US" b="1" dirty="0">
                  <a:solidFill>
                    <a:schemeClr val="tx1">
                      <a:lumMod val="85000"/>
                      <a:lumOff val="15000"/>
                    </a:schemeClr>
                  </a:solidFill>
                  <a:latin typeface="Google Sans"/>
                </a:rPr>
                <a:t>Channels</a:t>
              </a:r>
              <a:endParaRPr lang="en-US" sz="1600" b="1" dirty="0">
                <a:solidFill>
                  <a:schemeClr val="tx1">
                    <a:lumMod val="85000"/>
                    <a:lumOff val="15000"/>
                  </a:schemeClr>
                </a:solidFill>
                <a:latin typeface="Google Sans"/>
              </a:endParaRPr>
            </a:p>
            <a:p>
              <a:endParaRPr lang="en-US" sz="1600" b="1" dirty="0">
                <a:latin typeface="Google Sans"/>
              </a:endParaRPr>
            </a:p>
            <a:p>
              <a:r>
                <a:rPr lang="en-US" sz="1600" dirty="0"/>
                <a:t>Educational Institutes,</a:t>
              </a:r>
            </a:p>
            <a:p>
              <a:r>
                <a:rPr lang="en-US" sz="1600" dirty="0">
                  <a:latin typeface="Google Sans"/>
                </a:rPr>
                <a:t>Direct Advertising,</a:t>
              </a:r>
            </a:p>
            <a:p>
              <a:r>
                <a:rPr lang="en-US" sz="1600" b="0" i="0" dirty="0">
                  <a:effectLst/>
                  <a:latin typeface="Google Sans"/>
                </a:rPr>
                <a:t>NGOs</a:t>
              </a:r>
            </a:p>
            <a:p>
              <a:endParaRPr lang="en-US" sz="1200" b="0" i="0" dirty="0">
                <a:effectLst/>
                <a:latin typeface="Google Sans"/>
              </a:endParaRPr>
            </a:p>
          </p:txBody>
        </p:sp>
      </p:grpSp>
    </p:spTree>
    <p:extLst>
      <p:ext uri="{BB962C8B-B14F-4D97-AF65-F5344CB8AC3E}">
        <p14:creationId xmlns:p14="http://schemas.microsoft.com/office/powerpoint/2010/main" val="29533491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579605C2-0EE6-47E7-B74B-2FD2B812B8BF}"/>
              </a:ext>
            </a:extLst>
          </p:cNvPr>
          <p:cNvSpPr txBox="1">
            <a:spLocks/>
          </p:cNvSpPr>
          <p:nvPr/>
        </p:nvSpPr>
        <p:spPr>
          <a:xfrm>
            <a:off x="752475" y="242626"/>
            <a:ext cx="10687050" cy="687624"/>
          </a:xfrm>
          <a:prstGeom prst="rect">
            <a:avLst/>
          </a:prstGeom>
          <a:noFill/>
        </p:spPr>
        <p:txBody>
          <a:bodyPr wrap="square" rtlCol="0">
            <a:spAutoFit/>
          </a:bodyPr>
          <a:lstStyle>
            <a:defPPr>
              <a:defRPr lang="en-US"/>
            </a:defPPr>
            <a:lvl1pPr>
              <a:lnSpc>
                <a:spcPct val="80000"/>
              </a:lnSpc>
              <a:defRPr sz="6000">
                <a:solidFill>
                  <a:schemeClr val="bg1"/>
                </a:solidFill>
                <a:latin typeface="Montserrat" panose="02000000000000000000" pitchFamily="2" charset="0"/>
                <a:cs typeface="Montserrat" panose="02000000000000000000" pitchFamily="2" charset="0"/>
              </a:defRPr>
            </a:lvl1pPr>
          </a:lstStyle>
          <a:p>
            <a:pPr algn="ctr"/>
            <a:r>
              <a:rPr lang="en-IN" sz="4800" b="1" dirty="0">
                <a:solidFill>
                  <a:srgbClr val="545454"/>
                </a:solidFill>
              </a:rPr>
              <a:t>9. Business Model</a:t>
            </a:r>
            <a:endParaRPr lang="id-ID" sz="4800" b="1" dirty="0">
              <a:gradFill>
                <a:gsLst>
                  <a:gs pos="0">
                    <a:schemeClr val="accent1"/>
                  </a:gs>
                  <a:gs pos="100000">
                    <a:schemeClr val="accent4"/>
                  </a:gs>
                </a:gsLst>
                <a:lin ang="2700000" scaled="1"/>
              </a:gradFill>
            </a:endParaRPr>
          </a:p>
        </p:txBody>
      </p:sp>
      <p:sp>
        <p:nvSpPr>
          <p:cNvPr id="3" name="Rectangle 2">
            <a:extLst>
              <a:ext uri="{FF2B5EF4-FFF2-40B4-BE49-F238E27FC236}">
                <a16:creationId xmlns:a16="http://schemas.microsoft.com/office/drawing/2014/main" id="{7517B43E-02F2-4BAA-9FD3-4B6A4A2230AC}"/>
              </a:ext>
            </a:extLst>
          </p:cNvPr>
          <p:cNvSpPr/>
          <p:nvPr/>
        </p:nvSpPr>
        <p:spPr>
          <a:xfrm>
            <a:off x="365332" y="1325666"/>
            <a:ext cx="4919276" cy="3877985"/>
          </a:xfrm>
          <a:prstGeom prst="rect">
            <a:avLst/>
          </a:prstGeom>
        </p:spPr>
        <p:txBody>
          <a:bodyPr wrap="square">
            <a:spAutoFit/>
          </a:bodyPr>
          <a:lstStyle/>
          <a:p>
            <a:r>
              <a:rPr lang="en-US" sz="2400" b="1" dirty="0">
                <a:solidFill>
                  <a:srgbClr val="545454"/>
                </a:solidFill>
                <a:latin typeface="Söhne"/>
              </a:rPr>
              <a:t>Source of Revenue: </a:t>
            </a:r>
          </a:p>
          <a:p>
            <a:endParaRPr lang="en-US" sz="2400" b="1" dirty="0">
              <a:solidFill>
                <a:srgbClr val="545454"/>
              </a:solidFill>
              <a:latin typeface="Söhne"/>
            </a:endParaRPr>
          </a:p>
          <a:p>
            <a:r>
              <a:rPr lang="en-US" b="1" dirty="0">
                <a:solidFill>
                  <a:srgbClr val="545454"/>
                </a:solidFill>
                <a:latin typeface="Söhne"/>
              </a:rPr>
              <a:t>1. Direct Selling To Students:</a:t>
            </a:r>
          </a:p>
          <a:p>
            <a:pPr lvl="1"/>
            <a:r>
              <a:rPr lang="en-US" dirty="0">
                <a:solidFill>
                  <a:srgbClr val="545454"/>
                </a:solidFill>
                <a:latin typeface="Söhne"/>
              </a:rPr>
              <a:t>One time platform registrations fees and moreover charge as per usage.</a:t>
            </a:r>
          </a:p>
          <a:p>
            <a:pPr lvl="1"/>
            <a:endParaRPr lang="en-US" dirty="0">
              <a:solidFill>
                <a:srgbClr val="545454"/>
              </a:solidFill>
              <a:latin typeface="Söhne"/>
            </a:endParaRPr>
          </a:p>
          <a:p>
            <a:r>
              <a:rPr lang="en-US" b="1" dirty="0">
                <a:solidFill>
                  <a:srgbClr val="545454"/>
                </a:solidFill>
                <a:latin typeface="Söhne"/>
              </a:rPr>
              <a:t>2. Partnership with Educational Institutions:</a:t>
            </a:r>
            <a:endParaRPr lang="en-US" dirty="0">
              <a:solidFill>
                <a:srgbClr val="545454"/>
              </a:solidFill>
              <a:latin typeface="Söhne"/>
            </a:endParaRPr>
          </a:p>
          <a:p>
            <a:pPr lvl="1"/>
            <a:r>
              <a:rPr lang="en-US" dirty="0">
                <a:solidFill>
                  <a:srgbClr val="545454"/>
                </a:solidFill>
                <a:latin typeface="Söhne"/>
              </a:rPr>
              <a:t>Strategic Partnership for using our platform.</a:t>
            </a:r>
          </a:p>
          <a:p>
            <a:pPr lvl="1"/>
            <a:endParaRPr lang="en-US" dirty="0">
              <a:solidFill>
                <a:srgbClr val="545454"/>
              </a:solidFill>
              <a:latin typeface="Söhne"/>
            </a:endParaRPr>
          </a:p>
          <a:p>
            <a:r>
              <a:rPr lang="en-US" b="1" dirty="0">
                <a:solidFill>
                  <a:srgbClr val="545454"/>
                </a:solidFill>
                <a:latin typeface="Söhne"/>
              </a:rPr>
              <a:t>3. Counselor Partnerships:</a:t>
            </a:r>
            <a:endParaRPr lang="en-US" dirty="0">
              <a:solidFill>
                <a:srgbClr val="545454"/>
              </a:solidFill>
              <a:latin typeface="Söhne"/>
            </a:endParaRPr>
          </a:p>
          <a:p>
            <a:pPr lvl="1"/>
            <a:r>
              <a:rPr lang="en-US" dirty="0">
                <a:solidFill>
                  <a:srgbClr val="545454"/>
                </a:solidFill>
                <a:latin typeface="Söhne"/>
              </a:rPr>
              <a:t>Establish partnerships with career counselors for implementing our platform into their career counseling programs.</a:t>
            </a:r>
          </a:p>
        </p:txBody>
      </p:sp>
      <p:pic>
        <p:nvPicPr>
          <p:cNvPr id="5" name="Graphic 4">
            <a:extLst>
              <a:ext uri="{FF2B5EF4-FFF2-40B4-BE49-F238E27FC236}">
                <a16:creationId xmlns:a16="http://schemas.microsoft.com/office/drawing/2014/main" id="{9661766E-F5C0-411E-9A79-7879ECAB8E0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552302" y="1802631"/>
            <a:ext cx="6096000" cy="3563362"/>
          </a:xfrm>
          <a:prstGeom prst="rect">
            <a:avLst/>
          </a:prstGeom>
        </p:spPr>
      </p:pic>
    </p:spTree>
    <p:extLst>
      <p:ext uri="{BB962C8B-B14F-4D97-AF65-F5344CB8AC3E}">
        <p14:creationId xmlns:p14="http://schemas.microsoft.com/office/powerpoint/2010/main" val="20310003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AE6B367B-A7A5-4D51-AA04-AC35B6D8CB7D}"/>
              </a:ext>
            </a:extLst>
          </p:cNvPr>
          <p:cNvSpPr txBox="1">
            <a:spLocks/>
          </p:cNvSpPr>
          <p:nvPr/>
        </p:nvSpPr>
        <p:spPr>
          <a:xfrm>
            <a:off x="752475" y="242626"/>
            <a:ext cx="10687050" cy="597087"/>
          </a:xfrm>
          <a:prstGeom prst="rect">
            <a:avLst/>
          </a:prstGeom>
          <a:noFill/>
        </p:spPr>
        <p:txBody>
          <a:bodyPr wrap="square" rtlCol="0">
            <a:spAutoFit/>
          </a:bodyPr>
          <a:lstStyle>
            <a:defPPr>
              <a:defRPr lang="en-US"/>
            </a:defPPr>
            <a:lvl1pPr>
              <a:lnSpc>
                <a:spcPct val="80000"/>
              </a:lnSpc>
              <a:defRPr sz="6000">
                <a:solidFill>
                  <a:schemeClr val="bg1"/>
                </a:solidFill>
                <a:latin typeface="Montserrat" panose="02000000000000000000" pitchFamily="2" charset="0"/>
                <a:cs typeface="Montserrat" panose="02000000000000000000" pitchFamily="2" charset="0"/>
              </a:defRPr>
            </a:lvl1pPr>
          </a:lstStyle>
          <a:p>
            <a:pPr algn="ctr"/>
            <a:r>
              <a:rPr lang="en-IN" sz="4000" b="1" dirty="0">
                <a:solidFill>
                  <a:srgbClr val="545454"/>
                </a:solidFill>
              </a:rPr>
              <a:t>Revenue Projection Schedule</a:t>
            </a:r>
            <a:endParaRPr lang="id-ID" sz="4000" b="1" dirty="0">
              <a:gradFill>
                <a:gsLst>
                  <a:gs pos="0">
                    <a:schemeClr val="accent1"/>
                  </a:gs>
                  <a:gs pos="100000">
                    <a:schemeClr val="accent4"/>
                  </a:gs>
                </a:gsLst>
                <a:lin ang="2700000" scaled="1"/>
              </a:gradFill>
            </a:endParaRPr>
          </a:p>
        </p:txBody>
      </p:sp>
      <p:graphicFrame>
        <p:nvGraphicFramePr>
          <p:cNvPr id="4" name="Table 3">
            <a:extLst>
              <a:ext uri="{FF2B5EF4-FFF2-40B4-BE49-F238E27FC236}">
                <a16:creationId xmlns:a16="http://schemas.microsoft.com/office/drawing/2014/main" id="{0F150A73-429D-493E-82D4-689FC0B6477B}"/>
              </a:ext>
            </a:extLst>
          </p:cNvPr>
          <p:cNvGraphicFramePr>
            <a:graphicFrameLocks noGrp="1"/>
          </p:cNvGraphicFramePr>
          <p:nvPr>
            <p:extLst>
              <p:ext uri="{D42A27DB-BD31-4B8C-83A1-F6EECF244321}">
                <p14:modId xmlns:p14="http://schemas.microsoft.com/office/powerpoint/2010/main" val="2347393687"/>
              </p:ext>
            </p:extLst>
          </p:nvPr>
        </p:nvGraphicFramePr>
        <p:xfrm>
          <a:off x="924697" y="1074491"/>
          <a:ext cx="10342605" cy="4885606"/>
        </p:xfrm>
        <a:graphic>
          <a:graphicData uri="http://schemas.openxmlformats.org/drawingml/2006/table">
            <a:tbl>
              <a:tblPr/>
              <a:tblGrid>
                <a:gridCol w="2068521">
                  <a:extLst>
                    <a:ext uri="{9D8B030D-6E8A-4147-A177-3AD203B41FA5}">
                      <a16:colId xmlns:a16="http://schemas.microsoft.com/office/drawing/2014/main" val="106654935"/>
                    </a:ext>
                  </a:extLst>
                </a:gridCol>
                <a:gridCol w="2068521">
                  <a:extLst>
                    <a:ext uri="{9D8B030D-6E8A-4147-A177-3AD203B41FA5}">
                      <a16:colId xmlns:a16="http://schemas.microsoft.com/office/drawing/2014/main" val="1174544443"/>
                    </a:ext>
                  </a:extLst>
                </a:gridCol>
                <a:gridCol w="2068521">
                  <a:extLst>
                    <a:ext uri="{9D8B030D-6E8A-4147-A177-3AD203B41FA5}">
                      <a16:colId xmlns:a16="http://schemas.microsoft.com/office/drawing/2014/main" val="2012078969"/>
                    </a:ext>
                  </a:extLst>
                </a:gridCol>
                <a:gridCol w="2068521">
                  <a:extLst>
                    <a:ext uri="{9D8B030D-6E8A-4147-A177-3AD203B41FA5}">
                      <a16:colId xmlns:a16="http://schemas.microsoft.com/office/drawing/2014/main" val="823104935"/>
                    </a:ext>
                  </a:extLst>
                </a:gridCol>
                <a:gridCol w="2068521">
                  <a:extLst>
                    <a:ext uri="{9D8B030D-6E8A-4147-A177-3AD203B41FA5}">
                      <a16:colId xmlns:a16="http://schemas.microsoft.com/office/drawing/2014/main" val="2726638473"/>
                    </a:ext>
                  </a:extLst>
                </a:gridCol>
              </a:tblGrid>
              <a:tr h="1105076">
                <a:tc>
                  <a:txBody>
                    <a:bodyPr/>
                    <a:lstStyle/>
                    <a:p>
                      <a:pPr algn="ctr" fontAlgn="b"/>
                      <a:r>
                        <a:rPr lang="en-US" sz="2400" b="1" dirty="0">
                          <a:solidFill>
                            <a:schemeClr val="bg1"/>
                          </a:solidFill>
                          <a:effectLst/>
                        </a:rPr>
                        <a:t>Year</a:t>
                      </a:r>
                    </a:p>
                  </a:txBody>
                  <a:tcPr marL="47890" marR="47890" marT="23945" marB="23945" anchor="b">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9525"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343541"/>
                    </a:solidFill>
                  </a:tcPr>
                </a:tc>
                <a:tc>
                  <a:txBody>
                    <a:bodyPr/>
                    <a:lstStyle/>
                    <a:p>
                      <a:pPr algn="ctr" fontAlgn="b"/>
                      <a:r>
                        <a:rPr lang="en-US" sz="1800" b="1" dirty="0">
                          <a:solidFill>
                            <a:schemeClr val="bg1"/>
                          </a:solidFill>
                          <a:effectLst/>
                        </a:rPr>
                        <a:t>Direct Selling to Students</a:t>
                      </a:r>
                    </a:p>
                  </a:txBody>
                  <a:tcPr marL="47890" marR="47890" marT="23945" marB="23945" anchor="b">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9525"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343541"/>
                    </a:solidFill>
                  </a:tcPr>
                </a:tc>
                <a:tc>
                  <a:txBody>
                    <a:bodyPr/>
                    <a:lstStyle/>
                    <a:p>
                      <a:pPr algn="ctr" fontAlgn="b"/>
                      <a:r>
                        <a:rPr lang="en-US" sz="1800" b="1" dirty="0">
                          <a:solidFill>
                            <a:schemeClr val="bg1"/>
                          </a:solidFill>
                          <a:effectLst/>
                        </a:rPr>
                        <a:t>Partnership with Educational Institutions</a:t>
                      </a:r>
                    </a:p>
                  </a:txBody>
                  <a:tcPr marL="47890" marR="47890" marT="23945" marB="23945" anchor="b">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9525"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343541"/>
                    </a:solidFill>
                  </a:tcPr>
                </a:tc>
                <a:tc>
                  <a:txBody>
                    <a:bodyPr/>
                    <a:lstStyle/>
                    <a:p>
                      <a:pPr algn="ctr" fontAlgn="b"/>
                      <a:r>
                        <a:rPr lang="en-US" sz="1800" b="1">
                          <a:solidFill>
                            <a:schemeClr val="bg1"/>
                          </a:solidFill>
                          <a:effectLst/>
                        </a:rPr>
                        <a:t>Counselor Partnerships</a:t>
                      </a:r>
                    </a:p>
                  </a:txBody>
                  <a:tcPr marL="47890" marR="47890" marT="23945" marB="23945" anchor="b">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9525"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343541"/>
                    </a:solidFill>
                  </a:tcPr>
                </a:tc>
                <a:tc>
                  <a:txBody>
                    <a:bodyPr/>
                    <a:lstStyle/>
                    <a:p>
                      <a:pPr algn="ctr" fontAlgn="b"/>
                      <a:r>
                        <a:rPr lang="en-US" sz="1800" b="1" dirty="0">
                          <a:solidFill>
                            <a:schemeClr val="bg1"/>
                          </a:solidFill>
                          <a:effectLst/>
                        </a:rPr>
                        <a:t>Total Revenue</a:t>
                      </a:r>
                    </a:p>
                  </a:txBody>
                  <a:tcPr marL="47890" marR="47890" marT="23945" marB="23945" anchor="b">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9525"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343541"/>
                    </a:solidFill>
                  </a:tcPr>
                </a:tc>
                <a:extLst>
                  <a:ext uri="{0D108BD9-81ED-4DB2-BD59-A6C34878D82A}">
                    <a16:rowId xmlns:a16="http://schemas.microsoft.com/office/drawing/2014/main" val="3888241981"/>
                  </a:ext>
                </a:extLst>
              </a:tr>
              <a:tr h="756106">
                <a:tc>
                  <a:txBody>
                    <a:bodyPr/>
                    <a:lstStyle/>
                    <a:p>
                      <a:pPr algn="ctr" fontAlgn="base"/>
                      <a:r>
                        <a:rPr lang="en-US" sz="1800">
                          <a:solidFill>
                            <a:schemeClr val="bg1"/>
                          </a:solidFill>
                          <a:effectLst/>
                        </a:rPr>
                        <a:t>1</a:t>
                      </a:r>
                    </a:p>
                  </a:txBody>
                  <a:tcPr marL="47890" marR="47890" marT="23945" marB="23945"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343541"/>
                    </a:solidFill>
                  </a:tcPr>
                </a:tc>
                <a:tc>
                  <a:txBody>
                    <a:bodyPr/>
                    <a:lstStyle/>
                    <a:p>
                      <a:pPr algn="ctr" fontAlgn="base"/>
                      <a:r>
                        <a:rPr lang="en-US" sz="1800" dirty="0">
                          <a:solidFill>
                            <a:schemeClr val="bg1"/>
                          </a:solidFill>
                          <a:effectLst/>
                        </a:rPr>
                        <a:t>₹9,99,000 (1000 students)</a:t>
                      </a:r>
                    </a:p>
                  </a:txBody>
                  <a:tcPr marL="47890" marR="47890" marT="23945" marB="23945"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343541"/>
                    </a:solidFill>
                  </a:tcPr>
                </a:tc>
                <a:tc>
                  <a:txBody>
                    <a:bodyPr/>
                    <a:lstStyle/>
                    <a:p>
                      <a:pPr algn="ctr" fontAlgn="base"/>
                      <a:r>
                        <a:rPr lang="en-US" sz="1800" dirty="0">
                          <a:solidFill>
                            <a:schemeClr val="bg1"/>
                          </a:solidFill>
                          <a:effectLst/>
                        </a:rPr>
                        <a:t>₹18,00,000 (5 institutions)</a:t>
                      </a:r>
                    </a:p>
                  </a:txBody>
                  <a:tcPr marL="47890" marR="47890" marT="23945" marB="23945"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343541"/>
                    </a:solidFill>
                  </a:tcPr>
                </a:tc>
                <a:tc>
                  <a:txBody>
                    <a:bodyPr/>
                    <a:lstStyle/>
                    <a:p>
                      <a:pPr algn="ctr" fontAlgn="base"/>
                      <a:r>
                        <a:rPr lang="en-US" sz="1800" dirty="0">
                          <a:solidFill>
                            <a:schemeClr val="bg1"/>
                          </a:solidFill>
                          <a:effectLst/>
                        </a:rPr>
                        <a:t>₹2,70,000(10 counselors)</a:t>
                      </a:r>
                    </a:p>
                  </a:txBody>
                  <a:tcPr marL="47890" marR="47890" marT="23945" marB="23945"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343541"/>
                    </a:solidFill>
                  </a:tcPr>
                </a:tc>
                <a:tc>
                  <a:txBody>
                    <a:bodyPr/>
                    <a:lstStyle/>
                    <a:p>
                      <a:pPr algn="ctr" fontAlgn="base"/>
                      <a:r>
                        <a:rPr lang="en-US" sz="1800" dirty="0">
                          <a:solidFill>
                            <a:schemeClr val="bg1"/>
                          </a:solidFill>
                          <a:effectLst/>
                        </a:rPr>
                        <a:t>₹30,69,000</a:t>
                      </a:r>
                    </a:p>
                  </a:txBody>
                  <a:tcPr marL="47890" marR="47890" marT="23945" marB="23945"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343541"/>
                    </a:solidFill>
                  </a:tcPr>
                </a:tc>
                <a:extLst>
                  <a:ext uri="{0D108BD9-81ED-4DB2-BD59-A6C34878D82A}">
                    <a16:rowId xmlns:a16="http://schemas.microsoft.com/office/drawing/2014/main" val="1477098150"/>
                  </a:ext>
                </a:extLst>
              </a:tr>
              <a:tr h="756106">
                <a:tc>
                  <a:txBody>
                    <a:bodyPr/>
                    <a:lstStyle/>
                    <a:p>
                      <a:pPr algn="ctr" fontAlgn="base"/>
                      <a:r>
                        <a:rPr lang="en-US" sz="1800">
                          <a:solidFill>
                            <a:schemeClr val="bg1"/>
                          </a:solidFill>
                          <a:effectLst/>
                        </a:rPr>
                        <a:t>2</a:t>
                      </a:r>
                    </a:p>
                  </a:txBody>
                  <a:tcPr marL="47890" marR="47890" marT="23945" marB="23945"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343541"/>
                    </a:solidFill>
                  </a:tcPr>
                </a:tc>
                <a:tc>
                  <a:txBody>
                    <a:bodyPr/>
                    <a:lstStyle/>
                    <a:p>
                      <a:pPr algn="ctr" fontAlgn="base"/>
                      <a:r>
                        <a:rPr lang="en-US" sz="1800" dirty="0">
                          <a:solidFill>
                            <a:schemeClr val="bg1"/>
                          </a:solidFill>
                          <a:effectLst/>
                        </a:rPr>
                        <a:t>₹14,98,500 (1500 students)</a:t>
                      </a:r>
                    </a:p>
                  </a:txBody>
                  <a:tcPr marL="47890" marR="47890" marT="23945" marB="23945"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343541"/>
                    </a:solidFill>
                  </a:tcPr>
                </a:tc>
                <a:tc>
                  <a:txBody>
                    <a:bodyPr/>
                    <a:lstStyle/>
                    <a:p>
                      <a:pPr algn="ctr" fontAlgn="base"/>
                      <a:r>
                        <a:rPr lang="en-US" sz="1800" dirty="0">
                          <a:solidFill>
                            <a:schemeClr val="bg1"/>
                          </a:solidFill>
                          <a:effectLst/>
                        </a:rPr>
                        <a:t>₹ 28,80,000 (8 institutions)</a:t>
                      </a:r>
                    </a:p>
                  </a:txBody>
                  <a:tcPr marL="47890" marR="47890" marT="23945" marB="23945"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343541"/>
                    </a:solidFill>
                  </a:tcPr>
                </a:tc>
                <a:tc>
                  <a:txBody>
                    <a:bodyPr/>
                    <a:lstStyle/>
                    <a:p>
                      <a:pPr algn="ctr" fontAlgn="base"/>
                      <a:r>
                        <a:rPr lang="en-US" sz="1800" dirty="0">
                          <a:solidFill>
                            <a:schemeClr val="bg1"/>
                          </a:solidFill>
                          <a:effectLst/>
                        </a:rPr>
                        <a:t>₹ 4,05,000 (15 counselors)</a:t>
                      </a:r>
                    </a:p>
                  </a:txBody>
                  <a:tcPr marL="47890" marR="47890" marT="23945" marB="23945"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343541"/>
                    </a:solidFill>
                  </a:tcPr>
                </a:tc>
                <a:tc>
                  <a:txBody>
                    <a:bodyPr/>
                    <a:lstStyle/>
                    <a:p>
                      <a:pPr algn="ctr" fontAlgn="base"/>
                      <a:r>
                        <a:rPr lang="en-US" sz="1800" dirty="0">
                          <a:solidFill>
                            <a:schemeClr val="bg1"/>
                          </a:solidFill>
                          <a:effectLst/>
                        </a:rPr>
                        <a:t>₹47,83,500</a:t>
                      </a:r>
                    </a:p>
                  </a:txBody>
                  <a:tcPr marL="47890" marR="47890" marT="23945" marB="23945"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343541"/>
                    </a:solidFill>
                  </a:tcPr>
                </a:tc>
                <a:extLst>
                  <a:ext uri="{0D108BD9-81ED-4DB2-BD59-A6C34878D82A}">
                    <a16:rowId xmlns:a16="http://schemas.microsoft.com/office/drawing/2014/main" val="2761989716"/>
                  </a:ext>
                </a:extLst>
              </a:tr>
              <a:tr h="756106">
                <a:tc>
                  <a:txBody>
                    <a:bodyPr/>
                    <a:lstStyle/>
                    <a:p>
                      <a:pPr algn="ctr" fontAlgn="base"/>
                      <a:r>
                        <a:rPr lang="en-US" sz="1800">
                          <a:solidFill>
                            <a:schemeClr val="bg1"/>
                          </a:solidFill>
                          <a:effectLst/>
                        </a:rPr>
                        <a:t>3</a:t>
                      </a:r>
                    </a:p>
                  </a:txBody>
                  <a:tcPr marL="47890" marR="47890" marT="23945" marB="23945"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343541"/>
                    </a:solidFill>
                  </a:tcPr>
                </a:tc>
                <a:tc>
                  <a:txBody>
                    <a:bodyPr/>
                    <a:lstStyle/>
                    <a:p>
                      <a:pPr algn="ctr" fontAlgn="base"/>
                      <a:r>
                        <a:rPr lang="en-US" sz="1800" dirty="0">
                          <a:solidFill>
                            <a:schemeClr val="bg1"/>
                          </a:solidFill>
                          <a:effectLst/>
                        </a:rPr>
                        <a:t>₹19,98,000 (2000 students)</a:t>
                      </a:r>
                    </a:p>
                  </a:txBody>
                  <a:tcPr marL="47890" marR="47890" marT="23945" marB="23945"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343541"/>
                    </a:solidFill>
                  </a:tcPr>
                </a:tc>
                <a:tc>
                  <a:txBody>
                    <a:bodyPr/>
                    <a:lstStyle/>
                    <a:p>
                      <a:pPr algn="ctr" fontAlgn="base"/>
                      <a:r>
                        <a:rPr lang="en-US" sz="1800" dirty="0">
                          <a:solidFill>
                            <a:schemeClr val="bg1"/>
                          </a:solidFill>
                          <a:effectLst/>
                        </a:rPr>
                        <a:t>₹ 43,20,000 (12 institutions)</a:t>
                      </a:r>
                    </a:p>
                  </a:txBody>
                  <a:tcPr marL="47890" marR="47890" marT="23945" marB="23945"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343541"/>
                    </a:solidFill>
                  </a:tcPr>
                </a:tc>
                <a:tc>
                  <a:txBody>
                    <a:bodyPr/>
                    <a:lstStyle/>
                    <a:p>
                      <a:pPr algn="ctr" fontAlgn="base"/>
                      <a:r>
                        <a:rPr lang="en-US" sz="1800" dirty="0">
                          <a:solidFill>
                            <a:schemeClr val="bg1"/>
                          </a:solidFill>
                          <a:effectLst/>
                        </a:rPr>
                        <a:t>₹5,40,000(20 counselors)</a:t>
                      </a:r>
                    </a:p>
                  </a:txBody>
                  <a:tcPr marL="47890" marR="47890" marT="23945" marB="23945"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343541"/>
                    </a:solidFill>
                  </a:tcPr>
                </a:tc>
                <a:tc>
                  <a:txBody>
                    <a:bodyPr/>
                    <a:lstStyle/>
                    <a:p>
                      <a:pPr algn="ctr" fontAlgn="base"/>
                      <a:r>
                        <a:rPr lang="en-US" sz="1800" dirty="0">
                          <a:solidFill>
                            <a:schemeClr val="bg1"/>
                          </a:solidFill>
                          <a:effectLst/>
                        </a:rPr>
                        <a:t>₹68,58,000</a:t>
                      </a:r>
                    </a:p>
                  </a:txBody>
                  <a:tcPr marL="47890" marR="47890" marT="23945" marB="23945"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343541"/>
                    </a:solidFill>
                  </a:tcPr>
                </a:tc>
                <a:extLst>
                  <a:ext uri="{0D108BD9-81ED-4DB2-BD59-A6C34878D82A}">
                    <a16:rowId xmlns:a16="http://schemas.microsoft.com/office/drawing/2014/main" val="1853210007"/>
                  </a:ext>
                </a:extLst>
              </a:tr>
              <a:tr h="756106">
                <a:tc>
                  <a:txBody>
                    <a:bodyPr/>
                    <a:lstStyle/>
                    <a:p>
                      <a:pPr algn="ctr" fontAlgn="base"/>
                      <a:r>
                        <a:rPr lang="en-US" sz="1800">
                          <a:solidFill>
                            <a:schemeClr val="bg1"/>
                          </a:solidFill>
                          <a:effectLst/>
                        </a:rPr>
                        <a:t>4</a:t>
                      </a:r>
                    </a:p>
                  </a:txBody>
                  <a:tcPr marL="47890" marR="47890" marT="23945" marB="23945"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343541"/>
                    </a:solidFill>
                  </a:tcPr>
                </a:tc>
                <a:tc>
                  <a:txBody>
                    <a:bodyPr/>
                    <a:lstStyle/>
                    <a:p>
                      <a:pPr algn="ctr" fontAlgn="base"/>
                      <a:r>
                        <a:rPr lang="en-US" sz="1800" dirty="0">
                          <a:solidFill>
                            <a:schemeClr val="bg1"/>
                          </a:solidFill>
                          <a:effectLst/>
                        </a:rPr>
                        <a:t>₹24,97,500 (2500 students)</a:t>
                      </a:r>
                    </a:p>
                  </a:txBody>
                  <a:tcPr marL="47890" marR="47890" marT="23945" marB="23945"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343541"/>
                    </a:solidFill>
                  </a:tcPr>
                </a:tc>
                <a:tc>
                  <a:txBody>
                    <a:bodyPr/>
                    <a:lstStyle/>
                    <a:p>
                      <a:pPr algn="ctr" fontAlgn="base"/>
                      <a:r>
                        <a:rPr lang="en-US" sz="1800" dirty="0">
                          <a:solidFill>
                            <a:schemeClr val="bg1"/>
                          </a:solidFill>
                          <a:effectLst/>
                        </a:rPr>
                        <a:t>₹54,00,000 (15 institutions)</a:t>
                      </a:r>
                    </a:p>
                  </a:txBody>
                  <a:tcPr marL="47890" marR="47890" marT="23945" marB="23945"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343541"/>
                    </a:solidFill>
                  </a:tcPr>
                </a:tc>
                <a:tc>
                  <a:txBody>
                    <a:bodyPr/>
                    <a:lstStyle/>
                    <a:p>
                      <a:pPr algn="ctr" fontAlgn="base"/>
                      <a:r>
                        <a:rPr lang="en-US" sz="1800" dirty="0">
                          <a:solidFill>
                            <a:schemeClr val="bg1"/>
                          </a:solidFill>
                          <a:effectLst/>
                        </a:rPr>
                        <a:t>₹6,75,000 (25 counselors)</a:t>
                      </a:r>
                    </a:p>
                  </a:txBody>
                  <a:tcPr marL="47890" marR="47890" marT="23945" marB="23945"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343541"/>
                    </a:solidFill>
                  </a:tcPr>
                </a:tc>
                <a:tc>
                  <a:txBody>
                    <a:bodyPr/>
                    <a:lstStyle/>
                    <a:p>
                      <a:pPr algn="ctr" fontAlgn="base"/>
                      <a:r>
                        <a:rPr lang="en-US" sz="1800" dirty="0">
                          <a:solidFill>
                            <a:schemeClr val="bg1"/>
                          </a:solidFill>
                          <a:effectLst/>
                        </a:rPr>
                        <a:t>₹85,72,500</a:t>
                      </a:r>
                    </a:p>
                  </a:txBody>
                  <a:tcPr marL="47890" marR="47890" marT="23945" marB="23945"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343541"/>
                    </a:solidFill>
                  </a:tcPr>
                </a:tc>
                <a:extLst>
                  <a:ext uri="{0D108BD9-81ED-4DB2-BD59-A6C34878D82A}">
                    <a16:rowId xmlns:a16="http://schemas.microsoft.com/office/drawing/2014/main" val="4238403270"/>
                  </a:ext>
                </a:extLst>
              </a:tr>
              <a:tr h="756106">
                <a:tc>
                  <a:txBody>
                    <a:bodyPr/>
                    <a:lstStyle/>
                    <a:p>
                      <a:pPr algn="ctr" fontAlgn="base"/>
                      <a:r>
                        <a:rPr lang="en-US" sz="1800">
                          <a:solidFill>
                            <a:schemeClr val="bg1"/>
                          </a:solidFill>
                          <a:effectLst/>
                        </a:rPr>
                        <a:t>5</a:t>
                      </a:r>
                    </a:p>
                  </a:txBody>
                  <a:tcPr marL="47890" marR="47890" marT="23945" marB="23945"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9525" cap="flat" cmpd="sng" algn="ctr">
                      <a:solidFill>
                        <a:srgbClr val="D9D9E3"/>
                      </a:solidFill>
                      <a:prstDash val="solid"/>
                      <a:round/>
                      <a:headEnd type="none" w="med" len="med"/>
                      <a:tailEnd type="none" w="med" len="med"/>
                    </a:lnB>
                    <a:solidFill>
                      <a:srgbClr val="343541"/>
                    </a:solidFill>
                  </a:tcPr>
                </a:tc>
                <a:tc>
                  <a:txBody>
                    <a:bodyPr/>
                    <a:lstStyle/>
                    <a:p>
                      <a:pPr algn="ctr" fontAlgn="base"/>
                      <a:r>
                        <a:rPr lang="en-US" sz="1800" dirty="0">
                          <a:solidFill>
                            <a:schemeClr val="bg1"/>
                          </a:solidFill>
                          <a:effectLst/>
                        </a:rPr>
                        <a:t>₹29,97,000 (3000 students)</a:t>
                      </a:r>
                    </a:p>
                  </a:txBody>
                  <a:tcPr marL="47890" marR="47890" marT="23945" marB="23945"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9525" cap="flat" cmpd="sng" algn="ctr">
                      <a:solidFill>
                        <a:srgbClr val="D9D9E3"/>
                      </a:solidFill>
                      <a:prstDash val="solid"/>
                      <a:round/>
                      <a:headEnd type="none" w="med" len="med"/>
                      <a:tailEnd type="none" w="med" len="med"/>
                    </a:lnB>
                    <a:solidFill>
                      <a:srgbClr val="343541"/>
                    </a:solidFill>
                  </a:tcPr>
                </a:tc>
                <a:tc>
                  <a:txBody>
                    <a:bodyPr/>
                    <a:lstStyle/>
                    <a:p>
                      <a:pPr algn="ctr" fontAlgn="base"/>
                      <a:r>
                        <a:rPr lang="en-US" sz="1800" dirty="0">
                          <a:solidFill>
                            <a:schemeClr val="bg1"/>
                          </a:solidFill>
                          <a:effectLst/>
                        </a:rPr>
                        <a:t>₹ 72,00,000 (20 institutions)</a:t>
                      </a:r>
                    </a:p>
                  </a:txBody>
                  <a:tcPr marL="47890" marR="47890" marT="23945" marB="23945"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9525" cap="flat" cmpd="sng" algn="ctr">
                      <a:solidFill>
                        <a:srgbClr val="D9D9E3"/>
                      </a:solidFill>
                      <a:prstDash val="solid"/>
                      <a:round/>
                      <a:headEnd type="none" w="med" len="med"/>
                      <a:tailEnd type="none" w="med" len="med"/>
                    </a:lnB>
                    <a:solidFill>
                      <a:srgbClr val="343541"/>
                    </a:solidFill>
                  </a:tcPr>
                </a:tc>
                <a:tc>
                  <a:txBody>
                    <a:bodyPr/>
                    <a:lstStyle/>
                    <a:p>
                      <a:pPr algn="ctr" fontAlgn="base"/>
                      <a:r>
                        <a:rPr lang="en-US" sz="1800" dirty="0">
                          <a:solidFill>
                            <a:schemeClr val="bg1"/>
                          </a:solidFill>
                          <a:effectLst/>
                        </a:rPr>
                        <a:t>₹8,10,000 (30 counselors)</a:t>
                      </a:r>
                    </a:p>
                  </a:txBody>
                  <a:tcPr marL="47890" marR="47890" marT="23945" marB="23945"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9525" cap="flat" cmpd="sng" algn="ctr">
                      <a:solidFill>
                        <a:srgbClr val="D9D9E3"/>
                      </a:solidFill>
                      <a:prstDash val="solid"/>
                      <a:round/>
                      <a:headEnd type="none" w="med" len="med"/>
                      <a:tailEnd type="none" w="med" len="med"/>
                    </a:lnB>
                    <a:solidFill>
                      <a:srgbClr val="343541"/>
                    </a:solidFill>
                  </a:tcPr>
                </a:tc>
                <a:tc>
                  <a:txBody>
                    <a:bodyPr/>
                    <a:lstStyle/>
                    <a:p>
                      <a:pPr algn="ctr" fontAlgn="base"/>
                      <a:r>
                        <a:rPr lang="en-US" sz="1800" dirty="0">
                          <a:solidFill>
                            <a:schemeClr val="bg1"/>
                          </a:solidFill>
                          <a:effectLst/>
                        </a:rPr>
                        <a:t>₹1,10,07,000</a:t>
                      </a:r>
                    </a:p>
                  </a:txBody>
                  <a:tcPr marL="47890" marR="47890" marT="23945" marB="23945"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9525" cap="flat" cmpd="sng" algn="ctr">
                      <a:solidFill>
                        <a:srgbClr val="D9D9E3"/>
                      </a:solidFill>
                      <a:prstDash val="solid"/>
                      <a:round/>
                      <a:headEnd type="none" w="med" len="med"/>
                      <a:tailEnd type="none" w="med" len="med"/>
                    </a:lnB>
                    <a:solidFill>
                      <a:srgbClr val="343541"/>
                    </a:solidFill>
                  </a:tcPr>
                </a:tc>
                <a:extLst>
                  <a:ext uri="{0D108BD9-81ED-4DB2-BD59-A6C34878D82A}">
                    <a16:rowId xmlns:a16="http://schemas.microsoft.com/office/drawing/2014/main" val="3641772881"/>
                  </a:ext>
                </a:extLst>
              </a:tr>
            </a:tbl>
          </a:graphicData>
        </a:graphic>
      </p:graphicFrame>
      <p:sp>
        <p:nvSpPr>
          <p:cNvPr id="5" name="Rectangle 1">
            <a:extLst>
              <a:ext uri="{FF2B5EF4-FFF2-40B4-BE49-F238E27FC236}">
                <a16:creationId xmlns:a16="http://schemas.microsoft.com/office/drawing/2014/main" id="{CC0CAC8A-6D7A-44CD-B1A4-3037A36DB563}"/>
              </a:ext>
            </a:extLst>
          </p:cNvPr>
          <p:cNvSpPr>
            <a:spLocks noChangeArrowheads="1"/>
          </p:cNvSpPr>
          <p:nvPr/>
        </p:nvSpPr>
        <p:spPr bwMode="auto">
          <a:xfrm>
            <a:off x="2591012" y="1309613"/>
            <a:ext cx="5676688"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698538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0043B333-26AB-4E9A-A609-251D0533E129}"/>
              </a:ext>
            </a:extLst>
          </p:cNvPr>
          <p:cNvCxnSpPr/>
          <p:nvPr/>
        </p:nvCxnSpPr>
        <p:spPr>
          <a:xfrm>
            <a:off x="5400675" y="1353838"/>
            <a:ext cx="1390650" cy="0"/>
          </a:xfrm>
          <a:prstGeom prst="line">
            <a:avLst/>
          </a:prstGeom>
          <a:ln w="254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A5456A75-9A3D-4277-AEC4-F610C085A2FA}"/>
              </a:ext>
            </a:extLst>
          </p:cNvPr>
          <p:cNvSpPr txBox="1"/>
          <p:nvPr/>
        </p:nvSpPr>
        <p:spPr>
          <a:xfrm>
            <a:off x="1498085" y="5121340"/>
            <a:ext cx="904415" cy="261610"/>
          </a:xfrm>
          <a:prstGeom prst="rect">
            <a:avLst/>
          </a:prstGeom>
          <a:noFill/>
        </p:spPr>
        <p:txBody>
          <a:bodyPr wrap="none" rtlCol="0">
            <a:spAutoFit/>
          </a:bodyPr>
          <a:lstStyle/>
          <a:p>
            <a:pPr algn="ctr"/>
            <a:r>
              <a:rPr lang="en-US" sz="1100" dirty="0">
                <a:solidFill>
                  <a:schemeClr val="bg1"/>
                </a:solidFill>
              </a:rPr>
              <a:t>LEARN NOW</a:t>
            </a:r>
          </a:p>
        </p:txBody>
      </p:sp>
      <p:sp>
        <p:nvSpPr>
          <p:cNvPr id="4" name="Title 3">
            <a:extLst>
              <a:ext uri="{FF2B5EF4-FFF2-40B4-BE49-F238E27FC236}">
                <a16:creationId xmlns:a16="http://schemas.microsoft.com/office/drawing/2014/main" id="{48844E17-D4A5-4BEF-871D-3E546BC19976}"/>
              </a:ext>
            </a:extLst>
          </p:cNvPr>
          <p:cNvSpPr txBox="1">
            <a:spLocks/>
          </p:cNvSpPr>
          <p:nvPr/>
        </p:nvSpPr>
        <p:spPr>
          <a:xfrm>
            <a:off x="752475" y="474269"/>
            <a:ext cx="10687050" cy="687624"/>
          </a:xfrm>
          <a:prstGeom prst="rect">
            <a:avLst/>
          </a:prstGeom>
          <a:noFill/>
        </p:spPr>
        <p:txBody>
          <a:bodyPr wrap="square" rtlCol="0">
            <a:spAutoFit/>
          </a:bodyPr>
          <a:lstStyle>
            <a:defPPr>
              <a:defRPr lang="en-US"/>
            </a:defPPr>
            <a:lvl1pPr>
              <a:lnSpc>
                <a:spcPct val="80000"/>
              </a:lnSpc>
              <a:defRPr sz="6000">
                <a:solidFill>
                  <a:schemeClr val="bg1"/>
                </a:solidFill>
                <a:latin typeface="Montserrat" panose="02000000000000000000" pitchFamily="2" charset="0"/>
                <a:cs typeface="Montserrat" panose="02000000000000000000" pitchFamily="2" charset="0"/>
              </a:defRPr>
            </a:lvl1pPr>
          </a:lstStyle>
          <a:p>
            <a:pPr algn="ctr"/>
            <a:r>
              <a:rPr lang="en-IN" sz="4800" b="1" dirty="0">
                <a:solidFill>
                  <a:srgbClr val="545454"/>
                </a:solidFill>
              </a:rPr>
              <a:t>10. The Team</a:t>
            </a:r>
            <a:endParaRPr lang="id-ID" sz="4800" b="1" dirty="0">
              <a:gradFill>
                <a:gsLst>
                  <a:gs pos="0">
                    <a:schemeClr val="accent1"/>
                  </a:gs>
                  <a:gs pos="100000">
                    <a:schemeClr val="accent4"/>
                  </a:gs>
                </a:gsLst>
                <a:lin ang="2700000" scaled="1"/>
              </a:gradFill>
            </a:endParaRPr>
          </a:p>
        </p:txBody>
      </p:sp>
      <p:pic>
        <p:nvPicPr>
          <p:cNvPr id="5" name="Picture 2" descr="profile picture">
            <a:extLst>
              <a:ext uri="{FF2B5EF4-FFF2-40B4-BE49-F238E27FC236}">
                <a16:creationId xmlns:a16="http://schemas.microsoft.com/office/drawing/2014/main" id="{FBB77110-3B6F-4AFD-AC0F-D246CBB3B85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1939" y="2185470"/>
            <a:ext cx="1912292" cy="1912292"/>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6" descr="https://media-hyd1-1.cdn.whatsapp.net/v/t61.24694-24/312247499_6322250197807845_2277311655983511173_n.jpg?ccb=11-4&amp;oh=01_AdQRzZpdpaWOL8ZJ9rCWD72RLF6lCshNOw12TbDjQiEulQ&amp;oe=65C1A172&amp;_nc_sid=e6ed6c&amp;_nc_cat=101">
            <a:extLst>
              <a:ext uri="{FF2B5EF4-FFF2-40B4-BE49-F238E27FC236}">
                <a16:creationId xmlns:a16="http://schemas.microsoft.com/office/drawing/2014/main" id="{954196C6-D8A3-45AC-B9D6-DF133C2C797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7508" t="34533" r="7897"/>
          <a:stretch/>
        </p:blipFill>
        <p:spPr bwMode="auto">
          <a:xfrm>
            <a:off x="3496963" y="2185470"/>
            <a:ext cx="2178908" cy="191229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8" descr="Pradip Dound">
            <a:extLst>
              <a:ext uri="{FF2B5EF4-FFF2-40B4-BE49-F238E27FC236}">
                <a16:creationId xmlns:a16="http://schemas.microsoft.com/office/drawing/2014/main" id="{68F8695E-FC9D-4F21-9718-AD1F593AC19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76404" y="2185470"/>
            <a:ext cx="1905000" cy="190500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10" descr="Nilesh Thengde">
            <a:extLst>
              <a:ext uri="{FF2B5EF4-FFF2-40B4-BE49-F238E27FC236}">
                <a16:creationId xmlns:a16="http://schemas.microsoft.com/office/drawing/2014/main" id="{DEA63B84-31B3-43FA-BFFA-78E441903F6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381937" y="2178178"/>
            <a:ext cx="1912292" cy="1912292"/>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BFFEC347-DD6D-4175-AC26-48E23C891EC4}"/>
              </a:ext>
            </a:extLst>
          </p:cNvPr>
          <p:cNvSpPr/>
          <p:nvPr/>
        </p:nvSpPr>
        <p:spPr>
          <a:xfrm>
            <a:off x="752475" y="4331728"/>
            <a:ext cx="1461810" cy="369332"/>
          </a:xfrm>
          <a:prstGeom prst="rect">
            <a:avLst/>
          </a:prstGeom>
        </p:spPr>
        <p:txBody>
          <a:bodyPr wrap="none">
            <a:spAutoFit/>
          </a:bodyPr>
          <a:lstStyle/>
          <a:p>
            <a:r>
              <a:rPr lang="en-US" b="1" dirty="0">
                <a:solidFill>
                  <a:srgbClr val="545454"/>
                </a:solidFill>
                <a:latin typeface="Söhne"/>
              </a:rPr>
              <a:t>Atharva Joshi</a:t>
            </a:r>
            <a:endParaRPr lang="en-US" dirty="0"/>
          </a:p>
        </p:txBody>
      </p:sp>
      <p:sp>
        <p:nvSpPr>
          <p:cNvPr id="10" name="Rectangle 9">
            <a:extLst>
              <a:ext uri="{FF2B5EF4-FFF2-40B4-BE49-F238E27FC236}">
                <a16:creationId xmlns:a16="http://schemas.microsoft.com/office/drawing/2014/main" id="{09260452-2E75-409C-9325-53F7DE9BBCCD}"/>
              </a:ext>
            </a:extLst>
          </p:cNvPr>
          <p:cNvSpPr/>
          <p:nvPr/>
        </p:nvSpPr>
        <p:spPr>
          <a:xfrm>
            <a:off x="3855512" y="4331728"/>
            <a:ext cx="1429237" cy="369332"/>
          </a:xfrm>
          <a:prstGeom prst="rect">
            <a:avLst/>
          </a:prstGeom>
        </p:spPr>
        <p:txBody>
          <a:bodyPr wrap="none">
            <a:spAutoFit/>
          </a:bodyPr>
          <a:lstStyle/>
          <a:p>
            <a:r>
              <a:rPr lang="en-US" b="1" dirty="0" err="1">
                <a:solidFill>
                  <a:srgbClr val="545454"/>
                </a:solidFill>
                <a:latin typeface="Söhne"/>
              </a:rPr>
              <a:t>Preshit</a:t>
            </a:r>
            <a:r>
              <a:rPr lang="en-US" b="1" dirty="0">
                <a:solidFill>
                  <a:srgbClr val="545454"/>
                </a:solidFill>
                <a:latin typeface="Söhne"/>
              </a:rPr>
              <a:t> Desai</a:t>
            </a:r>
            <a:endParaRPr lang="en-US" dirty="0"/>
          </a:p>
        </p:txBody>
      </p:sp>
      <p:sp>
        <p:nvSpPr>
          <p:cNvPr id="11" name="Rectangle 10">
            <a:extLst>
              <a:ext uri="{FF2B5EF4-FFF2-40B4-BE49-F238E27FC236}">
                <a16:creationId xmlns:a16="http://schemas.microsoft.com/office/drawing/2014/main" id="{461B95B8-4E98-4067-B852-AD20647FA00F}"/>
              </a:ext>
            </a:extLst>
          </p:cNvPr>
          <p:cNvSpPr/>
          <p:nvPr/>
        </p:nvSpPr>
        <p:spPr>
          <a:xfrm>
            <a:off x="6814285" y="4331728"/>
            <a:ext cx="1494063" cy="369332"/>
          </a:xfrm>
          <a:prstGeom prst="rect">
            <a:avLst/>
          </a:prstGeom>
        </p:spPr>
        <p:txBody>
          <a:bodyPr wrap="none">
            <a:spAutoFit/>
          </a:bodyPr>
          <a:lstStyle/>
          <a:p>
            <a:r>
              <a:rPr lang="en-US" b="1" dirty="0">
                <a:solidFill>
                  <a:srgbClr val="545454"/>
                </a:solidFill>
                <a:latin typeface="Söhne"/>
              </a:rPr>
              <a:t>Pradip </a:t>
            </a:r>
            <a:r>
              <a:rPr lang="en-US" b="1" dirty="0" err="1">
                <a:solidFill>
                  <a:srgbClr val="545454"/>
                </a:solidFill>
                <a:latin typeface="Söhne"/>
              </a:rPr>
              <a:t>Dound</a:t>
            </a:r>
            <a:endParaRPr lang="en-US" dirty="0"/>
          </a:p>
        </p:txBody>
      </p:sp>
      <p:sp>
        <p:nvSpPr>
          <p:cNvPr id="12" name="Rectangle 11">
            <a:extLst>
              <a:ext uri="{FF2B5EF4-FFF2-40B4-BE49-F238E27FC236}">
                <a16:creationId xmlns:a16="http://schemas.microsoft.com/office/drawing/2014/main" id="{98D262B4-179E-45A4-9CAA-A6AFDD835DDB}"/>
              </a:ext>
            </a:extLst>
          </p:cNvPr>
          <p:cNvSpPr/>
          <p:nvPr/>
        </p:nvSpPr>
        <p:spPr>
          <a:xfrm>
            <a:off x="9511254" y="4300150"/>
            <a:ext cx="1653658" cy="369332"/>
          </a:xfrm>
          <a:prstGeom prst="rect">
            <a:avLst/>
          </a:prstGeom>
        </p:spPr>
        <p:txBody>
          <a:bodyPr wrap="none">
            <a:spAutoFit/>
          </a:bodyPr>
          <a:lstStyle/>
          <a:p>
            <a:r>
              <a:rPr lang="en-US" b="1" dirty="0">
                <a:solidFill>
                  <a:srgbClr val="545454"/>
                </a:solidFill>
                <a:latin typeface="Söhne"/>
              </a:rPr>
              <a:t>Nilesh </a:t>
            </a:r>
            <a:r>
              <a:rPr lang="en-US" b="1" dirty="0" err="1">
                <a:solidFill>
                  <a:srgbClr val="545454"/>
                </a:solidFill>
                <a:latin typeface="Söhne"/>
              </a:rPr>
              <a:t>Thengde</a:t>
            </a:r>
            <a:endParaRPr lang="en-US" dirty="0"/>
          </a:p>
        </p:txBody>
      </p:sp>
      <p:sp>
        <p:nvSpPr>
          <p:cNvPr id="13" name="Rectangle 12">
            <a:extLst>
              <a:ext uri="{FF2B5EF4-FFF2-40B4-BE49-F238E27FC236}">
                <a16:creationId xmlns:a16="http://schemas.microsoft.com/office/drawing/2014/main" id="{0C8FDCF4-0F8E-432F-B3B4-3E8BCFF94E21}"/>
              </a:ext>
            </a:extLst>
          </p:cNvPr>
          <p:cNvSpPr/>
          <p:nvPr/>
        </p:nvSpPr>
        <p:spPr>
          <a:xfrm>
            <a:off x="484009" y="4677243"/>
            <a:ext cx="1998752" cy="923330"/>
          </a:xfrm>
          <a:prstGeom prst="rect">
            <a:avLst/>
          </a:prstGeom>
        </p:spPr>
        <p:txBody>
          <a:bodyPr wrap="none">
            <a:spAutoFit/>
          </a:bodyPr>
          <a:lstStyle/>
          <a:p>
            <a:pPr algn="ctr"/>
            <a:r>
              <a:rPr lang="en-US" dirty="0">
                <a:solidFill>
                  <a:srgbClr val="545454"/>
                </a:solidFill>
                <a:latin typeface="Söhne"/>
              </a:rPr>
              <a:t>Team Leader</a:t>
            </a:r>
          </a:p>
          <a:p>
            <a:pPr algn="ctr"/>
            <a:r>
              <a:rPr lang="en-US" dirty="0">
                <a:solidFill>
                  <a:srgbClr val="545454"/>
                </a:solidFill>
                <a:latin typeface="Söhne"/>
              </a:rPr>
              <a:t>Web Developer, </a:t>
            </a:r>
          </a:p>
          <a:p>
            <a:pPr algn="ctr"/>
            <a:r>
              <a:rPr lang="en-US" dirty="0">
                <a:solidFill>
                  <a:srgbClr val="545454"/>
                </a:solidFill>
                <a:latin typeface="Söhne"/>
              </a:rPr>
              <a:t>Team Management</a:t>
            </a:r>
            <a:endParaRPr lang="en-US" dirty="0"/>
          </a:p>
        </p:txBody>
      </p:sp>
      <p:sp>
        <p:nvSpPr>
          <p:cNvPr id="14" name="Rectangle 13">
            <a:extLst>
              <a:ext uri="{FF2B5EF4-FFF2-40B4-BE49-F238E27FC236}">
                <a16:creationId xmlns:a16="http://schemas.microsoft.com/office/drawing/2014/main" id="{630CE748-1420-407C-952D-654176040D8F}"/>
              </a:ext>
            </a:extLst>
          </p:cNvPr>
          <p:cNvSpPr/>
          <p:nvPr/>
        </p:nvSpPr>
        <p:spPr>
          <a:xfrm>
            <a:off x="3809441" y="4677242"/>
            <a:ext cx="1553951" cy="646331"/>
          </a:xfrm>
          <a:prstGeom prst="rect">
            <a:avLst/>
          </a:prstGeom>
        </p:spPr>
        <p:txBody>
          <a:bodyPr wrap="none">
            <a:spAutoFit/>
          </a:bodyPr>
          <a:lstStyle/>
          <a:p>
            <a:pPr algn="ctr"/>
            <a:r>
              <a:rPr lang="en-US" dirty="0">
                <a:solidFill>
                  <a:srgbClr val="545454"/>
                </a:solidFill>
                <a:latin typeface="Söhne"/>
              </a:rPr>
              <a:t>Team Member</a:t>
            </a:r>
          </a:p>
          <a:p>
            <a:pPr algn="ctr"/>
            <a:r>
              <a:rPr lang="en-US" dirty="0">
                <a:solidFill>
                  <a:srgbClr val="545454"/>
                </a:solidFill>
                <a:latin typeface="Söhne"/>
              </a:rPr>
              <a:t>AIML Engineer</a:t>
            </a:r>
            <a:endParaRPr lang="en-US" dirty="0"/>
          </a:p>
        </p:txBody>
      </p:sp>
      <p:sp>
        <p:nvSpPr>
          <p:cNvPr id="15" name="Rectangle 14">
            <a:extLst>
              <a:ext uri="{FF2B5EF4-FFF2-40B4-BE49-F238E27FC236}">
                <a16:creationId xmlns:a16="http://schemas.microsoft.com/office/drawing/2014/main" id="{F946D201-CA08-4F0E-AB9D-C6111F18DA97}"/>
              </a:ext>
            </a:extLst>
          </p:cNvPr>
          <p:cNvSpPr/>
          <p:nvPr/>
        </p:nvSpPr>
        <p:spPr>
          <a:xfrm>
            <a:off x="9063115" y="4682004"/>
            <a:ext cx="2517036" cy="646331"/>
          </a:xfrm>
          <a:prstGeom prst="rect">
            <a:avLst/>
          </a:prstGeom>
        </p:spPr>
        <p:txBody>
          <a:bodyPr wrap="none">
            <a:spAutoFit/>
          </a:bodyPr>
          <a:lstStyle/>
          <a:p>
            <a:pPr algn="ctr"/>
            <a:r>
              <a:rPr lang="en-US" dirty="0">
                <a:solidFill>
                  <a:srgbClr val="545454"/>
                </a:solidFill>
                <a:latin typeface="Söhne"/>
              </a:rPr>
              <a:t>Team Member</a:t>
            </a:r>
          </a:p>
          <a:p>
            <a:pPr algn="ctr"/>
            <a:r>
              <a:rPr lang="en-US" dirty="0">
                <a:solidFill>
                  <a:srgbClr val="545454"/>
                </a:solidFill>
                <a:latin typeface="Söhne"/>
              </a:rPr>
              <a:t>Marketing &amp; Distribution</a:t>
            </a:r>
            <a:endParaRPr lang="en-US" dirty="0"/>
          </a:p>
        </p:txBody>
      </p:sp>
      <p:sp>
        <p:nvSpPr>
          <p:cNvPr id="16" name="Rectangle 15">
            <a:extLst>
              <a:ext uri="{FF2B5EF4-FFF2-40B4-BE49-F238E27FC236}">
                <a16:creationId xmlns:a16="http://schemas.microsoft.com/office/drawing/2014/main" id="{B5884194-A8FE-4328-B385-89D2DCC3B962}"/>
              </a:ext>
            </a:extLst>
          </p:cNvPr>
          <p:cNvSpPr/>
          <p:nvPr/>
        </p:nvSpPr>
        <p:spPr>
          <a:xfrm>
            <a:off x="6730928" y="4701060"/>
            <a:ext cx="1660776" cy="646331"/>
          </a:xfrm>
          <a:prstGeom prst="rect">
            <a:avLst/>
          </a:prstGeom>
        </p:spPr>
        <p:txBody>
          <a:bodyPr wrap="none">
            <a:spAutoFit/>
          </a:bodyPr>
          <a:lstStyle/>
          <a:p>
            <a:pPr algn="ctr"/>
            <a:r>
              <a:rPr lang="en-US" dirty="0">
                <a:solidFill>
                  <a:srgbClr val="545454"/>
                </a:solidFill>
                <a:latin typeface="Söhne"/>
              </a:rPr>
              <a:t>Team Member</a:t>
            </a:r>
          </a:p>
          <a:p>
            <a:pPr algn="ctr"/>
            <a:r>
              <a:rPr lang="en-US" dirty="0">
                <a:solidFill>
                  <a:srgbClr val="545454"/>
                </a:solidFill>
                <a:latin typeface="Söhne"/>
              </a:rPr>
              <a:t>Web Developer</a:t>
            </a:r>
            <a:endParaRPr lang="en-US" dirty="0"/>
          </a:p>
        </p:txBody>
      </p:sp>
    </p:spTree>
    <p:extLst>
      <p:ext uri="{BB962C8B-B14F-4D97-AF65-F5344CB8AC3E}">
        <p14:creationId xmlns:p14="http://schemas.microsoft.com/office/powerpoint/2010/main" val="22325524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ircle: Hollow 10">
            <a:extLst>
              <a:ext uri="{FF2B5EF4-FFF2-40B4-BE49-F238E27FC236}">
                <a16:creationId xmlns:a16="http://schemas.microsoft.com/office/drawing/2014/main" id="{48C99F73-41E1-4623-A549-19C9EE5DDBCA}"/>
              </a:ext>
            </a:extLst>
          </p:cNvPr>
          <p:cNvSpPr/>
          <p:nvPr/>
        </p:nvSpPr>
        <p:spPr>
          <a:xfrm>
            <a:off x="1171303" y="-1495697"/>
            <a:ext cx="9849394" cy="9849394"/>
          </a:xfrm>
          <a:prstGeom prst="donut">
            <a:avLst>
              <a:gd name="adj" fmla="val 22544"/>
            </a:avLst>
          </a:prstGeom>
          <a:solidFill>
            <a:srgbClr val="F9F9F9"/>
          </a:solidFill>
          <a:ln>
            <a:noFill/>
          </a:ln>
          <a:effectLst>
            <a:outerShdw blurRad="673100" sx="102000" sy="102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Rectangle 11">
            <a:extLst>
              <a:ext uri="{FF2B5EF4-FFF2-40B4-BE49-F238E27FC236}">
                <a16:creationId xmlns:a16="http://schemas.microsoft.com/office/drawing/2014/main" id="{8120F3FE-BE14-4891-BD63-F7FF6D665C9D}"/>
              </a:ext>
            </a:extLst>
          </p:cNvPr>
          <p:cNvSpPr/>
          <p:nvPr/>
        </p:nvSpPr>
        <p:spPr>
          <a:xfrm>
            <a:off x="3082833" y="2332957"/>
            <a:ext cx="3233533" cy="1746913"/>
          </a:xfrm>
          <a:prstGeom prst="rect">
            <a:avLst/>
          </a:prstGeom>
          <a:noFill/>
          <a:ln w="57150">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3" name="Rectangle 12">
            <a:extLst>
              <a:ext uri="{FF2B5EF4-FFF2-40B4-BE49-F238E27FC236}">
                <a16:creationId xmlns:a16="http://schemas.microsoft.com/office/drawing/2014/main" id="{204719C8-C129-4806-AEB4-5C58119C47A7}"/>
              </a:ext>
            </a:extLst>
          </p:cNvPr>
          <p:cNvSpPr/>
          <p:nvPr/>
        </p:nvSpPr>
        <p:spPr>
          <a:xfrm>
            <a:off x="5553228" y="2552458"/>
            <a:ext cx="1326108" cy="1307910"/>
          </a:xfrm>
          <a:prstGeom prst="rect">
            <a:avLst/>
          </a:prstGeom>
          <a:solidFill>
            <a:schemeClr val="bg1"/>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4" name="TextBox 13">
            <a:extLst>
              <a:ext uri="{FF2B5EF4-FFF2-40B4-BE49-F238E27FC236}">
                <a16:creationId xmlns:a16="http://schemas.microsoft.com/office/drawing/2014/main" id="{E99AEC56-B29C-4472-A809-7DD77B83A1B5}"/>
              </a:ext>
            </a:extLst>
          </p:cNvPr>
          <p:cNvSpPr txBox="1"/>
          <p:nvPr/>
        </p:nvSpPr>
        <p:spPr>
          <a:xfrm>
            <a:off x="3428443" y="2421583"/>
            <a:ext cx="5335115" cy="1446550"/>
          </a:xfrm>
          <a:prstGeom prst="rect">
            <a:avLst/>
          </a:prstGeom>
          <a:noFill/>
        </p:spPr>
        <p:txBody>
          <a:bodyPr wrap="none" rtlCol="0">
            <a:spAutoFit/>
          </a:bodyPr>
          <a:lstStyle/>
          <a:p>
            <a:r>
              <a:rPr lang="en-US" sz="8800" b="1" spc="600" dirty="0">
                <a:solidFill>
                  <a:schemeClr val="tx1">
                    <a:lumMod val="85000"/>
                    <a:lumOff val="15000"/>
                  </a:schemeClr>
                </a:solidFill>
              </a:rPr>
              <a:t>Thank</a:t>
            </a:r>
            <a:r>
              <a:rPr lang="en-US" sz="8800" i="1" spc="600" dirty="0">
                <a:solidFill>
                  <a:srgbClr val="EE2516"/>
                </a:solidFill>
              </a:rPr>
              <a:t>you</a:t>
            </a:r>
            <a:endParaRPr lang="id-ID" sz="8800" i="1" spc="600" dirty="0">
              <a:gradFill>
                <a:gsLst>
                  <a:gs pos="0">
                    <a:schemeClr val="accent1"/>
                  </a:gs>
                  <a:gs pos="100000">
                    <a:schemeClr val="accent4"/>
                  </a:gs>
                </a:gsLst>
                <a:lin ang="2700000" scaled="1"/>
              </a:gradFill>
            </a:endParaRPr>
          </a:p>
        </p:txBody>
      </p:sp>
    </p:spTree>
    <p:extLst>
      <p:ext uri="{BB962C8B-B14F-4D97-AF65-F5344CB8AC3E}">
        <p14:creationId xmlns:p14="http://schemas.microsoft.com/office/powerpoint/2010/main" val="32830851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7" name="Straight Connector 36"/>
          <p:cNvCxnSpPr/>
          <p:nvPr/>
        </p:nvCxnSpPr>
        <p:spPr>
          <a:xfrm>
            <a:off x="7075575" y="1064175"/>
            <a:ext cx="1390650" cy="0"/>
          </a:xfrm>
          <a:prstGeom prst="line">
            <a:avLst/>
          </a:prstGeom>
          <a:ln w="254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1498085" y="5121340"/>
            <a:ext cx="904415" cy="261610"/>
          </a:xfrm>
          <a:prstGeom prst="rect">
            <a:avLst/>
          </a:prstGeom>
          <a:noFill/>
        </p:spPr>
        <p:txBody>
          <a:bodyPr wrap="none" rtlCol="0">
            <a:spAutoFit/>
          </a:bodyPr>
          <a:lstStyle/>
          <a:p>
            <a:pPr algn="ctr"/>
            <a:r>
              <a:rPr lang="en-US" sz="1100" dirty="0">
                <a:solidFill>
                  <a:schemeClr val="bg1"/>
                </a:solidFill>
              </a:rPr>
              <a:t>LEARN NOW</a:t>
            </a:r>
          </a:p>
        </p:txBody>
      </p:sp>
      <p:sp>
        <p:nvSpPr>
          <p:cNvPr id="22" name="Title 3">
            <a:extLst>
              <a:ext uri="{FF2B5EF4-FFF2-40B4-BE49-F238E27FC236}">
                <a16:creationId xmlns:a16="http://schemas.microsoft.com/office/drawing/2014/main" id="{50DAB186-A58A-4DB0-8D12-49244C1CB1FC}"/>
              </a:ext>
            </a:extLst>
          </p:cNvPr>
          <p:cNvSpPr txBox="1">
            <a:spLocks/>
          </p:cNvSpPr>
          <p:nvPr/>
        </p:nvSpPr>
        <p:spPr>
          <a:xfrm>
            <a:off x="3641899" y="359211"/>
            <a:ext cx="8258002" cy="698012"/>
          </a:xfrm>
          <a:prstGeom prst="rect">
            <a:avLst/>
          </a:prstGeom>
          <a:noFill/>
        </p:spPr>
        <p:txBody>
          <a:bodyPr wrap="square" rtlCol="0">
            <a:spAutoFit/>
          </a:bodyPr>
          <a:lstStyle>
            <a:defPPr>
              <a:defRPr lang="en-US"/>
            </a:defPPr>
            <a:lvl1pPr>
              <a:lnSpc>
                <a:spcPct val="80000"/>
              </a:lnSpc>
              <a:defRPr sz="6000">
                <a:solidFill>
                  <a:schemeClr val="bg1"/>
                </a:solidFill>
                <a:latin typeface="Montserrat" panose="02000000000000000000" pitchFamily="2" charset="0"/>
                <a:cs typeface="Montserrat" panose="02000000000000000000" pitchFamily="2" charset="0"/>
              </a:defRPr>
            </a:lvl1pPr>
          </a:lstStyle>
          <a:p>
            <a:pPr algn="ctr"/>
            <a:r>
              <a:rPr lang="en-IN" sz="4800" b="1" dirty="0">
                <a:solidFill>
                  <a:srgbClr val="545454"/>
                </a:solidFill>
              </a:rPr>
              <a:t>1. The Overview</a:t>
            </a:r>
            <a:endParaRPr lang="id-ID" sz="4800" b="1" dirty="0">
              <a:gradFill>
                <a:gsLst>
                  <a:gs pos="0">
                    <a:schemeClr val="accent1"/>
                  </a:gs>
                  <a:gs pos="100000">
                    <a:schemeClr val="accent4"/>
                  </a:gs>
                </a:gsLst>
                <a:lin ang="2700000" scaled="1"/>
              </a:gradFill>
            </a:endParaRPr>
          </a:p>
        </p:txBody>
      </p:sp>
      <p:grpSp>
        <p:nvGrpSpPr>
          <p:cNvPr id="10" name="Group 9">
            <a:extLst>
              <a:ext uri="{FF2B5EF4-FFF2-40B4-BE49-F238E27FC236}">
                <a16:creationId xmlns:a16="http://schemas.microsoft.com/office/drawing/2014/main" id="{3CDBF81A-3087-43C0-B6FD-08775A09A654}"/>
              </a:ext>
            </a:extLst>
          </p:cNvPr>
          <p:cNvGrpSpPr/>
          <p:nvPr/>
        </p:nvGrpSpPr>
        <p:grpSpPr>
          <a:xfrm>
            <a:off x="1124079" y="176957"/>
            <a:ext cx="9297987" cy="6321832"/>
            <a:chOff x="100013" y="268084"/>
            <a:chExt cx="9297987" cy="6321832"/>
          </a:xfrm>
        </p:grpSpPr>
        <p:pic>
          <p:nvPicPr>
            <p:cNvPr id="9" name="Graphic 8">
              <a:extLst>
                <a:ext uri="{FF2B5EF4-FFF2-40B4-BE49-F238E27FC236}">
                  <a16:creationId xmlns:a16="http://schemas.microsoft.com/office/drawing/2014/main" id="{2669E36E-65F6-43D5-A4F6-E82855178C3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0013" y="268084"/>
              <a:ext cx="9297987" cy="6321832"/>
            </a:xfrm>
            <a:prstGeom prst="rect">
              <a:avLst/>
            </a:prstGeom>
          </p:spPr>
        </p:pic>
        <p:sp>
          <p:nvSpPr>
            <p:cNvPr id="15" name="Rectangle 14">
              <a:extLst>
                <a:ext uri="{FF2B5EF4-FFF2-40B4-BE49-F238E27FC236}">
                  <a16:creationId xmlns:a16="http://schemas.microsoft.com/office/drawing/2014/main" id="{B5D5DB30-8569-4E1B-87EB-D29748483200}"/>
                </a:ext>
              </a:extLst>
            </p:cNvPr>
            <p:cNvSpPr/>
            <p:nvPr/>
          </p:nvSpPr>
          <p:spPr>
            <a:xfrm>
              <a:off x="1533989" y="3530599"/>
              <a:ext cx="6604000" cy="27304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B77F0DF-1402-473E-848A-CF870D896348}"/>
                </a:ext>
              </a:extLst>
            </p:cNvPr>
            <p:cNvSpPr/>
            <p:nvPr/>
          </p:nvSpPr>
          <p:spPr>
            <a:xfrm>
              <a:off x="1797469" y="3926352"/>
              <a:ext cx="5974881" cy="1938992"/>
            </a:xfrm>
            <a:prstGeom prst="rect">
              <a:avLst/>
            </a:prstGeom>
          </p:spPr>
          <p:txBody>
            <a:bodyPr wrap="square">
              <a:spAutoFit/>
            </a:bodyPr>
            <a:lstStyle/>
            <a:p>
              <a:pPr lvl="0"/>
              <a:r>
                <a:rPr lang="en-US" sz="2000" dirty="0">
                  <a:latin typeface="Arial" panose="020B0604020202020204" pitchFamily="34" charset="0"/>
                  <a:ea typeface="Cascadia Code SemiLight" panose="020B0609020000020004" pitchFamily="49" charset="0"/>
                  <a:cs typeface="Arial" panose="020B0604020202020204" pitchFamily="34" charset="0"/>
                </a:rPr>
                <a:t>AI Guruji is a career guidance platform for secondary school students. Leveraging advanced AI-based counseling, aptitude tests, and detailed career paths, the platform will provide personalized insights to help students make informed decisions about their future.</a:t>
              </a:r>
              <a:endParaRPr lang="en-IN" sz="2000" dirty="0">
                <a:solidFill>
                  <a:schemeClr val="bg1"/>
                </a:solidFill>
                <a:latin typeface="Arial" panose="020B0604020202020204" pitchFamily="34" charset="0"/>
                <a:ea typeface="Cascadia Code SemiLight" panose="020B0609020000020004" pitchFamily="49" charset="0"/>
                <a:cs typeface="Arial" panose="020B0604020202020204" pitchFamily="34" charset="0"/>
              </a:endParaRPr>
            </a:p>
          </p:txBody>
        </p:sp>
      </p:grpSp>
    </p:spTree>
    <p:extLst>
      <p:ext uri="{BB962C8B-B14F-4D97-AF65-F5344CB8AC3E}">
        <p14:creationId xmlns:p14="http://schemas.microsoft.com/office/powerpoint/2010/main" val="36506456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2F3E3297-0BEF-46EB-A1A0-D7DCC3B670D2}"/>
              </a:ext>
            </a:extLst>
          </p:cNvPr>
          <p:cNvGrpSpPr/>
          <p:nvPr/>
        </p:nvGrpSpPr>
        <p:grpSpPr>
          <a:xfrm>
            <a:off x="460375" y="395535"/>
            <a:ext cx="10687050" cy="4908681"/>
            <a:chOff x="752475" y="474269"/>
            <a:chExt cx="10687050" cy="4908681"/>
          </a:xfrm>
        </p:grpSpPr>
        <p:cxnSp>
          <p:nvCxnSpPr>
            <p:cNvPr id="37" name="Straight Connector 36"/>
            <p:cNvCxnSpPr/>
            <p:nvPr/>
          </p:nvCxnSpPr>
          <p:spPr>
            <a:xfrm>
              <a:off x="1801425" y="5201700"/>
              <a:ext cx="1390650" cy="0"/>
            </a:xfrm>
            <a:prstGeom prst="line">
              <a:avLst/>
            </a:prstGeom>
            <a:ln w="254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1498085" y="5121340"/>
              <a:ext cx="904415" cy="261610"/>
            </a:xfrm>
            <a:prstGeom prst="rect">
              <a:avLst/>
            </a:prstGeom>
            <a:noFill/>
          </p:spPr>
          <p:txBody>
            <a:bodyPr wrap="none" rtlCol="0">
              <a:spAutoFit/>
            </a:bodyPr>
            <a:lstStyle/>
            <a:p>
              <a:pPr algn="ctr"/>
              <a:r>
                <a:rPr lang="en-US" sz="1100" dirty="0">
                  <a:solidFill>
                    <a:schemeClr val="bg1"/>
                  </a:solidFill>
                </a:rPr>
                <a:t>LEARN NOW</a:t>
              </a:r>
            </a:p>
          </p:txBody>
        </p:sp>
        <p:sp>
          <p:nvSpPr>
            <p:cNvPr id="22" name="Title 3">
              <a:extLst>
                <a:ext uri="{FF2B5EF4-FFF2-40B4-BE49-F238E27FC236}">
                  <a16:creationId xmlns:a16="http://schemas.microsoft.com/office/drawing/2014/main" id="{50DAB186-A58A-4DB0-8D12-49244C1CB1FC}"/>
                </a:ext>
              </a:extLst>
            </p:cNvPr>
            <p:cNvSpPr txBox="1">
              <a:spLocks/>
            </p:cNvSpPr>
            <p:nvPr/>
          </p:nvSpPr>
          <p:spPr>
            <a:xfrm>
              <a:off x="752475" y="474269"/>
              <a:ext cx="10687050" cy="687624"/>
            </a:xfrm>
            <a:prstGeom prst="rect">
              <a:avLst/>
            </a:prstGeom>
            <a:noFill/>
          </p:spPr>
          <p:txBody>
            <a:bodyPr wrap="square" rtlCol="0">
              <a:spAutoFit/>
            </a:bodyPr>
            <a:lstStyle>
              <a:defPPr>
                <a:defRPr lang="en-US"/>
              </a:defPPr>
              <a:lvl1pPr>
                <a:lnSpc>
                  <a:spcPct val="80000"/>
                </a:lnSpc>
                <a:defRPr sz="6000">
                  <a:solidFill>
                    <a:schemeClr val="bg1"/>
                  </a:solidFill>
                  <a:latin typeface="Montserrat" panose="02000000000000000000" pitchFamily="2" charset="0"/>
                  <a:cs typeface="Montserrat" panose="02000000000000000000" pitchFamily="2" charset="0"/>
                </a:defRPr>
              </a:lvl1pPr>
            </a:lstStyle>
            <a:p>
              <a:pPr algn="ctr"/>
              <a:r>
                <a:rPr lang="en-IN" sz="4800" b="1" dirty="0">
                  <a:solidFill>
                    <a:srgbClr val="545454"/>
                  </a:solidFill>
                </a:rPr>
                <a:t>2. The Problem</a:t>
              </a:r>
              <a:endParaRPr lang="id-ID" sz="4800" b="1" dirty="0">
                <a:gradFill>
                  <a:gsLst>
                    <a:gs pos="0">
                      <a:schemeClr val="accent1"/>
                    </a:gs>
                    <a:gs pos="100000">
                      <a:schemeClr val="accent4"/>
                    </a:gs>
                  </a:gsLst>
                  <a:lin ang="2700000" scaled="1"/>
                </a:gradFill>
              </a:endParaRPr>
            </a:p>
          </p:txBody>
        </p:sp>
        <p:sp>
          <p:nvSpPr>
            <p:cNvPr id="4" name="Rectangle 3">
              <a:extLst>
                <a:ext uri="{FF2B5EF4-FFF2-40B4-BE49-F238E27FC236}">
                  <a16:creationId xmlns:a16="http://schemas.microsoft.com/office/drawing/2014/main" id="{50B76C24-6983-4414-887D-CC3653C9A625}"/>
                </a:ext>
              </a:extLst>
            </p:cNvPr>
            <p:cNvSpPr/>
            <p:nvPr/>
          </p:nvSpPr>
          <p:spPr>
            <a:xfrm>
              <a:off x="891832" y="1904524"/>
              <a:ext cx="4586675" cy="2554545"/>
            </a:xfrm>
            <a:prstGeom prst="rect">
              <a:avLst/>
            </a:prstGeom>
          </p:spPr>
          <p:txBody>
            <a:bodyPr wrap="square">
              <a:spAutoFit/>
            </a:bodyPr>
            <a:lstStyle/>
            <a:p>
              <a:pPr lvl="0"/>
              <a:r>
                <a:rPr lang="en-US" sz="2000" b="1" dirty="0">
                  <a:solidFill>
                    <a:schemeClr val="tx1">
                      <a:lumMod val="65000"/>
                      <a:lumOff val="35000"/>
                    </a:schemeClr>
                  </a:solidFill>
                </a:rPr>
                <a:t>The problem being addressed is the lack of accessible, personalized, and holistic career guidance for secondary-level students. The current approach often lacks individualization and trust, leading to uninformed career choices and potential mismatches between students' abilities and chosen paths.</a:t>
              </a:r>
              <a:endParaRPr lang="en-IN" sz="2000" b="1" dirty="0">
                <a:solidFill>
                  <a:schemeClr val="tx1">
                    <a:lumMod val="65000"/>
                    <a:lumOff val="35000"/>
                  </a:schemeClr>
                </a:solidFill>
                <a:latin typeface="Montserrat" panose="00000500000000000000" pitchFamily="2" charset="0"/>
              </a:endParaRPr>
            </a:p>
          </p:txBody>
        </p:sp>
      </p:grpSp>
      <p:pic>
        <p:nvPicPr>
          <p:cNvPr id="5" name="Graphic 4">
            <a:extLst>
              <a:ext uri="{FF2B5EF4-FFF2-40B4-BE49-F238E27FC236}">
                <a16:creationId xmlns:a16="http://schemas.microsoft.com/office/drawing/2014/main" id="{F71DE81B-832C-4096-B71A-E06F45329BE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402457" y="2110320"/>
            <a:ext cx="5189811" cy="3654364"/>
          </a:xfrm>
          <a:prstGeom prst="rect">
            <a:avLst/>
          </a:prstGeom>
        </p:spPr>
      </p:pic>
    </p:spTree>
    <p:extLst>
      <p:ext uri="{BB962C8B-B14F-4D97-AF65-F5344CB8AC3E}">
        <p14:creationId xmlns:p14="http://schemas.microsoft.com/office/powerpoint/2010/main" val="27932026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2F3E3297-0BEF-46EB-A1A0-D7DCC3B670D2}"/>
              </a:ext>
            </a:extLst>
          </p:cNvPr>
          <p:cNvGrpSpPr/>
          <p:nvPr/>
        </p:nvGrpSpPr>
        <p:grpSpPr>
          <a:xfrm>
            <a:off x="1205985" y="5042606"/>
            <a:ext cx="1693990" cy="261610"/>
            <a:chOff x="1498085" y="5121340"/>
            <a:chExt cx="1693990" cy="261610"/>
          </a:xfrm>
        </p:grpSpPr>
        <p:cxnSp>
          <p:nvCxnSpPr>
            <p:cNvPr id="37" name="Straight Connector 36"/>
            <p:cNvCxnSpPr/>
            <p:nvPr/>
          </p:nvCxnSpPr>
          <p:spPr>
            <a:xfrm>
              <a:off x="1801425" y="5201700"/>
              <a:ext cx="1390650" cy="0"/>
            </a:xfrm>
            <a:prstGeom prst="line">
              <a:avLst/>
            </a:prstGeom>
            <a:ln w="254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1498085" y="5121340"/>
              <a:ext cx="904415" cy="261610"/>
            </a:xfrm>
            <a:prstGeom prst="rect">
              <a:avLst/>
            </a:prstGeom>
            <a:noFill/>
          </p:spPr>
          <p:txBody>
            <a:bodyPr wrap="none" rtlCol="0">
              <a:spAutoFit/>
            </a:bodyPr>
            <a:lstStyle/>
            <a:p>
              <a:pPr algn="ctr"/>
              <a:r>
                <a:rPr lang="en-US" sz="1100" dirty="0">
                  <a:solidFill>
                    <a:schemeClr val="bg1"/>
                  </a:solidFill>
                </a:rPr>
                <a:t>LEARN NOW</a:t>
              </a:r>
            </a:p>
          </p:txBody>
        </p:sp>
      </p:grpSp>
      <p:sp>
        <p:nvSpPr>
          <p:cNvPr id="8" name="Rectangle 7">
            <a:extLst>
              <a:ext uri="{FF2B5EF4-FFF2-40B4-BE49-F238E27FC236}">
                <a16:creationId xmlns:a16="http://schemas.microsoft.com/office/drawing/2014/main" id="{53FC417C-5392-4ACB-A029-903B1DAA7F6C}"/>
              </a:ext>
            </a:extLst>
          </p:cNvPr>
          <p:cNvSpPr/>
          <p:nvPr/>
        </p:nvSpPr>
        <p:spPr>
          <a:xfrm>
            <a:off x="606637" y="1100137"/>
            <a:ext cx="4586675" cy="923330"/>
          </a:xfrm>
          <a:prstGeom prst="rect">
            <a:avLst/>
          </a:prstGeom>
        </p:spPr>
        <p:txBody>
          <a:bodyPr wrap="square">
            <a:spAutoFit/>
          </a:bodyPr>
          <a:lstStyle/>
          <a:p>
            <a:pPr lvl="0"/>
            <a:r>
              <a:rPr lang="en-US" sz="3600" b="1" dirty="0">
                <a:solidFill>
                  <a:schemeClr val="tx1">
                    <a:lumMod val="65000"/>
                    <a:lumOff val="35000"/>
                  </a:schemeClr>
                </a:solidFill>
              </a:rPr>
              <a:t>Persona</a:t>
            </a:r>
            <a:endParaRPr lang="en-US" b="1" dirty="0">
              <a:solidFill>
                <a:schemeClr val="tx1">
                  <a:lumMod val="65000"/>
                  <a:lumOff val="35000"/>
                </a:schemeClr>
              </a:solidFill>
            </a:endParaRPr>
          </a:p>
          <a:p>
            <a:pPr lvl="0"/>
            <a:endParaRPr lang="en-US" dirty="0"/>
          </a:p>
        </p:txBody>
      </p:sp>
      <p:pic>
        <p:nvPicPr>
          <p:cNvPr id="3" name="Graphic 2">
            <a:extLst>
              <a:ext uri="{FF2B5EF4-FFF2-40B4-BE49-F238E27FC236}">
                <a16:creationId xmlns:a16="http://schemas.microsoft.com/office/drawing/2014/main" id="{60F099BA-0475-4E73-91E1-4CE6987C9A5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671239" y="1047669"/>
            <a:ext cx="6581775" cy="4657725"/>
          </a:xfrm>
          <a:prstGeom prst="rect">
            <a:avLst/>
          </a:prstGeom>
        </p:spPr>
      </p:pic>
      <p:sp>
        <p:nvSpPr>
          <p:cNvPr id="6" name="Rectangle 5">
            <a:extLst>
              <a:ext uri="{FF2B5EF4-FFF2-40B4-BE49-F238E27FC236}">
                <a16:creationId xmlns:a16="http://schemas.microsoft.com/office/drawing/2014/main" id="{56ACAC5F-89ED-456B-801F-A4AEE1DF9D9F}"/>
              </a:ext>
            </a:extLst>
          </p:cNvPr>
          <p:cNvSpPr/>
          <p:nvPr/>
        </p:nvSpPr>
        <p:spPr>
          <a:xfrm>
            <a:off x="5745892" y="1705233"/>
            <a:ext cx="3150973" cy="183846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01AF5BFB-FA76-4ABF-A196-14D658514802}"/>
              </a:ext>
            </a:extLst>
          </p:cNvPr>
          <p:cNvSpPr/>
          <p:nvPr/>
        </p:nvSpPr>
        <p:spPr>
          <a:xfrm>
            <a:off x="4815016" y="1512375"/>
            <a:ext cx="5045676" cy="2031325"/>
          </a:xfrm>
          <a:prstGeom prst="rect">
            <a:avLst/>
          </a:prstGeom>
        </p:spPr>
        <p:txBody>
          <a:bodyPr wrap="square">
            <a:spAutoFit/>
          </a:bodyPr>
          <a:lstStyle/>
          <a:p>
            <a:pPr lvl="0"/>
            <a:r>
              <a:rPr lang="en-US" dirty="0"/>
              <a:t>Background: Sarah is a high school student who is trying to figure out what career path to pursue after graduation. She enjoys a variety of subjects but feels overwhelmed by the multitude of options available. She wants guidance to help her explore her interests, skills, and passions to make an informed decision about her future career.</a:t>
            </a:r>
            <a:endParaRPr lang="en-IN" dirty="0">
              <a:solidFill>
                <a:schemeClr val="bg1"/>
              </a:solidFill>
              <a:latin typeface="Montserrat" panose="00000500000000000000" pitchFamily="2" charset="0"/>
            </a:endParaRPr>
          </a:p>
        </p:txBody>
      </p:sp>
      <p:sp>
        <p:nvSpPr>
          <p:cNvPr id="10" name="Rectangle 9">
            <a:extLst>
              <a:ext uri="{FF2B5EF4-FFF2-40B4-BE49-F238E27FC236}">
                <a16:creationId xmlns:a16="http://schemas.microsoft.com/office/drawing/2014/main" id="{9CB93136-2953-41C9-99B7-2DAD6BDD0375}"/>
              </a:ext>
            </a:extLst>
          </p:cNvPr>
          <p:cNvSpPr/>
          <p:nvPr/>
        </p:nvSpPr>
        <p:spPr>
          <a:xfrm>
            <a:off x="631351" y="1754659"/>
            <a:ext cx="6096000" cy="923330"/>
          </a:xfrm>
          <a:prstGeom prst="rect">
            <a:avLst/>
          </a:prstGeom>
        </p:spPr>
        <p:txBody>
          <a:bodyPr>
            <a:spAutoFit/>
          </a:bodyPr>
          <a:lstStyle/>
          <a:p>
            <a:pPr lvl="0"/>
            <a:r>
              <a:rPr lang="en-US" b="1" dirty="0">
                <a:solidFill>
                  <a:schemeClr val="tx1">
                    <a:lumMod val="65000"/>
                    <a:lumOff val="35000"/>
                  </a:schemeClr>
                </a:solidFill>
              </a:rPr>
              <a:t>Name: Sarah</a:t>
            </a:r>
          </a:p>
          <a:p>
            <a:pPr lvl="0"/>
            <a:r>
              <a:rPr lang="en-US" b="1" dirty="0">
                <a:solidFill>
                  <a:schemeClr val="tx1">
                    <a:lumMod val="65000"/>
                    <a:lumOff val="35000"/>
                  </a:schemeClr>
                </a:solidFill>
              </a:rPr>
              <a:t>Age: 16</a:t>
            </a:r>
          </a:p>
          <a:p>
            <a:pPr lvl="0"/>
            <a:r>
              <a:rPr lang="en-US" b="1" dirty="0">
                <a:solidFill>
                  <a:schemeClr val="tx1">
                    <a:lumMod val="65000"/>
                    <a:lumOff val="35000"/>
                  </a:schemeClr>
                </a:solidFill>
              </a:rPr>
              <a:t>Grade: 10</a:t>
            </a:r>
            <a:r>
              <a:rPr lang="en-US" b="1" baseline="30000" dirty="0">
                <a:solidFill>
                  <a:schemeClr val="tx1">
                    <a:lumMod val="65000"/>
                    <a:lumOff val="35000"/>
                  </a:schemeClr>
                </a:solidFill>
              </a:rPr>
              <a:t>th</a:t>
            </a:r>
            <a:endParaRPr lang="en-US" b="1" dirty="0">
              <a:solidFill>
                <a:schemeClr val="tx1">
                  <a:lumMod val="65000"/>
                  <a:lumOff val="35000"/>
                </a:schemeClr>
              </a:solidFill>
            </a:endParaRPr>
          </a:p>
        </p:txBody>
      </p:sp>
    </p:spTree>
    <p:extLst>
      <p:ext uri="{BB962C8B-B14F-4D97-AF65-F5344CB8AC3E}">
        <p14:creationId xmlns:p14="http://schemas.microsoft.com/office/powerpoint/2010/main" val="20192492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7" name="Straight Connector 36"/>
          <p:cNvCxnSpPr/>
          <p:nvPr/>
        </p:nvCxnSpPr>
        <p:spPr>
          <a:xfrm>
            <a:off x="5400675" y="1193558"/>
            <a:ext cx="1390650" cy="0"/>
          </a:xfrm>
          <a:prstGeom prst="line">
            <a:avLst/>
          </a:prstGeom>
          <a:ln w="254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1498085" y="5121340"/>
            <a:ext cx="904415" cy="261610"/>
          </a:xfrm>
          <a:prstGeom prst="rect">
            <a:avLst/>
          </a:prstGeom>
          <a:noFill/>
        </p:spPr>
        <p:txBody>
          <a:bodyPr wrap="none" rtlCol="0">
            <a:spAutoFit/>
          </a:bodyPr>
          <a:lstStyle/>
          <a:p>
            <a:pPr algn="ctr"/>
            <a:r>
              <a:rPr lang="en-US" sz="1100" dirty="0">
                <a:solidFill>
                  <a:schemeClr val="bg1"/>
                </a:solidFill>
              </a:rPr>
              <a:t>LEARN NOW</a:t>
            </a:r>
          </a:p>
        </p:txBody>
      </p:sp>
      <p:sp>
        <p:nvSpPr>
          <p:cNvPr id="22" name="Title 3">
            <a:extLst>
              <a:ext uri="{FF2B5EF4-FFF2-40B4-BE49-F238E27FC236}">
                <a16:creationId xmlns:a16="http://schemas.microsoft.com/office/drawing/2014/main" id="{50DAB186-A58A-4DB0-8D12-49244C1CB1FC}"/>
              </a:ext>
            </a:extLst>
          </p:cNvPr>
          <p:cNvSpPr txBox="1">
            <a:spLocks/>
          </p:cNvSpPr>
          <p:nvPr/>
        </p:nvSpPr>
        <p:spPr>
          <a:xfrm>
            <a:off x="752475" y="474269"/>
            <a:ext cx="10687050" cy="687624"/>
          </a:xfrm>
          <a:prstGeom prst="rect">
            <a:avLst/>
          </a:prstGeom>
          <a:noFill/>
        </p:spPr>
        <p:txBody>
          <a:bodyPr wrap="square" rtlCol="0">
            <a:spAutoFit/>
          </a:bodyPr>
          <a:lstStyle>
            <a:defPPr>
              <a:defRPr lang="en-US"/>
            </a:defPPr>
            <a:lvl1pPr>
              <a:lnSpc>
                <a:spcPct val="80000"/>
              </a:lnSpc>
              <a:defRPr sz="6000">
                <a:solidFill>
                  <a:schemeClr val="bg1"/>
                </a:solidFill>
                <a:latin typeface="Montserrat" panose="02000000000000000000" pitchFamily="2" charset="0"/>
                <a:cs typeface="Montserrat" panose="02000000000000000000" pitchFamily="2" charset="0"/>
              </a:defRPr>
            </a:lvl1pPr>
          </a:lstStyle>
          <a:p>
            <a:pPr algn="ctr"/>
            <a:r>
              <a:rPr lang="en-IN" sz="4800" b="1" dirty="0">
                <a:solidFill>
                  <a:srgbClr val="545454"/>
                </a:solidFill>
              </a:rPr>
              <a:t>3.The Solution</a:t>
            </a:r>
            <a:endParaRPr lang="id-ID" sz="4800" b="1" dirty="0">
              <a:gradFill>
                <a:gsLst>
                  <a:gs pos="0">
                    <a:schemeClr val="accent1"/>
                  </a:gs>
                  <a:gs pos="100000">
                    <a:schemeClr val="accent4"/>
                  </a:gs>
                </a:gsLst>
                <a:lin ang="2700000" scaled="1"/>
              </a:gradFill>
            </a:endParaRPr>
          </a:p>
        </p:txBody>
      </p:sp>
      <p:pic>
        <p:nvPicPr>
          <p:cNvPr id="4" name="Graphic 3">
            <a:extLst>
              <a:ext uri="{FF2B5EF4-FFF2-40B4-BE49-F238E27FC236}">
                <a16:creationId xmlns:a16="http://schemas.microsoft.com/office/drawing/2014/main" id="{BC13202C-532D-422B-910E-2C0B0816C27E}"/>
              </a:ext>
            </a:extLst>
          </p:cNvPr>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65931" t="33863"/>
          <a:stretch/>
        </p:blipFill>
        <p:spPr>
          <a:xfrm>
            <a:off x="9076292" y="2819400"/>
            <a:ext cx="3055508" cy="3827611"/>
          </a:xfrm>
          <a:prstGeom prst="rect">
            <a:avLst/>
          </a:prstGeom>
        </p:spPr>
      </p:pic>
      <p:sp>
        <p:nvSpPr>
          <p:cNvPr id="3" name="Rectangle 2">
            <a:extLst>
              <a:ext uri="{FF2B5EF4-FFF2-40B4-BE49-F238E27FC236}">
                <a16:creationId xmlns:a16="http://schemas.microsoft.com/office/drawing/2014/main" id="{38C5BC54-2652-4100-ACD7-44884706E0F7}"/>
              </a:ext>
            </a:extLst>
          </p:cNvPr>
          <p:cNvSpPr/>
          <p:nvPr/>
        </p:nvSpPr>
        <p:spPr>
          <a:xfrm>
            <a:off x="3048000" y="1449242"/>
            <a:ext cx="6096000" cy="923330"/>
          </a:xfrm>
          <a:prstGeom prst="rect">
            <a:avLst/>
          </a:prstGeom>
        </p:spPr>
        <p:txBody>
          <a:bodyPr>
            <a:spAutoFit/>
          </a:bodyPr>
          <a:lstStyle/>
          <a:p>
            <a:pPr algn="ctr"/>
            <a:r>
              <a:rPr lang="en-US" dirty="0">
                <a:solidFill>
                  <a:schemeClr val="tx1">
                    <a:lumMod val="65000"/>
                    <a:lumOff val="35000"/>
                  </a:schemeClr>
                </a:solidFill>
                <a:latin typeface="Söhne"/>
              </a:rPr>
              <a:t>Our innovative approach offers students comprehensive guidance and assistance in making informed decisions regarding their career paths.</a:t>
            </a:r>
            <a:endParaRPr lang="en-US" dirty="0">
              <a:solidFill>
                <a:schemeClr val="tx1">
                  <a:lumMod val="65000"/>
                  <a:lumOff val="35000"/>
                </a:schemeClr>
              </a:solidFill>
            </a:endParaRPr>
          </a:p>
        </p:txBody>
      </p:sp>
      <p:sp>
        <p:nvSpPr>
          <p:cNvPr id="5" name="Rectangle 4">
            <a:extLst>
              <a:ext uri="{FF2B5EF4-FFF2-40B4-BE49-F238E27FC236}">
                <a16:creationId xmlns:a16="http://schemas.microsoft.com/office/drawing/2014/main" id="{B8F0413A-49F3-4729-BBBB-3DB6D0BE0E4B}"/>
              </a:ext>
            </a:extLst>
          </p:cNvPr>
          <p:cNvSpPr/>
          <p:nvPr/>
        </p:nvSpPr>
        <p:spPr>
          <a:xfrm>
            <a:off x="551936" y="2978879"/>
            <a:ext cx="6096000" cy="1754326"/>
          </a:xfrm>
          <a:prstGeom prst="rect">
            <a:avLst/>
          </a:prstGeom>
        </p:spPr>
        <p:txBody>
          <a:bodyPr>
            <a:spAutoFit/>
          </a:bodyPr>
          <a:lstStyle/>
          <a:p>
            <a:pPr marL="285750" indent="-285750">
              <a:buFontTx/>
              <a:buChar char="-"/>
            </a:pPr>
            <a:r>
              <a:rPr lang="en-US" dirty="0">
                <a:solidFill>
                  <a:schemeClr val="tx1">
                    <a:lumMod val="65000"/>
                    <a:lumOff val="35000"/>
                  </a:schemeClr>
                </a:solidFill>
              </a:rPr>
              <a:t>Comprehensive tests (psychometric, aptitude, hobby &amp; interest-based).</a:t>
            </a:r>
          </a:p>
          <a:p>
            <a:pPr marL="285750" indent="-285750">
              <a:buFontTx/>
              <a:buChar char="-"/>
            </a:pPr>
            <a:r>
              <a:rPr lang="en-US" dirty="0">
                <a:solidFill>
                  <a:schemeClr val="tx1">
                    <a:lumMod val="65000"/>
                    <a:lumOff val="35000"/>
                  </a:schemeClr>
                </a:solidFill>
              </a:rPr>
              <a:t>Personalized guidance via AI chatbot.</a:t>
            </a:r>
          </a:p>
          <a:p>
            <a:pPr marL="285750" indent="-285750">
              <a:buFontTx/>
              <a:buChar char="-"/>
            </a:pPr>
            <a:r>
              <a:rPr lang="en-US" dirty="0">
                <a:solidFill>
                  <a:schemeClr val="tx1">
                    <a:lumMod val="65000"/>
                    <a:lumOff val="35000"/>
                  </a:schemeClr>
                </a:solidFill>
              </a:rPr>
              <a:t>Expert career counseling</a:t>
            </a:r>
          </a:p>
          <a:p>
            <a:pPr marL="285750" indent="-285750">
              <a:buFontTx/>
              <a:buChar char="-"/>
            </a:pPr>
            <a:r>
              <a:rPr lang="en-US" dirty="0">
                <a:solidFill>
                  <a:schemeClr val="tx1">
                    <a:lumMod val="65000"/>
                    <a:lumOff val="35000"/>
                  </a:schemeClr>
                </a:solidFill>
              </a:rPr>
              <a:t>Parental involvement.</a:t>
            </a:r>
          </a:p>
          <a:p>
            <a:pPr marL="285750" indent="-285750">
              <a:buFontTx/>
              <a:buChar char="-"/>
            </a:pPr>
            <a:r>
              <a:rPr lang="en-US" dirty="0">
                <a:solidFill>
                  <a:schemeClr val="tx1">
                    <a:lumMod val="65000"/>
                    <a:lumOff val="35000"/>
                  </a:schemeClr>
                </a:solidFill>
              </a:rPr>
              <a:t>Tailored support for informed decisions.</a:t>
            </a:r>
          </a:p>
        </p:txBody>
      </p:sp>
    </p:spTree>
    <p:extLst>
      <p:ext uri="{BB962C8B-B14F-4D97-AF65-F5344CB8AC3E}">
        <p14:creationId xmlns:p14="http://schemas.microsoft.com/office/powerpoint/2010/main" val="14517366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7" name="Straight Connector 36"/>
          <p:cNvCxnSpPr/>
          <p:nvPr/>
        </p:nvCxnSpPr>
        <p:spPr>
          <a:xfrm>
            <a:off x="5400675" y="1193558"/>
            <a:ext cx="1390650" cy="0"/>
          </a:xfrm>
          <a:prstGeom prst="line">
            <a:avLst/>
          </a:prstGeom>
          <a:ln w="254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5" name="Rectangle 4">
            <a:extLst>
              <a:ext uri="{FF2B5EF4-FFF2-40B4-BE49-F238E27FC236}">
                <a16:creationId xmlns:a16="http://schemas.microsoft.com/office/drawing/2014/main" id="{B8F0413A-49F3-4729-BBBB-3DB6D0BE0E4B}"/>
              </a:ext>
            </a:extLst>
          </p:cNvPr>
          <p:cNvSpPr/>
          <p:nvPr/>
        </p:nvSpPr>
        <p:spPr>
          <a:xfrm>
            <a:off x="6628925" y="1726147"/>
            <a:ext cx="6096000" cy="3970318"/>
          </a:xfrm>
          <a:prstGeom prst="rect">
            <a:avLst/>
          </a:prstGeom>
        </p:spPr>
        <p:txBody>
          <a:bodyPr>
            <a:spAutoFit/>
          </a:bodyPr>
          <a:lstStyle/>
          <a:p>
            <a:r>
              <a:rPr lang="en-US" b="1" dirty="0">
                <a:solidFill>
                  <a:schemeClr val="tx1">
                    <a:lumMod val="65000"/>
                    <a:lumOff val="35000"/>
                  </a:schemeClr>
                </a:solidFill>
              </a:rPr>
              <a:t>Pain:</a:t>
            </a:r>
          </a:p>
          <a:p>
            <a:pPr marL="285750" indent="-285750">
              <a:buFontTx/>
              <a:buChar char="-"/>
            </a:pPr>
            <a:r>
              <a:rPr lang="en-US" dirty="0">
                <a:solidFill>
                  <a:schemeClr val="tx1">
                    <a:lumMod val="65000"/>
                    <a:lumOff val="35000"/>
                  </a:schemeClr>
                </a:solidFill>
              </a:rPr>
              <a:t>Lack of clarity on career options</a:t>
            </a:r>
          </a:p>
          <a:p>
            <a:pPr marL="285750" indent="-285750">
              <a:buFontTx/>
              <a:buChar char="-"/>
            </a:pPr>
            <a:r>
              <a:rPr lang="en-US" dirty="0">
                <a:solidFill>
                  <a:schemeClr val="tx1">
                    <a:lumMod val="65000"/>
                    <a:lumOff val="35000"/>
                  </a:schemeClr>
                </a:solidFill>
              </a:rPr>
              <a:t>Fear of Expression</a:t>
            </a:r>
          </a:p>
          <a:p>
            <a:pPr marL="285750" indent="-285750">
              <a:buFontTx/>
              <a:buChar char="-"/>
            </a:pPr>
            <a:r>
              <a:rPr lang="en-US" dirty="0">
                <a:solidFill>
                  <a:schemeClr val="tx1">
                    <a:lumMod val="65000"/>
                    <a:lumOff val="35000"/>
                  </a:schemeClr>
                </a:solidFill>
              </a:rPr>
              <a:t>Anxiety and uncertainty about future career prospects</a:t>
            </a:r>
          </a:p>
          <a:p>
            <a:pPr marL="285750" indent="-285750">
              <a:buFontTx/>
              <a:buChar char="-"/>
            </a:pPr>
            <a:endParaRPr lang="en-US" dirty="0">
              <a:solidFill>
                <a:schemeClr val="tx1">
                  <a:lumMod val="65000"/>
                  <a:lumOff val="35000"/>
                </a:schemeClr>
              </a:solidFill>
            </a:endParaRPr>
          </a:p>
          <a:p>
            <a:r>
              <a:rPr lang="en-US" b="1" dirty="0">
                <a:solidFill>
                  <a:schemeClr val="tx1">
                    <a:lumMod val="65000"/>
                    <a:lumOff val="35000"/>
                  </a:schemeClr>
                </a:solidFill>
              </a:rPr>
              <a:t>Jobs:</a:t>
            </a:r>
            <a:endParaRPr lang="en-US" dirty="0">
              <a:solidFill>
                <a:schemeClr val="tx1">
                  <a:lumMod val="65000"/>
                  <a:lumOff val="35000"/>
                </a:schemeClr>
              </a:solidFill>
            </a:endParaRPr>
          </a:p>
          <a:p>
            <a:pPr marL="285750" indent="-285750">
              <a:buFontTx/>
              <a:buChar char="-"/>
            </a:pPr>
            <a:r>
              <a:rPr lang="en-US" dirty="0">
                <a:solidFill>
                  <a:schemeClr val="tx1">
                    <a:lumMod val="65000"/>
                    <a:lumOff val="35000"/>
                  </a:schemeClr>
                </a:solidFill>
              </a:rPr>
              <a:t>Career Recommendation</a:t>
            </a:r>
          </a:p>
          <a:p>
            <a:pPr marL="285750" indent="-285750">
              <a:buFontTx/>
              <a:buChar char="-"/>
            </a:pPr>
            <a:r>
              <a:rPr lang="en-US" dirty="0">
                <a:solidFill>
                  <a:schemeClr val="tx1">
                    <a:lumMod val="65000"/>
                    <a:lumOff val="35000"/>
                  </a:schemeClr>
                </a:solidFill>
              </a:rPr>
              <a:t>Provide Mentorship</a:t>
            </a:r>
          </a:p>
          <a:p>
            <a:pPr marL="285750" indent="-285750">
              <a:buFontTx/>
              <a:buChar char="-"/>
            </a:pPr>
            <a:endParaRPr lang="en-US" dirty="0">
              <a:solidFill>
                <a:schemeClr val="tx1">
                  <a:lumMod val="65000"/>
                  <a:lumOff val="35000"/>
                </a:schemeClr>
              </a:solidFill>
            </a:endParaRPr>
          </a:p>
          <a:p>
            <a:r>
              <a:rPr lang="en-US" b="1" dirty="0">
                <a:solidFill>
                  <a:schemeClr val="tx1">
                    <a:lumMod val="65000"/>
                    <a:lumOff val="35000"/>
                  </a:schemeClr>
                </a:solidFill>
              </a:rPr>
              <a:t>Gains:</a:t>
            </a:r>
          </a:p>
          <a:p>
            <a:pPr marL="285750" indent="-285750">
              <a:buFontTx/>
              <a:buChar char="-"/>
            </a:pPr>
            <a:r>
              <a:rPr lang="en-US" dirty="0">
                <a:solidFill>
                  <a:schemeClr val="tx1">
                    <a:lumMod val="65000"/>
                    <a:lumOff val="35000"/>
                  </a:schemeClr>
                </a:solidFill>
              </a:rPr>
              <a:t>Consider my Interests &amp; Hobbies</a:t>
            </a:r>
          </a:p>
          <a:p>
            <a:pPr marL="285750" indent="-285750">
              <a:buFontTx/>
              <a:buChar char="-"/>
            </a:pPr>
            <a:endParaRPr lang="en-US" dirty="0">
              <a:solidFill>
                <a:schemeClr val="tx1">
                  <a:lumMod val="65000"/>
                  <a:lumOff val="35000"/>
                </a:schemeClr>
              </a:solidFill>
            </a:endParaRPr>
          </a:p>
          <a:p>
            <a:pPr marL="285750" indent="-285750">
              <a:buFontTx/>
              <a:buChar char="-"/>
            </a:pPr>
            <a:endParaRPr lang="en-US" dirty="0">
              <a:solidFill>
                <a:schemeClr val="tx1">
                  <a:lumMod val="65000"/>
                  <a:lumOff val="35000"/>
                </a:schemeClr>
              </a:solidFill>
            </a:endParaRPr>
          </a:p>
          <a:p>
            <a:pPr marL="285750" indent="-285750">
              <a:buFontTx/>
              <a:buChar char="-"/>
            </a:pPr>
            <a:endParaRPr lang="en-US" dirty="0">
              <a:solidFill>
                <a:schemeClr val="tx1">
                  <a:lumMod val="65000"/>
                  <a:lumOff val="35000"/>
                </a:schemeClr>
              </a:solidFill>
            </a:endParaRPr>
          </a:p>
        </p:txBody>
      </p:sp>
      <p:sp>
        <p:nvSpPr>
          <p:cNvPr id="8" name="Rectangle 7">
            <a:extLst>
              <a:ext uri="{FF2B5EF4-FFF2-40B4-BE49-F238E27FC236}">
                <a16:creationId xmlns:a16="http://schemas.microsoft.com/office/drawing/2014/main" id="{05186131-0332-4F19-B3D8-8EFE8F536491}"/>
              </a:ext>
            </a:extLst>
          </p:cNvPr>
          <p:cNvSpPr/>
          <p:nvPr/>
        </p:nvSpPr>
        <p:spPr>
          <a:xfrm>
            <a:off x="695325" y="1726147"/>
            <a:ext cx="6096000" cy="3693319"/>
          </a:xfrm>
          <a:prstGeom prst="rect">
            <a:avLst/>
          </a:prstGeom>
        </p:spPr>
        <p:txBody>
          <a:bodyPr>
            <a:spAutoFit/>
          </a:bodyPr>
          <a:lstStyle/>
          <a:p>
            <a:r>
              <a:rPr lang="en-US" b="1" dirty="0">
                <a:solidFill>
                  <a:schemeClr val="tx1">
                    <a:lumMod val="65000"/>
                    <a:lumOff val="35000"/>
                  </a:schemeClr>
                </a:solidFill>
              </a:rPr>
              <a:t>Pain Killer:</a:t>
            </a:r>
          </a:p>
          <a:p>
            <a:pPr marL="285750" indent="-285750">
              <a:buFontTx/>
              <a:buChar char="-"/>
            </a:pPr>
            <a:r>
              <a:rPr lang="en-US" dirty="0">
                <a:solidFill>
                  <a:schemeClr val="tx1">
                    <a:lumMod val="65000"/>
                    <a:lumOff val="35000"/>
                  </a:schemeClr>
                </a:solidFill>
              </a:rPr>
              <a:t>Multidimensional career test</a:t>
            </a:r>
          </a:p>
          <a:p>
            <a:pPr marL="285750" indent="-285750">
              <a:buFontTx/>
              <a:buChar char="-"/>
            </a:pPr>
            <a:r>
              <a:rPr lang="en-US" dirty="0">
                <a:solidFill>
                  <a:schemeClr val="tx1">
                    <a:lumMod val="65000"/>
                    <a:lumOff val="35000"/>
                  </a:schemeClr>
                </a:solidFill>
              </a:rPr>
              <a:t>Introvert Friendly Chatbot</a:t>
            </a:r>
          </a:p>
          <a:p>
            <a:pPr marL="285750" indent="-285750">
              <a:buFontTx/>
              <a:buChar char="-"/>
            </a:pPr>
            <a:r>
              <a:rPr lang="en-US" dirty="0">
                <a:solidFill>
                  <a:schemeClr val="tx1">
                    <a:lumMod val="65000"/>
                    <a:lumOff val="35000"/>
                  </a:schemeClr>
                </a:solidFill>
              </a:rPr>
              <a:t>Counselling and  mentorship</a:t>
            </a:r>
          </a:p>
          <a:p>
            <a:pPr marL="285750" indent="-285750">
              <a:buFontTx/>
              <a:buChar char="-"/>
            </a:pPr>
            <a:endParaRPr lang="en-US" dirty="0">
              <a:solidFill>
                <a:schemeClr val="tx1">
                  <a:lumMod val="65000"/>
                  <a:lumOff val="35000"/>
                </a:schemeClr>
              </a:solidFill>
            </a:endParaRPr>
          </a:p>
          <a:p>
            <a:r>
              <a:rPr lang="en-US" b="1" dirty="0">
                <a:solidFill>
                  <a:schemeClr val="tx1">
                    <a:lumMod val="65000"/>
                    <a:lumOff val="35000"/>
                  </a:schemeClr>
                </a:solidFill>
              </a:rPr>
              <a:t>Product and services:</a:t>
            </a:r>
          </a:p>
          <a:p>
            <a:pPr marL="285750" indent="-285750">
              <a:buFontTx/>
              <a:buChar char="-"/>
            </a:pPr>
            <a:r>
              <a:rPr lang="en-US" dirty="0">
                <a:solidFill>
                  <a:schemeClr val="tx1">
                    <a:lumMod val="65000"/>
                    <a:lumOff val="35000"/>
                  </a:schemeClr>
                </a:solidFill>
              </a:rPr>
              <a:t>AI powered career counselling platform</a:t>
            </a:r>
          </a:p>
          <a:p>
            <a:pPr marL="285750" indent="-285750">
              <a:buFontTx/>
              <a:buChar char="-"/>
            </a:pPr>
            <a:r>
              <a:rPr lang="en-US" dirty="0">
                <a:solidFill>
                  <a:schemeClr val="tx1">
                    <a:lumMod val="65000"/>
                    <a:lumOff val="35000"/>
                  </a:schemeClr>
                </a:solidFill>
              </a:rPr>
              <a:t>Career counselor and domain expert mentorship</a:t>
            </a:r>
          </a:p>
          <a:p>
            <a:pPr marL="285750" indent="-285750">
              <a:buFontTx/>
              <a:buChar char="-"/>
            </a:pPr>
            <a:endParaRPr lang="en-US" dirty="0">
              <a:solidFill>
                <a:schemeClr val="tx1">
                  <a:lumMod val="65000"/>
                  <a:lumOff val="35000"/>
                </a:schemeClr>
              </a:solidFill>
            </a:endParaRPr>
          </a:p>
          <a:p>
            <a:r>
              <a:rPr lang="en-US" b="1" dirty="0">
                <a:solidFill>
                  <a:schemeClr val="tx1">
                    <a:lumMod val="65000"/>
                    <a:lumOff val="35000"/>
                  </a:schemeClr>
                </a:solidFill>
              </a:rPr>
              <a:t>Gain Creator:</a:t>
            </a:r>
          </a:p>
          <a:p>
            <a:pPr marL="285750" indent="-285750">
              <a:buFontTx/>
              <a:buChar char="-"/>
            </a:pPr>
            <a:r>
              <a:rPr lang="en-US" dirty="0">
                <a:solidFill>
                  <a:schemeClr val="tx1">
                    <a:lumMod val="65000"/>
                    <a:lumOff val="35000"/>
                  </a:schemeClr>
                </a:solidFill>
              </a:rPr>
              <a:t>Interest &amp; Hobbies based tests</a:t>
            </a:r>
          </a:p>
          <a:p>
            <a:pPr marL="285750" indent="-285750">
              <a:buFontTx/>
              <a:buChar char="-"/>
            </a:pPr>
            <a:endParaRPr lang="en-US" dirty="0">
              <a:solidFill>
                <a:schemeClr val="tx1">
                  <a:lumMod val="65000"/>
                  <a:lumOff val="35000"/>
                </a:schemeClr>
              </a:solidFill>
            </a:endParaRPr>
          </a:p>
          <a:p>
            <a:pPr marL="285750" indent="-285750">
              <a:buFontTx/>
              <a:buChar char="-"/>
            </a:pPr>
            <a:endParaRPr lang="en-US" dirty="0">
              <a:solidFill>
                <a:schemeClr val="tx1">
                  <a:lumMod val="65000"/>
                  <a:lumOff val="35000"/>
                </a:schemeClr>
              </a:solidFill>
            </a:endParaRPr>
          </a:p>
        </p:txBody>
      </p:sp>
      <p:sp>
        <p:nvSpPr>
          <p:cNvPr id="11" name="Title 3">
            <a:extLst>
              <a:ext uri="{FF2B5EF4-FFF2-40B4-BE49-F238E27FC236}">
                <a16:creationId xmlns:a16="http://schemas.microsoft.com/office/drawing/2014/main" id="{3104BEE7-2354-429E-850F-D59DB0670F71}"/>
              </a:ext>
            </a:extLst>
          </p:cNvPr>
          <p:cNvSpPr txBox="1">
            <a:spLocks/>
          </p:cNvSpPr>
          <p:nvPr/>
        </p:nvSpPr>
        <p:spPr>
          <a:xfrm>
            <a:off x="752475" y="474269"/>
            <a:ext cx="10687050" cy="597087"/>
          </a:xfrm>
          <a:prstGeom prst="rect">
            <a:avLst/>
          </a:prstGeom>
          <a:noFill/>
        </p:spPr>
        <p:txBody>
          <a:bodyPr wrap="square" rtlCol="0">
            <a:spAutoFit/>
          </a:bodyPr>
          <a:lstStyle>
            <a:defPPr>
              <a:defRPr lang="en-US"/>
            </a:defPPr>
            <a:lvl1pPr>
              <a:lnSpc>
                <a:spcPct val="80000"/>
              </a:lnSpc>
              <a:defRPr sz="6000">
                <a:solidFill>
                  <a:schemeClr val="bg1"/>
                </a:solidFill>
                <a:latin typeface="Montserrat" panose="02000000000000000000" pitchFamily="2" charset="0"/>
                <a:cs typeface="Montserrat" panose="02000000000000000000" pitchFamily="2" charset="0"/>
              </a:defRPr>
            </a:lvl1pPr>
          </a:lstStyle>
          <a:p>
            <a:pPr algn="ctr"/>
            <a:r>
              <a:rPr lang="en-IN" sz="4000" b="1" dirty="0">
                <a:solidFill>
                  <a:schemeClr val="tx1">
                    <a:lumMod val="65000"/>
                    <a:lumOff val="35000"/>
                  </a:schemeClr>
                </a:solidFill>
              </a:rPr>
              <a:t>Value Proposition Canvas</a:t>
            </a:r>
            <a:endParaRPr lang="id-ID" sz="4000" b="1" dirty="0">
              <a:solidFill>
                <a:schemeClr val="tx1">
                  <a:lumMod val="65000"/>
                  <a:lumOff val="35000"/>
                </a:schemeClr>
              </a:solidFill>
            </a:endParaRPr>
          </a:p>
        </p:txBody>
      </p:sp>
    </p:spTree>
    <p:extLst>
      <p:ext uri="{BB962C8B-B14F-4D97-AF65-F5344CB8AC3E}">
        <p14:creationId xmlns:p14="http://schemas.microsoft.com/office/powerpoint/2010/main" val="35535557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7" name="Straight Connector 36"/>
          <p:cNvCxnSpPr/>
          <p:nvPr/>
        </p:nvCxnSpPr>
        <p:spPr>
          <a:xfrm>
            <a:off x="5400675" y="1193558"/>
            <a:ext cx="1390650" cy="0"/>
          </a:xfrm>
          <a:prstGeom prst="line">
            <a:avLst/>
          </a:prstGeom>
          <a:ln w="254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11" name="Title 3">
            <a:extLst>
              <a:ext uri="{FF2B5EF4-FFF2-40B4-BE49-F238E27FC236}">
                <a16:creationId xmlns:a16="http://schemas.microsoft.com/office/drawing/2014/main" id="{3104BEE7-2354-429E-850F-D59DB0670F71}"/>
              </a:ext>
            </a:extLst>
          </p:cNvPr>
          <p:cNvSpPr txBox="1">
            <a:spLocks/>
          </p:cNvSpPr>
          <p:nvPr/>
        </p:nvSpPr>
        <p:spPr>
          <a:xfrm>
            <a:off x="7406495" y="596471"/>
            <a:ext cx="4648200" cy="597087"/>
          </a:xfrm>
          <a:prstGeom prst="rect">
            <a:avLst/>
          </a:prstGeom>
          <a:noFill/>
        </p:spPr>
        <p:txBody>
          <a:bodyPr wrap="square" rtlCol="0">
            <a:spAutoFit/>
          </a:bodyPr>
          <a:lstStyle>
            <a:defPPr>
              <a:defRPr lang="en-US"/>
            </a:defPPr>
            <a:lvl1pPr>
              <a:lnSpc>
                <a:spcPct val="80000"/>
              </a:lnSpc>
              <a:defRPr sz="6000">
                <a:solidFill>
                  <a:schemeClr val="bg1"/>
                </a:solidFill>
                <a:latin typeface="Montserrat" panose="02000000000000000000" pitchFamily="2" charset="0"/>
                <a:cs typeface="Montserrat" panose="02000000000000000000" pitchFamily="2" charset="0"/>
              </a:defRPr>
            </a:lvl1pPr>
          </a:lstStyle>
          <a:p>
            <a:pPr algn="ctr"/>
            <a:r>
              <a:rPr lang="en-IN" sz="4000" b="1" dirty="0">
                <a:solidFill>
                  <a:schemeClr val="tx1">
                    <a:lumMod val="65000"/>
                    <a:lumOff val="35000"/>
                  </a:schemeClr>
                </a:solidFill>
              </a:rPr>
              <a:t>Product Screenshots</a:t>
            </a:r>
            <a:endParaRPr lang="id-ID" sz="4000" b="1" dirty="0">
              <a:solidFill>
                <a:schemeClr val="tx1">
                  <a:lumMod val="65000"/>
                  <a:lumOff val="35000"/>
                </a:schemeClr>
              </a:solidFill>
            </a:endParaRPr>
          </a:p>
        </p:txBody>
      </p:sp>
      <p:pic>
        <p:nvPicPr>
          <p:cNvPr id="3" name="Picture 2">
            <a:extLst>
              <a:ext uri="{FF2B5EF4-FFF2-40B4-BE49-F238E27FC236}">
                <a16:creationId xmlns:a16="http://schemas.microsoft.com/office/drawing/2014/main" id="{C6433CF1-B459-41AA-9DD6-3A6BE39560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3802" y="247134"/>
            <a:ext cx="6401275" cy="318186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6" name="Picture 5">
            <a:extLst>
              <a:ext uri="{FF2B5EF4-FFF2-40B4-BE49-F238E27FC236}">
                <a16:creationId xmlns:a16="http://schemas.microsoft.com/office/drawing/2014/main" id="{8EC228BE-233E-41BE-A137-DBBBAE3C059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89151" y="3317788"/>
            <a:ext cx="6779048" cy="337956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42649217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7" name="Straight Connector 36"/>
          <p:cNvCxnSpPr/>
          <p:nvPr/>
        </p:nvCxnSpPr>
        <p:spPr>
          <a:xfrm>
            <a:off x="5400675" y="1193558"/>
            <a:ext cx="1390650" cy="0"/>
          </a:xfrm>
          <a:prstGeom prst="line">
            <a:avLst/>
          </a:prstGeom>
          <a:ln w="254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EA2D78ED-914B-48BE-BFAA-3712BB7BAD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4779" y="242092"/>
            <a:ext cx="6297826" cy="318690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9" name="Picture 8">
            <a:extLst>
              <a:ext uri="{FF2B5EF4-FFF2-40B4-BE49-F238E27FC236}">
                <a16:creationId xmlns:a16="http://schemas.microsoft.com/office/drawing/2014/main" id="{7D719646-F264-4B20-BFAC-00A314B1264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00675" y="3291801"/>
            <a:ext cx="6583133" cy="332410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8711503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7" name="Straight Connector 36"/>
          <p:cNvCxnSpPr/>
          <p:nvPr/>
        </p:nvCxnSpPr>
        <p:spPr>
          <a:xfrm>
            <a:off x="5400675" y="1193558"/>
            <a:ext cx="1390650" cy="0"/>
          </a:xfrm>
          <a:prstGeom prst="line">
            <a:avLst/>
          </a:prstGeom>
          <a:ln w="254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19D8CC25-FCA2-439E-BAB1-633B90777C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5350" y="265311"/>
            <a:ext cx="6421395" cy="316368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6" name="Picture 5">
            <a:extLst>
              <a:ext uri="{FF2B5EF4-FFF2-40B4-BE49-F238E27FC236}">
                <a16:creationId xmlns:a16="http://schemas.microsoft.com/office/drawing/2014/main" id="{07589D09-ACC7-4206-B6F4-E613D0C513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03185" y="3338517"/>
            <a:ext cx="6503465" cy="325417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103377504"/>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4732</TotalTime>
  <Words>908</Words>
  <Application>Microsoft Office PowerPoint</Application>
  <PresentationFormat>Widescreen</PresentationFormat>
  <Paragraphs>199</Paragraphs>
  <Slides>18</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18</vt:i4>
      </vt:variant>
    </vt:vector>
  </HeadingPairs>
  <TitlesOfParts>
    <vt:vector size="27" baseType="lpstr">
      <vt:lpstr>Arial</vt:lpstr>
      <vt:lpstr>Calibri</vt:lpstr>
      <vt:lpstr>Calibri Light</vt:lpstr>
      <vt:lpstr>Cascadia Code SemiLight</vt:lpstr>
      <vt:lpstr>Google Sans</vt:lpstr>
      <vt:lpstr>Montserrat</vt:lpstr>
      <vt:lpstr>Söhne</vt:lpstr>
      <vt:lpstr>Wingdings</vt:lpstr>
      <vt:lpstr>Retrospect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ASUS ROG</dc:creator>
  <cp:lastModifiedBy>B49 27008 JOSHI ATHARVA KIRAN</cp:lastModifiedBy>
  <cp:revision>288</cp:revision>
  <dcterms:created xsi:type="dcterms:W3CDTF">2018-08-17T08:14:21Z</dcterms:created>
  <dcterms:modified xsi:type="dcterms:W3CDTF">2024-02-01T19:11:33Z</dcterms:modified>
</cp:coreProperties>
</file>