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Libre Franklin" panose="020B060402020202020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 autoAdjust="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179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71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03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59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22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5134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sz="1600" dirty="0">
              <a:latin typeface="Franklin Gothic" panose="020B0604020202020204" charset="0"/>
            </a:endParaRPr>
          </a:p>
          <a:p>
            <a:pPr marL="0" lvl="0" indent="0"/>
            <a:r>
              <a:rPr lang="en-US" sz="1600" b="1" dirty="0">
                <a:solidFill>
                  <a:schemeClr val="tx1"/>
                </a:solidFill>
                <a:latin typeface="Franklin Gothic" panose="020B0604020202020204" charset="0"/>
              </a:rPr>
              <a:t>Ministry of Education</a:t>
            </a:r>
            <a:endParaRPr sz="1600" b="1" dirty="0">
              <a:solidFill>
                <a:schemeClr val="tx1"/>
              </a:solidFill>
              <a:latin typeface="Franklin Gothic" panose="020B060402020202020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1434</a:t>
            </a:r>
            <a:endParaRPr sz="1600"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/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 </a:t>
            </a:r>
            <a:b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dirty="0">
                <a:solidFill>
                  <a:schemeClr val="tx1"/>
                </a:solidFill>
                <a:latin typeface="Franklin Gothic" panose="020B0604020202020204" charset="0"/>
              </a:rPr>
              <a:t>Making career choices and AI based counselling accessible to every child at secondary level along with aptitude tests and detailed career paths.</a:t>
            </a:r>
            <a:endParaRPr sz="1600"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/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 err="1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TechTitans</a:t>
            </a:r>
            <a:endParaRPr lang="en-US" sz="1600" dirty="0">
              <a:solidFill>
                <a:schemeClr val="tx1"/>
              </a:solidFill>
              <a:latin typeface="Franklin Gothic" panose="020B060402020202020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600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Atharva Joshi</a:t>
            </a:r>
            <a:endParaRPr sz="1600"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/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1600" dirty="0">
                <a:solidFill>
                  <a:schemeClr val="tx1"/>
                </a:solidFill>
                <a:latin typeface="Franklin Gothic" panose="020B0604020202020204" charset="0"/>
              </a:rPr>
              <a:t>C-34671</a:t>
            </a: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dirty="0" err="1">
                <a:solidFill>
                  <a:schemeClr val="tx1"/>
                </a:solidFill>
                <a:latin typeface="Franklin Gothic" panose="020B0604020202020204" charset="0"/>
              </a:rPr>
              <a:t>Deogiri</a:t>
            </a:r>
            <a:r>
              <a:rPr lang="en-US" sz="1600" dirty="0">
                <a:solidFill>
                  <a:schemeClr val="tx1"/>
                </a:solidFill>
                <a:latin typeface="Franklin Gothic" panose="020B0604020202020204" charset="0"/>
              </a:rPr>
              <a:t> Institute of Engineering and Management Studies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>
              <a:latin typeface="Franklin Gothic" panose="020B0604020202020204" charset="0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sz="16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sz="1600" dirty="0">
              <a:latin typeface="Franklin Gothic" panose="020B0604020202020204" charset="0"/>
            </a:endParaRPr>
          </a:p>
        </p:txBody>
      </p:sp>
      <p:pic>
        <p:nvPicPr>
          <p:cNvPr id="5" name="Google Shape;212;p1">
            <a:extLst>
              <a:ext uri="{FF2B5EF4-FFF2-40B4-BE49-F238E27FC236}">
                <a16:creationId xmlns:a16="http://schemas.microsoft.com/office/drawing/2014/main" xmlns="" id="{C440BF72-3663-4CE2-876D-EA67837F6E2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469274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469274" y="2228045"/>
            <a:ext cx="6526330" cy="39795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Idea/Solution/Prototype here:</a:t>
            </a:r>
            <a:endParaRPr dirty="0"/>
          </a:p>
          <a:p>
            <a:pPr marL="285750" lvl="0" indent="-285750">
              <a:buFont typeface="Noto Sans Symbols"/>
              <a:buChar char="⮚"/>
            </a:pPr>
            <a:r>
              <a:rPr lang="en-US" sz="1400" dirty="0"/>
              <a:t> </a:t>
            </a:r>
            <a:r>
              <a:rPr lang="en-US" sz="1400" b="1" dirty="0"/>
              <a:t>User Registration: </a:t>
            </a:r>
            <a:r>
              <a:rPr lang="en-US" sz="1400" dirty="0"/>
              <a:t>Students will create accounts with basic information like age, educational background, and interests.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sz="1400" b="1" dirty="0"/>
              <a:t>Aptitude Assessment: </a:t>
            </a:r>
            <a:r>
              <a:rPr lang="en-US" sz="1400" dirty="0"/>
              <a:t>Students will take aptitude tests designed to evaluate their strengths, weaknesses, and interests. These tests will cover various domains such as mathematics, science, arts, and more.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sz="1400" b="1" dirty="0"/>
              <a:t>Interest Mapping: </a:t>
            </a:r>
            <a:r>
              <a:rPr lang="en-US" sz="1400" dirty="0"/>
              <a:t>The system will use AI algorithms to map the aptitude and personality assessment results to potential career paths and suggest a list of suitable professions.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sz="1400" b="1" dirty="0"/>
              <a:t>Career Exploration: </a:t>
            </a:r>
            <a:r>
              <a:rPr lang="en-US" sz="1400" dirty="0"/>
              <a:t>Students can explore the suggested careers with detailed information, including job descriptions, required skills, educational paths, and salary ranges.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sz="1400" b="1" dirty="0"/>
              <a:t>One-on-One Counseling: </a:t>
            </a:r>
            <a:r>
              <a:rPr lang="en-US" sz="1400" dirty="0"/>
              <a:t>For more personalized guidance, Students can schedule personalized virtual counseling sessions with career experts, teachers, mentors, and access 24/7 support from our Career Expert Bot.</a:t>
            </a:r>
            <a:endParaRPr sz="1400" dirty="0"/>
          </a:p>
          <a:p>
            <a:pPr marL="285750" lvl="0" indent="-1841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</a:t>
            </a: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: HTML, CSS, JavaScript, Tailwind CSS,     		          ReactJS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 </a:t>
            </a:r>
            <a:r>
              <a:rPr lang="en-US" b="1" dirty="0">
                <a:solidFill>
                  <a:schemeClr val="dk1"/>
                </a:solidFill>
                <a:latin typeface="Libre Franklin"/>
                <a:sym typeface="Libre Franklin"/>
              </a:rPr>
              <a:t>Backend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- </a:t>
            </a: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Python, </a:t>
            </a:r>
            <a:r>
              <a:rPr lang="en-US" b="0" i="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NodeJs</a:t>
            </a: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b="0" i="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ExpressJS</a:t>
            </a: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Java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-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 – MongoDB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-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AI/ML – Machine learning(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Scikit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-Learn,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Gensim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      	       Deep Learning(TensorFlow,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Keras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		       NLP(NLTK,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SpaCy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3027FB-D5C9-4D14-802A-8BEA0363C6CD}"/>
              </a:ext>
            </a:extLst>
          </p:cNvPr>
          <p:cNvSpPr/>
          <p:nvPr/>
        </p:nvSpPr>
        <p:spPr>
          <a:xfrm>
            <a:off x="379122" y="736052"/>
            <a:ext cx="67557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Libre Franklin" panose="020B0604020202020204" charset="0"/>
              </a:rPr>
              <a:t>We aim to provide career guidance to students using interactive aptitude, psychometric tests. Our AI-based platform will not only provide generic suggestions based on user’s interest, but also follow </a:t>
            </a:r>
            <a:r>
              <a:rPr lang="en-US" b="1" dirty="0">
                <a:latin typeface="Libre Franklin" panose="020B0604020202020204" charset="0"/>
              </a:rPr>
              <a:t>National Education Policy(NEP)</a:t>
            </a:r>
            <a:r>
              <a:rPr lang="en-US" dirty="0">
                <a:latin typeface="Libre Franklin" panose="020B0604020202020204" charset="0"/>
              </a:rPr>
              <a:t> to provide holistic guidance that’ll </a:t>
            </a:r>
            <a:r>
              <a:rPr lang="en-US" b="1" dirty="0">
                <a:latin typeface="Libre Franklin" panose="020B0604020202020204" charset="0"/>
              </a:rPr>
              <a:t>benefit</a:t>
            </a:r>
            <a:r>
              <a:rPr lang="en-US" dirty="0">
                <a:latin typeface="Libre Franklin" panose="020B0604020202020204" charset="0"/>
              </a:rPr>
              <a:t> the </a:t>
            </a:r>
            <a:r>
              <a:rPr lang="en-US" b="1" dirty="0">
                <a:latin typeface="Libre Franklin" panose="020B0604020202020204" charset="0"/>
              </a:rPr>
              <a:t>world</a:t>
            </a:r>
            <a:r>
              <a:rPr lang="en-US" dirty="0">
                <a:latin typeface="Libre Franklin" panose="020B0604020202020204" charset="0"/>
              </a:rPr>
              <a:t> while filling the </a:t>
            </a:r>
            <a:r>
              <a:rPr lang="en-US" b="1" dirty="0">
                <a:latin typeface="Libre Franklin" panose="020B0604020202020204" charset="0"/>
              </a:rPr>
              <a:t>pockets</a:t>
            </a:r>
            <a:r>
              <a:rPr lang="en-US" dirty="0">
                <a:latin typeface="Libre Franklin" panose="020B0604020202020204" charset="0"/>
              </a:rPr>
              <a:t> &amp; </a:t>
            </a:r>
            <a:r>
              <a:rPr lang="en-US" b="1" dirty="0">
                <a:latin typeface="Libre Franklin" panose="020B0604020202020204" charset="0"/>
              </a:rPr>
              <a:t>souls</a:t>
            </a:r>
            <a:r>
              <a:rPr lang="en-US" dirty="0">
                <a:latin typeface="Libre Franklin" panose="020B0604020202020204" charset="0"/>
              </a:rPr>
              <a:t> of the student. Here's an overview of our solution: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0CB310-B539-4F8B-9D0E-1BC62BBA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424" y="397223"/>
            <a:ext cx="4822302" cy="3016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46509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08790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 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8" y="2431477"/>
            <a:ext cx="4838701" cy="42655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400" b="1" dirty="0"/>
              <a:t> Student Self-Assessment: </a:t>
            </a:r>
            <a:r>
              <a:rPr lang="en-US" sz="1400" dirty="0"/>
              <a:t>Secondary-level students can use the platform to assess their aptitudes and personalities, providing them with career suggestions. 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sz="1400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400" b="1" dirty="0"/>
              <a:t>Parental Engagement:  </a:t>
            </a:r>
            <a:r>
              <a:rPr lang="en-US" sz="1400" dirty="0"/>
              <a:t>Parents can access their child's profile and career recommendations, facilitating informed discussions about their child's future.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sz="1400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400" b="1" dirty="0"/>
              <a:t>Educational Institutions: </a:t>
            </a:r>
            <a:r>
              <a:rPr lang="en-US" sz="1400" dirty="0"/>
              <a:t>Schools can integrate this platform into their career counseling programs, helping students make informed choices.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sz="1400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400" b="1" dirty="0"/>
              <a:t>Career Counselors: </a:t>
            </a:r>
            <a:r>
              <a:rPr lang="en-US" sz="1400" dirty="0"/>
              <a:t>Professional career counselors can use the platform to streamline their counseling sessions and access data-driven insights.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sz="1400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sz="1400" b="1" dirty="0"/>
              <a:t>Government and Education Authorities:</a:t>
            </a:r>
            <a:r>
              <a:rPr lang="en-US" sz="1400" dirty="0"/>
              <a:t> Government bodies can use platform data for informed education policy decisions and resource allocation.</a:t>
            </a:r>
            <a:endParaRPr sz="1200"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5791200" y="27812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 stoppers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5943599" y="781012"/>
            <a:ext cx="4838701" cy="59160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Our platform assesses </a:t>
            </a:r>
            <a:r>
              <a:rPr lang="en-US" b="1" dirty="0"/>
              <a:t>emotional intelligence</a:t>
            </a:r>
            <a:r>
              <a:rPr lang="en-US" dirty="0"/>
              <a:t>, a key career skill, and integrates students' </a:t>
            </a:r>
            <a:r>
              <a:rPr lang="en-US" b="1" dirty="0"/>
              <a:t>hobbies</a:t>
            </a:r>
            <a:r>
              <a:rPr lang="en-US" dirty="0"/>
              <a:t> and </a:t>
            </a:r>
            <a:r>
              <a:rPr lang="en-US" b="1" dirty="0"/>
              <a:t>interests</a:t>
            </a:r>
            <a:r>
              <a:rPr lang="en-US" dirty="0"/>
              <a:t> into personalized career planning for a holistic approach to align passion with potential paths.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Our platform offers both national and </a:t>
            </a:r>
            <a:r>
              <a:rPr lang="en-US" b="1" dirty="0"/>
              <a:t>international</a:t>
            </a:r>
            <a:r>
              <a:rPr lang="en-US" dirty="0"/>
              <a:t> </a:t>
            </a:r>
            <a:r>
              <a:rPr lang="en-US" b="1" dirty="0"/>
              <a:t>career options </a:t>
            </a:r>
            <a:r>
              <a:rPr lang="en-US" dirty="0"/>
              <a:t>while also suggesting relevant </a:t>
            </a:r>
            <a:r>
              <a:rPr lang="en-US" b="1" dirty="0"/>
              <a:t>scholarships</a:t>
            </a:r>
            <a:r>
              <a:rPr lang="en-US" dirty="0"/>
              <a:t> based on selected career paths.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We'll connect students with experienced professionals to offer personalized career guidance through </a:t>
            </a:r>
            <a:r>
              <a:rPr lang="en-US" b="1" dirty="0"/>
              <a:t>AI-Powered Mentor Matching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Students can </a:t>
            </a:r>
            <a:r>
              <a:rPr lang="en-US" b="1" dirty="0"/>
              <a:t>connect with peers</a:t>
            </a:r>
            <a:r>
              <a:rPr lang="en-US" dirty="0"/>
              <a:t> who share similar career interests, fostering a supportive and motivating </a:t>
            </a:r>
            <a:r>
              <a:rPr lang="en-US" b="1" dirty="0"/>
              <a:t>community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Our platform will be </a:t>
            </a:r>
            <a:r>
              <a:rPr lang="en-US" b="1" dirty="0"/>
              <a:t>accessible to individuals with disabilities</a:t>
            </a:r>
            <a:r>
              <a:rPr lang="en-US" dirty="0"/>
              <a:t>, including those with visual or hearing impairments, through features such as screen readers and closed captions.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Multi-language support </a:t>
            </a:r>
            <a:r>
              <a:rPr lang="en-US" dirty="0"/>
              <a:t>will make our platform accessible to a wider audience by accommodating various regional languages in India.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We will streamline and reduce the duration of aptitude tests to ensure a more efficient and user-friendly experience while maintaining accuracy in assessing students' strengths and abilities for career planning.</a:t>
            </a: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</a:t>
            </a:r>
            <a:r>
              <a:rPr lang="en-US" sz="1200" b="1" dirty="0">
                <a:solidFill>
                  <a:schemeClr val="tx1"/>
                </a:solidFill>
              </a:rPr>
              <a:t>Atharva Kiran Joshi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  			Stream : CSE(AIML)			Year:  IV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chemeClr val="tx1"/>
                </a:solidFill>
              </a:rPr>
              <a:t>Preshit</a:t>
            </a:r>
            <a:r>
              <a:rPr lang="en-US" sz="1200" b="1" dirty="0">
                <a:solidFill>
                  <a:schemeClr val="tx1"/>
                </a:solidFill>
              </a:rPr>
              <a:t>  Mangesh  Desai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CSE (AIML)			Year:  IV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</a:rPr>
              <a:t>Pradip Sanjay </a:t>
            </a:r>
            <a:r>
              <a:rPr lang="en-US" sz="1200" b="1" dirty="0" err="1">
                <a:solidFill>
                  <a:schemeClr val="tx1"/>
                </a:solidFill>
              </a:rPr>
              <a:t>Dound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:CSE (AIML)			Year: IV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</a:rPr>
              <a:t>Nilesh Ashok </a:t>
            </a:r>
            <a:r>
              <a:rPr lang="en-US" sz="1200" b="1" dirty="0" err="1">
                <a:solidFill>
                  <a:schemeClr val="tx1"/>
                </a:solidFill>
              </a:rPr>
              <a:t>Thengde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CSE (AIML)			Year: IV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</a:rPr>
              <a:t>Mayuri </a:t>
            </a:r>
            <a:r>
              <a:rPr lang="en-US" sz="1200" b="1" dirty="0" err="1">
                <a:solidFill>
                  <a:schemeClr val="tx1"/>
                </a:solidFill>
              </a:rPr>
              <a:t>Shamsundar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Sarda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CSE (AIML)			Year: IV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 smtClean="0">
                <a:solidFill>
                  <a:srgbClr val="804160"/>
                </a:solidFill>
              </a:rPr>
              <a:t>Team </a:t>
            </a:r>
            <a:r>
              <a:rPr lang="en-US" sz="1200" b="1" dirty="0">
                <a:solidFill>
                  <a:srgbClr val="804160"/>
                </a:solidFill>
              </a:rPr>
              <a:t>Mentor 1 Name:  Prachi  Anil Joshi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				Expertise : DSA/Cloud Computing 		Domain Experience (in years):    10</a:t>
            </a:r>
            <a:r>
              <a:rPr lang="en-US" sz="1200" dirty="0" smtClean="0"/>
              <a:t>+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536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Noto Sans Symbols</vt:lpstr>
      <vt:lpstr>Arial</vt:lpstr>
      <vt:lpstr>Wingdings</vt:lpstr>
      <vt:lpstr>Libre Franklin</vt:lpstr>
      <vt:lpstr>Franklin Gothic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l-js</cp:lastModifiedBy>
  <cp:revision>43</cp:revision>
  <dcterms:created xsi:type="dcterms:W3CDTF">2022-02-11T07:14:46Z</dcterms:created>
  <dcterms:modified xsi:type="dcterms:W3CDTF">2023-12-22T13:00:47Z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