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3"/>
  </p:notesMasterIdLst>
  <p:sldIdLst>
    <p:sldId id="259" r:id="rId2"/>
    <p:sldId id="258" r:id="rId3"/>
    <p:sldId id="260" r:id="rId4"/>
    <p:sldId id="263" r:id="rId5"/>
    <p:sldId id="276" r:id="rId6"/>
    <p:sldId id="277" r:id="rId7"/>
    <p:sldId id="262" r:id="rId8"/>
    <p:sldId id="261" r:id="rId9"/>
    <p:sldId id="264" r:id="rId10"/>
    <p:sldId id="281" r:id="rId11"/>
    <p:sldId id="282" r:id="rId12"/>
    <p:sldId id="285" r:id="rId13"/>
    <p:sldId id="286" r:id="rId14"/>
    <p:sldId id="287" r:id="rId15"/>
    <p:sldId id="290" r:id="rId16"/>
    <p:sldId id="267" r:id="rId17"/>
    <p:sldId id="283" r:id="rId18"/>
    <p:sldId id="291" r:id="rId19"/>
    <p:sldId id="272" r:id="rId20"/>
    <p:sldId id="289" r:id="rId21"/>
    <p:sldId id="274" r:id="rId22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F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>
        <p:scale>
          <a:sx n="86" d="100"/>
          <a:sy n="86" d="100"/>
        </p:scale>
        <p:origin x="-1171" y="197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6992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154236" y="1035586"/>
            <a:ext cx="9573658" cy="59601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en-US" sz="2800" b="1" dirty="0" smtClean="0"/>
              <a:t>Project Viva </a:t>
            </a:r>
            <a:r>
              <a:rPr lang="en-US" sz="2800" b="1" dirty="0" smtClean="0"/>
              <a:t>Presentation </a:t>
            </a:r>
            <a:endParaRPr lang="en-US" sz="2800" b="1" dirty="0" smtClean="0"/>
          </a:p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lang="en-US" sz="2400" i="1" dirty="0" smtClean="0"/>
              <a:t>on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lang="en-US" sz="2800" b="1" dirty="0" smtClean="0"/>
              <a:t>Medicinal Plant Identification</a:t>
            </a:r>
          </a:p>
          <a:p>
            <a:pPr lvl="0" algn="ctr">
              <a:lnSpc>
                <a:spcPct val="120000"/>
              </a:lnSpc>
            </a:pPr>
            <a:endParaRPr lang="en-US" sz="2400" b="1" dirty="0"/>
          </a:p>
          <a:p>
            <a:pPr lvl="0" algn="ctr">
              <a:lnSpc>
                <a:spcPct val="120000"/>
              </a:lnSpc>
            </a:pPr>
            <a:r>
              <a:rPr lang="en-US" sz="2400" i="1" dirty="0" smtClean="0">
                <a:solidFill>
                  <a:srgbClr val="000000"/>
                </a:solidFill>
                <a:sym typeface="Arial" panose="020B0604020202020204"/>
              </a:rPr>
              <a:t>by</a:t>
            </a:r>
            <a:r>
              <a:rPr lang="en-US" sz="2400" b="1" dirty="0">
                <a:solidFill>
                  <a:srgbClr val="000000"/>
                </a:solidFill>
                <a:sym typeface="Arial" panose="020B0604020202020204"/>
              </a:rPr>
              <a:t/>
            </a:r>
            <a:br>
              <a:rPr lang="en-US" sz="2400" b="1" dirty="0">
                <a:solidFill>
                  <a:srgbClr val="000000"/>
                </a:solidFill>
                <a:sym typeface="Arial" panose="020B0604020202020204"/>
              </a:rPr>
            </a:br>
            <a:r>
              <a:rPr lang="en-IN" sz="2400" dirty="0" err="1" smtClean="0"/>
              <a:t>Preshit</a:t>
            </a:r>
            <a:r>
              <a:rPr lang="en-IN" sz="2400" dirty="0" smtClean="0"/>
              <a:t> Sharma(RA1711004010381)</a:t>
            </a:r>
          </a:p>
          <a:p>
            <a:pPr lvl="0" algn="ctr">
              <a:lnSpc>
                <a:spcPct val="120000"/>
              </a:lnSpc>
            </a:pPr>
            <a:r>
              <a:rPr lang="en-IN" sz="2400" dirty="0" err="1" smtClean="0"/>
              <a:t>Rashika</a:t>
            </a:r>
            <a:r>
              <a:rPr lang="en-IN" sz="2400" dirty="0" smtClean="0"/>
              <a:t> Sharma(RA1711004010433)</a:t>
            </a:r>
          </a:p>
          <a:p>
            <a:pPr lvl="0" algn="ctr">
              <a:lnSpc>
                <a:spcPct val="120000"/>
              </a:lnSpc>
            </a:pPr>
            <a:r>
              <a:rPr lang="en-IN" sz="2400" dirty="0" err="1" smtClean="0"/>
              <a:t>Nitika</a:t>
            </a:r>
            <a:r>
              <a:rPr lang="en-IN" sz="2400" dirty="0" smtClean="0"/>
              <a:t> </a:t>
            </a:r>
            <a:r>
              <a:rPr lang="en-IN" sz="2400" dirty="0" err="1" smtClean="0"/>
              <a:t>Bagga</a:t>
            </a:r>
            <a:r>
              <a:rPr lang="en-IN" sz="2400" dirty="0" smtClean="0"/>
              <a:t>(RA1711004010549)</a:t>
            </a:r>
          </a:p>
          <a:p>
            <a:pPr lvl="0" algn="ctr">
              <a:lnSpc>
                <a:spcPct val="120000"/>
              </a:lnSpc>
            </a:pPr>
            <a:endParaRPr lang="en-US" sz="2400" dirty="0"/>
          </a:p>
          <a:p>
            <a:pPr lvl="0" algn="ctr">
              <a:lnSpc>
                <a:spcPct val="120000"/>
              </a:lnSpc>
            </a:pPr>
            <a:r>
              <a:rPr lang="en-US" sz="2400" i="1" dirty="0" smtClean="0"/>
              <a:t>Under the guidance of</a:t>
            </a:r>
          </a:p>
          <a:p>
            <a:pPr lvl="0" algn="ctr">
              <a:lnSpc>
                <a:spcPct val="120000"/>
              </a:lnSpc>
            </a:pPr>
            <a:r>
              <a:rPr lang="en-US" sz="2400" dirty="0" err="1" smtClean="0"/>
              <a:t>Mr.R.Prithviraj</a:t>
            </a:r>
            <a:endParaRPr lang="en-US" sz="2400" dirty="0" smtClean="0"/>
          </a:p>
          <a:p>
            <a:pPr lvl="0" algn="ctr">
              <a:lnSpc>
                <a:spcPct val="120000"/>
              </a:lnSpc>
            </a:pPr>
            <a:r>
              <a:rPr lang="en-US" sz="2400" dirty="0" smtClean="0"/>
              <a:t>Assistant Professor, Department of ECE</a:t>
            </a:r>
            <a:r>
              <a:rPr lang="en-US" sz="2400" dirty="0">
                <a:solidFill>
                  <a:srgbClr val="000000"/>
                </a:solidFill>
                <a:sym typeface="Arial" panose="020B0604020202020204"/>
              </a:rPr>
              <a:t/>
            </a:r>
            <a:br>
              <a:rPr lang="en-US" sz="2400" dirty="0">
                <a:solidFill>
                  <a:srgbClr val="000000"/>
                </a:solidFill>
                <a:sym typeface="Arial" panose="020B0604020202020204"/>
              </a:rPr>
            </a:br>
            <a:endParaRPr lang="en-US" sz="2400" dirty="0">
              <a:solidFill>
                <a:srgbClr val="000000"/>
              </a:solidFill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70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System/Architecture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51" y="1134505"/>
            <a:ext cx="1328094" cy="100272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7004804" y="2928706"/>
            <a:ext cx="969409" cy="3136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92649" y="3719115"/>
            <a:ext cx="1861342" cy="60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0588" y="5040571"/>
            <a:ext cx="1285464" cy="480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249419" y="5159037"/>
            <a:ext cx="960521" cy="4357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8307" y="3866416"/>
            <a:ext cx="1747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Extraction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325068" y="5162626"/>
            <a:ext cx="1858701" cy="470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1355824" y="5197744"/>
            <a:ext cx="872940" cy="376973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82034" y="5213115"/>
            <a:ext cx="1279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Classifier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89592" y="4617001"/>
            <a:ext cx="1193814" cy="1635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6909" y="4867946"/>
            <a:ext cx="1008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</a:t>
            </a:r>
          </a:p>
          <a:p>
            <a:r>
              <a:rPr lang="en-US" dirty="0" err="1" smtClean="0"/>
              <a:t>Tulsi</a:t>
            </a:r>
            <a:r>
              <a:rPr lang="en-US" dirty="0" smtClean="0"/>
              <a:t> (</a:t>
            </a:r>
            <a:r>
              <a:rPr lang="en-US" dirty="0" err="1"/>
              <a:t>Ocimum</a:t>
            </a:r>
            <a:r>
              <a:rPr lang="en-US" dirty="0"/>
              <a:t> </a:t>
            </a:r>
            <a:r>
              <a:rPr lang="en-US" dirty="0" err="1" smtClean="0"/>
              <a:t>tenuiflorum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3207186" y="3579831"/>
            <a:ext cx="2237847" cy="148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5855" y="1942021"/>
            <a:ext cx="2852879" cy="196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840" y="2057197"/>
            <a:ext cx="100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leaf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4299" y="3151685"/>
            <a:ext cx="1165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Mint leaf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12086" y="3133609"/>
            <a:ext cx="1081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Tulsi leaf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4627" y="1426722"/>
            <a:ext cx="28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Leaves having similar shape</a:t>
            </a:r>
            <a:endParaRPr lang="en-US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0" y="2137234"/>
            <a:ext cx="1034708" cy="94837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73573" y="2095711"/>
            <a:ext cx="963365" cy="886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04378" y="6962660"/>
            <a:ext cx="67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/>
              <a:t>8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39" name="Rectangle 38"/>
          <p:cNvSpPr/>
          <p:nvPr/>
        </p:nvSpPr>
        <p:spPr>
          <a:xfrm>
            <a:off x="8306697" y="5040571"/>
            <a:ext cx="1285464" cy="485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27657" y="5040571"/>
            <a:ext cx="1285464" cy="480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7267892" y="4401001"/>
            <a:ext cx="443232" cy="50527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0800000">
            <a:off x="5645193" y="3957572"/>
            <a:ext cx="850392" cy="910374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-Up Arrow 41"/>
          <p:cNvSpPr/>
          <p:nvPr/>
        </p:nvSpPr>
        <p:spPr>
          <a:xfrm flipV="1">
            <a:off x="8524962" y="3965435"/>
            <a:ext cx="850392" cy="910374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611336" y="5143607"/>
            <a:ext cx="86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Shape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57991" y="5126843"/>
            <a:ext cx="102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Colour 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376096" y="5116440"/>
            <a:ext cx="102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Texture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263881" y="4920819"/>
            <a:ext cx="4466973" cy="1234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778921" y="5703565"/>
            <a:ext cx="226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Vector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86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784" y="168962"/>
            <a:ext cx="2094050" cy="21249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126" y="431240"/>
            <a:ext cx="14193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Output</a:t>
            </a:r>
          </a:p>
          <a:p>
            <a:pPr algn="ctr"/>
            <a:endParaRPr lang="en-US" b="1" u="sng" dirty="0" smtClean="0"/>
          </a:p>
          <a:p>
            <a:pPr algn="ctr"/>
            <a:r>
              <a:rPr lang="en-US" b="1" dirty="0" err="1" smtClean="0"/>
              <a:t>Tulsi</a:t>
            </a:r>
            <a:r>
              <a:rPr lang="en-US" b="1" dirty="0" smtClean="0"/>
              <a:t>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(</a:t>
            </a:r>
            <a:r>
              <a:rPr lang="en-US" b="1" dirty="0" err="1"/>
              <a:t>Ocimum</a:t>
            </a:r>
            <a:r>
              <a:rPr lang="en-US" b="1" dirty="0"/>
              <a:t> </a:t>
            </a:r>
            <a:r>
              <a:rPr lang="en-US" b="1" dirty="0" err="1" smtClean="0"/>
              <a:t>tenuiflorum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</p:txBody>
      </p:sp>
      <p:sp>
        <p:nvSpPr>
          <p:cNvPr id="6" name="Down Arrow 5"/>
          <p:cNvSpPr/>
          <p:nvPr/>
        </p:nvSpPr>
        <p:spPr>
          <a:xfrm rot="16200000">
            <a:off x="3858987" y="-37864"/>
            <a:ext cx="443232" cy="253864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ownload Free png Google chrome clipart extensi - DLP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43" y="650311"/>
            <a:ext cx="1561396" cy="11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31" y="3477519"/>
            <a:ext cx="4921215" cy="3455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6334" y="2191031"/>
            <a:ext cx="2777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Redirecting to </a:t>
            </a:r>
            <a:r>
              <a:rPr lang="en-US" sz="1600" b="1" dirty="0"/>
              <a:t>G</a:t>
            </a:r>
            <a:r>
              <a:rPr lang="en-US" sz="1600" b="1" dirty="0" smtClean="0"/>
              <a:t>oogle search page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93233" y="2318284"/>
            <a:ext cx="111601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06014" y="360922"/>
            <a:ext cx="287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Python web-browser plugin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22814" y="6933063"/>
            <a:ext cx="6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9.</a:t>
            </a:r>
            <a:endParaRPr lang="en-I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880" y="1255595"/>
            <a:ext cx="9550400" cy="548639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Python library </a:t>
            </a:r>
            <a:r>
              <a:rPr lang="en-US" dirty="0" err="1" smtClean="0"/>
              <a:t>Mahotas</a:t>
            </a:r>
            <a:r>
              <a:rPr lang="en-US" dirty="0" smtClean="0"/>
              <a:t> is used to extract texture features from test image.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Mahotas</a:t>
            </a:r>
            <a:r>
              <a:rPr lang="en-US" dirty="0" smtClean="0"/>
              <a:t> collects </a:t>
            </a:r>
            <a:r>
              <a:rPr lang="en-US" dirty="0" err="1"/>
              <a:t>H</a:t>
            </a:r>
            <a:r>
              <a:rPr lang="en-US" dirty="0" err="1" smtClean="0"/>
              <a:t>aralick</a:t>
            </a:r>
            <a:r>
              <a:rPr lang="en-US" dirty="0" smtClean="0"/>
              <a:t> texture features from image.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Haralick</a:t>
            </a:r>
            <a:r>
              <a:rPr lang="en-US" dirty="0"/>
              <a:t> </a:t>
            </a:r>
            <a:r>
              <a:rPr lang="en-US" dirty="0" err="1"/>
              <a:t>feautres</a:t>
            </a:r>
            <a:r>
              <a:rPr lang="en-US" dirty="0"/>
              <a:t> are derived from the Gray Level Co-occurrence Matrix (GLCM</a:t>
            </a:r>
            <a:r>
              <a:rPr lang="en-US" dirty="0" smtClean="0"/>
              <a:t>).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This matrix records how many times two gray-level pixels adjacent to each other appear in an image. </a:t>
            </a:r>
            <a:r>
              <a:rPr lang="en-US" dirty="0" smtClean="0"/>
              <a:t>                         </a:t>
            </a:r>
            <a:endParaRPr lang="en-US" dirty="0"/>
          </a:p>
        </p:txBody>
      </p:sp>
      <p:pic>
        <p:nvPicPr>
          <p:cNvPr id="1026" name="Picture 2" descr="https://cvexplained.files.wordpress.com/2020/07/image-61.png?w=7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55" y="5563520"/>
            <a:ext cx="5057200" cy="186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36376" y="7061812"/>
            <a:ext cx="100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10.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547" y="1219200"/>
            <a:ext cx="9550400" cy="548639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FindContours</a:t>
            </a:r>
            <a:r>
              <a:rPr lang="en-US" dirty="0" smtClean="0"/>
              <a:t>() is used to find the contour with maximum area.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Area, perimeter, rectangularity etc. of this largest contour provides with shape features of enclosed leaf.</a:t>
            </a:r>
          </a:p>
          <a:p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32" y="2978337"/>
            <a:ext cx="6202496" cy="3471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8747" y="6797407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11.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Every RGB image can be split up into the red, green and blue channels.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Mean and standard deviation of these channels provides with </a:t>
            </a:r>
            <a:r>
              <a:rPr lang="en-US" dirty="0" err="1" smtClean="0"/>
              <a:t>colour</a:t>
            </a:r>
            <a:r>
              <a:rPr lang="en-US" dirty="0" smtClean="0"/>
              <a:t> based features of leaves.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4011457"/>
            <a:ext cx="2797791" cy="2585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5372" y="6767883"/>
            <a:ext cx="94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Red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60" y="4011457"/>
            <a:ext cx="2831910" cy="2585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5183" y="676788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Green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02" y="4087011"/>
            <a:ext cx="3259792" cy="2509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57268" y="676788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Blue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21118" y="7075659"/>
            <a:ext cx="63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12.</a:t>
            </a:r>
            <a:endParaRPr lang="en-I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Python package called </a:t>
            </a:r>
            <a:r>
              <a:rPr lang="en-IN" dirty="0" err="1" smtClean="0"/>
              <a:t>tkinter</a:t>
            </a:r>
            <a:r>
              <a:rPr lang="en-IN" dirty="0" smtClean="0"/>
              <a:t> allows features and utilities to develop custom user interface.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Custom buttons and labels makes application user friendly.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User interface </a:t>
            </a:r>
            <a:r>
              <a:rPr lang="en-IN" dirty="0"/>
              <a:t>enhances </a:t>
            </a:r>
            <a:r>
              <a:rPr lang="en-IN" dirty="0" smtClean="0"/>
              <a:t>both accessibility and aesthetics.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dirty="0" err="1" smtClean="0"/>
              <a:t>Callback</a:t>
            </a:r>
            <a:r>
              <a:rPr lang="en-IN" dirty="0" smtClean="0"/>
              <a:t> functions attached with buttons allows communication between user input and back-end sections of code.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1118" y="7075659"/>
            <a:ext cx="63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13.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784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HARDWARE/SOFTWARE SPECIFICATION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b="1" u="sng" dirty="0"/>
              <a:t>Software requirement: </a:t>
            </a:r>
          </a:p>
          <a:p>
            <a:pPr marL="114300"/>
            <a:endParaRPr lang="en-IN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Coding</a:t>
            </a:r>
            <a:r>
              <a:rPr lang="en-IN" sz="2400" dirty="0"/>
              <a:t>: Python(using open CV) and various python packages like     </a:t>
            </a:r>
            <a:r>
              <a:rPr lang="en-IN" sz="2400" dirty="0" err="1"/>
              <a:t>skimage</a:t>
            </a:r>
            <a:r>
              <a:rPr lang="en-IN" sz="2400" dirty="0"/>
              <a:t> , </a:t>
            </a:r>
            <a:r>
              <a:rPr lang="en-IN" sz="2400" dirty="0" err="1"/>
              <a:t>numpy</a:t>
            </a:r>
            <a:r>
              <a:rPr lang="en-IN" sz="2400" dirty="0"/>
              <a:t>, </a:t>
            </a:r>
            <a:r>
              <a:rPr lang="en-IN" sz="2400" dirty="0" err="1" smtClean="0"/>
              <a:t>matplotlib,web-browser,tkinter</a:t>
            </a:r>
            <a:r>
              <a:rPr lang="en-IN" sz="2400" dirty="0" smtClean="0"/>
              <a:t>(for GUI),</a:t>
            </a:r>
            <a:r>
              <a:rPr lang="en-IN" sz="2400" dirty="0" err="1" smtClean="0"/>
              <a:t>sklearn</a:t>
            </a:r>
            <a:r>
              <a:rPr lang="en-IN" sz="2400" dirty="0" smtClean="0"/>
              <a:t>(for SVM).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Operating </a:t>
            </a:r>
            <a:r>
              <a:rPr lang="en-IN" sz="2400" b="1" dirty="0"/>
              <a:t>System</a:t>
            </a:r>
            <a:r>
              <a:rPr lang="en-IN" sz="2400" dirty="0"/>
              <a:t>: Windows </a:t>
            </a:r>
            <a:r>
              <a:rPr lang="en-IN" sz="2400" dirty="0" smtClean="0"/>
              <a:t>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Other </a:t>
            </a:r>
            <a:r>
              <a:rPr lang="en-IN" sz="2400" b="1" dirty="0"/>
              <a:t>applications </a:t>
            </a:r>
            <a:r>
              <a:rPr lang="en-IN" sz="2400" dirty="0"/>
              <a:t>: Git, </a:t>
            </a:r>
            <a:r>
              <a:rPr lang="en-IN" sz="2400" dirty="0" err="1"/>
              <a:t>Github</a:t>
            </a:r>
            <a:r>
              <a:rPr lang="en-IN" sz="2400" dirty="0"/>
              <a:t> </a:t>
            </a:r>
            <a:r>
              <a:rPr lang="en-IN" sz="2400" dirty="0" smtClean="0"/>
              <a:t>repositories.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400" b="1" u="sng" dirty="0" smtClean="0"/>
              <a:t>Hardware requirement:</a:t>
            </a:r>
          </a:p>
          <a:p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NVIDIA GTX 1050 graphic card ,12 GB RAM is used for the project.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                          </a:t>
            </a:r>
          </a:p>
          <a:p>
            <a:pPr algn="r"/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                          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1118" y="7075659"/>
            <a:ext cx="63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14.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08028"/>
              </p:ext>
            </p:extLst>
          </p:nvPr>
        </p:nvGraphicFramePr>
        <p:xfrm>
          <a:off x="410440" y="1651378"/>
          <a:ext cx="9129344" cy="240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1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1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1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11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11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11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411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1464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6545">
                <a:tc>
                  <a:txBody>
                    <a:bodyPr/>
                    <a:lstStyle/>
                    <a:p>
                      <a:r>
                        <a:rPr lang="en-US" dirty="0" smtClean="0"/>
                        <a:t>Shape, texture,</a:t>
                      </a:r>
                    </a:p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86.5%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0" y="4341488"/>
            <a:ext cx="9129344" cy="23732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09253" y="7017745"/>
            <a:ext cx="63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15.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2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LAYOUT AND UTILITIES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Stucture</a:t>
            </a:r>
            <a:r>
              <a:rPr lang="en-US" dirty="0" smtClean="0"/>
              <a:t> of user interface consists of left side with clickable buttons and right side with user instructions.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/>
              <a:t>	 </a:t>
            </a:r>
            <a:r>
              <a:rPr lang="en-US" dirty="0" smtClean="0"/>
              <a:t>   LEFT SIDE			        RIGHT 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1118" y="7075659"/>
            <a:ext cx="63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16.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9" y="2831976"/>
            <a:ext cx="3497801" cy="3631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86" y="2831977"/>
            <a:ext cx="3639332" cy="36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6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99142"/>
            <a:ext cx="9550400" cy="5486399"/>
          </a:xfrm>
        </p:spPr>
        <p:txBody>
          <a:bodyPr/>
          <a:lstStyle/>
          <a:p>
            <a:r>
              <a:rPr lang="en-US" sz="2400" dirty="0" smtClean="0"/>
              <a:t>In this project </a:t>
            </a:r>
            <a:r>
              <a:rPr lang="en-US" sz="2400" dirty="0"/>
              <a:t>multiple </a:t>
            </a:r>
            <a:r>
              <a:rPr lang="en-US" sz="2400" dirty="0" smtClean="0"/>
              <a:t>algorithms are proposed </a:t>
            </a:r>
            <a:r>
              <a:rPr lang="en-US" sz="2400" dirty="0"/>
              <a:t>to identify the given leaf species using image processing in python and </a:t>
            </a:r>
            <a:r>
              <a:rPr lang="en-US" sz="2400" dirty="0" smtClean="0"/>
              <a:t>then by </a:t>
            </a:r>
            <a:r>
              <a:rPr lang="en-US" sz="2400" dirty="0"/>
              <a:t>using </a:t>
            </a:r>
            <a:r>
              <a:rPr lang="en-US" sz="2400" dirty="0" smtClean="0"/>
              <a:t>browser control feature we </a:t>
            </a:r>
            <a:r>
              <a:rPr lang="en-US" sz="2400" dirty="0"/>
              <a:t>will </a:t>
            </a:r>
            <a:r>
              <a:rPr lang="en-US" sz="2400" dirty="0" smtClean="0"/>
              <a:t>study the uses and properties </a:t>
            </a:r>
            <a:r>
              <a:rPr lang="en-US" sz="2400" dirty="0"/>
              <a:t>of the given plant </a:t>
            </a:r>
            <a:r>
              <a:rPr lang="en-US" sz="2400" dirty="0" smtClean="0"/>
              <a:t>species. To make the model more user-friendly a front-end GUI is developed.</a:t>
            </a:r>
            <a:endParaRPr lang="en-US" sz="2400" dirty="0"/>
          </a:p>
          <a:p>
            <a:pPr marL="114300"/>
            <a:endParaRPr lang="en-US" sz="2400" dirty="0" smtClean="0"/>
          </a:p>
          <a:p>
            <a:pPr marL="114300"/>
            <a:r>
              <a:rPr lang="en-US" sz="2400" dirty="0" smtClean="0"/>
              <a:t>The methods included:</a:t>
            </a:r>
            <a:endParaRPr lang="en-US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SVM Classifier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Contouring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Feature </a:t>
            </a:r>
            <a:r>
              <a:rPr lang="en-US" sz="2400" dirty="0" smtClean="0"/>
              <a:t>extraction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Incorporation of web browser control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Python based front-end programming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1118" y="7075659"/>
            <a:ext cx="63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17.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77" y="101103"/>
            <a:ext cx="9550400" cy="914400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-3672"/>
            <a:ext cx="1676400" cy="5619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63119"/>
              </p:ext>
            </p:extLst>
          </p:nvPr>
        </p:nvGraphicFramePr>
        <p:xfrm>
          <a:off x="343052" y="960628"/>
          <a:ext cx="8978748" cy="6073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374">
                  <a:extLst>
                    <a:ext uri="{9D8B030D-6E8A-4147-A177-3AD203B41FA5}">
                      <a16:colId xmlns="" xmlns:a16="http://schemas.microsoft.com/office/drawing/2014/main" val="1660679042"/>
                    </a:ext>
                  </a:extLst>
                </a:gridCol>
                <a:gridCol w="4489374">
                  <a:extLst>
                    <a:ext uri="{9D8B030D-6E8A-4147-A177-3AD203B41FA5}">
                      <a16:colId xmlns="" xmlns:a16="http://schemas.microsoft.com/office/drawing/2014/main" val="537070016"/>
                    </a:ext>
                  </a:extLst>
                </a:gridCol>
              </a:tblGrid>
              <a:tr h="38890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CONTENTS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PAGE</a:t>
                      </a:r>
                      <a:r>
                        <a:rPr lang="en-IN" sz="1600" baseline="0" dirty="0" smtClean="0"/>
                        <a:t> NO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5287586"/>
                  </a:ext>
                </a:extLst>
              </a:tr>
              <a:tr h="381117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ABSTRACT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1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2675846"/>
                  </a:ext>
                </a:extLst>
              </a:tr>
              <a:tr h="32659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LITERARTURE</a:t>
                      </a:r>
                      <a:r>
                        <a:rPr lang="en-IN" sz="1600" baseline="0" dirty="0" smtClean="0">
                          <a:latin typeface="+mn-lt"/>
                        </a:rPr>
                        <a:t> SURVEY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2-3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1474874"/>
                  </a:ext>
                </a:extLst>
              </a:tr>
              <a:tr h="294027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PROBLEM</a:t>
                      </a:r>
                      <a:r>
                        <a:rPr lang="en-IN" sz="1600" baseline="0" dirty="0" smtClean="0">
                          <a:latin typeface="+mn-lt"/>
                        </a:rPr>
                        <a:t> STATEMENT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5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553978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OBJECTIVE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6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0566084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NOVELTY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7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0655961"/>
                  </a:ext>
                </a:extLst>
              </a:tr>
              <a:tr h="38783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PROPOSED</a:t>
                      </a:r>
                      <a:r>
                        <a:rPr lang="en-IN" sz="1600" baseline="0" dirty="0" smtClean="0">
                          <a:latin typeface="+mn-lt"/>
                        </a:rPr>
                        <a:t> STUCTURE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8-9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98347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METHODOLOGY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10-12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675241"/>
                  </a:ext>
                </a:extLst>
              </a:tr>
              <a:tr h="398041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HARWARE/SOFTWARE REQUIREMENTS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13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6175302"/>
                  </a:ext>
                </a:extLst>
              </a:tr>
              <a:tr h="398041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USER</a:t>
                      </a:r>
                      <a:r>
                        <a:rPr lang="en-IN" sz="1600" baseline="0" dirty="0" smtClean="0">
                          <a:latin typeface="+mn-lt"/>
                        </a:rPr>
                        <a:t> INTERFACE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14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</a:tr>
              <a:tr h="347011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RESULTS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15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8519086"/>
                  </a:ext>
                </a:extLst>
              </a:tr>
              <a:tr h="41619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GUI LAYOUT AND UTILITIES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191124"/>
                  </a:ext>
                </a:extLst>
              </a:tr>
              <a:tr h="482107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CONCLUSION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17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5476225"/>
                  </a:ext>
                </a:extLst>
              </a:tr>
              <a:tr h="50330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APPLICATIONS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835900"/>
                  </a:ext>
                </a:extLst>
              </a:tr>
              <a:tr h="50330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REFERENCES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+mn-lt"/>
                        </a:rPr>
                        <a:t>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33042"/>
            <a:ext cx="9550400" cy="598215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Major contribution toward farming and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botany. Recent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studies have proved that these medicinal herbs are beneficial for the current COVID 19 situation.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Ease to find uses and properties of these medicinal plants by just capturing the images.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Can spread awareness towards Ayurveda collaborating with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Aayush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ministry,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Patanjali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other industries related to medicinal plants and herbs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Standalone dedicated hardware implementing the following algorithms can be constructed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 application based on this methodology can be developed for portable devices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cloud based storage for dataset will further reduce the on-system memory requirements.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1118" y="7075659"/>
            <a:ext cx="63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18.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746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547" y="1219200"/>
            <a:ext cx="9550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Dahigaonkar</a:t>
            </a:r>
            <a:r>
              <a:rPr lang="en-US" sz="1800" dirty="0"/>
              <a:t>, </a:t>
            </a:r>
            <a:r>
              <a:rPr lang="en-US" sz="1800" dirty="0" err="1"/>
              <a:t>Tejas</a:t>
            </a:r>
            <a:r>
              <a:rPr lang="en-US" sz="1800" dirty="0"/>
              <a:t> D., and R. </a:t>
            </a:r>
            <a:r>
              <a:rPr lang="en-US" sz="1800" dirty="0" err="1"/>
              <a:t>Kalyane</a:t>
            </a:r>
            <a:r>
              <a:rPr lang="en-US" sz="1800" dirty="0"/>
              <a:t>. "Identification of </a:t>
            </a:r>
            <a:r>
              <a:rPr lang="en-US" sz="1800" dirty="0" err="1"/>
              <a:t>ayurvedic</a:t>
            </a:r>
            <a:r>
              <a:rPr lang="en-US" sz="1800" dirty="0"/>
              <a:t> medicinal plants by image processing of leaf samples." </a:t>
            </a:r>
            <a:r>
              <a:rPr lang="en-US" sz="1800" i="1" dirty="0"/>
              <a:t>International Research Journal of Engineering and Technology (IRJET)</a:t>
            </a:r>
            <a:r>
              <a:rPr lang="en-US" sz="1800" dirty="0"/>
              <a:t> 5, no. 05 (2018</a:t>
            </a:r>
            <a:r>
              <a:rPr lang="en-US" sz="1800" dirty="0" smtClean="0"/>
              <a:t>).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dirty="0" err="1"/>
              <a:t>Kalyoncu</a:t>
            </a:r>
            <a:r>
              <a:rPr lang="en-IN" sz="1800" dirty="0"/>
              <a:t>, </a:t>
            </a:r>
            <a:r>
              <a:rPr lang="en-IN" sz="1800" dirty="0" err="1"/>
              <a:t>Cem</a:t>
            </a:r>
            <a:r>
              <a:rPr lang="en-IN" sz="1800" dirty="0"/>
              <a:t>, and </a:t>
            </a:r>
            <a:r>
              <a:rPr lang="en-IN" sz="1800" dirty="0" err="1"/>
              <a:t>Önsen</a:t>
            </a:r>
            <a:r>
              <a:rPr lang="en-IN" sz="1800" dirty="0"/>
              <a:t> </a:t>
            </a:r>
            <a:r>
              <a:rPr lang="en-IN" sz="1800" dirty="0" err="1"/>
              <a:t>Toygar</a:t>
            </a:r>
            <a:r>
              <a:rPr lang="en-IN" sz="1800" dirty="0"/>
              <a:t>. "Geometric leaf classification." </a:t>
            </a:r>
            <a:r>
              <a:rPr lang="en-IN" sz="1800" i="1" dirty="0"/>
              <a:t>Computer Vision and Image Understanding</a:t>
            </a:r>
            <a:r>
              <a:rPr lang="en-IN" sz="1800" dirty="0"/>
              <a:t> 133 (2015): 102-109</a:t>
            </a:r>
            <a:r>
              <a:rPr lang="en-IN" sz="1800" dirty="0" smtClean="0"/>
              <a:t>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 err="1" smtClean="0"/>
              <a:t>Beghin</a:t>
            </a:r>
            <a:r>
              <a:rPr lang="en-IN" sz="1800" dirty="0"/>
              <a:t>, Thibaut, James S. Cope, Paolo </a:t>
            </a:r>
            <a:r>
              <a:rPr lang="en-IN" sz="1800" dirty="0" err="1"/>
              <a:t>Remagnino</a:t>
            </a:r>
            <a:r>
              <a:rPr lang="en-IN" sz="1800" dirty="0"/>
              <a:t>, and Sarah Barman. "Shape and texture based plant leaf classification." In </a:t>
            </a:r>
            <a:r>
              <a:rPr lang="en-IN" sz="1800" i="1" dirty="0"/>
              <a:t>International conference on advanced concepts for intelligent vision systems</a:t>
            </a:r>
            <a:r>
              <a:rPr lang="en-IN" sz="1800" dirty="0"/>
              <a:t>, pp. 345-353. Springer, Berlin, Heidelberg, 2010</a:t>
            </a:r>
            <a:r>
              <a:rPr lang="en-IN" sz="1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van </a:t>
            </a:r>
            <a:r>
              <a:rPr lang="en-US" sz="1800" dirty="0"/>
              <a:t>der Walt, Stefan and </a:t>
            </a:r>
            <a:r>
              <a:rPr lang="en-US" sz="1800" dirty="0" err="1"/>
              <a:t>Sch</a:t>
            </a:r>
            <a:r>
              <a:rPr lang="en-US" sz="1800" dirty="0"/>
              <a:t> ´ </a:t>
            </a:r>
            <a:r>
              <a:rPr lang="en-US" sz="1800" dirty="0" err="1"/>
              <a:t>onberger</a:t>
            </a:r>
            <a:r>
              <a:rPr lang="en-US" sz="1800" dirty="0"/>
              <a:t>, Johannes and Nunez-Iglesias, ¨ Juan and Boulogne, </a:t>
            </a:r>
            <a:r>
              <a:rPr lang="en-US" sz="1800" dirty="0" err="1"/>
              <a:t>Franc¸ois</a:t>
            </a:r>
            <a:r>
              <a:rPr lang="en-US" sz="1800" dirty="0"/>
              <a:t> and Warner, Joshua and </a:t>
            </a:r>
            <a:r>
              <a:rPr lang="en-US" sz="1800" dirty="0" err="1"/>
              <a:t>Yager</a:t>
            </a:r>
            <a:r>
              <a:rPr lang="en-US" sz="1800" dirty="0"/>
              <a:t>, Neil and </a:t>
            </a:r>
            <a:r>
              <a:rPr lang="en-US" sz="1800" dirty="0" err="1"/>
              <a:t>Gouillart</a:t>
            </a:r>
            <a:r>
              <a:rPr lang="en-US" sz="1800" dirty="0"/>
              <a:t>, Emmanuelle and Yu, Tony and contributors, the. (2014). </a:t>
            </a:r>
            <a:r>
              <a:rPr lang="en-US" sz="1800" dirty="0" err="1"/>
              <a:t>scikitimage</a:t>
            </a:r>
            <a:r>
              <a:rPr lang="en-US" sz="1800" dirty="0"/>
              <a:t>: Image processing in Python. </a:t>
            </a:r>
            <a:r>
              <a:rPr lang="en-US" sz="1800" dirty="0" err="1"/>
              <a:t>PeerJ</a:t>
            </a:r>
            <a:r>
              <a:rPr lang="en-US" sz="1800" dirty="0"/>
              <a:t>. 2. 10.7717/peerj.453. 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Elhariri</a:t>
            </a:r>
            <a:r>
              <a:rPr lang="en-US" sz="1800" dirty="0" smtClean="0"/>
              <a:t> </a:t>
            </a:r>
            <a:r>
              <a:rPr lang="en-US" sz="1800" dirty="0"/>
              <a:t>E., El-</a:t>
            </a:r>
            <a:r>
              <a:rPr lang="en-US" sz="1800" dirty="0" err="1"/>
              <a:t>Bendary</a:t>
            </a:r>
            <a:r>
              <a:rPr lang="en-US" sz="1800" dirty="0"/>
              <a:t> N., </a:t>
            </a:r>
            <a:r>
              <a:rPr lang="en-US" sz="1800" dirty="0" err="1"/>
              <a:t>Fouad</a:t>
            </a:r>
            <a:r>
              <a:rPr lang="en-US" sz="1800" dirty="0"/>
              <a:t> M.M.M., </a:t>
            </a:r>
            <a:r>
              <a:rPr lang="en-US" sz="1800" dirty="0" err="1"/>
              <a:t>Platos</a:t>
            </a:r>
            <a:r>
              <a:rPr lang="en-US" sz="1800" dirty="0"/>
              <a:t> J., </a:t>
            </a:r>
            <a:r>
              <a:rPr lang="en-US" sz="1800" dirty="0" err="1"/>
              <a:t>Hassanien</a:t>
            </a:r>
            <a:r>
              <a:rPr lang="en-US" sz="1800" dirty="0"/>
              <a:t> A.E., Hussein A.M.M. (2014) Multi-class SVM Based Classification </a:t>
            </a:r>
            <a:r>
              <a:rPr lang="en-US" sz="1800" dirty="0" err="1"/>
              <a:t>Approach</a:t>
            </a:r>
            <a:r>
              <a:rPr lang="en-US" sz="1800" dirty="0"/>
              <a:t> for Tomato Ripeness. In: Abraham A., </a:t>
            </a:r>
            <a:r>
              <a:rPr lang="en-US" sz="1800" dirty="0" err="1"/>
              <a:t>Kromer</a:t>
            </a:r>
            <a:r>
              <a:rPr lang="en-US" sz="1800" dirty="0"/>
              <a:t> P., </a:t>
            </a:r>
            <a:r>
              <a:rPr lang="en-US" sz="1800" dirty="0" err="1"/>
              <a:t>Snasel</a:t>
            </a:r>
            <a:r>
              <a:rPr lang="en-US" sz="1800" dirty="0"/>
              <a:t> V. (</a:t>
            </a:r>
            <a:r>
              <a:rPr lang="en-US" sz="1800" dirty="0" err="1"/>
              <a:t>eds</a:t>
            </a:r>
            <a:r>
              <a:rPr lang="en-US" sz="1800" dirty="0"/>
              <a:t>) Innovations in Bio-inspired Computing and Applications. Advances in Intelligent Systems and Computing, </a:t>
            </a:r>
            <a:r>
              <a:rPr lang="en-US" sz="1800" dirty="0" err="1"/>
              <a:t>vol</a:t>
            </a:r>
            <a:r>
              <a:rPr lang="en-US" sz="1800" dirty="0"/>
              <a:t> 237. Springer, Cham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21118" y="7075659"/>
            <a:ext cx="63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19.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Ayurveda is </a:t>
            </a:r>
            <a:r>
              <a:rPr lang="en-US" sz="2400" dirty="0" smtClean="0"/>
              <a:t>an ancient </a:t>
            </a:r>
            <a:r>
              <a:rPr lang="en-US" sz="2400" dirty="0"/>
              <a:t>medicine practice which is mostly based on plants. </a:t>
            </a:r>
            <a:endParaRPr lang="en-US" sz="24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These treatments are </a:t>
            </a:r>
            <a:r>
              <a:rPr lang="en-US" sz="2400" dirty="0"/>
              <a:t>implemented using leaves</a:t>
            </a:r>
            <a:r>
              <a:rPr lang="en-US" sz="2400" dirty="0" smtClean="0"/>
              <a:t>, roots, fruits</a:t>
            </a:r>
            <a:r>
              <a:rPr lang="en-US" sz="2400" dirty="0"/>
              <a:t>, seeds and bark of the plant.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So in </a:t>
            </a:r>
            <a:r>
              <a:rPr lang="en-US" sz="2400" dirty="0" smtClean="0"/>
              <a:t>this project </a:t>
            </a:r>
            <a:r>
              <a:rPr lang="en-US" sz="2400" dirty="0"/>
              <a:t>different </a:t>
            </a:r>
            <a:r>
              <a:rPr lang="en-US" sz="2400" dirty="0" smtClean="0"/>
              <a:t>ways are suggested for </a:t>
            </a:r>
            <a:r>
              <a:rPr lang="en-US" sz="2400" dirty="0"/>
              <a:t>identification of these plants </a:t>
            </a:r>
            <a:r>
              <a:rPr lang="en-US" sz="2400" dirty="0" smtClean="0"/>
              <a:t>using image </a:t>
            </a:r>
            <a:r>
              <a:rPr lang="en-US" sz="2400" dirty="0"/>
              <a:t>processing of leaf </a:t>
            </a:r>
            <a:r>
              <a:rPr lang="en-US" sz="2400" dirty="0" smtClean="0"/>
              <a:t>image, </a:t>
            </a:r>
            <a:r>
              <a:rPr lang="en-US" sz="2400" dirty="0"/>
              <a:t>extracting features like leaf shape/contour, leaf texture, </a:t>
            </a:r>
            <a:r>
              <a:rPr lang="en-US" sz="2400" dirty="0" smtClean="0"/>
              <a:t>leaf color </a:t>
            </a:r>
            <a:r>
              <a:rPr lang="en-US" sz="2400" dirty="0"/>
              <a:t>and then comparing these features with the leaf data in database, finally displaying </a:t>
            </a:r>
            <a:r>
              <a:rPr lang="en-US" sz="2400" dirty="0" smtClean="0"/>
              <a:t>leaf name </a:t>
            </a:r>
            <a:r>
              <a:rPr lang="en-US" sz="2400" dirty="0"/>
              <a:t>and properties based upon the match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                                                                                                       1.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25524"/>
              </p:ext>
            </p:extLst>
          </p:nvPr>
        </p:nvGraphicFramePr>
        <p:xfrm>
          <a:off x="304800" y="1369764"/>
          <a:ext cx="9550399" cy="504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91">
                  <a:extLst>
                    <a:ext uri="{9D8B030D-6E8A-4147-A177-3AD203B41FA5}">
                      <a16:colId xmlns="" xmlns:a16="http://schemas.microsoft.com/office/drawing/2014/main" val="1272091908"/>
                    </a:ext>
                  </a:extLst>
                </a:gridCol>
                <a:gridCol w="1933903">
                  <a:extLst>
                    <a:ext uri="{9D8B030D-6E8A-4147-A177-3AD203B41FA5}">
                      <a16:colId xmlns="" xmlns:a16="http://schemas.microsoft.com/office/drawing/2014/main" val="4217153625"/>
                    </a:ext>
                  </a:extLst>
                </a:gridCol>
                <a:gridCol w="1860331">
                  <a:extLst>
                    <a:ext uri="{9D8B030D-6E8A-4147-A177-3AD203B41FA5}">
                      <a16:colId xmlns="" xmlns:a16="http://schemas.microsoft.com/office/drawing/2014/main" val="768234666"/>
                    </a:ext>
                  </a:extLst>
                </a:gridCol>
                <a:gridCol w="2480442">
                  <a:extLst>
                    <a:ext uri="{9D8B030D-6E8A-4147-A177-3AD203B41FA5}">
                      <a16:colId xmlns="" xmlns:a16="http://schemas.microsoft.com/office/drawing/2014/main" val="3634734642"/>
                    </a:ext>
                  </a:extLst>
                </a:gridCol>
                <a:gridCol w="2676632">
                  <a:extLst>
                    <a:ext uri="{9D8B030D-6E8A-4147-A177-3AD203B41FA5}">
                      <a16:colId xmlns="" xmlns:a16="http://schemas.microsoft.com/office/drawing/2014/main" val="3912136649"/>
                    </a:ext>
                  </a:extLst>
                </a:gridCol>
              </a:tblGrid>
              <a:tr h="1009665">
                <a:tc>
                  <a:txBody>
                    <a:bodyPr/>
                    <a:lstStyle/>
                    <a:p>
                      <a:r>
                        <a:rPr lang="en-US" sz="2400" dirty="0" err="1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Author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Paper Title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Journal Details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3077493"/>
                  </a:ext>
                </a:extLst>
              </a:tr>
              <a:tr h="2238032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Nursuriati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 Jamil,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Nuril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Aslina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 Che 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Hussin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,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Sharifalillah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Nordin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, Khalil Awang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Automatic Plant Identification: Is Shape the Key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Feature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Automatic Plant Identification: Is Shape the Key Feature?,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Procedia Computer Science,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Volume 76,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2015,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Pages 436-442,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ISSN 1877-0509,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This </a:t>
                      </a:r>
                      <a:r>
                        <a:rPr lang="en-US" dirty="0">
                          <a:latin typeface="+mj-lt"/>
                        </a:rPr>
                        <a:t>preliminary study revealed that texture is the feature that highly influenced the identification rate. </a:t>
                      </a:r>
                      <a:endParaRPr lang="en-US" dirty="0" smtClean="0">
                        <a:latin typeface="+mj-lt"/>
                      </a:endParaRP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646051"/>
                  </a:ext>
                </a:extLst>
              </a:tr>
              <a:tr h="867177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2.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Rahul Yadav, Upasana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Dugal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A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SurveyonLeaf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 Identification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throughLeaf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FeaturesUsing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 Image Processing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A Survey on Leaf Identification through Leaf Features Using Image Processing.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Vol. 7, Issue 5, May 2018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ISSN(Online): 2319-8753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It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makes a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difference to the leaves by its margin better than its shape or texture. 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The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 panose="020B0604020202020204"/>
                        </a:rPr>
                        <a:t>more we combine features of the leaves the more optimized difference will be obtained between the sample of leaves. 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88993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56713" y="6984694"/>
            <a:ext cx="63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 smtClean="0"/>
              <a:t>2.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88226"/>
              </p:ext>
            </p:extLst>
          </p:nvPr>
        </p:nvGraphicFramePr>
        <p:xfrm>
          <a:off x="275422" y="78839"/>
          <a:ext cx="9674082" cy="706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75">
                  <a:extLst>
                    <a:ext uri="{9D8B030D-6E8A-4147-A177-3AD203B41FA5}">
                      <a16:colId xmlns="" xmlns:a16="http://schemas.microsoft.com/office/drawing/2014/main" val="109170299"/>
                    </a:ext>
                  </a:extLst>
                </a:gridCol>
                <a:gridCol w="1373478">
                  <a:extLst>
                    <a:ext uri="{9D8B030D-6E8A-4147-A177-3AD203B41FA5}">
                      <a16:colId xmlns="" xmlns:a16="http://schemas.microsoft.com/office/drawing/2014/main" val="1760902753"/>
                    </a:ext>
                  </a:extLst>
                </a:gridCol>
                <a:gridCol w="1545162">
                  <a:extLst>
                    <a:ext uri="{9D8B030D-6E8A-4147-A177-3AD203B41FA5}">
                      <a16:colId xmlns="" xmlns:a16="http://schemas.microsoft.com/office/drawing/2014/main" val="3562213552"/>
                    </a:ext>
                  </a:extLst>
                </a:gridCol>
                <a:gridCol w="1995837">
                  <a:extLst>
                    <a:ext uri="{9D8B030D-6E8A-4147-A177-3AD203B41FA5}">
                      <a16:colId xmlns="" xmlns:a16="http://schemas.microsoft.com/office/drawing/2014/main" val="2054957679"/>
                    </a:ext>
                  </a:extLst>
                </a:gridCol>
                <a:gridCol w="4259930">
                  <a:extLst>
                    <a:ext uri="{9D8B030D-6E8A-4147-A177-3AD203B41FA5}">
                      <a16:colId xmlns="" xmlns:a16="http://schemas.microsoft.com/office/drawing/2014/main" val="3963565981"/>
                    </a:ext>
                  </a:extLst>
                </a:gridCol>
              </a:tblGrid>
              <a:tr h="2036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Identification of Ayurvedic Medicinal Plants by Image Processing of leaf samples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TejasD.Dahigaonkar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, Rasika T. </a:t>
                      </a: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Kalyane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IN" dirty="0">
                          <a:solidFill>
                            <a:schemeClr val="tx1"/>
                          </a:solidFill>
                        </a:rPr>
                      </a:b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Identification of Ayurvedic Medicinal Plants by Image Processing of leaf samples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Volume: 05 Issue: 05 | May-2018</a:t>
                      </a:r>
                      <a:endParaRPr lang="en-IN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ISSN: 2395-0056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Thus, a unique methodology for identification of Ayurvedic medicinal plants from images has been proposed. 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A 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unique combination of geometric, color and texture feature have been identified to maximizes the accuracy of identification.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705259"/>
                  </a:ext>
                </a:extLst>
              </a:tr>
              <a:tr h="1949201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Automated plant species identification—Trends and future directions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Jana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Wäldchen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,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Michael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Rzanny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,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Marco Seeland,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Patrick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Mäder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Wäldchen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J,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Rzanny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M, Seeland M,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Mäder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P (2018) Automated plant species identification—Trends and future directions.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PLoS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Comput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Biol 14(4): e1005993.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A structured observation approach with well defined image conditions (e.g., Flora Capture) is beneficial for finding a balance between a tedious observation process acquiring every possible scenario and a superficial acquisition that misses the characteristic images required for training.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8503323"/>
                  </a:ext>
                </a:extLst>
              </a:tr>
              <a:tr h="2981172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Ayurvedic Herb Detection using Image Processing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Dinesh </a:t>
                      </a:r>
                      <a:r>
                        <a:rPr lang="en-IN" dirty="0" err="1"/>
                        <a:t>Shitole</a:t>
                      </a:r>
                      <a:r>
                        <a:rPr lang="en-IN" dirty="0"/>
                        <a:t>, Faisal </a:t>
                      </a:r>
                      <a:r>
                        <a:rPr lang="en-IN" dirty="0" err="1"/>
                        <a:t>Tamboli</a:t>
                      </a:r>
                      <a:r>
                        <a:rPr lang="en-IN" dirty="0"/>
                        <a:t>, Krishna </a:t>
                      </a:r>
                      <a:r>
                        <a:rPr lang="en-IN" dirty="0" err="1"/>
                        <a:t>Motghare</a:t>
                      </a:r>
                      <a:r>
                        <a:rPr lang="en-IN" dirty="0"/>
                        <a:t>, Raj Kumar Raj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"Ayurvedic Herb Detection using Image Processing" Published in International Journal of Trend in Scientific Research and Development (</a:t>
                      </a:r>
                      <a:r>
                        <a:rPr lang="en-IN" dirty="0" err="1"/>
                        <a:t>ijtsrd</a:t>
                      </a:r>
                      <a:r>
                        <a:rPr lang="en-IN" dirty="0"/>
                        <a:t>), ISSN: 2456- 6470, Volume-3 | Issue-4, June 2019, pp.491-494, URL: https://www.ijtsrd. com/papers/ijtsrd2 3605.pdf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This system introduces a statistical method for plant leaf identification. Proposed method is verified for a database of 4 plants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/>
                        <a:t>This system proposes identification of selected medicinal plant leaves from a stored data base of the leaves by processing an image of their leaves. 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Such </a:t>
                      </a:r>
                      <a:r>
                        <a:rPr lang="en-US" dirty="0"/>
                        <a:t>automated classification mechanisms can be useful for efficient classification of plant leaf </a:t>
                      </a:r>
                      <a:r>
                        <a:rPr lang="en-US" dirty="0" smtClean="0"/>
                        <a:t>species.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74934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19422" y="7238082"/>
            <a:ext cx="4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dirty="0" smtClean="0"/>
              <a:t>3.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188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53" y="1156770"/>
            <a:ext cx="8020279" cy="60408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2087" y="106496"/>
            <a:ext cx="9550400" cy="914400"/>
          </a:xfrm>
        </p:spPr>
        <p:txBody>
          <a:bodyPr/>
          <a:lstStyle/>
          <a:p>
            <a:r>
              <a:rPr lang="en-US" dirty="0" smtClean="0"/>
              <a:t>Data from previous studies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21799" y="6142672"/>
            <a:ext cx="593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algn="r"/>
            <a:r>
              <a:rPr lang="en-IN" sz="2400" dirty="0" smtClean="0"/>
              <a:t>4.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87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1633901"/>
            <a:ext cx="943655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Due to the lack of awareness about commonly found medicinal plants it is difficult for a layman to identify the species of the plant.</a:t>
            </a:r>
          </a:p>
          <a:p>
            <a:r>
              <a:rPr lang="en-US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Computer vision models distinguishes plants on the basis of one of the features of leaf i.e. shape, texture,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and veins.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Previous models required huge datasets of stored information regarding uses and properties of plants with leaf images.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Hence the project requires alternative methods to reduce memory requirement and improve accuracy.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                                        5.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58265"/>
            <a:ext cx="9550400" cy="58247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recognize leaf using contour based edge detection.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extract texture and color based features.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study features using classifier i.e. SVM( </a:t>
            </a:r>
            <a:r>
              <a:rPr lang="en-US" sz="2400" i="1" dirty="0" smtClean="0"/>
              <a:t>Support Vector Machine</a:t>
            </a:r>
            <a:r>
              <a:rPr lang="en-US" sz="2400" dirty="0" smtClean="0"/>
              <a:t>).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determine performance of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output botanical name of the leaf.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cs typeface="Calibri" panose="020F0502020204030204" pitchFamily="34" charset="0"/>
              </a:rPr>
              <a:t>To display uses and properties of the test leaf.</a:t>
            </a:r>
          </a:p>
          <a:p>
            <a:endParaRPr lang="en-US" sz="2400" dirty="0">
              <a:latin typeface="+mn-lt"/>
              <a:cs typeface="Calibri" panose="020F0502020204030204" pitchFamily="34" charset="0"/>
            </a:endParaRPr>
          </a:p>
          <a:p>
            <a:endParaRPr lang="en-US" sz="2400" dirty="0" smtClean="0">
              <a:latin typeface="+mn-lt"/>
              <a:cs typeface="Calibri" panose="020F0502020204030204" pitchFamily="34" charset="0"/>
            </a:endParaRPr>
          </a:p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+mn-lt"/>
                <a:cs typeface="Calibri" panose="020F0502020204030204" pitchFamily="34" charset="0"/>
              </a:rPr>
              <a:t>                                                  </a:t>
            </a:r>
          </a:p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+mn-lt"/>
                <a:cs typeface="Calibri" panose="020F0502020204030204" pitchFamily="34" charset="0"/>
              </a:rPr>
              <a:t>                                                                                                         6.</a:t>
            </a:r>
            <a:endParaRPr lang="en-IN" sz="2400" dirty="0">
              <a:latin typeface="+mn-lt"/>
              <a:cs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165735"/>
            <a:ext cx="1676400" cy="56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NOVELTY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9550400" cy="5486399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Feature extraction code reduced to a function thereby  decreasing the user inputs.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of python packages redirecting user to web pages having all the information about detected plant species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smtClean="0"/>
              <a:t>No requirement </a:t>
            </a:r>
            <a:r>
              <a:rPr lang="en-US" dirty="0"/>
              <a:t>for storage of plant uses and properties in on-system database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7.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0"/>
            <a:ext cx="1676400" cy="56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11216</TotalTime>
  <Words>1219</Words>
  <Application>Microsoft Office PowerPoint</Application>
  <PresentationFormat>Custom</PresentationFormat>
  <Paragraphs>291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 Theme</vt:lpstr>
      <vt:lpstr>PowerPoint Presentation</vt:lpstr>
      <vt:lpstr>INDEX</vt:lpstr>
      <vt:lpstr>ABSTRACT</vt:lpstr>
      <vt:lpstr>Literature Survey</vt:lpstr>
      <vt:lpstr>PowerPoint Presentation</vt:lpstr>
      <vt:lpstr>Data from previous studies</vt:lpstr>
      <vt:lpstr>PROBLEM STATEMENT</vt:lpstr>
      <vt:lpstr>OBJECTIVE</vt:lpstr>
      <vt:lpstr>NOVELTY</vt:lpstr>
      <vt:lpstr>System/Architecture diagram </vt:lpstr>
      <vt:lpstr>PowerPoint Presentation</vt:lpstr>
      <vt:lpstr>Texture features</vt:lpstr>
      <vt:lpstr>Shape Features</vt:lpstr>
      <vt:lpstr>Colour Features</vt:lpstr>
      <vt:lpstr>USER INTERFACE</vt:lpstr>
      <vt:lpstr>HARDWARE/SOFTWARE SPECIFICATION</vt:lpstr>
      <vt:lpstr>RESULTS</vt:lpstr>
      <vt:lpstr>GUI LAYOUT AND UTILITIES</vt:lpstr>
      <vt:lpstr>CONCLUSION</vt:lpstr>
      <vt:lpstr>APPLICATIONS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Rashika Sharma</dc:creator>
  <cp:lastModifiedBy>Windows User</cp:lastModifiedBy>
  <cp:revision>105</cp:revision>
  <dcterms:created xsi:type="dcterms:W3CDTF">2021-02-22T08:24:21Z</dcterms:created>
  <dcterms:modified xsi:type="dcterms:W3CDTF">2021-05-25T16:12:38Z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