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5" r:id="rId7"/>
    <p:sldId id="286" r:id="rId8"/>
    <p:sldId id="263" r:id="rId9"/>
    <p:sldId id="264" r:id="rId10"/>
    <p:sldId id="269" r:id="rId11"/>
    <p:sldId id="287" r:id="rId12"/>
    <p:sldId id="260" r:id="rId13"/>
    <p:sldId id="268" r:id="rId14"/>
  </p:sldIdLst>
  <p:sldSz cx="14630400" cy="8229600"/>
  <p:notesSz cx="8229600" cy="14630400"/>
  <p:custDataLst>
    <p:tags r:id="rId16"/>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41" d="100"/>
          <a:sy n="41" d="100"/>
        </p:scale>
        <p:origin x="12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884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62807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6201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432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65725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86081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FBA7E13-5DF4-53B4-5934-41ECB01A2E98}"/>
              </a:ext>
            </a:extLst>
          </p:cNvPr>
          <p:cNvGraphicFramePr>
            <a:graphicFrameLocks noChangeAspect="1"/>
          </p:cNvGraphicFramePr>
          <p:nvPr userDrawn="1">
            <p:custDataLst>
              <p:tags r:id="rId3"/>
            </p:custDataLst>
            <p:extLst>
              <p:ext uri="{D42A27DB-BD31-4B8C-83A1-F6EECF244321}">
                <p14:modId xmlns:p14="http://schemas.microsoft.com/office/powerpoint/2010/main" val="407748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numbersapi.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covid-api.com/ap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8" name="Image 2" descr="preencoded.png"/>
          <p:cNvPicPr>
            <a:picLocks noChangeAspect="1"/>
          </p:cNvPicPr>
          <p:nvPr/>
        </p:nvPicPr>
        <p:blipFill>
          <a:blip r:embed="rId3"/>
          <a:stretch>
            <a:fillRect/>
          </a:stretch>
        </p:blipFill>
        <p:spPr>
          <a:xfrm>
            <a:off x="11848343" y="7107015"/>
            <a:ext cx="340162" cy="340162"/>
          </a:xfrm>
          <a:prstGeom prst="rect">
            <a:avLst/>
          </a:prstGeom>
        </p:spPr>
      </p:pic>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sp>
        <p:nvSpPr>
          <p:cNvPr id="3" name="Shape 0"/>
          <p:cNvSpPr/>
          <p:nvPr/>
        </p:nvSpPr>
        <p:spPr>
          <a:xfrm>
            <a:off x="11430" y="-56305"/>
            <a:ext cx="14630400" cy="8229600"/>
          </a:xfrm>
          <a:prstGeom prst="rect">
            <a:avLst/>
          </a:prstGeom>
          <a:solidFill>
            <a:srgbClr val="00002E">
              <a:alpha val="75000"/>
            </a:srgbClr>
          </a:solidFill>
          <a:ln/>
        </p:spPr>
        <p:txBody>
          <a:bodyPr/>
          <a:lstStyle/>
          <a:p>
            <a:endParaRPr lang="en-US"/>
          </a:p>
        </p:txBody>
      </p:sp>
      <p:pic>
        <p:nvPicPr>
          <p:cNvPr id="1026" name="Picture 2" descr="4,100+ Api Integration Stock Photos, Pictures &amp; Royalty-Free Images - iStock">
            <a:extLst>
              <a:ext uri="{FF2B5EF4-FFF2-40B4-BE49-F238E27FC236}">
                <a16:creationId xmlns:a16="http://schemas.microsoft.com/office/drawing/2014/main" id="{7A639551-E1D9-2F68-EBA9-9D66F07D6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30400" cy="6813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 1"/>
          <p:cNvSpPr/>
          <p:nvPr/>
        </p:nvSpPr>
        <p:spPr>
          <a:xfrm>
            <a:off x="0" y="6041985"/>
            <a:ext cx="8507393" cy="838894"/>
          </a:xfrm>
          <a:prstGeom prst="rect">
            <a:avLst/>
          </a:prstGeom>
          <a:noFill/>
          <a:ln/>
        </p:spPr>
        <p:txBody>
          <a:bodyPr wrap="square" rtlCol="0" anchor="t"/>
          <a:lstStyle/>
          <a:p>
            <a:pPr marL="0" indent="0">
              <a:lnSpc>
                <a:spcPts val="6561"/>
              </a:lnSpc>
              <a:buNone/>
            </a:pPr>
            <a:r>
              <a:rPr lang="en-US" sz="4400" dirty="0">
                <a:solidFill>
                  <a:schemeClr val="bg1"/>
                </a:solidFill>
              </a:rPr>
              <a:t>UNMASKING THE NUMBERS:</a:t>
            </a:r>
          </a:p>
        </p:txBody>
      </p:sp>
      <p:sp>
        <p:nvSpPr>
          <p:cNvPr id="7" name="Shape 3"/>
          <p:cNvSpPr/>
          <p:nvPr/>
        </p:nvSpPr>
        <p:spPr>
          <a:xfrm>
            <a:off x="6319599" y="7099395"/>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4"/>
          <p:cNvSpPr/>
          <p:nvPr/>
        </p:nvSpPr>
        <p:spPr>
          <a:xfrm>
            <a:off x="12629032" y="7423841"/>
            <a:ext cx="1805650" cy="549930"/>
          </a:xfrm>
          <a:prstGeom prst="rect">
            <a:avLst/>
          </a:prstGeom>
          <a:noFill/>
          <a:ln/>
        </p:spPr>
        <p:txBody>
          <a:bodyPr wrap="none" rtlCol="0" anchor="t"/>
          <a:lstStyle/>
          <a:p>
            <a:pPr marL="0" indent="0" algn="l">
              <a:lnSpc>
                <a:spcPts val="3062"/>
              </a:lnSpc>
              <a:buNone/>
            </a:pPr>
            <a:r>
              <a:rPr lang="en-US" sz="2800" b="1" dirty="0">
                <a:solidFill>
                  <a:srgbClr val="FFFFFF"/>
                </a:solidFill>
                <a:latin typeface="PT Sans" pitchFamily="34" charset="0"/>
                <a:ea typeface="PT Sans" pitchFamily="34" charset="-122"/>
                <a:cs typeface="PT Sans" pitchFamily="34" charset="-120"/>
              </a:rPr>
              <a:t> GROUP 6</a:t>
            </a:r>
            <a:endParaRPr lang="en-US" sz="2800" dirty="0"/>
          </a:p>
        </p:txBody>
      </p:sp>
      <p:sp>
        <p:nvSpPr>
          <p:cNvPr id="4" name="Text 1">
            <a:extLst>
              <a:ext uri="{FF2B5EF4-FFF2-40B4-BE49-F238E27FC236}">
                <a16:creationId xmlns:a16="http://schemas.microsoft.com/office/drawing/2014/main" id="{C4327DD3-1C35-99D8-AF53-7035CB8B24E5}"/>
              </a:ext>
            </a:extLst>
          </p:cNvPr>
          <p:cNvSpPr/>
          <p:nvPr/>
        </p:nvSpPr>
        <p:spPr>
          <a:xfrm>
            <a:off x="6675001" y="5993048"/>
            <a:ext cx="8507393" cy="838894"/>
          </a:xfrm>
          <a:prstGeom prst="rect">
            <a:avLst/>
          </a:prstGeom>
          <a:noFill/>
          <a:ln/>
        </p:spPr>
        <p:txBody>
          <a:bodyPr wrap="square" rtlCol="0" anchor="t"/>
          <a:lstStyle/>
          <a:p>
            <a:pPr marL="0" indent="0">
              <a:lnSpc>
                <a:spcPts val="6561"/>
              </a:lnSpc>
              <a:buNone/>
            </a:pPr>
            <a:r>
              <a:rPr lang="en-US" sz="3200" dirty="0">
                <a:solidFill>
                  <a:schemeClr val="bg1"/>
                </a:solidFill>
                <a:latin typeface="+mj-lt"/>
              </a:rPr>
              <a:t>Revolutionizing Data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0"/>
            <a:ext cx="14630400" cy="8229600"/>
          </a:xfrm>
          <a:prstGeom prst="rect">
            <a:avLst/>
          </a:prstGeom>
          <a:solidFill>
            <a:srgbClr val="241631"/>
          </a:solidFill>
          <a:ln/>
        </p:spPr>
        <p:txBody>
          <a:bodyPr/>
          <a:lstStyle/>
          <a:p>
            <a:endParaRPr lang="en-US"/>
          </a:p>
        </p:txBody>
      </p:sp>
      <p:sp>
        <p:nvSpPr>
          <p:cNvPr id="4" name="Text 2"/>
          <p:cNvSpPr/>
          <p:nvPr/>
        </p:nvSpPr>
        <p:spPr>
          <a:xfrm>
            <a:off x="2419958" y="1078893"/>
            <a:ext cx="9304020" cy="694373"/>
          </a:xfrm>
          <a:prstGeom prst="rect">
            <a:avLst/>
          </a:prstGeom>
          <a:noFill/>
          <a:ln/>
        </p:spPr>
        <p:txBody>
          <a:bodyPr wrap="none" rtlCol="0" anchor="t"/>
          <a:lstStyle/>
          <a:p>
            <a:pPr marL="0" indent="0" algn="ctr">
              <a:lnSpc>
                <a:spcPts val="5468"/>
              </a:lnSpc>
              <a:buNone/>
            </a:pPr>
            <a:r>
              <a:rPr lang="en-US" sz="4374" b="1" dirty="0">
                <a:solidFill>
                  <a:schemeClr val="bg2"/>
                </a:solidFill>
                <a:latin typeface="Inconsolata" pitchFamily="34" charset="0"/>
                <a:ea typeface="Inconsolata" pitchFamily="34" charset="-122"/>
              </a:rPr>
              <a:t>Work Done</a:t>
            </a:r>
            <a:endParaRPr lang="en-US" sz="4374" dirty="0">
              <a:solidFill>
                <a:schemeClr val="bg2"/>
              </a:solidFill>
            </a:endParaRPr>
          </a:p>
        </p:txBody>
      </p:sp>
      <p:grpSp>
        <p:nvGrpSpPr>
          <p:cNvPr id="12" name="Group 11">
            <a:extLst>
              <a:ext uri="{FF2B5EF4-FFF2-40B4-BE49-F238E27FC236}">
                <a16:creationId xmlns:a16="http://schemas.microsoft.com/office/drawing/2014/main" id="{744F9051-248D-7893-A471-5E11B348651B}"/>
              </a:ext>
            </a:extLst>
          </p:cNvPr>
          <p:cNvGrpSpPr/>
          <p:nvPr/>
        </p:nvGrpSpPr>
        <p:grpSpPr>
          <a:xfrm>
            <a:off x="2037993" y="2802565"/>
            <a:ext cx="10568226" cy="2243996"/>
            <a:chOff x="2037993" y="3862268"/>
            <a:chExt cx="10568226" cy="1898916"/>
          </a:xfrm>
        </p:grpSpPr>
        <p:sp>
          <p:nvSpPr>
            <p:cNvPr id="6" name="Text 4"/>
            <p:cNvSpPr/>
            <p:nvPr/>
          </p:nvSpPr>
          <p:spPr>
            <a:xfrm>
              <a:off x="2037993" y="3862268"/>
              <a:ext cx="3156347" cy="1777008"/>
            </a:xfrm>
            <a:prstGeom prst="rect">
              <a:avLst/>
            </a:prstGeom>
            <a:noFill/>
            <a:ln/>
          </p:spPr>
          <p:txBody>
            <a:bodyPr wrap="square" rtlCol="0" anchor="t"/>
            <a:lstStyle/>
            <a:p>
              <a:pPr marL="0" indent="0">
                <a:lnSpc>
                  <a:spcPts val="2799"/>
                </a:lnSpc>
                <a:buNone/>
              </a:pPr>
              <a:r>
                <a:rPr lang="en-GB" dirty="0">
                  <a:solidFill>
                    <a:schemeClr val="bg1"/>
                  </a:solidFill>
                  <a:latin typeface="Fira Sans" panose="020B0503050000020004" pitchFamily="34" charset="0"/>
                </a:rPr>
                <a:t>W</a:t>
              </a:r>
              <a:r>
                <a:rPr lang="en-GB" b="0" i="0" dirty="0">
                  <a:solidFill>
                    <a:schemeClr val="bg1"/>
                  </a:solidFill>
                  <a:effectLst/>
                  <a:latin typeface="Fira Sans" panose="020B0503050000020004" pitchFamily="34" charset="0"/>
                </a:rPr>
                <a:t>e got the </a:t>
              </a:r>
              <a:r>
                <a:rPr lang="en-GB" dirty="0">
                  <a:solidFill>
                    <a:schemeClr val="bg1"/>
                  </a:solidFill>
                  <a:latin typeface="Fira Sans" panose="020B0503050000020004" pitchFamily="34" charset="0"/>
                </a:rPr>
                <a:t>URL</a:t>
              </a:r>
              <a:r>
                <a:rPr lang="en-GB" b="0" i="0" dirty="0">
                  <a:solidFill>
                    <a:schemeClr val="bg1"/>
                  </a:solidFill>
                  <a:effectLst/>
                  <a:latin typeface="Fira Sans" panose="020B0503050000020004" pitchFamily="34" charset="0"/>
                </a:rPr>
                <a:t> for the Numbers API from the website; </a:t>
              </a:r>
              <a:r>
                <a:rPr lang="en-GB" b="0" i="0" u="sng" strike="noStrike" dirty="0">
                  <a:solidFill>
                    <a:schemeClr val="bg1"/>
                  </a:solidFill>
                  <a:effectLst/>
                  <a:latin typeface="Fira Sans" panose="020B0503050000020004" pitchFamily="34" charset="0"/>
                  <a:hlinkClick r:id="rId3">
                    <a:extLst>
                      <a:ext uri="{A12FA001-AC4F-418D-AE19-62706E023703}">
                        <ahyp:hlinkClr xmlns:ahyp="http://schemas.microsoft.com/office/drawing/2018/hyperlinkcolor" val="tx"/>
                      </a:ext>
                    </a:extLst>
                  </a:hlinkClick>
                </a:rPr>
                <a:t>http://numbersapi.com/</a:t>
              </a:r>
              <a:r>
                <a:rPr lang="en-GB" b="0" i="0" dirty="0">
                  <a:solidFill>
                    <a:schemeClr val="bg1"/>
                  </a:solidFill>
                  <a:effectLst/>
                  <a:latin typeface="Fira Sans" panose="020B0503050000020004" pitchFamily="34" charset="0"/>
                </a:rPr>
                <a:t>,</a:t>
              </a:r>
              <a:r>
                <a:rPr lang="en-US" dirty="0">
                  <a:solidFill>
                    <a:schemeClr val="bg1"/>
                  </a:solidFill>
                  <a:latin typeface="Fira Sans" panose="020B0503050000020004" pitchFamily="34" charset="0"/>
                  <a:ea typeface="Fira Sans" pitchFamily="34" charset="-122"/>
                  <a:cs typeface="Fira Sans" pitchFamily="34" charset="-120"/>
                </a:rPr>
                <a:t>.</a:t>
              </a:r>
              <a:endParaRPr lang="en-US" dirty="0">
                <a:solidFill>
                  <a:schemeClr val="bg1"/>
                </a:solidFill>
                <a:latin typeface="Fira Sans" panose="020B0503050000020004" pitchFamily="34" charset="0"/>
              </a:endParaRPr>
            </a:p>
          </p:txBody>
        </p:sp>
        <p:sp>
          <p:nvSpPr>
            <p:cNvPr id="8" name="Text 6"/>
            <p:cNvSpPr/>
            <p:nvPr/>
          </p:nvSpPr>
          <p:spPr>
            <a:xfrm>
              <a:off x="5743932" y="3862268"/>
              <a:ext cx="3156347" cy="1777008"/>
            </a:xfrm>
            <a:prstGeom prst="rect">
              <a:avLst/>
            </a:prstGeom>
            <a:noFill/>
            <a:ln/>
          </p:spPr>
          <p:txBody>
            <a:bodyPr wrap="square" rtlCol="0" anchor="t"/>
            <a:lstStyle/>
            <a:p>
              <a:pPr marL="0" indent="0">
                <a:lnSpc>
                  <a:spcPts val="2799"/>
                </a:lnSpc>
                <a:buNone/>
              </a:pPr>
              <a:r>
                <a:rPr lang="en-GB" sz="1800" b="0" i="0" dirty="0">
                  <a:solidFill>
                    <a:schemeClr val="bg1"/>
                  </a:solidFill>
                  <a:effectLst/>
                  <a:latin typeface="Fira Sans" panose="020B0503050000020004" pitchFamily="34" charset="0"/>
                </a:rPr>
                <a:t>We got the UR</a:t>
              </a:r>
              <a:r>
                <a:rPr lang="en-GB" dirty="0">
                  <a:solidFill>
                    <a:schemeClr val="bg1"/>
                  </a:solidFill>
                  <a:latin typeface="Fira Sans" panose="020B0503050000020004" pitchFamily="34" charset="0"/>
                </a:rPr>
                <a:t>L</a:t>
              </a:r>
              <a:r>
                <a:rPr lang="en-GB" sz="1800" b="0" i="0" dirty="0">
                  <a:solidFill>
                    <a:schemeClr val="bg1"/>
                  </a:solidFill>
                  <a:effectLst/>
                  <a:latin typeface="Fira Sans" panose="020B0503050000020004" pitchFamily="34" charset="0"/>
                </a:rPr>
                <a:t> for the Covid-19 API from the website; </a:t>
              </a:r>
              <a:r>
                <a:rPr lang="en-GB" sz="1800" b="0" i="0" u="sng" strike="noStrike" dirty="0">
                  <a:solidFill>
                    <a:schemeClr val="bg1"/>
                  </a:solidFill>
                  <a:effectLst/>
                  <a:latin typeface="Fira Sans" panose="020B0503050000020004" pitchFamily="34" charset="0"/>
                  <a:hlinkClick r:id="rId4">
                    <a:extLst>
                      <a:ext uri="{A12FA001-AC4F-418D-AE19-62706E023703}">
                        <ahyp:hlinkClr xmlns:ahyp="http://schemas.microsoft.com/office/drawing/2018/hyperlinkcolor" val="tx"/>
                      </a:ext>
                    </a:extLst>
                  </a:hlinkClick>
                </a:rPr>
                <a:t>https://covid-api.com/api/</a:t>
              </a:r>
              <a:endParaRPr lang="en-US" sz="1750" dirty="0">
                <a:solidFill>
                  <a:schemeClr val="bg1"/>
                </a:solidFill>
                <a:latin typeface="Fira Sans" panose="020B0503050000020004" pitchFamily="34" charset="0"/>
              </a:endParaRPr>
            </a:p>
          </p:txBody>
        </p:sp>
        <p:sp>
          <p:nvSpPr>
            <p:cNvPr id="10" name="Text 8"/>
            <p:cNvSpPr/>
            <p:nvPr/>
          </p:nvSpPr>
          <p:spPr>
            <a:xfrm>
              <a:off x="9449872" y="3984176"/>
              <a:ext cx="3156347" cy="1777008"/>
            </a:xfrm>
            <a:prstGeom prst="rect">
              <a:avLst/>
            </a:prstGeom>
            <a:noFill/>
            <a:ln/>
          </p:spPr>
          <p:txBody>
            <a:bodyPr wrap="square" rtlCol="0" anchor="t"/>
            <a:lstStyle/>
            <a:p>
              <a:pPr marL="0" indent="0">
                <a:lnSpc>
                  <a:spcPts val="2799"/>
                </a:lnSpc>
                <a:buNone/>
              </a:pPr>
              <a:r>
                <a:rPr lang="en-US" b="0" i="0" dirty="0">
                  <a:solidFill>
                    <a:schemeClr val="bg1"/>
                  </a:solidFill>
                  <a:effectLst/>
                  <a:latin typeface="Fira Sans" panose="020B0503050000020004" pitchFamily="34" charset="0"/>
                </a:rPr>
                <a:t>We defined the functions for the APIs on VS Code</a:t>
              </a:r>
              <a:endParaRPr lang="en-US" dirty="0">
                <a:solidFill>
                  <a:schemeClr val="bg1"/>
                </a:solidFill>
                <a:latin typeface="Fira Sans" panose="020B0503050000020004" pitchFamily="34" charset="0"/>
              </a:endParaRPr>
            </a:p>
          </p:txBody>
        </p:sp>
      </p:grpSp>
      <p:grpSp>
        <p:nvGrpSpPr>
          <p:cNvPr id="13" name="Group 12">
            <a:extLst>
              <a:ext uri="{FF2B5EF4-FFF2-40B4-BE49-F238E27FC236}">
                <a16:creationId xmlns:a16="http://schemas.microsoft.com/office/drawing/2014/main" id="{B776FD5B-D387-FB5B-1C25-A3A41D64C02D}"/>
              </a:ext>
            </a:extLst>
          </p:cNvPr>
          <p:cNvGrpSpPr/>
          <p:nvPr/>
        </p:nvGrpSpPr>
        <p:grpSpPr>
          <a:xfrm>
            <a:off x="1923098" y="4976689"/>
            <a:ext cx="11821358" cy="2511707"/>
            <a:chOff x="1555313" y="3468425"/>
            <a:chExt cx="11821358" cy="1919718"/>
          </a:xfrm>
        </p:grpSpPr>
        <p:sp>
          <p:nvSpPr>
            <p:cNvPr id="15" name="Text 6">
              <a:extLst>
                <a:ext uri="{FF2B5EF4-FFF2-40B4-BE49-F238E27FC236}">
                  <a16:creationId xmlns:a16="http://schemas.microsoft.com/office/drawing/2014/main" id="{A4D29DA6-999A-5584-1EE3-A4E09CB88F7A}"/>
                </a:ext>
              </a:extLst>
            </p:cNvPr>
            <p:cNvSpPr/>
            <p:nvPr/>
          </p:nvSpPr>
          <p:spPr>
            <a:xfrm>
              <a:off x="1555313" y="3468425"/>
              <a:ext cx="3820001" cy="1919718"/>
            </a:xfrm>
            <a:prstGeom prst="rect">
              <a:avLst/>
            </a:prstGeom>
            <a:noFill/>
            <a:ln/>
          </p:spPr>
          <p:txBody>
            <a:bodyPr wrap="square" rtlCol="0" anchor="t"/>
            <a:lstStyle/>
            <a:p>
              <a:pPr marL="0" indent="0">
                <a:lnSpc>
                  <a:spcPts val="2799"/>
                </a:lnSpc>
                <a:buNone/>
              </a:pPr>
              <a:r>
                <a:rPr lang="en-US" sz="1800" b="0" i="0" dirty="0">
                  <a:solidFill>
                    <a:schemeClr val="bg1"/>
                  </a:solidFill>
                  <a:effectLst/>
                  <a:latin typeface="Fira Sans" panose="020B0503050000020004" pitchFamily="34" charset="0"/>
                </a:rPr>
                <a:t>We worked on integrating the two </a:t>
              </a:r>
              <a:r>
                <a:rPr lang="en-US" dirty="0">
                  <a:solidFill>
                    <a:schemeClr val="bg1"/>
                  </a:solidFill>
                  <a:latin typeface="Fira Sans" panose="020B0503050000020004" pitchFamily="34" charset="0"/>
                </a:rPr>
                <a:t>API</a:t>
              </a:r>
              <a:r>
                <a:rPr lang="en-US" sz="1800" b="0" i="0" dirty="0">
                  <a:solidFill>
                    <a:schemeClr val="bg1"/>
                  </a:solidFill>
                  <a:effectLst/>
                  <a:latin typeface="Fira Sans" panose="020B0503050000020004" pitchFamily="34" charset="0"/>
                </a:rPr>
                <a:t>s to work concurrently. This is so that data can be obtained about the Covid-19 pandemic as interesting facts about the matching dates  are also gotten using the numbers API. </a:t>
              </a:r>
              <a:endParaRPr lang="en-US" sz="1750" dirty="0">
                <a:solidFill>
                  <a:schemeClr val="bg1"/>
                </a:solidFill>
                <a:latin typeface="Fira Sans" panose="020B0503050000020004" pitchFamily="34" charset="0"/>
              </a:endParaRPr>
            </a:p>
          </p:txBody>
        </p:sp>
        <p:sp>
          <p:nvSpPr>
            <p:cNvPr id="17" name="Text 10">
              <a:extLst>
                <a:ext uri="{FF2B5EF4-FFF2-40B4-BE49-F238E27FC236}">
                  <a16:creationId xmlns:a16="http://schemas.microsoft.com/office/drawing/2014/main" id="{187F6103-B2EC-D65B-3AEF-1CC6D0DF1E4E}"/>
                </a:ext>
              </a:extLst>
            </p:cNvPr>
            <p:cNvSpPr/>
            <p:nvPr/>
          </p:nvSpPr>
          <p:spPr>
            <a:xfrm>
              <a:off x="5736669" y="3707835"/>
              <a:ext cx="3820001" cy="1421606"/>
            </a:xfrm>
            <a:prstGeom prst="rect">
              <a:avLst/>
            </a:prstGeom>
            <a:noFill/>
            <a:ln/>
          </p:spPr>
          <p:txBody>
            <a:bodyPr wrap="square" rtlCol="0" anchor="t"/>
            <a:lstStyle/>
            <a:p>
              <a:pPr algn="l" rtl="0" fontAlgn="base"/>
              <a:r>
                <a:rPr lang="en-US" b="0" i="0" dirty="0">
                  <a:solidFill>
                    <a:schemeClr val="bg1"/>
                  </a:solidFill>
                  <a:effectLst/>
                  <a:latin typeface="Fira Sans" panose="020B0503050000020004" pitchFamily="34" charset="0"/>
                </a:rPr>
                <a:t>We completed the project by cloning the git repository, using: </a:t>
              </a:r>
            </a:p>
            <a:p>
              <a:pPr algn="l" rtl="0" fontAlgn="base"/>
              <a:r>
                <a:rPr lang="en-US" b="0" i="0" dirty="0">
                  <a:solidFill>
                    <a:schemeClr val="bg1"/>
                  </a:solidFill>
                  <a:effectLst/>
                  <a:latin typeface="Fira Sans" panose="020B0503050000020004" pitchFamily="34" charset="0"/>
                </a:rPr>
                <a:t> git clone https://github.com/SeyAnnie/Group_-6_Consoleapp.git </a:t>
              </a:r>
            </a:p>
            <a:p>
              <a:pPr algn="l" rtl="0" fontAlgn="base"/>
              <a:r>
                <a:rPr lang="en-US" b="0" i="0" dirty="0">
                  <a:solidFill>
                    <a:schemeClr val="bg1"/>
                  </a:solidFill>
                  <a:effectLst/>
                  <a:latin typeface="Fira Sans" panose="020B0503050000020004" pitchFamily="34" charset="0"/>
                </a:rPr>
                <a:t> </a:t>
              </a:r>
            </a:p>
          </p:txBody>
        </p:sp>
        <p:sp>
          <p:nvSpPr>
            <p:cNvPr id="5" name="Text 10">
              <a:extLst>
                <a:ext uri="{FF2B5EF4-FFF2-40B4-BE49-F238E27FC236}">
                  <a16:creationId xmlns:a16="http://schemas.microsoft.com/office/drawing/2014/main" id="{8481EB51-A2CF-A3B9-8CAB-74794098881C}"/>
                </a:ext>
              </a:extLst>
            </p:cNvPr>
            <p:cNvSpPr/>
            <p:nvPr/>
          </p:nvSpPr>
          <p:spPr>
            <a:xfrm>
              <a:off x="9556670" y="3538191"/>
              <a:ext cx="3820001" cy="1421606"/>
            </a:xfrm>
            <a:prstGeom prst="rect">
              <a:avLst/>
            </a:prstGeom>
            <a:noFill/>
            <a:ln/>
          </p:spPr>
          <p:txBody>
            <a:bodyPr wrap="square" rtlCol="0" anchor="t"/>
            <a:lstStyle/>
            <a:p>
              <a:pPr algn="l" rtl="0" fontAlgn="base"/>
              <a:r>
                <a:rPr lang="en-US" b="0" i="0" dirty="0">
                  <a:solidFill>
                    <a:schemeClr val="bg1"/>
                  </a:solidFill>
                  <a:effectLst/>
                  <a:latin typeface="Fira Sans" panose="020B0503050000020004" pitchFamily="34" charset="0"/>
                </a:rPr>
                <a:t>The application is designed to run indefinitely, allowing users to continue using either app as long as they wish. </a:t>
              </a:r>
            </a:p>
          </p:txBody>
        </p:sp>
      </p:grpSp>
    </p:spTree>
    <p:extLst>
      <p:ext uri="{BB962C8B-B14F-4D97-AF65-F5344CB8AC3E}">
        <p14:creationId xmlns:p14="http://schemas.microsoft.com/office/powerpoint/2010/main" val="81317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7565"/>
            <a:ext cx="14630400" cy="8229600"/>
          </a:xfrm>
          <a:prstGeom prst="rect">
            <a:avLst/>
          </a:prstGeom>
          <a:solidFill>
            <a:srgbClr val="241631"/>
          </a:solidFill>
          <a:ln/>
        </p:spPr>
        <p:txBody>
          <a:bodyPr/>
          <a:lstStyle/>
          <a:p>
            <a:endParaRPr lang="en-US" dirty="0"/>
          </a:p>
        </p:txBody>
      </p:sp>
      <p:sp>
        <p:nvSpPr>
          <p:cNvPr id="4" name="Text 2"/>
          <p:cNvSpPr/>
          <p:nvPr/>
        </p:nvSpPr>
        <p:spPr>
          <a:xfrm>
            <a:off x="1560195" y="98413"/>
            <a:ext cx="9304020" cy="694373"/>
          </a:xfrm>
          <a:prstGeom prst="rect">
            <a:avLst/>
          </a:prstGeom>
          <a:noFill/>
          <a:ln/>
        </p:spPr>
        <p:txBody>
          <a:bodyPr wrap="none" rtlCol="0" anchor="t"/>
          <a:lstStyle/>
          <a:p>
            <a:pPr marL="0" indent="0" algn="ctr">
              <a:lnSpc>
                <a:spcPts val="5468"/>
              </a:lnSpc>
              <a:buNone/>
            </a:pPr>
            <a:r>
              <a:rPr lang="en-US" sz="4374" b="1" dirty="0">
                <a:solidFill>
                  <a:schemeClr val="bg2"/>
                </a:solidFill>
                <a:latin typeface="Inconsolata" pitchFamily="34" charset="0"/>
                <a:ea typeface="Inconsolata" pitchFamily="34" charset="-122"/>
              </a:rPr>
              <a:t>Collaborators</a:t>
            </a:r>
            <a:endParaRPr lang="en-US" sz="4374" dirty="0">
              <a:solidFill>
                <a:schemeClr val="bg2"/>
              </a:solidFill>
            </a:endParaRPr>
          </a:p>
        </p:txBody>
      </p:sp>
      <p:sp>
        <p:nvSpPr>
          <p:cNvPr id="6" name="Text 4"/>
          <p:cNvSpPr/>
          <p:nvPr/>
        </p:nvSpPr>
        <p:spPr>
          <a:xfrm>
            <a:off x="4232857" y="2069772"/>
            <a:ext cx="1951077" cy="557855"/>
          </a:xfrm>
          <a:prstGeom prst="rect">
            <a:avLst/>
          </a:prstGeom>
          <a:noFill/>
          <a:ln/>
        </p:spPr>
        <p:txBody>
          <a:bodyPr wrap="square" rtlCol="0" anchor="t"/>
          <a:lstStyle/>
          <a:p>
            <a:pPr>
              <a:lnSpc>
                <a:spcPts val="2799"/>
              </a:lnSpc>
            </a:pPr>
            <a:r>
              <a:rPr lang="en-US" b="0" i="0" dirty="0">
                <a:solidFill>
                  <a:srgbClr val="E6EDF3"/>
                </a:solidFill>
                <a:effectLst/>
                <a:latin typeface="-apple-system"/>
              </a:rPr>
              <a:t> Onyinye Alago</a:t>
            </a:r>
          </a:p>
          <a:p>
            <a:pPr marL="0" indent="0">
              <a:lnSpc>
                <a:spcPts val="2799"/>
              </a:lnSpc>
              <a:buNone/>
            </a:pPr>
            <a:endParaRPr lang="en-US" dirty="0">
              <a:solidFill>
                <a:schemeClr val="bg1"/>
              </a:solidFill>
              <a:latin typeface="Fira Sans" panose="020B0503050000020004" pitchFamily="34" charset="0"/>
            </a:endParaRPr>
          </a:p>
        </p:txBody>
      </p:sp>
      <p:sp>
        <p:nvSpPr>
          <p:cNvPr id="7" name="Text 4">
            <a:extLst>
              <a:ext uri="{FF2B5EF4-FFF2-40B4-BE49-F238E27FC236}">
                <a16:creationId xmlns:a16="http://schemas.microsoft.com/office/drawing/2014/main" id="{01CB08C8-46A8-2B7E-4F20-55F1A6B03FC8}"/>
              </a:ext>
            </a:extLst>
          </p:cNvPr>
          <p:cNvSpPr/>
          <p:nvPr/>
        </p:nvSpPr>
        <p:spPr>
          <a:xfrm>
            <a:off x="4435930" y="3622812"/>
            <a:ext cx="1757376" cy="557855"/>
          </a:xfrm>
          <a:prstGeom prst="rect">
            <a:avLst/>
          </a:prstGeom>
          <a:noFill/>
          <a:ln/>
        </p:spPr>
        <p:txBody>
          <a:bodyPr wrap="square" rtlCol="0" anchor="t"/>
          <a:lstStyle/>
          <a:p>
            <a:pPr>
              <a:lnSpc>
                <a:spcPts val="2799"/>
              </a:lnSpc>
            </a:pPr>
            <a:r>
              <a:rPr lang="en-US" b="0" i="0" dirty="0">
                <a:solidFill>
                  <a:srgbClr val="E6EDF3"/>
                </a:solidFill>
                <a:effectLst/>
                <a:latin typeface="-apple-system"/>
              </a:rPr>
              <a:t>  Aniedi Bassey</a:t>
            </a:r>
          </a:p>
          <a:p>
            <a:pPr marL="0" indent="0">
              <a:lnSpc>
                <a:spcPts val="2799"/>
              </a:lnSpc>
              <a:buNone/>
            </a:pPr>
            <a:endParaRPr lang="en-US" dirty="0">
              <a:solidFill>
                <a:schemeClr val="bg1"/>
              </a:solidFill>
              <a:latin typeface="Fira Sans" panose="020B0503050000020004" pitchFamily="34" charset="0"/>
            </a:endParaRPr>
          </a:p>
        </p:txBody>
      </p:sp>
      <p:sp>
        <p:nvSpPr>
          <p:cNvPr id="11" name="Text 4">
            <a:extLst>
              <a:ext uri="{FF2B5EF4-FFF2-40B4-BE49-F238E27FC236}">
                <a16:creationId xmlns:a16="http://schemas.microsoft.com/office/drawing/2014/main" id="{6AD7080A-B3C3-6B3F-2F28-0BB223209BBD}"/>
              </a:ext>
            </a:extLst>
          </p:cNvPr>
          <p:cNvSpPr/>
          <p:nvPr/>
        </p:nvSpPr>
        <p:spPr>
          <a:xfrm>
            <a:off x="1970019" y="3171186"/>
            <a:ext cx="1825349" cy="557855"/>
          </a:xfrm>
          <a:prstGeom prst="rect">
            <a:avLst/>
          </a:prstGeom>
          <a:noFill/>
          <a:ln/>
        </p:spPr>
        <p:txBody>
          <a:bodyPr wrap="square" rtlCol="0" anchor="t"/>
          <a:lstStyle/>
          <a:p>
            <a:pPr>
              <a:lnSpc>
                <a:spcPts val="2799"/>
              </a:lnSpc>
            </a:pPr>
            <a:r>
              <a:rPr lang="en-US" b="0" i="0" dirty="0">
                <a:solidFill>
                  <a:srgbClr val="E6EDF3"/>
                </a:solidFill>
                <a:effectLst/>
                <a:latin typeface="-apple-system"/>
              </a:rPr>
              <a:t> Favor Alozie</a:t>
            </a:r>
          </a:p>
          <a:p>
            <a:pPr marL="0" indent="0">
              <a:lnSpc>
                <a:spcPts val="2799"/>
              </a:lnSpc>
              <a:buNone/>
            </a:pPr>
            <a:endParaRPr lang="en-US" dirty="0">
              <a:solidFill>
                <a:schemeClr val="bg1"/>
              </a:solidFill>
              <a:latin typeface="Fira Sans" panose="020B0503050000020004" pitchFamily="34" charset="0"/>
            </a:endParaRPr>
          </a:p>
        </p:txBody>
      </p:sp>
      <p:sp>
        <p:nvSpPr>
          <p:cNvPr id="14" name="Text 4">
            <a:extLst>
              <a:ext uri="{FF2B5EF4-FFF2-40B4-BE49-F238E27FC236}">
                <a16:creationId xmlns:a16="http://schemas.microsoft.com/office/drawing/2014/main" id="{F12FAF8B-A253-44CE-6528-42692C720FF7}"/>
              </a:ext>
            </a:extLst>
          </p:cNvPr>
          <p:cNvSpPr/>
          <p:nvPr/>
        </p:nvSpPr>
        <p:spPr>
          <a:xfrm>
            <a:off x="1950803" y="4765811"/>
            <a:ext cx="1844566" cy="415730"/>
          </a:xfrm>
          <a:prstGeom prst="rect">
            <a:avLst/>
          </a:prstGeom>
          <a:noFill/>
          <a:ln/>
        </p:spPr>
        <p:txBody>
          <a:bodyPr wrap="square" rtlCol="0" anchor="t"/>
          <a:lstStyle/>
          <a:p>
            <a:pPr>
              <a:lnSpc>
                <a:spcPts val="2799"/>
              </a:lnSpc>
            </a:pPr>
            <a:r>
              <a:rPr lang="en-US" b="0" i="0" dirty="0">
                <a:solidFill>
                  <a:srgbClr val="E6EDF3"/>
                </a:solidFill>
                <a:effectLst/>
                <a:latin typeface="-apple-system"/>
              </a:rPr>
              <a:t> </a:t>
            </a:r>
            <a:r>
              <a:rPr lang="en-US" b="0" i="0" dirty="0" err="1">
                <a:solidFill>
                  <a:srgbClr val="E6EDF3"/>
                </a:solidFill>
                <a:effectLst/>
                <a:latin typeface="-apple-system"/>
              </a:rPr>
              <a:t>Sherifat</a:t>
            </a:r>
            <a:r>
              <a:rPr lang="en-US" b="0" i="0" dirty="0">
                <a:solidFill>
                  <a:srgbClr val="E6EDF3"/>
                </a:solidFill>
                <a:effectLst/>
                <a:latin typeface="-apple-system"/>
              </a:rPr>
              <a:t> </a:t>
            </a:r>
            <a:r>
              <a:rPr lang="en-US" b="0" i="0" dirty="0" err="1">
                <a:solidFill>
                  <a:srgbClr val="E6EDF3"/>
                </a:solidFill>
                <a:effectLst/>
                <a:latin typeface="-apple-system"/>
              </a:rPr>
              <a:t>Sanni</a:t>
            </a:r>
            <a:endParaRPr lang="en-US" b="0" i="0" dirty="0">
              <a:solidFill>
                <a:srgbClr val="E6EDF3"/>
              </a:solidFill>
              <a:effectLst/>
              <a:latin typeface="-apple-system"/>
            </a:endParaRPr>
          </a:p>
          <a:p>
            <a:pPr marL="0" indent="0">
              <a:lnSpc>
                <a:spcPts val="2799"/>
              </a:lnSpc>
              <a:buNone/>
            </a:pPr>
            <a:endParaRPr lang="en-US" dirty="0">
              <a:solidFill>
                <a:schemeClr val="bg1"/>
              </a:solidFill>
              <a:latin typeface="Fira Sans" panose="020B0503050000020004" pitchFamily="34" charset="0"/>
            </a:endParaRPr>
          </a:p>
        </p:txBody>
      </p:sp>
      <p:sp>
        <p:nvSpPr>
          <p:cNvPr id="16" name="Text 4">
            <a:extLst>
              <a:ext uri="{FF2B5EF4-FFF2-40B4-BE49-F238E27FC236}">
                <a16:creationId xmlns:a16="http://schemas.microsoft.com/office/drawing/2014/main" id="{454F17BA-0B3B-B79D-B7F9-7ED13E0B5572}"/>
              </a:ext>
            </a:extLst>
          </p:cNvPr>
          <p:cNvSpPr/>
          <p:nvPr/>
        </p:nvSpPr>
        <p:spPr>
          <a:xfrm>
            <a:off x="2037989" y="6877914"/>
            <a:ext cx="3156347" cy="557855"/>
          </a:xfrm>
          <a:prstGeom prst="rect">
            <a:avLst/>
          </a:prstGeom>
          <a:noFill/>
          <a:ln/>
        </p:spPr>
        <p:txBody>
          <a:bodyPr wrap="square" rtlCol="0" anchor="t"/>
          <a:lstStyle/>
          <a:p>
            <a:pPr algn="l"/>
            <a:r>
              <a:rPr lang="en-US" b="0" i="0" dirty="0">
                <a:solidFill>
                  <a:srgbClr val="E6EDF3"/>
                </a:solidFill>
                <a:effectLst/>
                <a:latin typeface="-apple-system"/>
              </a:rPr>
              <a:t> </a:t>
            </a:r>
          </a:p>
          <a:p>
            <a:pPr>
              <a:lnSpc>
                <a:spcPts val="2799"/>
              </a:lnSpc>
            </a:pPr>
            <a:endParaRPr lang="en-US" b="0" i="0" dirty="0">
              <a:solidFill>
                <a:srgbClr val="E6EDF3"/>
              </a:solidFill>
              <a:effectLst/>
              <a:latin typeface="-apple-system"/>
            </a:endParaRPr>
          </a:p>
          <a:p>
            <a:pPr marL="0" indent="0">
              <a:lnSpc>
                <a:spcPts val="2799"/>
              </a:lnSpc>
              <a:buNone/>
            </a:pPr>
            <a:endParaRPr lang="en-US" dirty="0">
              <a:solidFill>
                <a:schemeClr val="bg1"/>
              </a:solidFill>
              <a:latin typeface="Fira Sans" panose="020B0503050000020004" pitchFamily="34" charset="0"/>
            </a:endParaRPr>
          </a:p>
        </p:txBody>
      </p:sp>
      <p:sp>
        <p:nvSpPr>
          <p:cNvPr id="18" name="Text 4">
            <a:extLst>
              <a:ext uri="{FF2B5EF4-FFF2-40B4-BE49-F238E27FC236}">
                <a16:creationId xmlns:a16="http://schemas.microsoft.com/office/drawing/2014/main" id="{39B98A86-849C-ACF2-B09A-ED31A6D73168}"/>
              </a:ext>
            </a:extLst>
          </p:cNvPr>
          <p:cNvSpPr/>
          <p:nvPr/>
        </p:nvSpPr>
        <p:spPr>
          <a:xfrm>
            <a:off x="4759309" y="5292430"/>
            <a:ext cx="1806295" cy="542997"/>
          </a:xfrm>
          <a:prstGeom prst="rect">
            <a:avLst/>
          </a:prstGeom>
          <a:noFill/>
          <a:ln/>
        </p:spPr>
        <p:txBody>
          <a:bodyPr wrap="square" rtlCol="0" anchor="t"/>
          <a:lstStyle/>
          <a:p>
            <a:pPr>
              <a:lnSpc>
                <a:spcPts val="2799"/>
              </a:lnSpc>
            </a:pPr>
            <a:r>
              <a:rPr lang="en-US" b="0" i="0" dirty="0">
                <a:solidFill>
                  <a:srgbClr val="E6EDF3"/>
                </a:solidFill>
                <a:effectLst/>
                <a:latin typeface="-apple-system"/>
              </a:rPr>
              <a:t> </a:t>
            </a:r>
            <a:r>
              <a:rPr lang="en-US" b="0" i="0" dirty="0" err="1">
                <a:solidFill>
                  <a:srgbClr val="E6EDF3"/>
                </a:solidFill>
                <a:effectLst/>
                <a:latin typeface="-apple-system"/>
              </a:rPr>
              <a:t>Vessina</a:t>
            </a:r>
            <a:r>
              <a:rPr lang="en-US" b="0" i="0" dirty="0">
                <a:solidFill>
                  <a:srgbClr val="E6EDF3"/>
                </a:solidFill>
                <a:effectLst/>
                <a:latin typeface="-apple-system"/>
              </a:rPr>
              <a:t> Udoh</a:t>
            </a:r>
          </a:p>
          <a:p>
            <a:pPr marL="0" indent="0">
              <a:lnSpc>
                <a:spcPts val="2799"/>
              </a:lnSpc>
              <a:buNone/>
            </a:pPr>
            <a:endParaRPr lang="en-US" dirty="0">
              <a:solidFill>
                <a:schemeClr val="bg1"/>
              </a:solidFill>
              <a:latin typeface="Fira Sans" panose="020B0503050000020004" pitchFamily="34" charset="0"/>
            </a:endParaRPr>
          </a:p>
        </p:txBody>
      </p:sp>
      <p:sp>
        <p:nvSpPr>
          <p:cNvPr id="20" name="Rectangle 19">
            <a:extLst>
              <a:ext uri="{FF2B5EF4-FFF2-40B4-BE49-F238E27FC236}">
                <a16:creationId xmlns:a16="http://schemas.microsoft.com/office/drawing/2014/main" id="{00F7C8ED-52E7-F57F-5EA4-67E8A7734133}"/>
              </a:ext>
            </a:extLst>
          </p:cNvPr>
          <p:cNvSpPr/>
          <p:nvPr/>
        </p:nvSpPr>
        <p:spPr>
          <a:xfrm>
            <a:off x="4164277" y="2001476"/>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BE3A3E8B-A7CF-8540-C14E-1662935E1728}"/>
              </a:ext>
            </a:extLst>
          </p:cNvPr>
          <p:cNvSpPr/>
          <p:nvPr/>
        </p:nvSpPr>
        <p:spPr>
          <a:xfrm>
            <a:off x="2305050" y="910484"/>
            <a:ext cx="2889286" cy="55077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D0B07C5-B15E-B145-3AC6-AB63CFAD65B8}"/>
              </a:ext>
            </a:extLst>
          </p:cNvPr>
          <p:cNvSpPr/>
          <p:nvPr/>
        </p:nvSpPr>
        <p:spPr>
          <a:xfrm>
            <a:off x="4407350" y="3596052"/>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71DB7BDF-3FEF-C191-1441-082D49623FF1}"/>
              </a:ext>
            </a:extLst>
          </p:cNvPr>
          <p:cNvSpPr/>
          <p:nvPr/>
        </p:nvSpPr>
        <p:spPr>
          <a:xfrm>
            <a:off x="1844291" y="6062715"/>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E3C563D-3798-A0A1-E256-2C8886B0F0C6}"/>
              </a:ext>
            </a:extLst>
          </p:cNvPr>
          <p:cNvSpPr/>
          <p:nvPr/>
        </p:nvSpPr>
        <p:spPr>
          <a:xfrm>
            <a:off x="4583403" y="5316752"/>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32D16E91-D4BB-A257-5B07-3AF1784C52D6}"/>
              </a:ext>
            </a:extLst>
          </p:cNvPr>
          <p:cNvSpPr/>
          <p:nvPr/>
        </p:nvSpPr>
        <p:spPr>
          <a:xfrm>
            <a:off x="1775711" y="3162158"/>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6943924-3EBD-887D-7A03-C12EAD5B19DA}"/>
              </a:ext>
            </a:extLst>
          </p:cNvPr>
          <p:cNvSpPr txBox="1"/>
          <p:nvPr/>
        </p:nvSpPr>
        <p:spPr>
          <a:xfrm>
            <a:off x="2818101" y="963671"/>
            <a:ext cx="2205990" cy="369332"/>
          </a:xfrm>
          <a:prstGeom prst="rect">
            <a:avLst/>
          </a:prstGeom>
          <a:noFill/>
        </p:spPr>
        <p:txBody>
          <a:bodyPr wrap="square" rtlCol="0">
            <a:spAutoFit/>
          </a:bodyPr>
          <a:lstStyle/>
          <a:p>
            <a:r>
              <a:rPr lang="en-GB" dirty="0">
                <a:solidFill>
                  <a:schemeClr val="bg1"/>
                </a:solidFill>
              </a:rPr>
              <a:t>Precious Nnodi</a:t>
            </a:r>
          </a:p>
        </p:txBody>
      </p:sp>
      <p:sp>
        <p:nvSpPr>
          <p:cNvPr id="32" name="Rectangle 31">
            <a:extLst>
              <a:ext uri="{FF2B5EF4-FFF2-40B4-BE49-F238E27FC236}">
                <a16:creationId xmlns:a16="http://schemas.microsoft.com/office/drawing/2014/main" id="{F2C97EDD-E0E6-879C-E62E-10BF38455F86}"/>
              </a:ext>
            </a:extLst>
          </p:cNvPr>
          <p:cNvSpPr/>
          <p:nvPr/>
        </p:nvSpPr>
        <p:spPr>
          <a:xfrm>
            <a:off x="1775711" y="4742793"/>
            <a:ext cx="1951077" cy="557855"/>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 4">
            <a:extLst>
              <a:ext uri="{FF2B5EF4-FFF2-40B4-BE49-F238E27FC236}">
                <a16:creationId xmlns:a16="http://schemas.microsoft.com/office/drawing/2014/main" id="{3240F369-7FF7-3557-0B0C-37D0DF1BF20B}"/>
              </a:ext>
            </a:extLst>
          </p:cNvPr>
          <p:cNvSpPr/>
          <p:nvPr/>
        </p:nvSpPr>
        <p:spPr>
          <a:xfrm>
            <a:off x="1886678" y="6086902"/>
            <a:ext cx="1806295" cy="542997"/>
          </a:xfrm>
          <a:prstGeom prst="rect">
            <a:avLst/>
          </a:prstGeom>
          <a:noFill/>
          <a:ln/>
        </p:spPr>
        <p:txBody>
          <a:bodyPr wrap="square" rtlCol="0" anchor="t"/>
          <a:lstStyle/>
          <a:p>
            <a:pPr>
              <a:lnSpc>
                <a:spcPts val="2799"/>
              </a:lnSpc>
            </a:pPr>
            <a:r>
              <a:rPr lang="en-US" b="0" i="0" dirty="0">
                <a:solidFill>
                  <a:srgbClr val="E6EDF3"/>
                </a:solidFill>
                <a:effectLst/>
                <a:latin typeface="-apple-system"/>
              </a:rPr>
              <a:t> Adeola </a:t>
            </a:r>
            <a:r>
              <a:rPr lang="en-US" b="0" i="0" dirty="0" err="1">
                <a:solidFill>
                  <a:srgbClr val="E6EDF3"/>
                </a:solidFill>
                <a:effectLst/>
                <a:latin typeface="-apple-system"/>
              </a:rPr>
              <a:t>Adeagbo</a:t>
            </a:r>
            <a:endParaRPr lang="en-US" b="0" i="0" dirty="0">
              <a:solidFill>
                <a:srgbClr val="E6EDF3"/>
              </a:solidFill>
              <a:effectLst/>
              <a:latin typeface="-apple-system"/>
            </a:endParaRPr>
          </a:p>
        </p:txBody>
      </p:sp>
      <p:pic>
        <p:nvPicPr>
          <p:cNvPr id="34" name="Image 1" descr="preencoded.png">
            <a:extLst>
              <a:ext uri="{FF2B5EF4-FFF2-40B4-BE49-F238E27FC236}">
                <a16:creationId xmlns:a16="http://schemas.microsoft.com/office/drawing/2014/main" id="{81FA372A-2294-8884-A540-162A2A3F5862}"/>
              </a:ext>
            </a:extLst>
          </p:cNvPr>
          <p:cNvPicPr>
            <a:picLocks noChangeAspect="1"/>
          </p:cNvPicPr>
          <p:nvPr/>
        </p:nvPicPr>
        <p:blipFill>
          <a:blip r:embed="rId3">
            <a:alphaModFix amt="58000"/>
          </a:blip>
          <a:stretch>
            <a:fillRect/>
          </a:stretch>
        </p:blipFill>
        <p:spPr>
          <a:xfrm>
            <a:off x="9160284" y="66986"/>
            <a:ext cx="5402568" cy="8095628"/>
          </a:xfrm>
          <a:prstGeom prst="rect">
            <a:avLst/>
          </a:prstGeom>
          <a:effectLst>
            <a:outerShdw blurRad="914400" dist="50800" dir="5400000" algn="ctr" rotWithShape="0">
              <a:srgbClr val="000000">
                <a:alpha val="33000"/>
              </a:srgbClr>
            </a:outerShdw>
          </a:effectLst>
        </p:spPr>
      </p:pic>
    </p:spTree>
    <p:extLst>
      <p:ext uri="{BB962C8B-B14F-4D97-AF65-F5344CB8AC3E}">
        <p14:creationId xmlns:p14="http://schemas.microsoft.com/office/powerpoint/2010/main" val="158857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575" y="0"/>
            <a:ext cx="14630400" cy="8229600"/>
          </a:xfrm>
          <a:prstGeom prst="rect">
            <a:avLst/>
          </a:prstGeom>
          <a:solidFill>
            <a:srgbClr val="00002E">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359581"/>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Beyond the Numbers: Telling Stories with Data</a:t>
            </a:r>
            <a:endParaRPr lang="en-US" sz="4374" dirty="0"/>
          </a:p>
        </p:txBody>
      </p:sp>
      <p:sp>
        <p:nvSpPr>
          <p:cNvPr id="6" name="Shape 2"/>
          <p:cNvSpPr/>
          <p:nvPr/>
        </p:nvSpPr>
        <p:spPr>
          <a:xfrm>
            <a:off x="4490799" y="4255175"/>
            <a:ext cx="499943" cy="499943"/>
          </a:xfrm>
          <a:prstGeom prst="roundRect">
            <a:avLst>
              <a:gd name="adj" fmla="val 80001"/>
            </a:avLst>
          </a:prstGeom>
          <a:solidFill>
            <a:srgbClr val="00002E"/>
          </a:solidFill>
          <a:ln w="27742">
            <a:solidFill>
              <a:srgbClr val="F2B42D"/>
            </a:solidFill>
            <a:prstDash val="solid"/>
          </a:ln>
        </p:spPr>
        <p:txBody>
          <a:bodyPr/>
          <a:lstStyle/>
          <a:p>
            <a:endParaRPr lang="en-US"/>
          </a:p>
        </p:txBody>
      </p:sp>
      <p:sp>
        <p:nvSpPr>
          <p:cNvPr id="7" name="Text 3"/>
          <p:cNvSpPr/>
          <p:nvPr/>
        </p:nvSpPr>
        <p:spPr>
          <a:xfrm>
            <a:off x="4641652" y="4296847"/>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5212913" y="4331494"/>
            <a:ext cx="3820001"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Identifying Patterns and Trends</a:t>
            </a:r>
            <a:endParaRPr lang="en-US" sz="2187" dirty="0"/>
          </a:p>
        </p:txBody>
      </p:sp>
      <p:sp>
        <p:nvSpPr>
          <p:cNvPr id="9" name="Text 5"/>
          <p:cNvSpPr/>
          <p:nvPr/>
        </p:nvSpPr>
        <p:spPr>
          <a:xfrm>
            <a:off x="5212913" y="5159097"/>
            <a:ext cx="38200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Providing context and understanding of the pandemic through data.</a:t>
            </a:r>
            <a:endParaRPr lang="en-US" sz="1750" dirty="0"/>
          </a:p>
        </p:txBody>
      </p:sp>
      <p:sp>
        <p:nvSpPr>
          <p:cNvPr id="10" name="Shape 6"/>
          <p:cNvSpPr/>
          <p:nvPr/>
        </p:nvSpPr>
        <p:spPr>
          <a:xfrm>
            <a:off x="9255085" y="4255175"/>
            <a:ext cx="499943" cy="499943"/>
          </a:xfrm>
          <a:prstGeom prst="roundRect">
            <a:avLst>
              <a:gd name="adj" fmla="val 80001"/>
            </a:avLst>
          </a:prstGeom>
          <a:solidFill>
            <a:srgbClr val="00002E"/>
          </a:solidFill>
          <a:ln w="27742">
            <a:solidFill>
              <a:srgbClr val="D7425E"/>
            </a:solidFill>
            <a:prstDash val="solid"/>
          </a:ln>
        </p:spPr>
        <p:txBody>
          <a:bodyPr/>
          <a:lstStyle/>
          <a:p>
            <a:endParaRPr lang="en-US"/>
          </a:p>
        </p:txBody>
      </p:sp>
      <p:sp>
        <p:nvSpPr>
          <p:cNvPr id="11" name="Text 7"/>
          <p:cNvSpPr/>
          <p:nvPr/>
        </p:nvSpPr>
        <p:spPr>
          <a:xfrm>
            <a:off x="9405937" y="4296847"/>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9977199" y="4331494"/>
            <a:ext cx="222194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Data Storytelling</a:t>
            </a:r>
            <a:endParaRPr lang="en-US" sz="2187" dirty="0"/>
          </a:p>
        </p:txBody>
      </p:sp>
      <p:sp>
        <p:nvSpPr>
          <p:cNvPr id="13" name="Text 9"/>
          <p:cNvSpPr/>
          <p:nvPr/>
        </p:nvSpPr>
        <p:spPr>
          <a:xfrm>
            <a:off x="9977199" y="4811911"/>
            <a:ext cx="38200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Using data to answer questions, raise awareness, and inform decision-making.</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575" y="-23150"/>
            <a:ext cx="14630400" cy="8229600"/>
          </a:xfrm>
          <a:prstGeom prst="rect">
            <a:avLst/>
          </a:prstGeom>
          <a:solidFill>
            <a:srgbClr val="00002E">
              <a:alpha val="25000"/>
            </a:srgbClr>
          </a:solidFill>
          <a:ln/>
        </p:spPr>
        <p:txBody>
          <a:bodyPr/>
          <a:lstStyle/>
          <a:p>
            <a:r>
              <a:rPr lang="en-US" dirty="0"/>
              <a:t>s</a:t>
            </a:r>
          </a:p>
        </p:txBody>
      </p:sp>
      <p:sp>
        <p:nvSpPr>
          <p:cNvPr id="6" name="Text 3"/>
          <p:cNvSpPr/>
          <p:nvPr/>
        </p:nvSpPr>
        <p:spPr>
          <a:xfrm>
            <a:off x="1302152" y="3675023"/>
            <a:ext cx="12026097" cy="879555"/>
          </a:xfrm>
          <a:prstGeom prst="rect">
            <a:avLst/>
          </a:prstGeom>
          <a:noFill/>
          <a:ln/>
        </p:spPr>
        <p:txBody>
          <a:bodyPr wrap="square" rtlCol="0" anchor="t"/>
          <a:lstStyle/>
          <a:p>
            <a:pPr marL="0" marR="0" algn="ctr">
              <a:lnSpc>
                <a:spcPct val="107000"/>
              </a:lnSpc>
              <a:spcBef>
                <a:spcPts val="0"/>
              </a:spcBef>
              <a:spcAft>
                <a:spcPts val="800"/>
              </a:spcAft>
            </a:pPr>
            <a:r>
              <a:rPr lang="en-US" sz="5200" kern="100" dirty="0">
                <a:solidFill>
                  <a:schemeClr val="bg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31520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sp>
        <p:nvSpPr>
          <p:cNvPr id="4" name="Text 1"/>
          <p:cNvSpPr/>
          <p:nvPr/>
        </p:nvSpPr>
        <p:spPr>
          <a:xfrm>
            <a:off x="2348389" y="980480"/>
            <a:ext cx="9933503" cy="1388745"/>
          </a:xfrm>
          <a:prstGeom prst="rect">
            <a:avLst/>
          </a:prstGeom>
          <a:noFill/>
          <a:ln/>
        </p:spPr>
        <p:txBody>
          <a:bodyPr wrap="squar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The Power of APIs: Relevant Data at Your Fingertips</a:t>
            </a:r>
            <a:endParaRPr lang="en-US" sz="4374" dirty="0"/>
          </a:p>
        </p:txBody>
      </p:sp>
      <p:sp>
        <p:nvSpPr>
          <p:cNvPr id="5" name="Shape 2"/>
          <p:cNvSpPr/>
          <p:nvPr/>
        </p:nvSpPr>
        <p:spPr>
          <a:xfrm>
            <a:off x="2348389" y="2813566"/>
            <a:ext cx="4800124" cy="2966680"/>
          </a:xfrm>
          <a:prstGeom prst="roundRect">
            <a:avLst>
              <a:gd name="adj" fmla="val 13482"/>
            </a:avLst>
          </a:prstGeom>
          <a:noFill/>
          <a:ln w="27742">
            <a:solidFill>
              <a:srgbClr val="F2B42D"/>
            </a:solidFill>
            <a:prstDash val="solid"/>
          </a:ln>
        </p:spPr>
        <p:txBody>
          <a:bodyPr/>
          <a:lstStyle/>
          <a:p>
            <a:endParaRPr lang="en-US"/>
          </a:p>
        </p:txBody>
      </p:sp>
      <p:pic>
        <p:nvPicPr>
          <p:cNvPr id="6" name="Image 1" descr="preencoded.png"/>
          <p:cNvPicPr>
            <a:picLocks noChangeAspect="1"/>
          </p:cNvPicPr>
          <p:nvPr/>
        </p:nvPicPr>
        <p:blipFill>
          <a:blip r:embed="rId4"/>
          <a:stretch>
            <a:fillRect/>
          </a:stretch>
        </p:blipFill>
        <p:spPr>
          <a:xfrm>
            <a:off x="2376130" y="2841308"/>
            <a:ext cx="4744641" cy="2911197"/>
          </a:xfrm>
          <a:prstGeom prst="rect">
            <a:avLst/>
          </a:prstGeom>
        </p:spPr>
      </p:pic>
      <p:sp>
        <p:nvSpPr>
          <p:cNvPr id="7" name="Text 3"/>
          <p:cNvSpPr/>
          <p:nvPr/>
        </p:nvSpPr>
        <p:spPr>
          <a:xfrm>
            <a:off x="2348389" y="6057900"/>
            <a:ext cx="2221944"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Numbers API</a:t>
            </a:r>
            <a:endParaRPr lang="en-US" sz="2187" dirty="0"/>
          </a:p>
        </p:txBody>
      </p:sp>
      <p:sp>
        <p:nvSpPr>
          <p:cNvPr id="8" name="Text 4"/>
          <p:cNvSpPr/>
          <p:nvPr/>
        </p:nvSpPr>
        <p:spPr>
          <a:xfrm>
            <a:off x="2348389" y="6538317"/>
            <a:ext cx="4800124"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 treasure trove of trivia.</a:t>
            </a:r>
            <a:endParaRPr lang="en-US" sz="1750" dirty="0"/>
          </a:p>
        </p:txBody>
      </p:sp>
      <p:sp>
        <p:nvSpPr>
          <p:cNvPr id="9" name="Shape 5"/>
          <p:cNvSpPr/>
          <p:nvPr/>
        </p:nvSpPr>
        <p:spPr>
          <a:xfrm>
            <a:off x="7481768" y="2813566"/>
            <a:ext cx="4800124" cy="2966680"/>
          </a:xfrm>
          <a:prstGeom prst="roundRect">
            <a:avLst>
              <a:gd name="adj" fmla="val 13482"/>
            </a:avLst>
          </a:prstGeom>
          <a:noFill/>
          <a:ln w="27742">
            <a:solidFill>
              <a:srgbClr val="D7425E"/>
            </a:solidFill>
            <a:prstDash val="solid"/>
          </a:ln>
        </p:spPr>
        <p:txBody>
          <a:bodyPr/>
          <a:lstStyle/>
          <a:p>
            <a:endParaRPr lang="en-US"/>
          </a:p>
        </p:txBody>
      </p:sp>
      <p:pic>
        <p:nvPicPr>
          <p:cNvPr id="10" name="Image 2" descr="preencoded.png"/>
          <p:cNvPicPr>
            <a:picLocks noChangeAspect="1"/>
          </p:cNvPicPr>
          <p:nvPr/>
        </p:nvPicPr>
        <p:blipFill>
          <a:blip r:embed="rId5"/>
          <a:stretch>
            <a:fillRect/>
          </a:stretch>
        </p:blipFill>
        <p:spPr>
          <a:xfrm>
            <a:off x="7509510" y="2841308"/>
            <a:ext cx="4744641" cy="2911197"/>
          </a:xfrm>
          <a:prstGeom prst="rect">
            <a:avLst/>
          </a:prstGeom>
        </p:spPr>
      </p:pic>
      <p:sp>
        <p:nvSpPr>
          <p:cNvPr id="11" name="Text 6"/>
          <p:cNvSpPr/>
          <p:nvPr/>
        </p:nvSpPr>
        <p:spPr>
          <a:xfrm>
            <a:off x="7481768" y="6057900"/>
            <a:ext cx="2221944"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COVID-19 APIs</a:t>
            </a:r>
            <a:endParaRPr lang="en-US" sz="2187" dirty="0"/>
          </a:p>
        </p:txBody>
      </p:sp>
      <p:sp>
        <p:nvSpPr>
          <p:cNvPr id="12" name="Text 7"/>
          <p:cNvSpPr/>
          <p:nvPr/>
        </p:nvSpPr>
        <p:spPr>
          <a:xfrm>
            <a:off x="7481768" y="6538317"/>
            <a:ext cx="4800124"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Real-time insights into the global pandemic, country by country.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575"/>
            <a:ext cx="14630400" cy="8229600"/>
          </a:xfrm>
          <a:prstGeom prst="rect">
            <a:avLst/>
          </a:prstGeom>
        </p:spPr>
      </p:pic>
      <p:sp>
        <p:nvSpPr>
          <p:cNvPr id="5" name="Text 1"/>
          <p:cNvSpPr/>
          <p:nvPr/>
        </p:nvSpPr>
        <p:spPr>
          <a:xfrm>
            <a:off x="4340328" y="1440842"/>
            <a:ext cx="9306401" cy="1065846"/>
          </a:xfrm>
          <a:prstGeom prst="rect">
            <a:avLst/>
          </a:prstGeom>
          <a:noFill/>
          <a:ln/>
        </p:spPr>
        <p:txBody>
          <a:bodyPr wrap="squar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Project Overview</a:t>
            </a:r>
            <a:endParaRPr lang="en-US" sz="4374" dirty="0"/>
          </a:p>
        </p:txBody>
      </p:sp>
      <p:sp>
        <p:nvSpPr>
          <p:cNvPr id="6" name="Shape 2"/>
          <p:cNvSpPr/>
          <p:nvPr/>
        </p:nvSpPr>
        <p:spPr>
          <a:xfrm>
            <a:off x="4810244" y="3584496"/>
            <a:ext cx="27742" cy="2782491"/>
          </a:xfrm>
          <a:prstGeom prst="rect">
            <a:avLst/>
          </a:prstGeom>
          <a:solidFill>
            <a:srgbClr val="262654"/>
          </a:solidFill>
          <a:ln/>
        </p:spPr>
        <p:txBody>
          <a:bodyPr/>
          <a:lstStyle/>
          <a:p>
            <a:endParaRPr lang="en-US"/>
          </a:p>
        </p:txBody>
      </p:sp>
      <p:sp>
        <p:nvSpPr>
          <p:cNvPr id="7" name="Shape 3"/>
          <p:cNvSpPr/>
          <p:nvPr/>
        </p:nvSpPr>
        <p:spPr>
          <a:xfrm>
            <a:off x="4113325" y="3426970"/>
            <a:ext cx="777597" cy="27742"/>
          </a:xfrm>
          <a:prstGeom prst="rect">
            <a:avLst/>
          </a:prstGeom>
          <a:solidFill>
            <a:srgbClr val="F2B42D"/>
          </a:solidFill>
          <a:ln/>
        </p:spPr>
        <p:txBody>
          <a:bodyPr/>
          <a:lstStyle/>
          <a:p>
            <a:endParaRPr lang="en-US"/>
          </a:p>
        </p:txBody>
      </p:sp>
      <p:sp>
        <p:nvSpPr>
          <p:cNvPr id="8" name="Shape 4"/>
          <p:cNvSpPr/>
          <p:nvPr/>
        </p:nvSpPr>
        <p:spPr>
          <a:xfrm>
            <a:off x="3798579" y="3156205"/>
            <a:ext cx="499943" cy="499943"/>
          </a:xfrm>
          <a:prstGeom prst="roundRect">
            <a:avLst>
              <a:gd name="adj" fmla="val 80001"/>
            </a:avLst>
          </a:prstGeom>
          <a:solidFill>
            <a:srgbClr val="00002E"/>
          </a:solidFill>
          <a:ln w="27742">
            <a:solidFill>
              <a:srgbClr val="F2B42D"/>
            </a:solidFill>
            <a:prstDash val="solid"/>
          </a:ln>
        </p:spPr>
        <p:txBody>
          <a:bodyPr/>
          <a:lstStyle/>
          <a:p>
            <a:endParaRPr lang="en-US"/>
          </a:p>
        </p:txBody>
      </p:sp>
      <p:sp>
        <p:nvSpPr>
          <p:cNvPr id="9" name="Text 5"/>
          <p:cNvSpPr/>
          <p:nvPr/>
        </p:nvSpPr>
        <p:spPr>
          <a:xfrm>
            <a:off x="4724936" y="3799761"/>
            <a:ext cx="198120" cy="416481"/>
          </a:xfrm>
          <a:prstGeom prst="rect">
            <a:avLst/>
          </a:prstGeom>
          <a:noFill/>
          <a:ln/>
        </p:spPr>
        <p:txBody>
          <a:bodyPr wrap="none" rtlCol="0" anchor="t"/>
          <a:lstStyle/>
          <a:p>
            <a:pPr marL="0" indent="0" algn="ctr">
              <a:lnSpc>
                <a:spcPts val="3281"/>
              </a:lnSpc>
              <a:buNone/>
            </a:pPr>
            <a:endParaRPr lang="en-US" sz="2624" dirty="0"/>
          </a:p>
        </p:txBody>
      </p:sp>
      <p:sp>
        <p:nvSpPr>
          <p:cNvPr id="11" name="Text 7"/>
          <p:cNvSpPr/>
          <p:nvPr/>
        </p:nvSpPr>
        <p:spPr>
          <a:xfrm>
            <a:off x="4900220" y="2909692"/>
            <a:ext cx="9528818" cy="1609900"/>
          </a:xfrm>
          <a:prstGeom prst="rect">
            <a:avLst/>
          </a:prstGeom>
          <a:noFill/>
          <a:ln/>
        </p:spPr>
        <p:txBody>
          <a:bodyPr wrap="none" rtlCol="0" anchor="t"/>
          <a:lstStyle/>
          <a:p>
            <a:pPr marL="0" indent="0" algn="l">
              <a:lnSpc>
                <a:spcPts val="2799"/>
              </a:lnSpc>
              <a:buNone/>
            </a:pPr>
            <a:r>
              <a:rPr lang="en-US" b="0" i="0" dirty="0">
                <a:solidFill>
                  <a:schemeClr val="bg1"/>
                </a:solidFill>
                <a:effectLst/>
                <a:latin typeface="Arial" panose="020B0604020202020204" pitchFamily="34" charset="0"/>
              </a:rPr>
              <a:t>This project presents a powerful integration of the Numbers API and a COVID-19 Tracker</a:t>
            </a:r>
          </a:p>
          <a:p>
            <a:pPr marL="0" indent="0" algn="l">
              <a:lnSpc>
                <a:spcPts val="2799"/>
              </a:lnSpc>
              <a:buNone/>
            </a:pPr>
            <a:r>
              <a:rPr lang="en-US" b="0" i="0" dirty="0">
                <a:solidFill>
                  <a:schemeClr val="bg1"/>
                </a:solidFill>
                <a:effectLst/>
                <a:latin typeface="Arial" panose="020B0604020202020204" pitchFamily="34" charset="0"/>
              </a:rPr>
              <a:t> App, providing users with a comprehensive tool to explore numerical trivia and real-time </a:t>
            </a:r>
          </a:p>
          <a:p>
            <a:pPr marL="0" indent="0" algn="l">
              <a:lnSpc>
                <a:spcPts val="2799"/>
              </a:lnSpc>
              <a:buNone/>
            </a:pPr>
            <a:r>
              <a:rPr lang="en-US" b="0" i="0" dirty="0">
                <a:solidFill>
                  <a:schemeClr val="bg1"/>
                </a:solidFill>
                <a:effectLst/>
                <a:latin typeface="Arial" panose="020B0604020202020204" pitchFamily="34" charset="0"/>
              </a:rPr>
              <a:t>Covid-19 statistics. </a:t>
            </a:r>
            <a:endParaRPr lang="en-US" dirty="0"/>
          </a:p>
        </p:txBody>
      </p:sp>
      <p:sp>
        <p:nvSpPr>
          <p:cNvPr id="12" name="Shape 8"/>
          <p:cNvSpPr/>
          <p:nvPr/>
        </p:nvSpPr>
        <p:spPr>
          <a:xfrm>
            <a:off x="4205923" y="5565904"/>
            <a:ext cx="777597" cy="27742"/>
          </a:xfrm>
          <a:prstGeom prst="rect">
            <a:avLst/>
          </a:prstGeom>
          <a:solidFill>
            <a:srgbClr val="D7425E"/>
          </a:solidFill>
          <a:ln/>
        </p:spPr>
        <p:txBody>
          <a:bodyPr/>
          <a:lstStyle/>
          <a:p>
            <a:endParaRPr lang="en-US"/>
          </a:p>
        </p:txBody>
      </p:sp>
      <p:sp>
        <p:nvSpPr>
          <p:cNvPr id="13" name="Shape 9"/>
          <p:cNvSpPr/>
          <p:nvPr/>
        </p:nvSpPr>
        <p:spPr>
          <a:xfrm>
            <a:off x="3740705" y="5295139"/>
            <a:ext cx="499943" cy="499943"/>
          </a:xfrm>
          <a:prstGeom prst="roundRect">
            <a:avLst>
              <a:gd name="adj" fmla="val 80001"/>
            </a:avLst>
          </a:prstGeom>
          <a:solidFill>
            <a:srgbClr val="00002E"/>
          </a:solidFill>
          <a:ln w="27742">
            <a:solidFill>
              <a:srgbClr val="D7425E"/>
            </a:solidFill>
            <a:prstDash val="solid"/>
          </a:ln>
        </p:spPr>
        <p:txBody>
          <a:bodyPr/>
          <a:lstStyle/>
          <a:p>
            <a:endParaRPr lang="en-US"/>
          </a:p>
        </p:txBody>
      </p:sp>
      <p:sp>
        <p:nvSpPr>
          <p:cNvPr id="14" name="Text 10"/>
          <p:cNvSpPr/>
          <p:nvPr/>
        </p:nvSpPr>
        <p:spPr>
          <a:xfrm>
            <a:off x="4724936" y="5302091"/>
            <a:ext cx="198120" cy="416481"/>
          </a:xfrm>
          <a:prstGeom prst="rect">
            <a:avLst/>
          </a:prstGeom>
          <a:noFill/>
          <a:ln/>
        </p:spPr>
        <p:txBody>
          <a:bodyPr wrap="none" rtlCol="0" anchor="t"/>
          <a:lstStyle/>
          <a:p>
            <a:pPr marL="0" indent="0" algn="ctr">
              <a:lnSpc>
                <a:spcPts val="3281"/>
              </a:lnSpc>
              <a:buNone/>
            </a:pPr>
            <a:endParaRPr lang="en-US" sz="2624" dirty="0"/>
          </a:p>
        </p:txBody>
      </p:sp>
      <p:sp>
        <p:nvSpPr>
          <p:cNvPr id="16" name="Text 12"/>
          <p:cNvSpPr/>
          <p:nvPr/>
        </p:nvSpPr>
        <p:spPr>
          <a:xfrm>
            <a:off x="4992819" y="5082164"/>
            <a:ext cx="9494093" cy="2105714"/>
          </a:xfrm>
          <a:prstGeom prst="rect">
            <a:avLst/>
          </a:prstGeom>
          <a:noFill/>
          <a:ln/>
        </p:spPr>
        <p:txBody>
          <a:bodyPr wrap="none" rtlCol="0" anchor="t"/>
          <a:lstStyle/>
          <a:p>
            <a:pPr marL="0" indent="0" algn="l">
              <a:lnSpc>
                <a:spcPts val="2799"/>
              </a:lnSpc>
              <a:buNone/>
            </a:pPr>
            <a:r>
              <a:rPr lang="en-US" sz="1800" b="0" i="0" dirty="0">
                <a:solidFill>
                  <a:schemeClr val="bg1"/>
                </a:solidFill>
                <a:effectLst/>
                <a:latin typeface="Arial" panose="020B0604020202020204" pitchFamily="34" charset="0"/>
              </a:rPr>
              <a:t>This console app is nothing short of incredible. With interactive features that adjust based </a:t>
            </a:r>
          </a:p>
          <a:p>
            <a:pPr marL="0" indent="0" algn="l">
              <a:lnSpc>
                <a:spcPts val="2799"/>
              </a:lnSpc>
              <a:buNone/>
            </a:pPr>
            <a:r>
              <a:rPr lang="en-US" sz="1800" b="0" i="0" dirty="0">
                <a:solidFill>
                  <a:schemeClr val="bg1"/>
                </a:solidFill>
                <a:effectLst/>
                <a:latin typeface="Arial" panose="020B0604020202020204" pitchFamily="34" charset="0"/>
              </a:rPr>
              <a:t>on your response or command, it offers a powerful and intuitive experience to everyone</a:t>
            </a:r>
          </a:p>
          <a:p>
            <a:pPr marL="0" indent="0" algn="l">
              <a:lnSpc>
                <a:spcPts val="2799"/>
              </a:lnSpc>
              <a:buNone/>
            </a:pPr>
            <a:r>
              <a:rPr lang="en-US" sz="1800" b="0" i="0" dirty="0">
                <a:solidFill>
                  <a:schemeClr val="bg1"/>
                </a:solidFill>
                <a:effectLst/>
                <a:latin typeface="Arial" panose="020B0604020202020204" pitchFamily="34" charset="0"/>
              </a:rPr>
              <a:t>interested in staying informed about the global pandemic. </a:t>
            </a:r>
          </a:p>
          <a:p>
            <a:pPr marL="0" indent="0" algn="l">
              <a:lnSpc>
                <a:spcPts val="2799"/>
              </a:lnSpc>
              <a:buNone/>
            </a:pPr>
            <a:r>
              <a:rPr lang="en-US" sz="1800" b="0" i="0" dirty="0">
                <a:solidFill>
                  <a:schemeClr val="bg1"/>
                </a:solidFill>
                <a:effectLst/>
                <a:latin typeface="Arial" panose="020B0604020202020204" pitchFamily="34" charset="0"/>
              </a:rPr>
              <a:t>The integration is seamless and efficient, making it the perfect tool for keeping up-to-date with</a:t>
            </a:r>
          </a:p>
          <a:p>
            <a:pPr marL="0" indent="0" algn="l">
              <a:lnSpc>
                <a:spcPts val="2799"/>
              </a:lnSpc>
              <a:buNone/>
            </a:pPr>
            <a:r>
              <a:rPr lang="en-US" sz="1800" b="0" i="0" dirty="0">
                <a:solidFill>
                  <a:schemeClr val="bg1"/>
                </a:solidFill>
                <a:effectLst/>
                <a:latin typeface="Arial" panose="020B0604020202020204" pitchFamily="34" charset="0"/>
              </a:rPr>
              <a:t> the latest COVID-19 updates and a number trivial by the side.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575" y="-23150"/>
            <a:ext cx="14630400" cy="8229600"/>
          </a:xfrm>
          <a:prstGeom prst="rect">
            <a:avLst/>
          </a:prstGeom>
          <a:solidFill>
            <a:srgbClr val="00002E">
              <a:alpha val="75000"/>
            </a:srgbClr>
          </a:solidFill>
          <a:ln/>
        </p:spPr>
        <p:txBody>
          <a:bodyPr/>
          <a:lstStyle/>
          <a:p>
            <a:r>
              <a:rPr lang="en-US" dirty="0"/>
              <a:t>s</a:t>
            </a:r>
          </a:p>
        </p:txBody>
      </p:sp>
      <p:sp>
        <p:nvSpPr>
          <p:cNvPr id="4" name="Text 1"/>
          <p:cNvSpPr/>
          <p:nvPr/>
        </p:nvSpPr>
        <p:spPr>
          <a:xfrm>
            <a:off x="2348389" y="1488279"/>
            <a:ext cx="9933503" cy="1388745"/>
          </a:xfrm>
          <a:prstGeom prst="rect">
            <a:avLst/>
          </a:prstGeom>
          <a:noFill/>
          <a:ln/>
        </p:spPr>
        <p:txBody>
          <a:bodyPr wrap="squar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Problem Statement</a:t>
            </a:r>
            <a:endParaRPr lang="en-US" sz="4374" dirty="0"/>
          </a:p>
        </p:txBody>
      </p:sp>
      <p:sp>
        <p:nvSpPr>
          <p:cNvPr id="6" name="Text 3"/>
          <p:cNvSpPr/>
          <p:nvPr/>
        </p:nvSpPr>
        <p:spPr>
          <a:xfrm>
            <a:off x="1226916" y="2958045"/>
            <a:ext cx="12026097" cy="3928889"/>
          </a:xfrm>
          <a:prstGeom prst="rect">
            <a:avLst/>
          </a:prstGeom>
          <a:noFill/>
          <a:ln/>
        </p:spPr>
        <p:txBody>
          <a:bodyPr wrap="square" rtlCol="0" anchor="t"/>
          <a:lstStyle/>
          <a:p>
            <a:pPr marL="0" marR="0" algn="just">
              <a:lnSpc>
                <a:spcPct val="107000"/>
              </a:lnSpc>
              <a:spcBef>
                <a:spcPts val="0"/>
              </a:spcBef>
              <a:spcAft>
                <a:spcPts val="800"/>
              </a:spcAft>
            </a:pPr>
            <a:r>
              <a:rPr lang="en-US"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Many individuals and organizations struggle to access and interpret data from public APIs such as the Numbers API and the COVID-19 API.</a:t>
            </a:r>
          </a:p>
          <a:p>
            <a:pPr marL="0" marR="0" algn="just">
              <a:lnSpc>
                <a:spcPct val="107000"/>
              </a:lnSpc>
              <a:spcBef>
                <a:spcPts val="0"/>
              </a:spcBef>
              <a:spcAft>
                <a:spcPts val="800"/>
              </a:spcAft>
            </a:pPr>
            <a:r>
              <a:rPr lang="en-US"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This lack of accessibility and understanding hinders their ability to gain insights from the available data. Our console application provides a user-friendly interface that allows easy access to information from these APIs. </a:t>
            </a:r>
          </a:p>
          <a:p>
            <a:pPr marL="0" marR="0" algn="just">
              <a:lnSpc>
                <a:spcPct val="107000"/>
              </a:lnSpc>
              <a:spcBef>
                <a:spcPts val="0"/>
              </a:spcBef>
              <a:spcAft>
                <a:spcPts val="800"/>
              </a:spcAft>
            </a:pPr>
            <a:r>
              <a:rPr lang="en-US" kern="100" dirty="0">
                <a:solidFill>
                  <a:schemeClr val="bg1"/>
                </a:solidFill>
                <a:latin typeface="Arial" panose="020B0604020202020204" pitchFamily="34" charset="0"/>
                <a:ea typeface="Calibri" panose="020F0502020204030204" pitchFamily="34" charset="0"/>
                <a:cs typeface="Arial" panose="020B0604020202020204" pitchFamily="34" charset="0"/>
              </a:rPr>
              <a:t>With </a:t>
            </a:r>
            <a:r>
              <a:rPr lang="en-US"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our application, users can effortlessly retrieve and interpret data from the Numbers API, gaining access to interesting historical facts, and from the COVID-19 API, enabling them to stay informed about the latest global and country-specific COVID-19 statistics. </a:t>
            </a:r>
          </a:p>
          <a:p>
            <a:pPr marL="0" marR="0" algn="just">
              <a:lnSpc>
                <a:spcPct val="107000"/>
              </a:lnSpc>
              <a:spcBef>
                <a:spcPts val="0"/>
              </a:spcBef>
              <a:spcAft>
                <a:spcPts val="800"/>
              </a:spcAft>
            </a:pPr>
            <a:r>
              <a:rPr lang="en-US" kern="100" dirty="0">
                <a:solidFill>
                  <a:schemeClr val="bg1"/>
                </a:solidFill>
                <a:latin typeface="Arial" panose="020B0604020202020204" pitchFamily="34" charset="0"/>
                <a:ea typeface="Calibri" panose="020F0502020204030204" pitchFamily="34" charset="0"/>
                <a:cs typeface="Arial" panose="020B0604020202020204" pitchFamily="34" charset="0"/>
              </a:rPr>
              <a:t>Our</a:t>
            </a:r>
            <a:r>
              <a:rPr lang="en-US"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application aims to bridge the gap between the valuable data provided by these APIs and the users who can benefit from it, ultimately empowering them to make more informed decisions and gain valuable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sp>
        <p:nvSpPr>
          <p:cNvPr id="4" name="Text 1"/>
          <p:cNvSpPr/>
          <p:nvPr/>
        </p:nvSpPr>
        <p:spPr>
          <a:xfrm>
            <a:off x="2789499" y="462987"/>
            <a:ext cx="9340769" cy="821803"/>
          </a:xfrm>
          <a:prstGeom prst="rect">
            <a:avLst/>
          </a:prstGeom>
          <a:noFill/>
          <a:ln/>
        </p:spPr>
        <p:txBody>
          <a:bodyPr wrap="squar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Unleashing the Code</a:t>
            </a:r>
            <a:endParaRPr lang="en-US" sz="4374" dirty="0"/>
          </a:p>
        </p:txBody>
      </p:sp>
      <p:sp>
        <p:nvSpPr>
          <p:cNvPr id="6" name="Text 3"/>
          <p:cNvSpPr/>
          <p:nvPr/>
        </p:nvSpPr>
        <p:spPr>
          <a:xfrm>
            <a:off x="497711" y="2696902"/>
            <a:ext cx="6546384" cy="5440101"/>
          </a:xfrm>
          <a:prstGeom prst="rect">
            <a:avLst/>
          </a:prstGeom>
          <a:noFill/>
          <a:ln/>
        </p:spPr>
        <p:txBody>
          <a:bodyPr wrap="square" rtlCol="0" anchor="t"/>
          <a:lstStyle/>
          <a:p>
            <a:r>
              <a:rPr lang="en-US" sz="1600" b="0" dirty="0">
                <a:solidFill>
                  <a:srgbClr val="6A9955"/>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__name__</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"__main__"</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Welcome to the Group 6 Python Console App.</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Please choose which API you want to use.</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1 - Numbers App</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2 - COVID-19 App</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3 - Exit Program</a:t>
            </a:r>
            <a:endParaRPr lang="en-US" sz="1600" b="0" dirty="0">
              <a:solidFill>
                <a:srgbClr val="CCCCCC"/>
              </a:solidFill>
              <a:effectLst/>
              <a:latin typeface="Consolas" panose="020B0609020204030204" pitchFamily="49" charset="0"/>
            </a:endParaRPr>
          </a:p>
          <a:p>
            <a:r>
              <a:rPr lang="en-US" sz="1600" b="0" dirty="0">
                <a:solidFill>
                  <a:srgbClr val="CE9178"/>
                </a:solidFill>
                <a:effectLst/>
                <a:latin typeface="Consolas" panose="020B0609020204030204" pitchFamily="49" charset="0"/>
              </a:rPr>
              <a:t>            """</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p>
          <a:p>
            <a:pPr>
              <a:lnSpc>
                <a:spcPts val="2799"/>
              </a:lnSpc>
            </a:pPr>
            <a:r>
              <a:rPr lang="en-US" sz="1600" dirty="0">
                <a:solidFill>
                  <a:srgbClr val="CCCCCC"/>
                </a:solidFill>
                <a:latin typeface="Consolas" panose="020B0609020204030204" pitchFamily="49" charset="0"/>
              </a:rPr>
              <a:t>A continuous loop for “y” is done, and input is case-sensitive, </a:t>
            </a:r>
          </a:p>
          <a:p>
            <a:pPr>
              <a:lnSpc>
                <a:spcPts val="2799"/>
              </a:lnSpc>
            </a:pPr>
            <a:r>
              <a:rPr lang="en-US" sz="1600" dirty="0">
                <a:solidFill>
                  <a:srgbClr val="CCCCCC"/>
                </a:solidFill>
                <a:latin typeface="Consolas" panose="020B0609020204030204" pitchFamily="49" charset="0"/>
              </a:rPr>
              <a:t>in the event of an error, it runs this code and sends you back to the main welcome note. </a:t>
            </a:r>
            <a:endParaRPr lang="en-US" sz="1600" dirty="0">
              <a:solidFill>
                <a:srgbClr val="FFFFFF"/>
              </a:solidFill>
              <a:latin typeface="PT Sans" pitchFamily="34" charset="0"/>
            </a:endParaRPr>
          </a:p>
          <a:p>
            <a:r>
              <a:rPr lang="en-US" sz="1600" b="0" dirty="0">
                <a:solidFill>
                  <a:srgbClr val="CCCCCC"/>
                </a:solidFill>
                <a:effectLst/>
                <a:latin typeface="Consolas" panose="020B0609020204030204" pitchFamily="49" charset="0"/>
              </a:rPr>
              <a:t> </a:t>
            </a:r>
          </a:p>
          <a:p>
            <a:r>
              <a:rPr lang="en-US" sz="1600" b="0" dirty="0" err="1">
                <a:solidFill>
                  <a:srgbClr val="C586C0"/>
                </a:solidFill>
                <a:effectLst/>
                <a:latin typeface="Consolas" panose="020B0609020204030204" pitchFamily="49" charset="0"/>
              </a:rPr>
              <a:t>elif</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tmp</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"3"</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print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"Exiting program."</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break</a:t>
            </a:r>
            <a:endParaRPr lang="en-US" sz="1600" b="0" dirty="0">
              <a:solidFill>
                <a:srgbClr val="CCCCCC"/>
              </a:solidFill>
              <a:effectLst/>
              <a:latin typeface="Consolas" panose="020B0609020204030204" pitchFamily="49" charset="0"/>
            </a:endParaRPr>
          </a:p>
          <a:p>
            <a:endParaRPr lang="en-US" sz="1600" b="0" dirty="0">
              <a:solidFill>
                <a:srgbClr val="CCCCCC"/>
              </a:solidFill>
              <a:effectLst/>
              <a:latin typeface="Consolas" panose="020B0609020204030204" pitchFamily="49" charset="0"/>
            </a:endParaRPr>
          </a:p>
        </p:txBody>
      </p:sp>
      <p:sp>
        <p:nvSpPr>
          <p:cNvPr id="7" name="Text 4"/>
          <p:cNvSpPr/>
          <p:nvPr/>
        </p:nvSpPr>
        <p:spPr>
          <a:xfrm>
            <a:off x="7593687" y="2313623"/>
            <a:ext cx="6539002" cy="545324"/>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rPr>
              <a:t>Imports of URL</a:t>
            </a:r>
            <a:endParaRPr lang="en-US" sz="2187" dirty="0"/>
          </a:p>
        </p:txBody>
      </p:sp>
      <p:sp>
        <p:nvSpPr>
          <p:cNvPr id="8" name="Text 5"/>
          <p:cNvSpPr/>
          <p:nvPr/>
        </p:nvSpPr>
        <p:spPr>
          <a:xfrm>
            <a:off x="7500396" y="2696902"/>
            <a:ext cx="6874302" cy="523175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rPr>
              <a:t>Imports and def of URL and JSON files</a:t>
            </a:r>
          </a:p>
          <a:p>
            <a:r>
              <a:rPr lang="en-GB" sz="1600" b="0" dirty="0">
                <a:solidFill>
                  <a:srgbClr val="C586C0"/>
                </a:solidFill>
                <a:effectLst/>
                <a:latin typeface="Consolas" panose="020B0609020204030204" pitchFamily="49" charset="0"/>
              </a:rPr>
              <a:t>from</a:t>
            </a:r>
            <a:r>
              <a:rPr lang="en-GB" sz="1600" b="0" dirty="0">
                <a:solidFill>
                  <a:srgbClr val="CCCCCC"/>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urllib</a:t>
            </a:r>
            <a:r>
              <a:rPr lang="en-GB" sz="1600" b="0" dirty="0" err="1">
                <a:solidFill>
                  <a:srgbClr val="CCCCCC"/>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request</a:t>
            </a:r>
            <a:r>
              <a:rPr lang="en-GB" sz="1600" b="0" dirty="0">
                <a:solidFill>
                  <a:srgbClr val="CCCCCC"/>
                </a:solidFill>
                <a:effectLst/>
                <a:latin typeface="Consolas" panose="020B0609020204030204" pitchFamily="49" charset="0"/>
              </a:rPr>
              <a:t> </a:t>
            </a:r>
            <a:r>
              <a:rPr lang="en-GB" sz="1600" b="0" dirty="0">
                <a:solidFill>
                  <a:srgbClr val="C586C0"/>
                </a:solidFill>
                <a:effectLst/>
                <a:latin typeface="Consolas" panose="020B0609020204030204" pitchFamily="49" charset="0"/>
              </a:rPr>
              <a:t>import</a:t>
            </a:r>
            <a:r>
              <a:rPr lang="en-GB" sz="1600" b="0" dirty="0">
                <a:solidFill>
                  <a:srgbClr val="CCCCCC"/>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urlopen</a:t>
            </a:r>
            <a:endParaRPr lang="en-GB" sz="1600" b="0" dirty="0">
              <a:solidFill>
                <a:srgbClr val="CCCCCC"/>
              </a:solidFill>
              <a:effectLst/>
              <a:latin typeface="Consolas" panose="020B0609020204030204" pitchFamily="49" charset="0"/>
            </a:endParaRPr>
          </a:p>
          <a:p>
            <a:r>
              <a:rPr lang="en-GB" sz="1600" b="0" dirty="0">
                <a:solidFill>
                  <a:srgbClr val="C586C0"/>
                </a:solidFill>
                <a:effectLst/>
                <a:latin typeface="Consolas" panose="020B0609020204030204" pitchFamily="49" charset="0"/>
              </a:rPr>
              <a:t>from</a:t>
            </a:r>
            <a:r>
              <a:rPr lang="en-GB" sz="1600" b="0" dirty="0">
                <a:solidFill>
                  <a:srgbClr val="CCCCCC"/>
                </a:solidFill>
                <a:effectLst/>
                <a:latin typeface="Consolas" panose="020B0609020204030204" pitchFamily="49" charset="0"/>
              </a:rPr>
              <a:t> </a:t>
            </a:r>
            <a:r>
              <a:rPr lang="en-GB" sz="1600" b="0" dirty="0">
                <a:solidFill>
                  <a:srgbClr val="4EC9B0"/>
                </a:solidFill>
                <a:effectLst/>
                <a:latin typeface="Consolas" panose="020B0609020204030204" pitchFamily="49" charset="0"/>
              </a:rPr>
              <a:t>datetime</a:t>
            </a:r>
            <a:r>
              <a:rPr lang="en-GB" sz="1600" b="0" dirty="0">
                <a:solidFill>
                  <a:srgbClr val="CCCCCC"/>
                </a:solidFill>
                <a:effectLst/>
                <a:latin typeface="Consolas" panose="020B0609020204030204" pitchFamily="49" charset="0"/>
              </a:rPr>
              <a:t> </a:t>
            </a:r>
            <a:r>
              <a:rPr lang="en-GB" sz="1600" b="0" dirty="0">
                <a:solidFill>
                  <a:srgbClr val="C586C0"/>
                </a:solidFill>
                <a:effectLst/>
                <a:latin typeface="Consolas" panose="020B0609020204030204" pitchFamily="49" charset="0"/>
              </a:rPr>
              <a:t>import</a:t>
            </a:r>
            <a:r>
              <a:rPr lang="en-GB" sz="1600" b="0" dirty="0">
                <a:solidFill>
                  <a:srgbClr val="CCCCCC"/>
                </a:solidFill>
                <a:effectLst/>
                <a:latin typeface="Consolas" panose="020B0609020204030204" pitchFamily="49" charset="0"/>
              </a:rPr>
              <a:t> </a:t>
            </a:r>
            <a:r>
              <a:rPr lang="en-GB" sz="1600" b="0" dirty="0">
                <a:solidFill>
                  <a:srgbClr val="4EC9B0"/>
                </a:solidFill>
                <a:effectLst/>
                <a:latin typeface="Consolas" panose="020B0609020204030204" pitchFamily="49" charset="0"/>
              </a:rPr>
              <a:t>datetime</a:t>
            </a:r>
            <a:endParaRPr lang="en-GB" sz="1600" b="0" dirty="0">
              <a:solidFill>
                <a:srgbClr val="CCCCCC"/>
              </a:solidFill>
              <a:effectLst/>
              <a:latin typeface="Consolas" panose="020B0609020204030204" pitchFamily="49" charset="0"/>
            </a:endParaRPr>
          </a:p>
          <a:p>
            <a:r>
              <a:rPr lang="en-GB" sz="1600" b="0" dirty="0">
                <a:solidFill>
                  <a:srgbClr val="C586C0"/>
                </a:solidFill>
                <a:effectLst/>
                <a:latin typeface="Consolas" panose="020B0609020204030204" pitchFamily="49" charset="0"/>
              </a:rPr>
              <a:t>import</a:t>
            </a:r>
            <a:r>
              <a:rPr lang="en-GB" sz="1600" b="0" dirty="0">
                <a:solidFill>
                  <a:srgbClr val="CCCCCC"/>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json</a:t>
            </a:r>
            <a:endParaRPr lang="en-GB" sz="1600" b="0" dirty="0">
              <a:solidFill>
                <a:srgbClr val="CCCCCC"/>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def</a:t>
            </a:r>
            <a:r>
              <a:rPr lang="en-GB" sz="1600" b="0" dirty="0">
                <a:solidFill>
                  <a:srgbClr val="CCCCCC"/>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numbersapi_url</a:t>
            </a:r>
            <a:r>
              <a:rPr lang="en-GB" sz="1600" b="0" dirty="0">
                <a:solidFill>
                  <a:srgbClr val="CCCCCC"/>
                </a:solidFill>
                <a:effectLst/>
                <a:latin typeface="Consolas" panose="020B0609020204030204" pitchFamily="49" charset="0"/>
              </a:rPr>
              <a:t>():</a:t>
            </a:r>
          </a:p>
          <a:p>
            <a:r>
              <a:rPr lang="en-GB" sz="1600" b="0" dirty="0">
                <a:solidFill>
                  <a:srgbClr val="CCCCCC"/>
                </a:solidFill>
                <a:effectLst/>
                <a:latin typeface="Consolas" panose="020B0609020204030204" pitchFamily="49" charset="0"/>
              </a:rPr>
              <a:t>    </a:t>
            </a:r>
            <a:r>
              <a:rPr lang="en-GB" sz="1600" b="0" dirty="0">
                <a:solidFill>
                  <a:srgbClr val="4FC1FF"/>
                </a:solidFill>
                <a:effectLst/>
                <a:latin typeface="Consolas" panose="020B0609020204030204" pitchFamily="49" charset="0"/>
              </a:rPr>
              <a:t>BASE_URL_1</a:t>
            </a:r>
            <a:r>
              <a:rPr lang="en-GB" sz="1600" b="0" dirty="0">
                <a:solidFill>
                  <a:srgbClr val="CCCCCC"/>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CE9178"/>
                </a:solidFill>
                <a:effectLst/>
                <a:latin typeface="Consolas" panose="020B0609020204030204" pitchFamily="49" charset="0"/>
              </a:rPr>
              <a:t>"http://numbersapi.com/"</a:t>
            </a:r>
            <a:endParaRPr lang="en-GB" sz="1600" b="0" dirty="0">
              <a:solidFill>
                <a:srgbClr val="CCCCCC"/>
              </a:solidFill>
              <a:effectLst/>
              <a:latin typeface="Consolas" panose="020B0609020204030204" pitchFamily="49" charset="0"/>
            </a:endParaRPr>
          </a:p>
          <a:p>
            <a:pPr marL="0" indent="0">
              <a:lnSpc>
                <a:spcPts val="2799"/>
              </a:lnSpc>
              <a:buNone/>
            </a:pPr>
            <a:endParaRPr lang="en-US" sz="1750" dirty="0"/>
          </a:p>
          <a:p>
            <a:pPr>
              <a:lnSpc>
                <a:spcPts val="2799"/>
              </a:lnSpc>
            </a:pPr>
            <a:r>
              <a:rPr lang="en-US" sz="1750" dirty="0">
                <a:solidFill>
                  <a:srgbClr val="FFFFFF"/>
                </a:solidFill>
                <a:latin typeface="PT Sans" pitchFamily="34" charset="0"/>
              </a:rPr>
              <a:t>Numbers conversion from str to int</a:t>
            </a:r>
          </a:p>
          <a:p>
            <a:r>
              <a:rPr lang="en-US" sz="1600" b="0" dirty="0">
                <a:solidFill>
                  <a:srgbClr val="9CDCFE"/>
                </a:solidFill>
                <a:effectLst/>
                <a:latin typeface="Consolas" panose="020B0609020204030204" pitchFamily="49" charset="0"/>
              </a:rPr>
              <a:t>month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int</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input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"Enter a month(1-12): "</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day</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int</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input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"Enter a day(1-31): "</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url</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BASE_URL_1</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month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day</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"/date"</a:t>
            </a:r>
            <a:endParaRPr lang="en-US" sz="1600" b="0" dirty="0">
              <a:solidFill>
                <a:srgbClr val="CCCCCC"/>
              </a:solidFill>
              <a:effectLst/>
              <a:latin typeface="Consolas" panose="020B0609020204030204" pitchFamily="49" charset="0"/>
            </a:endParaRPr>
          </a:p>
          <a:p>
            <a:pPr>
              <a:lnSpc>
                <a:spcPts val="2799"/>
              </a:lnSpc>
            </a:pPr>
            <a:r>
              <a:rPr lang="en-US" sz="1750" dirty="0">
                <a:solidFill>
                  <a:srgbClr val="FFFFFF"/>
                </a:solidFill>
                <a:latin typeface="PT Sans" pitchFamily="34" charset="0"/>
              </a:rPr>
              <a:t> </a:t>
            </a:r>
          </a:p>
          <a:p>
            <a:pPr>
              <a:lnSpc>
                <a:spcPts val="2799"/>
              </a:lnSpc>
            </a:pPr>
            <a:r>
              <a:rPr lang="en-US" sz="1750" dirty="0">
                <a:solidFill>
                  <a:srgbClr val="FFFFFF"/>
                </a:solidFill>
                <a:latin typeface="PT Sans" pitchFamily="34" charset="0"/>
              </a:rPr>
              <a:t>In the event of an error in the input, it Breaks and exits to the main </a:t>
            </a:r>
          </a:p>
          <a:p>
            <a:pPr>
              <a:lnSpc>
                <a:spcPts val="2799"/>
              </a:lnSpc>
            </a:pPr>
            <a:r>
              <a:rPr lang="en-US" sz="1750" dirty="0">
                <a:solidFill>
                  <a:srgbClr val="FFFFFF"/>
                </a:solidFill>
                <a:latin typeface="PT Sans" pitchFamily="34" charset="0"/>
              </a:rPr>
              <a:t>Welcome note</a:t>
            </a:r>
          </a:p>
          <a:p>
            <a:pPr>
              <a:lnSpc>
                <a:spcPts val="2799"/>
              </a:lnSpc>
            </a:pPr>
            <a:endParaRPr lang="en-US" sz="1750" dirty="0">
              <a:solidFill>
                <a:srgbClr val="FFFFFF"/>
              </a:solidFill>
              <a:latin typeface="PT Sans" pitchFamily="34" charset="0"/>
            </a:endParaRPr>
          </a:p>
          <a:p>
            <a:pPr>
              <a:lnSpc>
                <a:spcPts val="2799"/>
              </a:lnSpc>
            </a:pPr>
            <a:r>
              <a:rPr lang="en-US" sz="1750" dirty="0">
                <a:solidFill>
                  <a:srgbClr val="FFFFFF"/>
                </a:solidFill>
                <a:latin typeface="PT Sans" pitchFamily="34" charset="0"/>
              </a:rPr>
              <a:t>ISO was used to ensure the readability and consistency of dates and times</a:t>
            </a:r>
          </a:p>
          <a:p>
            <a:pPr>
              <a:lnSpc>
                <a:spcPts val="2799"/>
              </a:lnSpc>
            </a:pPr>
            <a:endParaRPr lang="en-US" sz="1750" dirty="0">
              <a:solidFill>
                <a:srgbClr val="FFFFFF"/>
              </a:solidFill>
              <a:latin typeface="PT Sans" pitchFamily="34" charset="0"/>
            </a:endParaRPr>
          </a:p>
        </p:txBody>
      </p:sp>
      <p:sp>
        <p:nvSpPr>
          <p:cNvPr id="9" name="Text 4">
            <a:extLst>
              <a:ext uri="{FF2B5EF4-FFF2-40B4-BE49-F238E27FC236}">
                <a16:creationId xmlns:a16="http://schemas.microsoft.com/office/drawing/2014/main" id="{E82B9701-99B0-1DD2-07EF-1155A161CAE1}"/>
              </a:ext>
            </a:extLst>
          </p:cNvPr>
          <p:cNvSpPr/>
          <p:nvPr/>
        </p:nvSpPr>
        <p:spPr>
          <a:xfrm>
            <a:off x="868100" y="2313623"/>
            <a:ext cx="4953965" cy="464301"/>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rPr>
              <a:t>Major Function for the app </a:t>
            </a:r>
            <a:endParaRPr lang="en-US" sz="2187" dirty="0"/>
          </a:p>
        </p:txBody>
      </p:sp>
    </p:spTree>
    <p:extLst>
      <p:ext uri="{BB962C8B-B14F-4D97-AF65-F5344CB8AC3E}">
        <p14:creationId xmlns:p14="http://schemas.microsoft.com/office/powerpoint/2010/main" val="289899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0"/>
            <a:ext cx="14630400" cy="8229600"/>
          </a:xfrm>
          <a:prstGeom prst="rect">
            <a:avLst/>
          </a:prstGeom>
          <a:solidFill>
            <a:srgbClr val="241631"/>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51692"/>
            <a:ext cx="9306401"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Why We Chose the Numbers API and Covid 19 API</a:t>
            </a:r>
            <a:endParaRPr lang="en-US" sz="4374" dirty="0"/>
          </a:p>
        </p:txBody>
      </p:sp>
      <p:sp>
        <p:nvSpPr>
          <p:cNvPr id="6" name="Shape 3"/>
          <p:cNvSpPr/>
          <p:nvPr/>
        </p:nvSpPr>
        <p:spPr>
          <a:xfrm>
            <a:off x="4490799" y="2873693"/>
            <a:ext cx="4542115" cy="2346365"/>
          </a:xfrm>
          <a:prstGeom prst="roundRect">
            <a:avLst>
              <a:gd name="adj" fmla="val 2841"/>
            </a:avLst>
          </a:prstGeom>
          <a:solidFill>
            <a:srgbClr val="312140"/>
          </a:solidFill>
          <a:ln/>
        </p:spPr>
        <p:txBody>
          <a:bodyPr/>
          <a:lstStyle/>
          <a:p>
            <a:endParaRPr lang="en-US"/>
          </a:p>
        </p:txBody>
      </p:sp>
      <p:sp>
        <p:nvSpPr>
          <p:cNvPr id="7" name="Text 4"/>
          <p:cNvSpPr/>
          <p:nvPr/>
        </p:nvSpPr>
        <p:spPr>
          <a:xfrm>
            <a:off x="4712970" y="3095863"/>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Focus</a:t>
            </a:r>
            <a:endParaRPr lang="en-US" sz="2187" dirty="0"/>
          </a:p>
        </p:txBody>
      </p:sp>
      <p:sp>
        <p:nvSpPr>
          <p:cNvPr id="8" name="Text 5"/>
          <p:cNvSpPr/>
          <p:nvPr/>
        </p:nvSpPr>
        <p:spPr>
          <a:xfrm>
            <a:off x="4712970" y="3576280"/>
            <a:ext cx="4097774"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Numbers API primarily focuses on mathematical and statistical data, while the Covid 19 API centers around pandemic-related information.</a:t>
            </a:r>
            <a:endParaRPr lang="en-US" sz="1750" dirty="0"/>
          </a:p>
        </p:txBody>
      </p:sp>
      <p:sp>
        <p:nvSpPr>
          <p:cNvPr id="9" name="Shape 6"/>
          <p:cNvSpPr/>
          <p:nvPr/>
        </p:nvSpPr>
        <p:spPr>
          <a:xfrm>
            <a:off x="9255085" y="2873693"/>
            <a:ext cx="4542115" cy="2346365"/>
          </a:xfrm>
          <a:prstGeom prst="roundRect">
            <a:avLst>
              <a:gd name="adj" fmla="val 2841"/>
            </a:avLst>
          </a:prstGeom>
          <a:solidFill>
            <a:srgbClr val="312140"/>
          </a:solidFill>
          <a:ln/>
        </p:spPr>
        <p:txBody>
          <a:bodyPr/>
          <a:lstStyle/>
          <a:p>
            <a:endParaRPr lang="en-US"/>
          </a:p>
        </p:txBody>
      </p:sp>
      <p:sp>
        <p:nvSpPr>
          <p:cNvPr id="10" name="Text 7"/>
          <p:cNvSpPr/>
          <p:nvPr/>
        </p:nvSpPr>
        <p:spPr>
          <a:xfrm>
            <a:off x="9477256" y="3095863"/>
            <a:ext cx="24688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Customization</a:t>
            </a:r>
            <a:endParaRPr lang="en-US" sz="2187" dirty="0"/>
          </a:p>
        </p:txBody>
      </p:sp>
      <p:sp>
        <p:nvSpPr>
          <p:cNvPr id="11" name="Text 8"/>
          <p:cNvSpPr/>
          <p:nvPr/>
        </p:nvSpPr>
        <p:spPr>
          <a:xfrm>
            <a:off x="9477256" y="3576280"/>
            <a:ext cx="4097774"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Numbers API allows for customization of retrieved data, whereas Covid 19 API emphasizes real-time and standardized data access.</a:t>
            </a:r>
            <a:endParaRPr lang="en-US" sz="1750" dirty="0"/>
          </a:p>
        </p:txBody>
      </p:sp>
      <p:sp>
        <p:nvSpPr>
          <p:cNvPr id="12" name="Shape 9"/>
          <p:cNvSpPr/>
          <p:nvPr/>
        </p:nvSpPr>
        <p:spPr>
          <a:xfrm>
            <a:off x="4490799" y="5442228"/>
            <a:ext cx="9488091" cy="2346364"/>
          </a:xfrm>
          <a:prstGeom prst="roundRect">
            <a:avLst>
              <a:gd name="adj" fmla="val 4076"/>
            </a:avLst>
          </a:prstGeom>
          <a:solidFill>
            <a:srgbClr val="312140"/>
          </a:solidFill>
          <a:ln/>
        </p:spPr>
        <p:txBody>
          <a:bodyPr/>
          <a:lstStyle/>
          <a:p>
            <a:endParaRPr lang="en-US"/>
          </a:p>
        </p:txBody>
      </p:sp>
      <p:sp>
        <p:nvSpPr>
          <p:cNvPr id="13" name="Text 10"/>
          <p:cNvSpPr/>
          <p:nvPr/>
        </p:nvSpPr>
        <p:spPr>
          <a:xfrm>
            <a:off x="4712970" y="5664398"/>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Usage Scenarios</a:t>
            </a:r>
            <a:endParaRPr lang="en-US" sz="2187" dirty="0"/>
          </a:p>
        </p:txBody>
      </p:sp>
      <p:sp>
        <p:nvSpPr>
          <p:cNvPr id="14" name="Text 11"/>
          <p:cNvSpPr/>
          <p:nvPr/>
        </p:nvSpPr>
        <p:spPr>
          <a:xfrm>
            <a:off x="4712970" y="6144816"/>
            <a:ext cx="8862060"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We can use the Numbers API for educational, research, and trivia purposes, while the Covid-19 API is essential for tracking and analyzing pandemic data .Users can input a month and day to get data from the Numbers API or choose between global or country data for the COVID-19 App. .</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1258848"/>
            <a:ext cx="14630400" cy="8229600"/>
          </a:xfrm>
          <a:prstGeom prst="rect">
            <a:avLst/>
          </a:prstGeom>
          <a:solidFill>
            <a:srgbClr val="241631"/>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09149" y="270152"/>
            <a:ext cx="90220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Code Structure</a:t>
            </a:r>
            <a:endParaRPr lang="en-US" sz="4374" dirty="0"/>
          </a:p>
        </p:txBody>
      </p:sp>
      <p:sp>
        <p:nvSpPr>
          <p:cNvPr id="6" name="Shape 3"/>
          <p:cNvSpPr/>
          <p:nvPr/>
        </p:nvSpPr>
        <p:spPr>
          <a:xfrm>
            <a:off x="1138773" y="1990606"/>
            <a:ext cx="27742" cy="5706427"/>
          </a:xfrm>
          <a:prstGeom prst="rect">
            <a:avLst/>
          </a:prstGeom>
          <a:solidFill>
            <a:srgbClr val="FF6680"/>
          </a:solidFill>
          <a:ln/>
        </p:spPr>
        <p:txBody>
          <a:bodyPr/>
          <a:lstStyle/>
          <a:p>
            <a:endParaRPr lang="en-US"/>
          </a:p>
        </p:txBody>
      </p:sp>
      <p:sp>
        <p:nvSpPr>
          <p:cNvPr id="7" name="Shape 4"/>
          <p:cNvSpPr/>
          <p:nvPr/>
        </p:nvSpPr>
        <p:spPr>
          <a:xfrm>
            <a:off x="1416427" y="2184975"/>
            <a:ext cx="777597" cy="27742"/>
          </a:xfrm>
          <a:prstGeom prst="rect">
            <a:avLst/>
          </a:prstGeom>
          <a:solidFill>
            <a:srgbClr val="FF6680"/>
          </a:solidFill>
          <a:ln/>
        </p:spPr>
        <p:txBody>
          <a:bodyPr/>
          <a:lstStyle/>
          <a:p>
            <a:endParaRPr lang="en-US"/>
          </a:p>
        </p:txBody>
      </p:sp>
      <p:sp>
        <p:nvSpPr>
          <p:cNvPr id="8" name="Shape 5"/>
          <p:cNvSpPr/>
          <p:nvPr/>
        </p:nvSpPr>
        <p:spPr>
          <a:xfrm>
            <a:off x="916484" y="1948934"/>
            <a:ext cx="499943" cy="499943"/>
          </a:xfrm>
          <a:prstGeom prst="roundRect">
            <a:avLst>
              <a:gd name="adj" fmla="val 13333"/>
            </a:avLst>
          </a:prstGeom>
          <a:solidFill>
            <a:srgbClr val="312140"/>
          </a:solidFill>
          <a:ln/>
        </p:spPr>
        <p:txBody>
          <a:bodyPr/>
          <a:lstStyle/>
          <a:p>
            <a:endParaRPr lang="en-US"/>
          </a:p>
        </p:txBody>
      </p:sp>
      <p:sp>
        <p:nvSpPr>
          <p:cNvPr id="9" name="Text 6"/>
          <p:cNvSpPr/>
          <p:nvPr/>
        </p:nvSpPr>
        <p:spPr>
          <a:xfrm>
            <a:off x="1082576" y="1990606"/>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10" name="Text 7"/>
          <p:cNvSpPr/>
          <p:nvPr/>
        </p:nvSpPr>
        <p:spPr>
          <a:xfrm>
            <a:off x="2388513" y="1997512"/>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rPr>
              <a:t>Numbers API</a:t>
            </a:r>
            <a:endParaRPr lang="en-US" sz="2187" dirty="0"/>
          </a:p>
        </p:txBody>
      </p:sp>
      <p:sp>
        <p:nvSpPr>
          <p:cNvPr id="11" name="Text 8"/>
          <p:cNvSpPr/>
          <p:nvPr/>
        </p:nvSpPr>
        <p:spPr>
          <a:xfrm>
            <a:off x="2388513" y="2477929"/>
            <a:ext cx="7751088" cy="1066205"/>
          </a:xfrm>
          <a:prstGeom prst="rect">
            <a:avLst/>
          </a:prstGeom>
          <a:noFill/>
          <a:ln/>
        </p:spPr>
        <p:txBody>
          <a:bodyPr wrap="square" rtlCol="0" anchor="t"/>
          <a:lstStyle/>
          <a:p>
            <a:pPr>
              <a:lnSpc>
                <a:spcPts val="2799"/>
              </a:lnSpc>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code starts with the definition of the </a:t>
            </a:r>
            <a:r>
              <a:rPr lang="en-US"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numbersapi_url</a:t>
            </a: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function, which fetches data from the Numbers API based on user input for month and day.</a:t>
            </a:r>
            <a:endParaRPr lang="en-NG"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ts val="2799"/>
              </a:lnSpc>
              <a:buNone/>
            </a:pPr>
            <a:endParaRPr lang="en-US" sz="1750" dirty="0"/>
          </a:p>
        </p:txBody>
      </p:sp>
      <p:grpSp>
        <p:nvGrpSpPr>
          <p:cNvPr id="26" name="Group 25">
            <a:extLst>
              <a:ext uri="{FF2B5EF4-FFF2-40B4-BE49-F238E27FC236}">
                <a16:creationId xmlns:a16="http://schemas.microsoft.com/office/drawing/2014/main" id="{B4AC3405-979C-C134-6799-FCC832B3E524}"/>
              </a:ext>
            </a:extLst>
          </p:cNvPr>
          <p:cNvGrpSpPr/>
          <p:nvPr/>
        </p:nvGrpSpPr>
        <p:grpSpPr>
          <a:xfrm>
            <a:off x="916484" y="3677722"/>
            <a:ext cx="9223117" cy="1239798"/>
            <a:chOff x="916484" y="4162068"/>
            <a:chExt cx="9223117" cy="1239798"/>
          </a:xfrm>
        </p:grpSpPr>
        <p:sp>
          <p:nvSpPr>
            <p:cNvPr id="12" name="Shape 9"/>
            <p:cNvSpPr/>
            <p:nvPr/>
          </p:nvSpPr>
          <p:spPr>
            <a:xfrm>
              <a:off x="1416427" y="4398109"/>
              <a:ext cx="777597" cy="27742"/>
            </a:xfrm>
            <a:prstGeom prst="rect">
              <a:avLst/>
            </a:prstGeom>
            <a:solidFill>
              <a:srgbClr val="FF6680"/>
            </a:solidFill>
            <a:ln/>
          </p:spPr>
          <p:txBody>
            <a:bodyPr/>
            <a:lstStyle/>
            <a:p>
              <a:endParaRPr lang="en-US"/>
            </a:p>
          </p:txBody>
        </p:sp>
        <p:sp>
          <p:nvSpPr>
            <p:cNvPr id="13" name="Shape 10"/>
            <p:cNvSpPr/>
            <p:nvPr/>
          </p:nvSpPr>
          <p:spPr>
            <a:xfrm>
              <a:off x="916484" y="4162068"/>
              <a:ext cx="499943" cy="499943"/>
            </a:xfrm>
            <a:prstGeom prst="roundRect">
              <a:avLst>
                <a:gd name="adj" fmla="val 13333"/>
              </a:avLst>
            </a:prstGeom>
            <a:solidFill>
              <a:srgbClr val="312140"/>
            </a:solidFill>
            <a:ln/>
          </p:spPr>
          <p:txBody>
            <a:bodyPr/>
            <a:lstStyle/>
            <a:p>
              <a:endParaRPr lang="en-US"/>
            </a:p>
          </p:txBody>
        </p:sp>
        <p:sp>
          <p:nvSpPr>
            <p:cNvPr id="14" name="Text 11"/>
            <p:cNvSpPr/>
            <p:nvPr/>
          </p:nvSpPr>
          <p:spPr>
            <a:xfrm>
              <a:off x="1082576" y="4203740"/>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5" name="Text 12"/>
            <p:cNvSpPr/>
            <p:nvPr/>
          </p:nvSpPr>
          <p:spPr>
            <a:xfrm>
              <a:off x="2388513" y="4210645"/>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Covid 19 API</a:t>
              </a:r>
              <a:endParaRPr lang="en-US" sz="2187" dirty="0"/>
            </a:p>
          </p:txBody>
        </p:sp>
        <p:sp>
          <p:nvSpPr>
            <p:cNvPr id="16" name="Text 13"/>
            <p:cNvSpPr/>
            <p:nvPr/>
          </p:nvSpPr>
          <p:spPr>
            <a:xfrm>
              <a:off x="2388513" y="4691063"/>
              <a:ext cx="7751088"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 </a:t>
              </a:r>
              <a:r>
                <a:rPr lang="en-US" sz="1750" dirty="0" err="1">
                  <a:solidFill>
                    <a:srgbClr val="DAD1E6"/>
                  </a:solidFill>
                  <a:latin typeface="Fira Sans" pitchFamily="34" charset="0"/>
                  <a:ea typeface="Fira Sans" pitchFamily="34" charset="-122"/>
                  <a:cs typeface="Fira Sans" pitchFamily="34" charset="-120"/>
                </a:rPr>
                <a:t>get_data</a:t>
              </a:r>
              <a:r>
                <a:rPr lang="en-US" sz="1750" dirty="0">
                  <a:solidFill>
                    <a:srgbClr val="DAD1E6"/>
                  </a:solidFill>
                  <a:latin typeface="Fira Sans" pitchFamily="34" charset="0"/>
                  <a:ea typeface="Fira Sans" pitchFamily="34" charset="-122"/>
                  <a:cs typeface="Fira Sans" pitchFamily="34" charset="-120"/>
                </a:rPr>
                <a:t> function fetches data from the COVID-19 API based on user input for date and country ISO code. The covid19 function is the main function for the COVID-19 App, which displays a menu and calls the </a:t>
              </a:r>
              <a:r>
                <a:rPr lang="en-US" sz="1750" dirty="0" err="1">
                  <a:solidFill>
                    <a:srgbClr val="DAD1E6"/>
                  </a:solidFill>
                  <a:latin typeface="Fira Sans" pitchFamily="34" charset="0"/>
                  <a:ea typeface="Fira Sans" pitchFamily="34" charset="-122"/>
                  <a:cs typeface="Fira Sans" pitchFamily="34" charset="-120"/>
                </a:rPr>
                <a:t>get_data</a:t>
              </a:r>
              <a:r>
                <a:rPr lang="en-US" sz="1750" dirty="0">
                  <a:solidFill>
                    <a:srgbClr val="DAD1E6"/>
                  </a:solidFill>
                  <a:latin typeface="Fira Sans" pitchFamily="34" charset="0"/>
                  <a:ea typeface="Fira Sans" pitchFamily="34" charset="-122"/>
                  <a:cs typeface="Fira Sans" pitchFamily="34" charset="-120"/>
                </a:rPr>
                <a:t> function for both global and country data.</a:t>
              </a:r>
              <a:endParaRPr lang="en-US" sz="1750" dirty="0"/>
            </a:p>
          </p:txBody>
        </p:sp>
      </p:grpSp>
      <p:grpSp>
        <p:nvGrpSpPr>
          <p:cNvPr id="34" name="Group 33">
            <a:extLst>
              <a:ext uri="{FF2B5EF4-FFF2-40B4-BE49-F238E27FC236}">
                <a16:creationId xmlns:a16="http://schemas.microsoft.com/office/drawing/2014/main" id="{9EB5B17B-C99C-0D73-CF3D-32E83D3F7071}"/>
              </a:ext>
            </a:extLst>
          </p:cNvPr>
          <p:cNvGrpSpPr/>
          <p:nvPr/>
        </p:nvGrpSpPr>
        <p:grpSpPr>
          <a:xfrm>
            <a:off x="916484" y="6068378"/>
            <a:ext cx="9223117" cy="1239798"/>
            <a:chOff x="916484" y="6019800"/>
            <a:chExt cx="9223117" cy="1239798"/>
          </a:xfrm>
        </p:grpSpPr>
        <p:sp>
          <p:nvSpPr>
            <p:cNvPr id="17" name="Shape 14"/>
            <p:cNvSpPr/>
            <p:nvPr/>
          </p:nvSpPr>
          <p:spPr>
            <a:xfrm>
              <a:off x="1416427" y="6255841"/>
              <a:ext cx="777597" cy="27742"/>
            </a:xfrm>
            <a:prstGeom prst="rect">
              <a:avLst/>
            </a:prstGeom>
            <a:solidFill>
              <a:srgbClr val="FF6680"/>
            </a:solidFill>
            <a:ln/>
          </p:spPr>
          <p:txBody>
            <a:bodyPr/>
            <a:lstStyle/>
            <a:p>
              <a:endParaRPr lang="en-US"/>
            </a:p>
          </p:txBody>
        </p:sp>
        <p:sp>
          <p:nvSpPr>
            <p:cNvPr id="18" name="Shape 15"/>
            <p:cNvSpPr/>
            <p:nvPr/>
          </p:nvSpPr>
          <p:spPr>
            <a:xfrm>
              <a:off x="916484" y="6019800"/>
              <a:ext cx="499943" cy="499943"/>
            </a:xfrm>
            <a:prstGeom prst="roundRect">
              <a:avLst>
                <a:gd name="adj" fmla="val 13333"/>
              </a:avLst>
            </a:prstGeom>
            <a:solidFill>
              <a:srgbClr val="312140"/>
            </a:solidFill>
            <a:ln/>
          </p:spPr>
          <p:txBody>
            <a:bodyPr/>
            <a:lstStyle/>
            <a:p>
              <a:endParaRPr lang="en-US"/>
            </a:p>
          </p:txBody>
        </p:sp>
        <p:sp>
          <p:nvSpPr>
            <p:cNvPr id="19" name="Text 16"/>
            <p:cNvSpPr/>
            <p:nvPr/>
          </p:nvSpPr>
          <p:spPr>
            <a:xfrm>
              <a:off x="1082576" y="6061472"/>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20" name="Text 17"/>
            <p:cNvSpPr/>
            <p:nvPr/>
          </p:nvSpPr>
          <p:spPr>
            <a:xfrm>
              <a:off x="2388513" y="6068378"/>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rPr>
                <a:t>Main Function</a:t>
              </a:r>
              <a:endParaRPr lang="en-US" sz="2187" dirty="0"/>
            </a:p>
          </p:txBody>
        </p:sp>
        <p:sp>
          <p:nvSpPr>
            <p:cNvPr id="21" name="Text 18"/>
            <p:cNvSpPr/>
            <p:nvPr/>
          </p:nvSpPr>
          <p:spPr>
            <a:xfrm>
              <a:off x="2388513" y="6548795"/>
              <a:ext cx="7751088"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 main function is the main function for the project, which runs indefinitely and calls the </a:t>
              </a:r>
              <a:r>
                <a:rPr lang="en-US" sz="1750" dirty="0" err="1">
                  <a:solidFill>
                    <a:srgbClr val="DAD1E6"/>
                  </a:solidFill>
                  <a:latin typeface="Fira Sans" pitchFamily="34" charset="0"/>
                  <a:ea typeface="Fira Sans" pitchFamily="34" charset="-122"/>
                  <a:cs typeface="Fira Sans" pitchFamily="34" charset="-120"/>
                </a:rPr>
                <a:t>numbersapi_url</a:t>
              </a:r>
              <a:r>
                <a:rPr lang="en-US" sz="1750" dirty="0">
                  <a:solidFill>
                    <a:srgbClr val="DAD1E6"/>
                  </a:solidFill>
                  <a:latin typeface="Fira Sans" pitchFamily="34" charset="0"/>
                  <a:ea typeface="Fira Sans" pitchFamily="34" charset="-122"/>
                  <a:cs typeface="Fira Sans" pitchFamily="34" charset="-120"/>
                </a:rPr>
                <a:t> and covid19 functions.</a:t>
              </a:r>
              <a:endParaRPr lang="en-US" sz="1750" dirty="0"/>
            </a:p>
          </p:txBody>
        </p:sp>
      </p:grpSp>
      <p:pic>
        <p:nvPicPr>
          <p:cNvPr id="23" name="Picture 22">
            <a:extLst>
              <a:ext uri="{FF2B5EF4-FFF2-40B4-BE49-F238E27FC236}">
                <a16:creationId xmlns:a16="http://schemas.microsoft.com/office/drawing/2014/main" id="{179DA347-84FF-C997-DF22-54C9F5482F90}"/>
              </a:ext>
            </a:extLst>
          </p:cNvPr>
          <p:cNvPicPr>
            <a:picLocks noChangeAspect="1"/>
          </p:cNvPicPr>
          <p:nvPr/>
        </p:nvPicPr>
        <p:blipFill>
          <a:blip r:embed="rId4"/>
          <a:stretch>
            <a:fillRect/>
          </a:stretch>
        </p:blipFill>
        <p:spPr>
          <a:xfrm>
            <a:off x="10806589" y="-21197"/>
            <a:ext cx="3657600" cy="8229600"/>
          </a:xfrm>
          <a:prstGeom prst="rect">
            <a:avLst/>
          </a:prstGeom>
        </p:spPr>
      </p:pic>
      <p:sp>
        <p:nvSpPr>
          <p:cNvPr id="22" name="Rectangle 1">
            <a:extLst>
              <a:ext uri="{FF2B5EF4-FFF2-40B4-BE49-F238E27FC236}">
                <a16:creationId xmlns:a16="http://schemas.microsoft.com/office/drawing/2014/main" id="{B3689673-7657-8489-B4C8-15EACABE4112}"/>
              </a:ext>
            </a:extLst>
          </p:cNvPr>
          <p:cNvSpPr>
            <a:spLocks noChangeArrowheads="1"/>
          </p:cNvSpPr>
          <p:nvPr/>
        </p:nvSpPr>
        <p:spPr bwMode="auto">
          <a:xfrm>
            <a:off x="0" y="-230833"/>
            <a:ext cx="65" cy="461665"/>
          </a:xfrm>
          <a:prstGeom prst="rect">
            <a:avLst/>
          </a:prstGeom>
          <a:solidFill>
            <a:srgbClr val="1F1F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NG" altLang="en-NG" sz="1200" b="0" i="0" u="none" strike="noStrike" cap="none" normalizeH="0" baseline="0" dirty="0">
              <a:ln>
                <a:noFill/>
              </a:ln>
              <a:solidFill>
                <a:srgbClr val="E8E8E6"/>
              </a:solidFill>
              <a:effectLst/>
              <a:latin typeface="__fkGroteskNeue_532e43"/>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36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0"/>
            <a:ext cx="14630400" cy="8229600"/>
          </a:xfrm>
          <a:prstGeom prst="rect">
            <a:avLst/>
          </a:prstGeom>
          <a:solidFill>
            <a:srgbClr val="241631"/>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09149" y="270152"/>
            <a:ext cx="90220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Overview of Numbers and COVID-19 </a:t>
            </a:r>
          </a:p>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API features</a:t>
            </a:r>
            <a:endParaRPr lang="en-US" sz="4374" dirty="0"/>
          </a:p>
        </p:txBody>
      </p:sp>
      <p:sp>
        <p:nvSpPr>
          <p:cNvPr id="6" name="Shape 3"/>
          <p:cNvSpPr/>
          <p:nvPr/>
        </p:nvSpPr>
        <p:spPr>
          <a:xfrm>
            <a:off x="1138773" y="1990606"/>
            <a:ext cx="27742" cy="5706427"/>
          </a:xfrm>
          <a:prstGeom prst="rect">
            <a:avLst/>
          </a:prstGeom>
          <a:solidFill>
            <a:srgbClr val="FF6680"/>
          </a:solidFill>
          <a:ln/>
        </p:spPr>
        <p:txBody>
          <a:bodyPr/>
          <a:lstStyle/>
          <a:p>
            <a:endParaRPr lang="en-US"/>
          </a:p>
        </p:txBody>
      </p:sp>
      <p:sp>
        <p:nvSpPr>
          <p:cNvPr id="7" name="Shape 4"/>
          <p:cNvSpPr/>
          <p:nvPr/>
        </p:nvSpPr>
        <p:spPr>
          <a:xfrm>
            <a:off x="1416427" y="2184975"/>
            <a:ext cx="777597" cy="27742"/>
          </a:xfrm>
          <a:prstGeom prst="rect">
            <a:avLst/>
          </a:prstGeom>
          <a:solidFill>
            <a:srgbClr val="FF6680"/>
          </a:solidFill>
          <a:ln/>
        </p:spPr>
        <p:txBody>
          <a:bodyPr/>
          <a:lstStyle/>
          <a:p>
            <a:endParaRPr lang="en-US"/>
          </a:p>
        </p:txBody>
      </p:sp>
      <p:sp>
        <p:nvSpPr>
          <p:cNvPr id="8" name="Shape 5"/>
          <p:cNvSpPr/>
          <p:nvPr/>
        </p:nvSpPr>
        <p:spPr>
          <a:xfrm>
            <a:off x="916484" y="1948934"/>
            <a:ext cx="499943" cy="499943"/>
          </a:xfrm>
          <a:prstGeom prst="roundRect">
            <a:avLst>
              <a:gd name="adj" fmla="val 13333"/>
            </a:avLst>
          </a:prstGeom>
          <a:solidFill>
            <a:srgbClr val="312140"/>
          </a:solidFill>
          <a:ln/>
        </p:spPr>
        <p:txBody>
          <a:bodyPr/>
          <a:lstStyle/>
          <a:p>
            <a:endParaRPr lang="en-US"/>
          </a:p>
        </p:txBody>
      </p:sp>
      <p:sp>
        <p:nvSpPr>
          <p:cNvPr id="9" name="Text 6"/>
          <p:cNvSpPr/>
          <p:nvPr/>
        </p:nvSpPr>
        <p:spPr>
          <a:xfrm>
            <a:off x="1082576" y="1990606"/>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10" name="Text 7"/>
          <p:cNvSpPr/>
          <p:nvPr/>
        </p:nvSpPr>
        <p:spPr>
          <a:xfrm>
            <a:off x="2388513" y="1997512"/>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Data Retrieval</a:t>
            </a:r>
            <a:endParaRPr lang="en-US" sz="2187" dirty="0"/>
          </a:p>
        </p:txBody>
      </p:sp>
      <p:sp>
        <p:nvSpPr>
          <p:cNvPr id="11" name="Text 8"/>
          <p:cNvSpPr/>
          <p:nvPr/>
        </p:nvSpPr>
        <p:spPr>
          <a:xfrm>
            <a:off x="2388513" y="2477929"/>
            <a:ext cx="7751088" cy="1066205"/>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These APIs provide easy access to a wide range of mathematical facts, trivia, and statistical data.</a:t>
            </a:r>
            <a:endParaRPr lang="en-US" sz="1750" dirty="0"/>
          </a:p>
        </p:txBody>
      </p:sp>
      <p:sp>
        <p:nvSpPr>
          <p:cNvPr id="12" name="Shape 9"/>
          <p:cNvSpPr/>
          <p:nvPr/>
        </p:nvSpPr>
        <p:spPr>
          <a:xfrm>
            <a:off x="1416427" y="4398109"/>
            <a:ext cx="777597" cy="27742"/>
          </a:xfrm>
          <a:prstGeom prst="rect">
            <a:avLst/>
          </a:prstGeom>
          <a:solidFill>
            <a:srgbClr val="FF6680"/>
          </a:solidFill>
          <a:ln/>
        </p:spPr>
        <p:txBody>
          <a:bodyPr/>
          <a:lstStyle/>
          <a:p>
            <a:endParaRPr lang="en-US"/>
          </a:p>
        </p:txBody>
      </p:sp>
      <p:sp>
        <p:nvSpPr>
          <p:cNvPr id="13" name="Shape 10"/>
          <p:cNvSpPr/>
          <p:nvPr/>
        </p:nvSpPr>
        <p:spPr>
          <a:xfrm>
            <a:off x="916484" y="4162068"/>
            <a:ext cx="499943" cy="499943"/>
          </a:xfrm>
          <a:prstGeom prst="roundRect">
            <a:avLst>
              <a:gd name="adj" fmla="val 13333"/>
            </a:avLst>
          </a:prstGeom>
          <a:solidFill>
            <a:srgbClr val="312140"/>
          </a:solidFill>
          <a:ln/>
        </p:spPr>
        <p:txBody>
          <a:bodyPr/>
          <a:lstStyle/>
          <a:p>
            <a:endParaRPr lang="en-US"/>
          </a:p>
        </p:txBody>
      </p:sp>
      <p:sp>
        <p:nvSpPr>
          <p:cNvPr id="14" name="Text 11"/>
          <p:cNvSpPr/>
          <p:nvPr/>
        </p:nvSpPr>
        <p:spPr>
          <a:xfrm>
            <a:off x="1082576" y="4203740"/>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5" name="Text 12"/>
          <p:cNvSpPr/>
          <p:nvPr/>
        </p:nvSpPr>
        <p:spPr>
          <a:xfrm>
            <a:off x="2388513" y="4210645"/>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Customization</a:t>
            </a:r>
            <a:endParaRPr lang="en-US" sz="2187" dirty="0"/>
          </a:p>
        </p:txBody>
      </p:sp>
      <p:sp>
        <p:nvSpPr>
          <p:cNvPr id="16" name="Text 13"/>
          <p:cNvSpPr/>
          <p:nvPr/>
        </p:nvSpPr>
        <p:spPr>
          <a:xfrm>
            <a:off x="2388513" y="4691063"/>
            <a:ext cx="7751088"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We can customize the data returned by the Covid-19 API to suit their specific requirements, enabling tailored information retrieval.</a:t>
            </a:r>
            <a:endParaRPr lang="en-US" sz="1750" dirty="0"/>
          </a:p>
        </p:txBody>
      </p:sp>
      <p:sp>
        <p:nvSpPr>
          <p:cNvPr id="17" name="Shape 14"/>
          <p:cNvSpPr/>
          <p:nvPr/>
        </p:nvSpPr>
        <p:spPr>
          <a:xfrm>
            <a:off x="1416427" y="6255841"/>
            <a:ext cx="777597" cy="27742"/>
          </a:xfrm>
          <a:prstGeom prst="rect">
            <a:avLst/>
          </a:prstGeom>
          <a:solidFill>
            <a:srgbClr val="FF6680"/>
          </a:solidFill>
          <a:ln/>
        </p:spPr>
        <p:txBody>
          <a:bodyPr/>
          <a:lstStyle/>
          <a:p>
            <a:endParaRPr lang="en-US"/>
          </a:p>
        </p:txBody>
      </p:sp>
      <p:sp>
        <p:nvSpPr>
          <p:cNvPr id="18" name="Shape 15"/>
          <p:cNvSpPr/>
          <p:nvPr/>
        </p:nvSpPr>
        <p:spPr>
          <a:xfrm>
            <a:off x="916484" y="6019800"/>
            <a:ext cx="499943" cy="499943"/>
          </a:xfrm>
          <a:prstGeom prst="roundRect">
            <a:avLst>
              <a:gd name="adj" fmla="val 13333"/>
            </a:avLst>
          </a:prstGeom>
          <a:solidFill>
            <a:srgbClr val="312140"/>
          </a:solidFill>
          <a:ln/>
        </p:spPr>
        <p:txBody>
          <a:bodyPr/>
          <a:lstStyle/>
          <a:p>
            <a:endParaRPr lang="en-US"/>
          </a:p>
        </p:txBody>
      </p:sp>
      <p:sp>
        <p:nvSpPr>
          <p:cNvPr id="19" name="Text 16"/>
          <p:cNvSpPr/>
          <p:nvPr/>
        </p:nvSpPr>
        <p:spPr>
          <a:xfrm>
            <a:off x="1082576" y="6061472"/>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20" name="Text 17"/>
          <p:cNvSpPr/>
          <p:nvPr/>
        </p:nvSpPr>
        <p:spPr>
          <a:xfrm>
            <a:off x="2388513" y="6068378"/>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Error Handling</a:t>
            </a:r>
            <a:endParaRPr lang="en-US" sz="2187" dirty="0"/>
          </a:p>
        </p:txBody>
      </p:sp>
      <p:sp>
        <p:nvSpPr>
          <p:cNvPr id="21" name="Text 18"/>
          <p:cNvSpPr/>
          <p:nvPr/>
        </p:nvSpPr>
        <p:spPr>
          <a:xfrm>
            <a:off x="2388513" y="6548795"/>
            <a:ext cx="7751088"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 API offers comprehensive error handling, ensuring that developers can gracefully manage unexpected data retrieval issues.</a:t>
            </a:r>
            <a:endParaRPr lang="en-US" sz="1750" dirty="0"/>
          </a:p>
        </p:txBody>
      </p:sp>
      <p:pic>
        <p:nvPicPr>
          <p:cNvPr id="23" name="Picture 22">
            <a:extLst>
              <a:ext uri="{FF2B5EF4-FFF2-40B4-BE49-F238E27FC236}">
                <a16:creationId xmlns:a16="http://schemas.microsoft.com/office/drawing/2014/main" id="{179DA347-84FF-C997-DF22-54C9F5482F90}"/>
              </a:ext>
            </a:extLst>
          </p:cNvPr>
          <p:cNvPicPr>
            <a:picLocks noChangeAspect="1"/>
          </p:cNvPicPr>
          <p:nvPr/>
        </p:nvPicPr>
        <p:blipFill>
          <a:blip r:embed="rId4"/>
          <a:stretch>
            <a:fillRect/>
          </a:stretch>
        </p:blipFill>
        <p:spPr>
          <a:xfrm>
            <a:off x="10806589" y="-21197"/>
            <a:ext cx="36576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US"/>
          </a:p>
        </p:txBody>
      </p:sp>
      <p:sp>
        <p:nvSpPr>
          <p:cNvPr id="3" name="Shape 1"/>
          <p:cNvSpPr/>
          <p:nvPr/>
        </p:nvSpPr>
        <p:spPr>
          <a:xfrm>
            <a:off x="0" y="0"/>
            <a:ext cx="14630400" cy="8229600"/>
          </a:xfrm>
          <a:prstGeom prst="rect">
            <a:avLst/>
          </a:prstGeom>
          <a:solidFill>
            <a:srgbClr val="241631"/>
          </a:solidFill>
          <a:ln/>
        </p:spPr>
        <p:txBody>
          <a:bodyPr/>
          <a:lstStyle/>
          <a:p>
            <a:endParaRPr lang="en-US"/>
          </a:p>
        </p:txBody>
      </p:sp>
      <p:sp>
        <p:nvSpPr>
          <p:cNvPr id="4" name="Text 2"/>
          <p:cNvSpPr/>
          <p:nvPr/>
        </p:nvSpPr>
        <p:spPr>
          <a:xfrm>
            <a:off x="2419958" y="1078893"/>
            <a:ext cx="930402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Benefits of the Console APP</a:t>
            </a:r>
            <a:endParaRPr lang="en-US" sz="4374" dirty="0"/>
          </a:p>
        </p:txBody>
      </p:sp>
      <p:grpSp>
        <p:nvGrpSpPr>
          <p:cNvPr id="12" name="Group 11">
            <a:extLst>
              <a:ext uri="{FF2B5EF4-FFF2-40B4-BE49-F238E27FC236}">
                <a16:creationId xmlns:a16="http://schemas.microsoft.com/office/drawing/2014/main" id="{744F9051-248D-7893-A471-5E11B348651B}"/>
              </a:ext>
            </a:extLst>
          </p:cNvPr>
          <p:cNvGrpSpPr/>
          <p:nvPr/>
        </p:nvGrpSpPr>
        <p:grpSpPr>
          <a:xfrm>
            <a:off x="2037993" y="2129743"/>
            <a:ext cx="10568226" cy="3183038"/>
            <a:chOff x="2037993" y="3292912"/>
            <a:chExt cx="10568226" cy="2693551"/>
          </a:xfrm>
        </p:grpSpPr>
        <p:sp>
          <p:nvSpPr>
            <p:cNvPr id="5" name="Text 3"/>
            <p:cNvSpPr/>
            <p:nvPr/>
          </p:nvSpPr>
          <p:spPr>
            <a:xfrm>
              <a:off x="2037993" y="3292912"/>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Real-time Data</a:t>
              </a:r>
              <a:endParaRPr lang="en-US" sz="2187" dirty="0"/>
            </a:p>
          </p:txBody>
        </p:sp>
        <p:sp>
          <p:nvSpPr>
            <p:cNvPr id="6" name="Text 4"/>
            <p:cNvSpPr/>
            <p:nvPr/>
          </p:nvSpPr>
          <p:spPr>
            <a:xfrm>
              <a:off x="2037993" y="3862268"/>
              <a:ext cx="3156347"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Covid 19 API provides up-to-date information on the global pandemic, including statistics, case counts, and country data.</a:t>
              </a:r>
              <a:endParaRPr lang="en-US" sz="1750" dirty="0"/>
            </a:p>
          </p:txBody>
        </p:sp>
        <p:sp>
          <p:nvSpPr>
            <p:cNvPr id="7" name="Text 5"/>
            <p:cNvSpPr/>
            <p:nvPr/>
          </p:nvSpPr>
          <p:spPr>
            <a:xfrm>
              <a:off x="5743932" y="3292912"/>
              <a:ext cx="24688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Visualization</a:t>
              </a:r>
              <a:endParaRPr lang="en-US" sz="2187" dirty="0"/>
            </a:p>
          </p:txBody>
        </p:sp>
        <p:sp>
          <p:nvSpPr>
            <p:cNvPr id="8" name="Text 6"/>
            <p:cNvSpPr/>
            <p:nvPr/>
          </p:nvSpPr>
          <p:spPr>
            <a:xfrm>
              <a:off x="5743932" y="3862268"/>
              <a:ext cx="3156347"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Developers can use the API to access data for creating interactive visualizations and dashboards to present pandemic-related data.</a:t>
              </a:r>
              <a:endParaRPr lang="en-US" sz="1750" dirty="0"/>
            </a:p>
          </p:txBody>
        </p:sp>
        <p:sp>
          <p:nvSpPr>
            <p:cNvPr id="9" name="Text 7"/>
            <p:cNvSpPr/>
            <p:nvPr/>
          </p:nvSpPr>
          <p:spPr>
            <a:xfrm>
              <a:off x="9449872" y="3292912"/>
              <a:ext cx="3156347"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Geographical Information</a:t>
              </a:r>
              <a:endParaRPr lang="en-US" sz="2187" dirty="0"/>
            </a:p>
          </p:txBody>
        </p:sp>
        <p:sp>
          <p:nvSpPr>
            <p:cNvPr id="10" name="Text 8"/>
            <p:cNvSpPr/>
            <p:nvPr/>
          </p:nvSpPr>
          <p:spPr>
            <a:xfrm>
              <a:off x="9449872" y="4209455"/>
              <a:ext cx="3156347"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API offers geographical data related to COVID-19, including regional case counts.</a:t>
              </a:r>
              <a:endParaRPr lang="en-US" sz="1750" dirty="0"/>
            </a:p>
          </p:txBody>
        </p:sp>
      </p:grpSp>
      <p:grpSp>
        <p:nvGrpSpPr>
          <p:cNvPr id="13" name="Group 12">
            <a:extLst>
              <a:ext uri="{FF2B5EF4-FFF2-40B4-BE49-F238E27FC236}">
                <a16:creationId xmlns:a16="http://schemas.microsoft.com/office/drawing/2014/main" id="{B776FD5B-D387-FB5B-1C25-A3A41D64C02D}"/>
              </a:ext>
            </a:extLst>
          </p:cNvPr>
          <p:cNvGrpSpPr/>
          <p:nvPr/>
        </p:nvGrpSpPr>
        <p:grpSpPr>
          <a:xfrm>
            <a:off x="1555313" y="5312781"/>
            <a:ext cx="8584287" cy="2488556"/>
            <a:chOff x="1555313" y="3318034"/>
            <a:chExt cx="8584287" cy="1902023"/>
          </a:xfrm>
        </p:grpSpPr>
        <p:sp>
          <p:nvSpPr>
            <p:cNvPr id="14" name="Text 5">
              <a:extLst>
                <a:ext uri="{FF2B5EF4-FFF2-40B4-BE49-F238E27FC236}">
                  <a16:creationId xmlns:a16="http://schemas.microsoft.com/office/drawing/2014/main" id="{D4EFAB74-A60B-D782-4EAF-16AE4082906C}"/>
                </a:ext>
              </a:extLst>
            </p:cNvPr>
            <p:cNvSpPr/>
            <p:nvPr/>
          </p:nvSpPr>
          <p:spPr>
            <a:xfrm>
              <a:off x="1555313" y="3318034"/>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Retrieval</a:t>
              </a:r>
              <a:endParaRPr lang="en-US" sz="2187" dirty="0"/>
            </a:p>
          </p:txBody>
        </p:sp>
        <p:sp>
          <p:nvSpPr>
            <p:cNvPr id="15" name="Text 6">
              <a:extLst>
                <a:ext uri="{FF2B5EF4-FFF2-40B4-BE49-F238E27FC236}">
                  <a16:creationId xmlns:a16="http://schemas.microsoft.com/office/drawing/2014/main" id="{A4D29DA6-999A-5584-1EE3-A4E09CB88F7A}"/>
                </a:ext>
              </a:extLst>
            </p:cNvPr>
            <p:cNvSpPr/>
            <p:nvPr/>
          </p:nvSpPr>
          <p:spPr>
            <a:xfrm>
              <a:off x="1555313" y="3798451"/>
              <a:ext cx="382000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Use the COVID-19 API to retrieve real-time data on the status of the pandemic, including case counts and vaccination rates.</a:t>
              </a:r>
              <a:endParaRPr lang="en-US" sz="1750" dirty="0"/>
            </a:p>
          </p:txBody>
        </p:sp>
        <p:sp>
          <p:nvSpPr>
            <p:cNvPr id="16" name="Text 9">
              <a:extLst>
                <a:ext uri="{FF2B5EF4-FFF2-40B4-BE49-F238E27FC236}">
                  <a16:creationId xmlns:a16="http://schemas.microsoft.com/office/drawing/2014/main" id="{7F987A8C-A550-3DE7-560F-B170EB89A322}"/>
                </a:ext>
              </a:extLst>
            </p:cNvPr>
            <p:cNvSpPr/>
            <p:nvPr/>
          </p:nvSpPr>
          <p:spPr>
            <a:xfrm>
              <a:off x="6319599" y="3318034"/>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Analysis</a:t>
              </a:r>
              <a:endParaRPr lang="en-US" sz="2187" dirty="0"/>
            </a:p>
          </p:txBody>
        </p:sp>
        <p:sp>
          <p:nvSpPr>
            <p:cNvPr id="17" name="Text 10">
              <a:extLst>
                <a:ext uri="{FF2B5EF4-FFF2-40B4-BE49-F238E27FC236}">
                  <a16:creationId xmlns:a16="http://schemas.microsoft.com/office/drawing/2014/main" id="{187F6103-B2EC-D65B-3AEF-1CC6D0DF1E4E}"/>
                </a:ext>
              </a:extLst>
            </p:cNvPr>
            <p:cNvSpPr/>
            <p:nvPr/>
          </p:nvSpPr>
          <p:spPr>
            <a:xfrm>
              <a:off x="6319599" y="3798451"/>
              <a:ext cx="382000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Process and analyze the retrieved data to identify trends, patterns, and areas of specific concern related to the pandemic.</a:t>
              </a:r>
              <a:endParaRPr lang="en-US" sz="1750" dirty="0"/>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TotalTime>
  <Words>1164</Words>
  <Application>Microsoft Office PowerPoint</Application>
  <PresentationFormat>Custom</PresentationFormat>
  <Paragraphs>137</Paragraphs>
  <Slides>13</Slides>
  <Notes>13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__fkGroteskNeue_532e43</vt:lpstr>
      <vt:lpstr>ADLaM Display</vt:lpstr>
      <vt:lpstr>-apple-system</vt:lpstr>
      <vt:lpstr>Arial</vt:lpstr>
      <vt:lpstr>Calibri</vt:lpstr>
      <vt:lpstr>Consolas</vt:lpstr>
      <vt:lpstr>Fira Sans</vt:lpstr>
      <vt:lpstr>Inconsolata</vt:lpstr>
      <vt:lpstr>Nunito</vt:lpstr>
      <vt:lpstr>PT Sans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Aniedi Bassey</cp:lastModifiedBy>
  <cp:revision>19</cp:revision>
  <dcterms:created xsi:type="dcterms:W3CDTF">2024-01-08T23:28:32Z</dcterms:created>
  <dcterms:modified xsi:type="dcterms:W3CDTF">2024-01-10T11:20:40Z</dcterms:modified>
</cp:coreProperties>
</file>