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0" r:id="rId5"/>
  </p:sldMasterIdLst>
  <p:notesMasterIdLst>
    <p:notesMasterId r:id="rId41"/>
  </p:notesMasterIdLst>
  <p:sldIdLst>
    <p:sldId id="256" r:id="rId6"/>
    <p:sldId id="311" r:id="rId7"/>
    <p:sldId id="279" r:id="rId8"/>
    <p:sldId id="258" r:id="rId9"/>
    <p:sldId id="298" r:id="rId10"/>
    <p:sldId id="297" r:id="rId11"/>
    <p:sldId id="276" r:id="rId12"/>
    <p:sldId id="300" r:id="rId13"/>
    <p:sldId id="302" r:id="rId14"/>
    <p:sldId id="299" r:id="rId15"/>
    <p:sldId id="303" r:id="rId16"/>
    <p:sldId id="304" r:id="rId17"/>
    <p:sldId id="259" r:id="rId18"/>
    <p:sldId id="309" r:id="rId19"/>
    <p:sldId id="310" r:id="rId20"/>
    <p:sldId id="308" r:id="rId21"/>
    <p:sldId id="307" r:id="rId22"/>
    <p:sldId id="312" r:id="rId23"/>
    <p:sldId id="280" r:id="rId24"/>
    <p:sldId id="261" r:id="rId25"/>
    <p:sldId id="275" r:id="rId26"/>
    <p:sldId id="277" r:id="rId27"/>
    <p:sldId id="262" r:id="rId28"/>
    <p:sldId id="263" r:id="rId29"/>
    <p:sldId id="264" r:id="rId30"/>
    <p:sldId id="268" r:id="rId31"/>
    <p:sldId id="265" r:id="rId32"/>
    <p:sldId id="278" r:id="rId33"/>
    <p:sldId id="274" r:id="rId34"/>
    <p:sldId id="313" r:id="rId35"/>
    <p:sldId id="315" r:id="rId36"/>
    <p:sldId id="314" r:id="rId37"/>
    <p:sldId id="317" r:id="rId38"/>
    <p:sldId id="316"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82E0DD-82F3-43DE-8BEA-41F60DB3056E}">
          <p14:sldIdLst/>
        </p14:section>
        <p14:section name="Saipriya" id="{FAE6CEE3-88E3-4228-8713-5D0271E6D973}">
          <p14:sldIdLst>
            <p14:sldId id="256"/>
            <p14:sldId id="311"/>
            <p14:sldId id="279"/>
          </p14:sldIdLst>
        </p14:section>
        <p14:section name="Medha" id="{23E1108D-9143-4E42-B7AA-FA547FF47D23}">
          <p14:sldIdLst>
            <p14:sldId id="258"/>
            <p14:sldId id="298"/>
          </p14:sldIdLst>
        </p14:section>
        <p14:section name="Avijit" id="{3591135F-80EE-4B4A-B914-F605B365E4B3}">
          <p14:sldIdLst>
            <p14:sldId id="297"/>
            <p14:sldId id="276"/>
            <p14:sldId id="300"/>
            <p14:sldId id="302"/>
            <p14:sldId id="299"/>
            <p14:sldId id="303"/>
            <p14:sldId id="304"/>
          </p14:sldIdLst>
        </p14:section>
        <p14:section name="Medha" id="{37D9F96A-7DB9-45E4-A3AE-5130EFFA1A44}">
          <p14:sldIdLst>
            <p14:sldId id="259"/>
          </p14:sldIdLst>
        </p14:section>
        <p14:section name="Madiha" id="{3643E6C2-C1C6-4596-B823-61B3C97FFD85}">
          <p14:sldIdLst>
            <p14:sldId id="309"/>
            <p14:sldId id="310"/>
            <p14:sldId id="308"/>
            <p14:sldId id="307"/>
            <p14:sldId id="312"/>
          </p14:sldIdLst>
        </p14:section>
        <p14:section name="Medha" id="{F9352F34-0EB3-4FB6-B001-193ED6385876}">
          <p14:sldIdLst>
            <p14:sldId id="280"/>
          </p14:sldIdLst>
        </p14:section>
        <p14:section name="Madiha" id="{99B839EC-DED0-4103-ADAB-4AF30A4D58D7}">
          <p14:sldIdLst/>
        </p14:section>
        <p14:section name="Saipriya" id="{F6B8C5C1-66EF-4BB5-A1F6-F7DC9C8B9FB8}">
          <p14:sldIdLst/>
        </p14:section>
        <p14:section name="Madiha" id="{4AF0C9D1-0CA9-4E6E-95BD-EB84B9CCD80F}">
          <p14:sldIdLst>
            <p14:sldId id="261"/>
          </p14:sldIdLst>
        </p14:section>
        <p14:section name="Medha" id="{32BAF74C-61E1-4431-80EB-F112BB35A406}">
          <p14:sldIdLst>
            <p14:sldId id="275"/>
          </p14:sldIdLst>
        </p14:section>
        <p14:section name="Madiha" id="{EAC9D0C5-0861-4DD6-A1FA-3C4E3A16BD35}">
          <p14:sldIdLst>
            <p14:sldId id="277"/>
          </p14:sldIdLst>
        </p14:section>
        <p14:section name="Medha" id="{FF7B9871-77D1-4489-9300-118F9AF6BA77}">
          <p14:sldIdLst>
            <p14:sldId id="262"/>
          </p14:sldIdLst>
        </p14:section>
        <p14:section name="Madiha" id="{E2BAE3C8-F62F-4F0A-A04E-E60DAA5EDA2F}">
          <p14:sldIdLst>
            <p14:sldId id="263"/>
          </p14:sldIdLst>
        </p14:section>
        <p14:section name="Saipriya" id="{6FF6FECC-BA80-4F28-B34A-17E5ADCB1B4D}">
          <p14:sldIdLst>
            <p14:sldId id="264"/>
            <p14:sldId id="268"/>
            <p14:sldId id="265"/>
            <p14:sldId id="278"/>
            <p14:sldId id="274"/>
            <p14:sldId id="313"/>
            <p14:sldId id="315"/>
            <p14:sldId id="314"/>
            <p14:sldId id="317"/>
            <p14:sldId id="316"/>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dha Jeenoor" initials="MJ" lastIdx="1" clrIdx="0">
    <p:extLst>
      <p:ext uri="{19B8F6BF-5375-455C-9EA6-DF929625EA0E}">
        <p15:presenceInfo xmlns:p15="http://schemas.microsoft.com/office/powerpoint/2012/main" userId="df9b239e8d88c4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F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01" autoAdjust="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1.Text Mining and Sentiment Analysis</a:t>
            </a:r>
            <a:r>
              <a:rPr lang="en-US" dirty="0"/>
              <a:t>:</a:t>
            </a:r>
          </a:p>
          <a:p>
            <a:pPr>
              <a:buFont typeface="Arial" panose="020B0604020202020204" pitchFamily="34" charset="0"/>
              <a:buChar char="•"/>
            </a:pPr>
            <a:r>
              <a:rPr lang="en-US" b="1" dirty="0"/>
              <a:t>Objective</a:t>
            </a:r>
            <a:r>
              <a:rPr lang="en-US" dirty="0"/>
              <a:t>: Extract insights from vast text data (like financial news or social media) to gauge sentiment (positive, negative, neutral) and predict potential market shifts.</a:t>
            </a:r>
          </a:p>
          <a:p>
            <a:pPr>
              <a:buFont typeface="Arial" panose="020B0604020202020204" pitchFamily="34" charset="0"/>
              <a:buChar char="•"/>
            </a:pPr>
            <a:r>
              <a:rPr lang="en-US" b="1" dirty="0"/>
              <a:t>Techniques</a:t>
            </a:r>
            <a:r>
              <a:rPr lang="en-US" dirty="0"/>
              <a:t>:</a:t>
            </a:r>
          </a:p>
          <a:p>
            <a:pPr marL="742950" lvl="1" indent="-285750">
              <a:buFont typeface="Arial" panose="020B0604020202020204" pitchFamily="34" charset="0"/>
              <a:buChar char="•"/>
            </a:pPr>
            <a:r>
              <a:rPr lang="en-US" b="1" dirty="0"/>
              <a:t>Support Vector Machines (SVM)</a:t>
            </a:r>
            <a:r>
              <a:rPr lang="en-US" dirty="0"/>
              <a:t>: A powerful supervised machine learning algorithm that helps in classifying sentiment, especially in well-defined binary categories.</a:t>
            </a:r>
          </a:p>
          <a:p>
            <a:pPr marL="742950" lvl="1" indent="-285750">
              <a:buFont typeface="Arial" panose="020B0604020202020204" pitchFamily="34" charset="0"/>
              <a:buChar char="•"/>
            </a:pPr>
            <a:r>
              <a:rPr lang="en-US" b="1" dirty="0"/>
              <a:t>Lexicons</a:t>
            </a:r>
            <a:r>
              <a:rPr lang="en-US" dirty="0"/>
              <a:t>: Lists of words annotated with sentiment scores (e.g., "happy" as positive) that serve as a reference for detecting sentiment within text.</a:t>
            </a:r>
          </a:p>
          <a:p>
            <a:pPr>
              <a:buFont typeface="Arial" panose="020B0604020202020204" pitchFamily="34" charset="0"/>
              <a:buChar char="•"/>
            </a:pPr>
            <a:r>
              <a:rPr lang="en-US" b="1" dirty="0"/>
              <a:t>Applications</a:t>
            </a:r>
            <a:r>
              <a:rPr lang="en-US" dirty="0"/>
              <a:t>: Widely used in stock prediction; sentiment trends in financial news can often precede stock performance, offering a predictive edge.</a:t>
            </a:r>
          </a:p>
          <a:p>
            <a:r>
              <a:rPr lang="en-US" b="1" dirty="0"/>
              <a:t>2.Causal Inference in Machine Learning</a:t>
            </a:r>
            <a:r>
              <a:rPr lang="en-US" dirty="0"/>
              <a:t>:</a:t>
            </a:r>
          </a:p>
          <a:p>
            <a:pPr>
              <a:buFont typeface="Arial" panose="020B0604020202020204" pitchFamily="34" charset="0"/>
              <a:buChar char="•"/>
            </a:pPr>
            <a:r>
              <a:rPr lang="en-US" b="1" dirty="0"/>
              <a:t>Objective</a:t>
            </a:r>
            <a:r>
              <a:rPr lang="en-US" dirty="0"/>
              <a:t>: Understand and predict causal links between financial events and outcomes to inform decisions.</a:t>
            </a:r>
          </a:p>
          <a:p>
            <a:pPr>
              <a:buFont typeface="Arial" panose="020B0604020202020204" pitchFamily="34" charset="0"/>
              <a:buChar char="•"/>
            </a:pPr>
            <a:r>
              <a:rPr lang="en-US" b="1" dirty="0"/>
              <a:t>Methods</a:t>
            </a:r>
            <a:r>
              <a:rPr lang="en-US" dirty="0"/>
              <a:t>:</a:t>
            </a:r>
          </a:p>
          <a:p>
            <a:pPr marL="742950" lvl="1" indent="-285750">
              <a:buFont typeface="Arial" panose="020B0604020202020204" pitchFamily="34" charset="0"/>
              <a:buChar char="•"/>
            </a:pPr>
            <a:r>
              <a:rPr lang="en-US" b="1" dirty="0"/>
              <a:t>Granger Causality</a:t>
            </a:r>
            <a:r>
              <a:rPr lang="en-US" dirty="0"/>
              <a:t>: Assesses whether past values of one variable (e.g., economic indicators) help predict another variable (e.g., stock prices).</a:t>
            </a:r>
          </a:p>
          <a:p>
            <a:pPr marL="742950" lvl="1" indent="-285750">
              <a:buFont typeface="Arial" panose="020B0604020202020204" pitchFamily="34" charset="0"/>
              <a:buChar char="•"/>
            </a:pPr>
            <a:r>
              <a:rPr lang="en-US" b="1" dirty="0"/>
              <a:t>Bayesian Networks</a:t>
            </a:r>
            <a:r>
              <a:rPr lang="en-US" dirty="0"/>
              <a:t>: Probabilistic models that capture relationships between variables, allowing analysis of the likelihood of one event causing another.</a:t>
            </a:r>
          </a:p>
          <a:p>
            <a:pPr>
              <a:buFont typeface="Arial" panose="020B0604020202020204" pitchFamily="34" charset="0"/>
              <a:buChar char="•"/>
            </a:pPr>
            <a:r>
              <a:rPr lang="en-US" b="1" dirty="0"/>
              <a:t>Applications</a:t>
            </a:r>
            <a:r>
              <a:rPr lang="en-US" dirty="0"/>
              <a:t>: Used in econometrics and financial analysis to model dependencies and anticipate shifts based on historical data.</a:t>
            </a:r>
          </a:p>
          <a:p>
            <a:r>
              <a:rPr lang="en-US" b="1" dirty="0"/>
              <a:t>3.Causality in Natural Language Processing (NLP)</a:t>
            </a:r>
            <a:r>
              <a:rPr lang="en-US" dirty="0"/>
              <a:t>:</a:t>
            </a:r>
          </a:p>
          <a:p>
            <a:pPr>
              <a:buFont typeface="Arial" panose="020B0604020202020204" pitchFamily="34" charset="0"/>
              <a:buChar char="•"/>
            </a:pPr>
            <a:r>
              <a:rPr lang="en-US" b="1" dirty="0"/>
              <a:t>Objective</a:t>
            </a:r>
            <a:r>
              <a:rPr lang="en-US" dirty="0"/>
              <a:t>: Identify causal relationships directly from text by examining cause-and-effect links between events.</a:t>
            </a:r>
          </a:p>
          <a:p>
            <a:pPr>
              <a:buFont typeface="Arial" panose="020B0604020202020204" pitchFamily="34" charset="0"/>
              <a:buChar char="•"/>
            </a:pPr>
            <a:r>
              <a:rPr lang="en-US" b="1" dirty="0"/>
              <a:t>Methods</a:t>
            </a:r>
            <a:r>
              <a:rPr lang="en-US" dirty="0"/>
              <a:t>:</a:t>
            </a:r>
          </a:p>
          <a:p>
            <a:pPr marL="742950" lvl="1" indent="-285750">
              <a:buFont typeface="Arial" panose="020B0604020202020204" pitchFamily="34" charset="0"/>
              <a:buChar char="•"/>
            </a:pPr>
            <a:r>
              <a:rPr lang="en-US" b="1" dirty="0"/>
              <a:t>Rule-Based Systems</a:t>
            </a:r>
            <a:r>
              <a:rPr lang="en-US" dirty="0"/>
              <a:t>: Use predefined linguistic patterns or phrases (like “due to” or “caused by”) to identify causation.</a:t>
            </a:r>
          </a:p>
          <a:p>
            <a:pPr marL="742950" lvl="1" indent="-285750">
              <a:buFont typeface="Arial" panose="020B0604020202020204" pitchFamily="34" charset="0"/>
              <a:buChar char="•"/>
            </a:pPr>
            <a:r>
              <a:rPr lang="en-US" b="1" dirty="0"/>
              <a:t>Causal Graphical Models</a:t>
            </a:r>
            <a:r>
              <a:rPr lang="en-US" dirty="0"/>
              <a:t>: Visual models that help capture causal relationships in complex data.</a:t>
            </a:r>
          </a:p>
          <a:p>
            <a:pPr marL="742950" lvl="1" indent="-285750">
              <a:buFont typeface="Arial" panose="020B0604020202020204" pitchFamily="34" charset="0"/>
              <a:buChar char="•"/>
            </a:pPr>
            <a:r>
              <a:rPr lang="en-US" b="1" dirty="0"/>
              <a:t>Counterfactual Reasoning</a:t>
            </a:r>
            <a:r>
              <a:rPr lang="en-US" dirty="0"/>
              <a:t>: Investigates what would happen if a certain event had or hadn’t occurred, aiding in understanding causal impact.</a:t>
            </a:r>
          </a:p>
          <a:p>
            <a:pPr>
              <a:buFont typeface="Arial" panose="020B0604020202020204" pitchFamily="34" charset="0"/>
              <a:buChar char="•"/>
            </a:pPr>
            <a:r>
              <a:rPr lang="en-US" b="1" dirty="0"/>
              <a:t>Applications</a:t>
            </a:r>
            <a:r>
              <a:rPr lang="en-US" dirty="0"/>
              <a:t>: Key in legal, medical, and financial fields, where cause-effect reasoning helps with risk analysis and regulatory compliance.</a:t>
            </a:r>
          </a:p>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4</a:t>
            </a:fld>
            <a:endParaRPr lang="en-IN"/>
          </a:p>
        </p:txBody>
      </p:sp>
    </p:spTree>
    <p:extLst>
      <p:ext uri="{BB962C8B-B14F-4D97-AF65-F5344CB8AC3E}">
        <p14:creationId xmlns:p14="http://schemas.microsoft.com/office/powerpoint/2010/main" val="105065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4.Deep Learning for Financial Sentiment and Causality Detection</a:t>
            </a:r>
            <a:r>
              <a:rPr lang="en-US" dirty="0"/>
              <a:t>:</a:t>
            </a:r>
          </a:p>
          <a:p>
            <a:pPr>
              <a:buFont typeface="Arial" panose="020B0604020202020204" pitchFamily="34" charset="0"/>
              <a:buChar char="•"/>
            </a:pPr>
            <a:r>
              <a:rPr lang="en-US" b="1" dirty="0"/>
              <a:t>Objective</a:t>
            </a:r>
            <a:r>
              <a:rPr lang="en-US" dirty="0"/>
              <a:t>: Employ advanced deep learning architectures to enhance sentiment and causality analysis.</a:t>
            </a:r>
          </a:p>
          <a:p>
            <a:pPr>
              <a:buFont typeface="Arial" panose="020B0604020202020204" pitchFamily="34" charset="0"/>
              <a:buChar char="•"/>
            </a:pPr>
            <a:r>
              <a:rPr lang="en-US" b="1" dirty="0"/>
              <a:t>Models</a:t>
            </a:r>
            <a:r>
              <a:rPr lang="en-US" dirty="0"/>
              <a:t>:</a:t>
            </a:r>
          </a:p>
          <a:p>
            <a:pPr marL="742950" lvl="1" indent="-285750">
              <a:buFont typeface="Arial" panose="020B0604020202020204" pitchFamily="34" charset="0"/>
              <a:buChar char="•"/>
            </a:pPr>
            <a:r>
              <a:rPr lang="en-US" b="1" dirty="0"/>
              <a:t>Recurrent Neural Networks (RNNs)</a:t>
            </a:r>
            <a:r>
              <a:rPr lang="en-US" dirty="0"/>
              <a:t>: Effective for analyzing sequential text data, capturing dependencies over time, suitable for news or reports.</a:t>
            </a:r>
          </a:p>
          <a:p>
            <a:pPr marL="742950" lvl="1" indent="-285750">
              <a:buFont typeface="Arial" panose="020B0604020202020204" pitchFamily="34" charset="0"/>
              <a:buChar char="•"/>
            </a:pPr>
            <a:r>
              <a:rPr lang="en-US" b="1" dirty="0"/>
              <a:t>Transformers</a:t>
            </a:r>
            <a:r>
              <a:rPr lang="en-US" dirty="0"/>
              <a:t>: Attention-based models (e.g., BERT, GPT) that excel in understanding nuanced language, often outperforming traditional RNNs.</a:t>
            </a:r>
          </a:p>
          <a:p>
            <a:pPr>
              <a:buFont typeface="Arial" panose="020B0604020202020204" pitchFamily="34" charset="0"/>
              <a:buChar char="•"/>
            </a:pPr>
            <a:r>
              <a:rPr lang="en-US" b="1" dirty="0"/>
              <a:t>Applications</a:t>
            </a:r>
            <a:r>
              <a:rPr lang="en-US" dirty="0"/>
              <a:t>: Financial markets benefit from using these models for real-time sentiment monitoring and identifying causal triggers in news.</a:t>
            </a:r>
          </a:p>
          <a:p>
            <a:r>
              <a:rPr lang="en-US" b="1" dirty="0"/>
              <a:t>5.Knowledge-Based Approaches</a:t>
            </a:r>
            <a:r>
              <a:rPr lang="en-US" dirty="0"/>
              <a:t>:</a:t>
            </a:r>
          </a:p>
          <a:p>
            <a:pPr>
              <a:buFont typeface="Arial" panose="020B0604020202020204" pitchFamily="34" charset="0"/>
              <a:buChar char="•"/>
            </a:pPr>
            <a:r>
              <a:rPr lang="en-US" b="1" dirty="0"/>
              <a:t>Objective</a:t>
            </a:r>
            <a:r>
              <a:rPr lang="en-US" dirty="0"/>
              <a:t>: Utilize predefined linguistic knowledge to detect causality in text, often through specific patterns.</a:t>
            </a:r>
          </a:p>
          <a:p>
            <a:pPr>
              <a:buFont typeface="Arial" panose="020B0604020202020204" pitchFamily="34" charset="0"/>
              <a:buChar char="•"/>
            </a:pPr>
            <a:r>
              <a:rPr lang="en-US" b="1" dirty="0"/>
              <a:t>Techniques</a:t>
            </a:r>
            <a:r>
              <a:rPr lang="en-US" dirty="0"/>
              <a:t>: Manually crafted rules leveraging causal connectors (e.g., "since," "because") or semantic patterns.</a:t>
            </a:r>
          </a:p>
          <a:p>
            <a:pPr>
              <a:buFont typeface="Arial" panose="020B0604020202020204" pitchFamily="34" charset="0"/>
              <a:buChar char="•"/>
            </a:pPr>
            <a:r>
              <a:rPr lang="en-US" b="1" dirty="0"/>
              <a:t>Applications</a:t>
            </a:r>
            <a:r>
              <a:rPr lang="en-US" dirty="0"/>
              <a:t>: Useful in fields where rules can be standardized, like legal documents, where causality patterns follow structured language.</a:t>
            </a:r>
          </a:p>
          <a:p>
            <a:r>
              <a:rPr lang="en-US" b="1" dirty="0"/>
              <a:t>6.Statistical Machine Learning (ML)-Based Approaches</a:t>
            </a:r>
            <a:r>
              <a:rPr lang="en-US" dirty="0"/>
              <a:t>:</a:t>
            </a:r>
          </a:p>
          <a:p>
            <a:pPr>
              <a:buFont typeface="Arial" panose="020B0604020202020204" pitchFamily="34" charset="0"/>
              <a:buChar char="•"/>
            </a:pPr>
            <a:r>
              <a:rPr lang="en-US" b="1" dirty="0"/>
              <a:t>Objective</a:t>
            </a:r>
            <a:r>
              <a:rPr lang="en-US" dirty="0"/>
              <a:t>: Detect causal relationships by learning from statistical patterns in text data.</a:t>
            </a:r>
          </a:p>
          <a:p>
            <a:pPr>
              <a:buFont typeface="Arial" panose="020B0604020202020204" pitchFamily="34" charset="0"/>
              <a:buChar char="•"/>
            </a:pPr>
            <a:r>
              <a:rPr lang="en-US" b="1" dirty="0"/>
              <a:t>Methods</a:t>
            </a:r>
            <a:r>
              <a:rPr lang="en-US" dirty="0"/>
              <a:t>:</a:t>
            </a:r>
          </a:p>
          <a:p>
            <a:pPr marL="742950" lvl="1" indent="-285750">
              <a:buFont typeface="Arial" panose="020B0604020202020204" pitchFamily="34" charset="0"/>
              <a:buChar char="•"/>
            </a:pPr>
            <a:r>
              <a:rPr lang="en-US" b="1" dirty="0"/>
              <a:t>SVMs and Naïve Bayes (NB)</a:t>
            </a:r>
            <a:r>
              <a:rPr lang="en-US" dirty="0"/>
              <a:t>: Classifiers used to detect causality, relying on features like word embeddings or syntactic structure.</a:t>
            </a:r>
          </a:p>
          <a:p>
            <a:pPr>
              <a:buFont typeface="Arial" panose="020B0604020202020204" pitchFamily="34" charset="0"/>
              <a:buChar char="•"/>
            </a:pPr>
            <a:r>
              <a:rPr lang="en-US" b="1" dirty="0"/>
              <a:t>Applications</a:t>
            </a:r>
            <a:r>
              <a:rPr lang="en-US" dirty="0"/>
              <a:t>: Often applied in social science and finance, where historical data informs the likely causality between events, such as consumer behavior analysis in response to economic changes.</a:t>
            </a:r>
          </a:p>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5</a:t>
            </a:fld>
            <a:endParaRPr lang="en-IN"/>
          </a:p>
        </p:txBody>
      </p:sp>
    </p:spTree>
    <p:extLst>
      <p:ext uri="{BB962C8B-B14F-4D97-AF65-F5344CB8AC3E}">
        <p14:creationId xmlns:p14="http://schemas.microsoft.com/office/powerpoint/2010/main" val="1065528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Cross-Lingual Language Model</a:t>
            </a:r>
          </a:p>
          <a:p>
            <a:r>
              <a:rPr lang="en-IN" dirty="0"/>
              <a:t>Robustly Optimised BERT Approach</a:t>
            </a:r>
          </a:p>
          <a:p>
            <a:r>
              <a:rPr lang="en-IN" dirty="0"/>
              <a:t>B</a:t>
            </a:r>
          </a:p>
        </p:txBody>
      </p:sp>
      <p:sp>
        <p:nvSpPr>
          <p:cNvPr id="4" name="Slide Number Placeholder 3"/>
          <p:cNvSpPr>
            <a:spLocks noGrp="1"/>
          </p:cNvSpPr>
          <p:nvPr>
            <p:ph type="sldNum" sz="quarter" idx="5"/>
          </p:nvPr>
        </p:nvSpPr>
        <p:spPr/>
        <p:txBody>
          <a:bodyPr/>
          <a:lstStyle/>
          <a:p>
            <a:fld id="{E06EC8B7-7AE0-485D-8CE3-A3E29B97A364}" type="slidenum">
              <a:rPr lang="en-IN" smtClean="0"/>
              <a:t>13</a:t>
            </a:fld>
            <a:endParaRPr lang="en-IN"/>
          </a:p>
        </p:txBody>
      </p:sp>
    </p:spTree>
    <p:extLst>
      <p:ext uri="{BB962C8B-B14F-4D97-AF65-F5344CB8AC3E}">
        <p14:creationId xmlns:p14="http://schemas.microsoft.com/office/powerpoint/2010/main" val="123918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None/>
            </a:pPr>
            <a:r>
              <a:rPr lang="en-US" sz="1200" b="1" dirty="0">
                <a:latin typeface="Cambria" panose="02040503050406030204" pitchFamily="18" charset="0"/>
              </a:rPr>
              <a:t>1. Improved Multilingual Causal Understanding in Financial Contexts</a:t>
            </a:r>
          </a:p>
          <a:p>
            <a:pPr marL="0" indent="0" algn="just">
              <a:lnSpc>
                <a:spcPct val="150000"/>
              </a:lnSpc>
              <a:buNone/>
            </a:pPr>
            <a:r>
              <a:rPr lang="en-US" sz="1200" dirty="0">
                <a:latin typeface="Cambria" panose="02040503050406030204" pitchFamily="18" charset="0"/>
              </a:rPr>
              <a:t>Using the XLM-</a:t>
            </a:r>
            <a:r>
              <a:rPr lang="en-US" sz="1200" dirty="0" err="1">
                <a:latin typeface="Cambria" panose="02040503050406030204" pitchFamily="18" charset="0"/>
              </a:rPr>
              <a:t>RoBERTa</a:t>
            </a:r>
            <a:r>
              <a:rPr lang="en-US" sz="1200" dirty="0">
                <a:latin typeface="Cambria" panose="02040503050406030204" pitchFamily="18" charset="0"/>
              </a:rPr>
              <a:t> model, the pipeline will handle diverse languages and will extract causal relationships from financial texts written in Spanish. This approach will overcome language barriers, enabling a broader range of financial datasets to be analyzed for causality.</a:t>
            </a:r>
          </a:p>
          <a:p>
            <a:pPr marL="0" indent="0" algn="just">
              <a:lnSpc>
                <a:spcPct val="150000"/>
              </a:lnSpc>
              <a:buNone/>
            </a:pPr>
            <a:endParaRPr lang="en-US" sz="400" dirty="0">
              <a:latin typeface="Cambria" panose="02040503050406030204" pitchFamily="18" charset="0"/>
            </a:endParaRPr>
          </a:p>
          <a:p>
            <a:pPr marL="0" indent="0" algn="just">
              <a:lnSpc>
                <a:spcPct val="150000"/>
              </a:lnSpc>
              <a:buNone/>
            </a:pPr>
            <a:r>
              <a:rPr lang="en-US" sz="1200" dirty="0">
                <a:latin typeface="Cambria" panose="02040503050406030204" pitchFamily="18" charset="0"/>
              </a:rPr>
              <a:t> </a:t>
            </a:r>
            <a:r>
              <a:rPr lang="en-US" sz="1200" b="1" dirty="0">
                <a:latin typeface="Cambria" panose="02040503050406030204" pitchFamily="18" charset="0"/>
                <a:sym typeface="+mn-ea"/>
              </a:rPr>
              <a:t>2. High-Precision Causal Link Identification in English Texts</a:t>
            </a:r>
            <a:endParaRPr lang="en-US" sz="1200" b="1" dirty="0">
              <a:latin typeface="Cambria" panose="02040503050406030204" pitchFamily="18" charset="0"/>
            </a:endParaRPr>
          </a:p>
          <a:p>
            <a:pPr marL="0" indent="0" algn="just">
              <a:lnSpc>
                <a:spcPct val="150000"/>
              </a:lnSpc>
              <a:buNone/>
            </a:pPr>
            <a:r>
              <a:rPr lang="en-US" sz="1200" dirty="0">
                <a:latin typeface="Cambria" panose="02040503050406030204" pitchFamily="18" charset="0"/>
                <a:sym typeface="+mn-ea"/>
              </a:rPr>
              <a:t>The BERT model will focus on analyzing English financial texts to extract precise causal links by interpreting semantic and syntactic structures.</a:t>
            </a:r>
          </a:p>
          <a:p>
            <a:pPr marL="0" indent="0" algn="just">
              <a:lnSpc>
                <a:spcPct val="150000"/>
              </a:lnSpc>
              <a:buNone/>
            </a:pPr>
            <a:endParaRPr lang="en-US" sz="1200" dirty="0">
              <a:latin typeface="Cambria" panose="02040503050406030204" pitchFamily="18" charset="0"/>
              <a:sym typeface="+mn-ea"/>
            </a:endParaRPr>
          </a:p>
          <a:p>
            <a:pPr marL="0" indent="0" algn="just">
              <a:lnSpc>
                <a:spcPct val="150000"/>
              </a:lnSpc>
              <a:buNone/>
            </a:pPr>
            <a:r>
              <a:rPr lang="en-GB" sz="1200" dirty="0">
                <a:latin typeface="Cambria" panose="02040503050406030204" pitchFamily="18" charset="0"/>
                <a:sym typeface="+mn-ea"/>
              </a:rPr>
              <a:t>By utilizing advanced tokenization and context padding, the system will ensure consistency and accuracy in predictions. This will make it a reliable tool for identifying critical financial insights from English-language documents.</a:t>
            </a:r>
          </a:p>
          <a:p>
            <a:pPr marL="0" indent="0" algn="just">
              <a:lnSpc>
                <a:spcPct val="150000"/>
              </a:lnSpc>
              <a:buNone/>
            </a:pPr>
            <a:endParaRPr lang="en-US" sz="400" b="1" dirty="0">
              <a:latin typeface="Cambria" panose="02040503050406030204" pitchFamily="18" charset="0"/>
            </a:endParaRPr>
          </a:p>
          <a:p>
            <a:pPr marL="0" algn="just">
              <a:lnSpc>
                <a:spcPct val="150000"/>
              </a:lnSpc>
              <a:buClrTx/>
              <a:buSzTx/>
              <a:buNone/>
            </a:pPr>
            <a:r>
              <a:rPr lang="en-US" sz="1200" b="1" dirty="0">
                <a:latin typeface="Cambria" panose="02040503050406030204" pitchFamily="18" charset="0"/>
              </a:rPr>
              <a:t>3. Accurate Event Impact Assessment</a:t>
            </a:r>
          </a:p>
          <a:p>
            <a:pPr marL="0" algn="just">
              <a:lnSpc>
                <a:spcPct val="150000"/>
              </a:lnSpc>
              <a:buClrTx/>
              <a:buSzTx/>
              <a:buNone/>
            </a:pPr>
            <a:r>
              <a:rPr lang="en-GB" sz="1200" dirty="0">
                <a:latin typeface="Cambria" panose="02040503050406030204" pitchFamily="18" charset="0"/>
              </a:rPr>
              <a:t>The pipeline will use contextual embeddings from the BERT and XLM-</a:t>
            </a:r>
            <a:r>
              <a:rPr lang="en-GB" sz="1200" dirty="0" err="1">
                <a:latin typeface="Cambria" panose="02040503050406030204" pitchFamily="18" charset="0"/>
              </a:rPr>
              <a:t>RoBERTa</a:t>
            </a:r>
            <a:r>
              <a:rPr lang="en-GB" sz="1200" dirty="0">
                <a:latin typeface="Cambria" panose="02040503050406030204" pitchFamily="18" charset="0"/>
              </a:rPr>
              <a:t> models to evaluate the causal impact of specific events in financial texts. By pairing questions with relevant contexts, the models will provide precise answers. This functionality will ensure a refinement understanding of event consequences.</a:t>
            </a:r>
            <a:endParaRPr lang="en-US" sz="1200" dirty="0">
              <a:latin typeface="Cambria" panose="02040503050406030204" pitchFamily="18" charset="0"/>
            </a:endParaRPr>
          </a:p>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24</a:t>
            </a:fld>
            <a:endParaRPr lang="en-IN"/>
          </a:p>
        </p:txBody>
      </p:sp>
    </p:spTree>
    <p:extLst>
      <p:ext uri="{BB962C8B-B14F-4D97-AF65-F5344CB8AC3E}">
        <p14:creationId xmlns:p14="http://schemas.microsoft.com/office/powerpoint/2010/main" val="291882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Outcome: The project contributes to **Decent Work and Economic Growth (SDG 8)** by improving the analysis and understanding of financial documents, which aids in identifying the factors driving economic changes. By detecting causal relationships in financial data, the project helps businesses and financial institutions make informed decisions, fostering sustainable economic growth and promoting transparency, leading to better work conditions and economic stability.</a:t>
            </a:r>
          </a:p>
          <a:p>
            <a:endParaRPr lang="en-US" dirty="0"/>
          </a:p>
          <a:p>
            <a:r>
              <a:rPr lang="en-US" dirty="0"/>
              <a:t>Justification: By enhancing the explainability of financial data through AI, the project enables institutions to better anticipate economic shifts, optimize operations, and strengthen economic resilience, which are key to promoting inclusive and sustainable economic growth.</a:t>
            </a:r>
          </a:p>
          <a:p>
            <a:endParaRPr lang="en-US" dirty="0"/>
          </a:p>
          <a:p>
            <a:endParaRPr lang="en-US" dirty="0"/>
          </a:p>
          <a:p>
            <a:endParaRPr lang="en-US" dirty="0"/>
          </a:p>
          <a:p>
            <a:endParaRPr lang="en-US" dirty="0"/>
          </a:p>
          <a:p>
            <a:r>
              <a:rPr lang="en-US" dirty="0"/>
              <a:t>Outcome: The project supports **Decent Work and Economic Growth (SDG 8)** by enabling better financial decision-making through AI-driven detection of causal relationships, promoting economic stability and sustainable growth.</a:t>
            </a:r>
          </a:p>
          <a:p>
            <a:endParaRPr lang="en-US" dirty="0"/>
          </a:p>
          <a:p>
            <a:r>
              <a:rPr lang="en-US" dirty="0"/>
              <a:t>Justification: Improved financial analysis helps institutions anticipate economic shifts and optimize decisions, fostering inclusive and resilient economic growth.</a:t>
            </a:r>
          </a:p>
        </p:txBody>
      </p:sp>
      <p:sp>
        <p:nvSpPr>
          <p:cNvPr id="4" name="Slide Number Placeholder 3"/>
          <p:cNvSpPr>
            <a:spLocks noGrp="1"/>
          </p:cNvSpPr>
          <p:nvPr>
            <p:ph type="sldNum" sz="quarter" idx="5"/>
          </p:nvPr>
        </p:nvSpPr>
        <p:spPr/>
        <p:txBody>
          <a:bodyPr/>
          <a:lstStyle/>
          <a:p>
            <a:fld id="{E06EC8B7-7AE0-485D-8CE3-A3E29B97A364}" type="slidenum">
              <a:rPr lang="en-IN" smtClean="0"/>
              <a:t>29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23323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01907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9265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0021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768280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081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47368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60952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59824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518339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3026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412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rod.teamgantt.com/gantt/list/?ids=4073182&amp;public_keys=jdMlaW6dZfeu"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residency-University-CSE-G39"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PSCS184: Financial Causality Detection</a:t>
            </a:r>
            <a:endParaRPr dirty="0">
              <a:solidFill>
                <a:schemeClr val="tx1"/>
              </a:solidFill>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lang="en-GB"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400"/>
              </a:spcBef>
              <a:spcAft>
                <a:spcPts val="0"/>
              </a:spcAft>
              <a:buClr>
                <a:srgbClr val="17365D"/>
              </a:buClr>
              <a:buSzPts val="2000"/>
              <a:buFont typeface="Arial" panose="020B0604020202020204"/>
              <a:buNone/>
            </a:pPr>
            <a:r>
              <a:rPr lang="en-GB"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GB"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Sandeep Albert Mathias</a:t>
            </a:r>
            <a:endParaRPr lang="en-GB"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r>
              <a:rPr lang="en-GB"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05514"/>
            <a:ext cx="3970500" cy="552300"/>
          </a:xfrm>
          <a:prstGeom prst="rect">
            <a:avLst/>
          </a:prstGeom>
          <a:noFill/>
          <a:ln>
            <a:noFill/>
          </a:ln>
        </p:spPr>
        <p:txBody>
          <a:bodyPr spcFirstLastPara="1" wrap="square" lIns="91425" tIns="45700" rIns="91425" bIns="45700" anchor="t" anchorCtr="0">
            <a:normAutofit fontScale="90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p>
          <a:p>
            <a:pPr marL="0" marR="0" lvl="0" indent="0" algn="ctr" rtl="0">
              <a:spcBef>
                <a:spcPts val="0"/>
              </a:spcBef>
              <a:spcAft>
                <a:spcPts val="0"/>
              </a:spcAft>
              <a:buClr>
                <a:srgbClr val="17365D"/>
              </a:buClr>
              <a:buSzPct val="100000"/>
              <a:buFont typeface="Arial" panose="020B0604020202020204"/>
              <a:buNone/>
            </a:pPr>
            <a:r>
              <a:rPr lang="en-GB" sz="2000" b="1" dirty="0">
                <a:solidFill>
                  <a:srgbClr val="17365D"/>
                </a:solidFill>
                <a:latin typeface="Cambria" panose="02040503050406030204" pitchFamily="18" charset="0"/>
                <a:ea typeface="Cambria" panose="02040503050406030204" pitchFamily="18" charset="0"/>
                <a:sym typeface="Verdana" panose="020B0604030504040204"/>
              </a:rPr>
              <a:t>Viva-Voce</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 Asif Mohammed H.B</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4" name="Google Shape;89;p13"/>
          <p:cNvGraphicFramePr/>
          <p:nvPr/>
        </p:nvGraphicFramePr>
        <p:xfrm>
          <a:off x="335060" y="2526192"/>
          <a:ext cx="5418675" cy="1828850"/>
        </p:xfrm>
        <a:graphic>
          <a:graphicData uri="http://schemas.openxmlformats.org/drawingml/2006/table">
            <a:tbl>
              <a:tblPr firstRow="1" bandRow="1">
                <a:tableStyleId>{3B4B98B0-60AC-42C2-AFA5-B58CD77FA1E5}</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4483">
                <a:tc>
                  <a:txBody>
                    <a:bodyPr/>
                    <a:lstStyle/>
                    <a:p>
                      <a:pPr marL="0" marR="0" lvl="1" indent="0" algn="ctr" rtl="0">
                        <a:spcBef>
                          <a:spcPts val="0"/>
                        </a:spcBef>
                        <a:spcAft>
                          <a:spcPts val="0"/>
                        </a:spcAft>
                        <a:buNone/>
                      </a:pPr>
                      <a:r>
                        <a:rPr lang="en-GB" sz="1800" b="1" u="none" strike="noStrike" cap="none" dirty="0">
                          <a:solidFill>
                            <a:srgbClr val="17365D"/>
                          </a:solidFill>
                          <a:latin typeface="Cambria" panose="02040503050406030204" pitchFamily="18" charset="0"/>
                        </a:rPr>
                        <a:t>Roll Number</a:t>
                      </a:r>
                      <a:endParaRPr sz="1800" b="1" u="none" strike="noStrike" cap="none" dirty="0">
                        <a:solidFill>
                          <a:srgbClr val="17365D"/>
                        </a:solidFill>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anose="02040503050406030204" pitchFamily="18" charset="0"/>
                        </a:rPr>
                        <a:t>Student Name</a:t>
                      </a:r>
                      <a:endParaRPr sz="1800" b="1" u="none" strike="noStrike" cap="none" dirty="0">
                        <a:solidFill>
                          <a:srgbClr val="17365D"/>
                        </a:solidFill>
                        <a:latin typeface="Cambria" panose="02040503050406030204" pitchFamily="18" charset="0"/>
                      </a:endParaRPr>
                    </a:p>
                  </a:txBody>
                  <a:tcPr marL="91450" marR="91450" marT="45725" marB="45725" anchor="ctr"/>
                </a:tc>
                <a:extLst>
                  <a:ext uri="{0D108BD9-81ED-4DB2-BD59-A6C34878D82A}">
                    <a16:rowId xmlns:a16="http://schemas.microsoft.com/office/drawing/2014/main" val="10000"/>
                  </a:ext>
                </a:extLst>
              </a:tr>
              <a:tr h="324483">
                <a:tc>
                  <a:txBody>
                    <a:bodyPr/>
                    <a:lstStyle/>
                    <a:p>
                      <a:pPr marL="0" marR="0" lvl="0" indent="0" algn="ctr" rtl="0">
                        <a:spcBef>
                          <a:spcPts val="0"/>
                        </a:spcBef>
                        <a:spcAft>
                          <a:spcPts val="0"/>
                        </a:spcAft>
                        <a:buFont typeface="+mj-lt"/>
                        <a:buNone/>
                      </a:pPr>
                      <a:r>
                        <a:rPr lang="en-US" sz="1800" u="none" strike="noStrike" cap="none" dirty="0">
                          <a:latin typeface="Cambria" panose="02040503050406030204" pitchFamily="18" charset="0"/>
                        </a:rPr>
                        <a:t>20211CSE0209</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MEDHA JEENOOR</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1"/>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20211CSE0178</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V SAIPRIYA DIPIKA</a:t>
                      </a:r>
                      <a:endParaRPr sz="1800" u="none" strike="noStrike" cap="none" dirty="0">
                        <a:latin typeface="Cambria" panose="02040503050406030204" pitchFamily="18" charset="0"/>
                      </a:endParaRPr>
                    </a:p>
                  </a:txBody>
                  <a:tcPr marL="91450" marR="91450" marT="45725" marB="45725" anchor="ctr"/>
                </a:tc>
                <a:extLst>
                  <a:ext uri="{0D108BD9-81ED-4DB2-BD59-A6C34878D82A}">
                    <a16:rowId xmlns:a16="http://schemas.microsoft.com/office/drawing/2014/main" val="10002"/>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20211CSE0075</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MADIHA AZIZ</a:t>
                      </a:r>
                    </a:p>
                  </a:txBody>
                  <a:tcPr marL="91450" marR="91450" marT="45725" marB="45725" anchor="ctr"/>
                </a:tc>
                <a:extLst>
                  <a:ext uri="{0D108BD9-81ED-4DB2-BD59-A6C34878D82A}">
                    <a16:rowId xmlns:a16="http://schemas.microsoft.com/office/drawing/2014/main" val="10003"/>
                  </a:ext>
                </a:extLst>
              </a:tr>
              <a:tr h="324483">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20211CSE0010</a:t>
                      </a:r>
                      <a:endParaRPr sz="1800" u="none" strike="noStrike" cap="none" dirty="0">
                        <a:latin typeface="Cambria" panose="02040503050406030204" pitchFamily="18" charset="0"/>
                      </a:endParaRP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rPr>
                        <a:t>AVIJIT SAMANTRAYA</a:t>
                      </a:r>
                    </a:p>
                  </a:txBody>
                  <a:tcPr marL="91450" marR="91450" marT="45725" marB="45725" anchor="ctr"/>
                </a:tc>
                <a:extLst>
                  <a:ext uri="{0D108BD9-81ED-4DB2-BD59-A6C34878D82A}">
                    <a16:rowId xmlns:a16="http://schemas.microsoft.com/office/drawing/2014/main" val="10004"/>
                  </a:ext>
                </a:extLst>
              </a:tr>
            </a:tbl>
          </a:graphicData>
        </a:graphic>
      </p:graphicFrame>
      <p:sp>
        <p:nvSpPr>
          <p:cNvPr id="6" name="Text Box 5"/>
          <p:cNvSpPr txBox="1"/>
          <p:nvPr/>
        </p:nvSpPr>
        <p:spPr>
          <a:xfrm>
            <a:off x="449580" y="2079625"/>
            <a:ext cx="3536950" cy="398780"/>
          </a:xfrm>
          <a:prstGeom prst="rect">
            <a:avLst/>
          </a:prstGeom>
          <a:noFill/>
        </p:spPr>
        <p:txBody>
          <a:bodyPr wrap="square" rtlCol="0">
            <a:spAutoFit/>
          </a:bodyPr>
          <a:lstStyle/>
          <a:p>
            <a:pPr marL="0" lvl="0" indent="0" algn="l" rtl="0">
              <a:spcBef>
                <a:spcPts val="0"/>
              </a:spcBef>
              <a:spcAft>
                <a:spcPts val="0"/>
              </a:spcAft>
              <a:buClr>
                <a:srgbClr val="17365D"/>
              </a:buClr>
              <a:buSzPts val="2000"/>
              <a:buNone/>
            </a:pPr>
            <a:r>
              <a:rPr lang="en-GB" sz="2000" b="1" dirty="0">
                <a:solidFill>
                  <a:schemeClr val="tx2"/>
                </a:solidFill>
                <a:latin typeface="Cambria" panose="02040503050406030204" pitchFamily="18" charset="0"/>
                <a:ea typeface="Cambria" panose="02040503050406030204" pitchFamily="18" charset="0"/>
                <a:sym typeface="+mn-ea"/>
              </a:rPr>
              <a:t>Batch Number: CSE-37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3" name="Content Placeholder 2"/>
          <p:cNvSpPr>
            <a:spLocks noGrp="1"/>
          </p:cNvSpPr>
          <p:nvPr>
            <p:ph idx="1"/>
          </p:nvPr>
        </p:nvSpPr>
        <p:spPr>
          <a:xfrm>
            <a:off x="677718" y="869373"/>
            <a:ext cx="10668000" cy="4952997"/>
          </a:xfrm>
        </p:spPr>
        <p:txBody>
          <a:bodyPr>
            <a:noAutofit/>
          </a:bodyPr>
          <a:lstStyle/>
          <a:p>
            <a:pPr algn="just">
              <a:lnSpc>
                <a:spcPct val="150000"/>
              </a:lnSpc>
              <a:spcAft>
                <a:spcPts val="800"/>
              </a:spcAft>
              <a:buFont typeface="+mj-lt"/>
              <a:buAutoNum type="arabicPeriod" startAt="6"/>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Improved Interpretability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Causal models explain the reasons behind financial changes, making results more interpretable for decision-makers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3)</a:t>
            </a:r>
            <a:endParaRPr lang="en-IN" sz="20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6"/>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Multilingual Capability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These methods support multilingual analysis, allowing them to handle global financial data from various languages.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4,7, 11)</a:t>
            </a:r>
            <a:endParaRPr lang="en-IN" sz="20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6"/>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Scalability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These techniques can process vast amounts of data, making them suitable for large-scale financial analysis.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3)</a:t>
            </a:r>
            <a:endParaRPr lang="en-IN" sz="20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6"/>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Flexibility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Capable of handling both textual and numerical data, allowing for adaptable analysis across different types of information sources.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10, 12)</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10. Handling Unstructured Data</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NLP models can efficiently analyze and extract insights from unstructured text like financial reports and news articles.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AutoNum type="arabicPeriod"/>
            </a:pP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pPr>
            <a:endParaRPr lang="en-GB" sz="2000" dirty="0">
              <a:latin typeface="Cambria" panose="02040503050406030204" pitchFamily="18" charset="0"/>
            </a:endParaRPr>
          </a:p>
          <a:p>
            <a:pPr marL="0" indent="0" algn="just">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Research Gap Identified</a:t>
            </a:r>
            <a:endParaRPr lang="en-US" dirty="0"/>
          </a:p>
        </p:txBody>
      </p:sp>
      <p:sp>
        <p:nvSpPr>
          <p:cNvPr id="3" name="Content Placeholder 2"/>
          <p:cNvSpPr>
            <a:spLocks noGrp="1"/>
          </p:cNvSpPr>
          <p:nvPr>
            <p:ph idx="1"/>
          </p:nvPr>
        </p:nvSpPr>
        <p:spPr/>
        <p:txBody>
          <a:bodyPr/>
          <a:lstStyle/>
          <a:p>
            <a:pPr algn="just">
              <a:lnSpc>
                <a:spcPct val="150000"/>
              </a:lnSpc>
              <a:spcAft>
                <a:spcPts val="800"/>
              </a:spcAft>
              <a:buFont typeface="+mj-l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Dependence on Quality of Data</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Model accuracy relies heavily on the quality and consistency of input data, which can often be noisy or inconsistent.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 (Methods: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1,7)</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Requires Large Datasets</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Causal inference methods often require large, diverse datasets to be effective, making them less useful for smaller datasets.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2,8,9,13)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Black-Box Nature</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Deep learning models are often less interpretable, making it difficult to understand how they arrive at certain predictions.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4,7,13)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Language Ambiguity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NLP models struggle with ambiguous language, which can lead to inaccurate results, especially in financial texts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marL="0" indent="0">
              <a:buNone/>
            </a:pPr>
            <a:endParaRPr lang="en-US" sz="1700" dirty="0">
              <a:latin typeface="Cambria" panose="02040503050406030204" pitchFamily="18" charset="0"/>
              <a:cs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Research Gap Identified</a:t>
            </a:r>
            <a:endParaRPr lang="en-US" dirty="0"/>
          </a:p>
        </p:txBody>
      </p:sp>
      <p:sp>
        <p:nvSpPr>
          <p:cNvPr id="3" name="Content Placeholder 2"/>
          <p:cNvSpPr>
            <a:spLocks noGrp="1"/>
          </p:cNvSpPr>
          <p:nvPr>
            <p:ph idx="1"/>
          </p:nvPr>
        </p:nvSpPr>
        <p:spPr/>
        <p:txBody>
          <a:bodyPr/>
          <a:lstStyle/>
          <a:p>
            <a:pPr algn="just">
              <a:lnSpc>
                <a:spcPct val="150000"/>
              </a:lnSpc>
              <a:spcAft>
                <a:spcPts val="800"/>
              </a:spcAft>
              <a:buFont typeface="+mj-lt"/>
              <a:buAutoNum type="arabicPeriod" startAt="5"/>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Implementation Complexity: </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These models can be technically challenging to implement and interpret, especially when dealing with complex data.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2,3,5,12)</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5"/>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Overfitting Risk: </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There is a risk of overfitting the model to specific datasets, which reduces generalizability across different datasets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4,11)</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5"/>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Data Quality Sensitivity: </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The accuracy of causal link detection is highly sensitive to the quality of the input data, with noisy data leading to incorrect conclusions.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1,5,11)</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mj-lt"/>
              <a:buAutoNum type="arabicPeriod" startAt="5"/>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High Computational Cost: </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Training these models requires substantial computational power, which may not be accessible to all organizations.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7)</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1700" kern="100" dirty="0">
              <a:effectLst/>
              <a:latin typeface="Cambria" panose="02040503050406030204" pitchFamily="18" charset="0"/>
              <a:ea typeface="Calibri" panose="020F0502020204030204" pitchFamily="34" charset="0"/>
              <a:cs typeface="Mangal" panose="02040503050203030202" pitchFamily="18" charset="0"/>
            </a:endParaRPr>
          </a:p>
          <a:p>
            <a:pPr marL="0" indent="0">
              <a:buNone/>
            </a:pPr>
            <a:endParaRPr lang="en-US" sz="1700" dirty="0">
              <a:latin typeface="Cambria" panose="02040503050406030204" pitchFamily="18" charset="0"/>
              <a:cs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 – Spanish QA Model</a:t>
            </a:r>
          </a:p>
        </p:txBody>
      </p:sp>
      <p:sp>
        <p:nvSpPr>
          <p:cNvPr id="3" name="Content Placeholder 2"/>
          <p:cNvSpPr>
            <a:spLocks noGrp="1"/>
          </p:cNvSpPr>
          <p:nvPr>
            <p:ph idx="1"/>
          </p:nvPr>
        </p:nvSpPr>
        <p:spPr>
          <a:xfrm>
            <a:off x="762000" y="935607"/>
            <a:ext cx="10668000" cy="4952997"/>
          </a:xfrm>
        </p:spPr>
        <p:txBody>
          <a:bodyPr>
            <a:noAutofit/>
          </a:bodyPr>
          <a:lstStyle/>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Objective</a:t>
            </a:r>
            <a:r>
              <a:rPr lang="en-GB" sz="2000" dirty="0">
                <a:latin typeface="Cambria" panose="02040503050406030204" pitchFamily="18" charset="0"/>
                <a:ea typeface="Cambria" panose="02040503050406030204" pitchFamily="18" charset="0"/>
                <a:cs typeface="Cambria" panose="02040503050406030204" pitchFamily="18" charset="0"/>
              </a:rPr>
              <a:t>: Implement XLM-</a:t>
            </a:r>
            <a:r>
              <a:rPr lang="en-GB" sz="2000" dirty="0" err="1">
                <a:latin typeface="Cambria" panose="02040503050406030204" pitchFamily="18" charset="0"/>
                <a:ea typeface="Cambria" panose="02040503050406030204" pitchFamily="18" charset="0"/>
                <a:cs typeface="Cambria" panose="02040503050406030204" pitchFamily="18" charset="0"/>
              </a:rPr>
              <a:t>RoBERTa</a:t>
            </a:r>
            <a:r>
              <a:rPr lang="en-GB" sz="2000" dirty="0">
                <a:latin typeface="Cambria" panose="02040503050406030204" pitchFamily="18" charset="0"/>
                <a:ea typeface="Cambria" panose="02040503050406030204" pitchFamily="18" charset="0"/>
                <a:cs typeface="Cambria" panose="02040503050406030204" pitchFamily="18" charset="0"/>
              </a:rPr>
              <a:t>-based model to handle multilingual QA tasks.</a:t>
            </a:r>
          </a:p>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Steps</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Model Setup</a:t>
            </a:r>
            <a:r>
              <a:rPr lang="en-GB" sz="2000" dirty="0">
                <a:latin typeface="Cambria" panose="02040503050406030204" pitchFamily="18" charset="0"/>
                <a:ea typeface="Cambria" panose="02040503050406030204" pitchFamily="18" charset="0"/>
                <a:cs typeface="Cambria" panose="02040503050406030204" pitchFamily="18" charset="0"/>
              </a:rPr>
              <a:t>: Load XLM-</a:t>
            </a:r>
            <a:r>
              <a:rPr lang="en-GB" sz="2000" dirty="0" err="1">
                <a:latin typeface="Cambria" panose="02040503050406030204" pitchFamily="18" charset="0"/>
                <a:ea typeface="Cambria" panose="02040503050406030204" pitchFamily="18" charset="0"/>
                <a:cs typeface="Cambria" panose="02040503050406030204" pitchFamily="18" charset="0"/>
              </a:rPr>
              <a:t>RoBERTa</a:t>
            </a:r>
            <a:r>
              <a:rPr lang="en-GB" sz="2000" dirty="0">
                <a:latin typeface="Cambria" panose="02040503050406030204" pitchFamily="18" charset="0"/>
                <a:ea typeface="Cambria" panose="02040503050406030204" pitchFamily="18" charset="0"/>
                <a:cs typeface="Cambria" panose="02040503050406030204" pitchFamily="18" charset="0"/>
              </a:rPr>
              <a:t> pretrained on multilingual data (e.g., SQuAD2).</a:t>
            </a:r>
          </a:p>
          <a:p>
            <a:pPr algn="just">
              <a:lnSpc>
                <a:spcPct val="150000"/>
              </a:lnSpc>
            </a:pPr>
            <a:r>
              <a:rPr lang="en-GB" sz="2000" b="1" dirty="0">
                <a:latin typeface="Cambria" panose="02040503050406030204" pitchFamily="18" charset="0"/>
                <a:ea typeface="Cambria" panose="02040503050406030204" pitchFamily="18" charset="0"/>
              </a:rPr>
              <a:t>QA Functionality</a:t>
            </a:r>
            <a:r>
              <a:rPr lang="en-GB" sz="2000" dirty="0">
                <a:latin typeface="Cambria" panose="02040503050406030204" pitchFamily="18" charset="0"/>
                <a:ea typeface="Cambria" panose="02040503050406030204" pitchFamily="18" charset="0"/>
                <a:cs typeface="Cambria" panose="02040503050406030204" pitchFamily="18" charset="0"/>
              </a:rPr>
              <a:t>: Define </a:t>
            </a:r>
            <a:r>
              <a:rPr lang="en-GB" sz="2000" dirty="0" err="1">
                <a:latin typeface="Cambria" panose="02040503050406030204" pitchFamily="18" charset="0"/>
                <a:ea typeface="Cambria" panose="02040503050406030204" pitchFamily="18" charset="0"/>
                <a:cs typeface="Cambria" panose="02040503050406030204" pitchFamily="18" charset="0"/>
              </a:rPr>
              <a:t>answer_question</a:t>
            </a:r>
            <a:r>
              <a:rPr lang="en-GB" sz="2000" dirty="0">
                <a:latin typeface="Cambria" panose="02040503050406030204" pitchFamily="18" charset="0"/>
                <a:ea typeface="Cambria" panose="02040503050406030204" pitchFamily="18" charset="0"/>
                <a:cs typeface="Cambria" panose="02040503050406030204" pitchFamily="18" charset="0"/>
              </a:rPr>
              <a:t>() to process input question and context.</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Prediction Generation</a:t>
            </a:r>
            <a:r>
              <a:rPr lang="en-GB" sz="2000" dirty="0">
                <a:latin typeface="Cambria" panose="02040503050406030204" pitchFamily="18" charset="0"/>
                <a:ea typeface="Cambria" panose="02040503050406030204" pitchFamily="18" charset="0"/>
                <a:cs typeface="Cambria" panose="02040503050406030204" pitchFamily="18" charset="0"/>
              </a:rPr>
              <a:t>: Read the input CSV file with multilingual context. Extract ID, Context, and Question for prediction.</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Output</a:t>
            </a:r>
            <a:r>
              <a:rPr lang="en-GB" sz="2000" dirty="0">
                <a:latin typeface="Cambria" panose="02040503050406030204" pitchFamily="18" charset="0"/>
                <a:ea typeface="Cambria" panose="02040503050406030204" pitchFamily="18" charset="0"/>
                <a:cs typeface="Cambria" panose="02040503050406030204" pitchFamily="18" charset="0"/>
              </a:rPr>
              <a:t>: Append answers to rows and export a new CSV.</a:t>
            </a:r>
          </a:p>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Key Features</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Multilingual Compatibility</a:t>
            </a:r>
            <a:r>
              <a:rPr lang="en-GB" sz="2000" dirty="0">
                <a:latin typeface="Cambria" panose="02040503050406030204" pitchFamily="18" charset="0"/>
                <a:ea typeface="Cambria" panose="02040503050406030204" pitchFamily="18" charset="0"/>
                <a:cs typeface="Cambria" panose="02040503050406030204" pitchFamily="18" charset="0"/>
              </a:rPr>
              <a:t>: Supports languages like Spanish.</a:t>
            </a:r>
          </a:p>
          <a:p>
            <a:pPr algn="just">
              <a:lnSpc>
                <a:spcPct val="150000"/>
              </a:lnSpc>
            </a:pPr>
            <a:r>
              <a:rPr lang="en-GB" sz="2000" b="1" dirty="0">
                <a:latin typeface="Cambria" panose="02040503050406030204" pitchFamily="18" charset="0"/>
                <a:ea typeface="Cambria" panose="02040503050406030204" pitchFamily="18" charset="0"/>
                <a:cs typeface="Cambria" panose="02040503050406030204" pitchFamily="18" charset="0"/>
              </a:rPr>
              <a:t>GPU Independence</a:t>
            </a:r>
            <a:r>
              <a:rPr lang="en-GB" sz="2000" dirty="0">
                <a:latin typeface="Cambria" panose="02040503050406030204" pitchFamily="18" charset="0"/>
                <a:ea typeface="Cambria" panose="02040503050406030204" pitchFamily="18" charset="0"/>
                <a:cs typeface="Cambria" panose="02040503050406030204" pitchFamily="18" charset="0"/>
              </a:rPr>
              <a:t>: Configured for CPU usage.</a:t>
            </a:r>
            <a:endParaRPr lang="en-US" altLang="en-GB" sz="2000" dirty="0">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40743-522E-B080-FBDF-966DE4A34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C75B59-D57F-82AC-50A4-EC30BFFDBB56}"/>
              </a:ext>
            </a:extLst>
          </p:cNvPr>
          <p:cNvSpPr>
            <a:spLocks noGrp="1"/>
          </p:cNvSpPr>
          <p:nvPr>
            <p:ph type="title"/>
          </p:nvPr>
        </p:nvSpPr>
        <p:spPr/>
        <p:txBody>
          <a:bodyPr/>
          <a:lstStyle/>
          <a:p>
            <a:r>
              <a:rPr lang="en-GB" dirty="0"/>
              <a:t>Methodology – English QA Model</a:t>
            </a:r>
          </a:p>
        </p:txBody>
      </p:sp>
      <p:sp>
        <p:nvSpPr>
          <p:cNvPr id="3" name="Content Placeholder 2">
            <a:extLst>
              <a:ext uri="{FF2B5EF4-FFF2-40B4-BE49-F238E27FC236}">
                <a16:creationId xmlns:a16="http://schemas.microsoft.com/office/drawing/2014/main" id="{F21C6BF1-4DC5-A348-030C-A4BE18D02E36}"/>
              </a:ext>
            </a:extLst>
          </p:cNvPr>
          <p:cNvSpPr>
            <a:spLocks noGrp="1"/>
          </p:cNvSpPr>
          <p:nvPr>
            <p:ph idx="1"/>
          </p:nvPr>
        </p:nvSpPr>
        <p:spPr>
          <a:xfrm>
            <a:off x="762000" y="935607"/>
            <a:ext cx="10668000" cy="4952997"/>
          </a:xfrm>
        </p:spPr>
        <p:txBody>
          <a:bodyPr>
            <a:noAutofit/>
          </a:bodyPr>
          <a:lstStyle/>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Objective</a:t>
            </a:r>
            <a:r>
              <a:rPr lang="en-GB" sz="200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Utilize a BERT-based model fine-tuned on </a:t>
            </a:r>
            <a:r>
              <a:rPr lang="en-US" sz="2000" dirty="0" err="1">
                <a:latin typeface="Cambria" panose="02040503050406030204" pitchFamily="18" charset="0"/>
                <a:ea typeface="Cambria" panose="02040503050406030204" pitchFamily="18" charset="0"/>
                <a:cs typeface="Cambria" panose="02040503050406030204" pitchFamily="18" charset="0"/>
              </a:rPr>
              <a:t>SQuAD</a:t>
            </a:r>
            <a:r>
              <a:rPr lang="en-US" sz="2000" dirty="0">
                <a:latin typeface="Cambria" panose="02040503050406030204" pitchFamily="18" charset="0"/>
                <a:ea typeface="Cambria" panose="02040503050406030204" pitchFamily="18" charset="0"/>
                <a:cs typeface="Cambria" panose="02040503050406030204" pitchFamily="18" charset="0"/>
              </a:rPr>
              <a:t> to predict answers to given questions.</a:t>
            </a:r>
            <a:endParaRPr lang="en-GB" sz="2000" dirty="0">
              <a:latin typeface="Cambria" panose="02040503050406030204" pitchFamily="18" charset="0"/>
              <a:ea typeface="Cambria" panose="02040503050406030204" pitchFamily="18" charset="0"/>
              <a:cs typeface="Cambria" panose="02040503050406030204" pitchFamily="18" charset="0"/>
            </a:endParaRPr>
          </a:p>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Steps:</a:t>
            </a:r>
          </a:p>
          <a:p>
            <a:pPr algn="just">
              <a:lnSpc>
                <a:spcPct val="150000"/>
              </a:lnSpc>
            </a:pPr>
            <a:r>
              <a:rPr lang="en-US" sz="2000" b="1" dirty="0">
                <a:latin typeface="Cambria" panose="02040503050406030204" pitchFamily="18" charset="0"/>
                <a:ea typeface="Cambria" panose="02040503050406030204" pitchFamily="18" charset="0"/>
              </a:rPr>
              <a:t>Model Initialization</a:t>
            </a:r>
            <a:r>
              <a:rPr lang="en-US" sz="2000" dirty="0">
                <a:latin typeface="Cambria" panose="02040503050406030204" pitchFamily="18" charset="0"/>
                <a:ea typeface="Cambria" panose="02040503050406030204" pitchFamily="18" charset="0"/>
                <a:cs typeface="Cambria" panose="02040503050406030204" pitchFamily="18" charset="0"/>
              </a:rPr>
              <a:t>: Load the BERT large uncased model with the fine-tuned tokenizer.</a:t>
            </a:r>
          </a:p>
          <a:p>
            <a:pPr algn="just">
              <a:lnSpc>
                <a:spcPct val="150000"/>
              </a:lnSpc>
            </a:pPr>
            <a:r>
              <a:rPr lang="en-US" sz="2000" b="1" dirty="0">
                <a:latin typeface="Cambria" panose="02040503050406030204" pitchFamily="18" charset="0"/>
                <a:ea typeface="Cambria" panose="02040503050406030204" pitchFamily="18" charset="0"/>
              </a:rPr>
              <a:t>Question-Answer Function</a:t>
            </a:r>
            <a:r>
              <a:rPr lang="en-US" sz="2000" dirty="0">
                <a:latin typeface="Cambria" panose="02040503050406030204" pitchFamily="18" charset="0"/>
                <a:ea typeface="Cambria" panose="02040503050406030204" pitchFamily="18" charset="0"/>
                <a:cs typeface="Cambria" panose="02040503050406030204" pitchFamily="18" charset="0"/>
              </a:rPr>
              <a:t>: Define a function </a:t>
            </a:r>
            <a:r>
              <a:rPr lang="en-US" sz="2000" dirty="0" err="1">
                <a:latin typeface="Cambria" panose="02040503050406030204" pitchFamily="18" charset="0"/>
                <a:ea typeface="Cambria" panose="02040503050406030204" pitchFamily="18" charset="0"/>
                <a:cs typeface="Cambria" panose="02040503050406030204" pitchFamily="18" charset="0"/>
              </a:rPr>
              <a:t>answer_question</a:t>
            </a:r>
            <a:r>
              <a:rPr lang="en-US" sz="2000" dirty="0">
                <a:latin typeface="Cambria" panose="02040503050406030204" pitchFamily="18" charset="0"/>
                <a:ea typeface="Cambria" panose="02040503050406030204" pitchFamily="18" charset="0"/>
                <a:cs typeface="Cambria" panose="02040503050406030204" pitchFamily="18" charset="0"/>
              </a:rPr>
              <a:t>() to process questions and context, generating predictions via the model.</a:t>
            </a:r>
          </a:p>
          <a:p>
            <a:pPr algn="just">
              <a:lnSpc>
                <a:spcPct val="150000"/>
              </a:lnSpc>
            </a:pPr>
            <a:r>
              <a:rPr lang="en-US" sz="2000" dirty="0">
                <a:latin typeface="Cambria" panose="02040503050406030204" pitchFamily="18" charset="0"/>
                <a:ea typeface="Cambria" panose="02040503050406030204" pitchFamily="18" charset="0"/>
                <a:cs typeface="Cambria" panose="02040503050406030204" pitchFamily="18" charset="0"/>
              </a:rPr>
              <a:t>Read the input CSV file containing ID, Context, and Question.</a:t>
            </a:r>
          </a:p>
          <a:p>
            <a:pPr algn="just">
              <a:lnSpc>
                <a:spcPct val="150000"/>
              </a:lnSpc>
            </a:pPr>
            <a:r>
              <a:rPr lang="en-US" sz="2000" b="1" dirty="0">
                <a:latin typeface="Cambria" panose="02040503050406030204" pitchFamily="18" charset="0"/>
                <a:ea typeface="Cambria" panose="02040503050406030204" pitchFamily="18" charset="0"/>
              </a:rPr>
              <a:t>Iterate</a:t>
            </a:r>
            <a:r>
              <a:rPr lang="en-US" sz="2000" dirty="0">
                <a:latin typeface="Cambria" panose="02040503050406030204" pitchFamily="18" charset="0"/>
                <a:ea typeface="Cambria" panose="02040503050406030204" pitchFamily="18" charset="0"/>
                <a:cs typeface="Cambria" panose="02040503050406030204" pitchFamily="18" charset="0"/>
              </a:rPr>
              <a:t> through each row, extracting relevant data.</a:t>
            </a:r>
          </a:p>
          <a:p>
            <a:pPr algn="just">
              <a:lnSpc>
                <a:spcPct val="150000"/>
              </a:lnSpc>
            </a:pPr>
            <a:r>
              <a:rPr lang="en-US" sz="2000" b="1" dirty="0">
                <a:latin typeface="Cambria" panose="02040503050406030204" pitchFamily="18" charset="0"/>
                <a:ea typeface="Cambria" panose="02040503050406030204" pitchFamily="18" charset="0"/>
              </a:rPr>
              <a:t>Pass the data </a:t>
            </a:r>
            <a:r>
              <a:rPr lang="en-US" sz="2000" dirty="0">
                <a:latin typeface="Cambria" panose="02040503050406030204" pitchFamily="18" charset="0"/>
                <a:ea typeface="Cambria" panose="02040503050406030204" pitchFamily="18" charset="0"/>
                <a:cs typeface="Cambria" panose="02040503050406030204" pitchFamily="18" charset="0"/>
              </a:rPr>
              <a:t>to the </a:t>
            </a:r>
            <a:r>
              <a:rPr lang="en-US" sz="2000" dirty="0" err="1">
                <a:latin typeface="Cambria" panose="02040503050406030204" pitchFamily="18" charset="0"/>
                <a:ea typeface="Cambria" panose="02040503050406030204" pitchFamily="18" charset="0"/>
                <a:cs typeface="Cambria" panose="02040503050406030204" pitchFamily="18" charset="0"/>
              </a:rPr>
              <a:t>answer_question</a:t>
            </a:r>
            <a:r>
              <a:rPr lang="en-US" sz="2000" dirty="0">
                <a:latin typeface="Cambria" panose="02040503050406030204" pitchFamily="18" charset="0"/>
                <a:ea typeface="Cambria" panose="02040503050406030204" pitchFamily="18" charset="0"/>
                <a:cs typeface="Cambria" panose="02040503050406030204" pitchFamily="18" charset="0"/>
              </a:rPr>
              <a:t>() function for prediction.</a:t>
            </a:r>
          </a:p>
        </p:txBody>
      </p:sp>
    </p:spTree>
    <p:extLst>
      <p:ext uri="{BB962C8B-B14F-4D97-AF65-F5344CB8AC3E}">
        <p14:creationId xmlns:p14="http://schemas.microsoft.com/office/powerpoint/2010/main" val="381516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020F8-4BDB-4AB9-D952-11C49AC28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56993-8D22-C071-9F1F-98B7A983C51A}"/>
              </a:ext>
            </a:extLst>
          </p:cNvPr>
          <p:cNvSpPr>
            <a:spLocks noGrp="1"/>
          </p:cNvSpPr>
          <p:nvPr>
            <p:ph type="title"/>
          </p:nvPr>
        </p:nvSpPr>
        <p:spPr/>
        <p:txBody>
          <a:bodyPr/>
          <a:lstStyle/>
          <a:p>
            <a:r>
              <a:rPr lang="en-GB" dirty="0"/>
              <a:t>Methodology – English QA Model</a:t>
            </a:r>
          </a:p>
        </p:txBody>
      </p:sp>
      <p:sp>
        <p:nvSpPr>
          <p:cNvPr id="3" name="Content Placeholder 2">
            <a:extLst>
              <a:ext uri="{FF2B5EF4-FFF2-40B4-BE49-F238E27FC236}">
                <a16:creationId xmlns:a16="http://schemas.microsoft.com/office/drawing/2014/main" id="{55185BDE-08A7-F0F7-6DB4-ECBA56211F4D}"/>
              </a:ext>
            </a:extLst>
          </p:cNvPr>
          <p:cNvSpPr>
            <a:spLocks noGrp="1"/>
          </p:cNvSpPr>
          <p:nvPr>
            <p:ph idx="1"/>
          </p:nvPr>
        </p:nvSpPr>
        <p:spPr>
          <a:xfrm>
            <a:off x="762000" y="935607"/>
            <a:ext cx="10668000" cy="4952997"/>
          </a:xfrm>
        </p:spPr>
        <p:txBody>
          <a:bodyPr>
            <a:noAutofit/>
          </a:bodyPr>
          <a:lstStyle/>
          <a:p>
            <a:pPr marL="0" indent="0" algn="just">
              <a:lnSpc>
                <a:spcPct val="150000"/>
              </a:lnSpc>
              <a:buNone/>
            </a:pPr>
            <a:r>
              <a:rPr lang="en-US" sz="2000" b="1" dirty="0">
                <a:latin typeface="Cambria" panose="02040503050406030204" pitchFamily="18" charset="0"/>
                <a:ea typeface="Cambria" panose="02040503050406030204" pitchFamily="18" charset="0"/>
                <a:cs typeface="Cambria" panose="02040503050406030204" pitchFamily="18" charset="0"/>
              </a:rPr>
              <a:t>Output Preparation</a:t>
            </a:r>
          </a:p>
          <a:p>
            <a:pPr algn="just">
              <a:lnSpc>
                <a:spcPct val="150000"/>
              </a:lnSpc>
            </a:pPr>
            <a:r>
              <a:rPr lang="en-US" sz="2000" dirty="0">
                <a:latin typeface="Cambria" panose="02040503050406030204" pitchFamily="18" charset="0"/>
                <a:ea typeface="Cambria" panose="02040503050406030204" pitchFamily="18" charset="0"/>
                <a:cs typeface="Cambria" panose="02040503050406030204" pitchFamily="18" charset="0"/>
              </a:rPr>
              <a:t>Append predictions to the existing data. </a:t>
            </a:r>
          </a:p>
          <a:p>
            <a:pPr algn="just">
              <a:lnSpc>
                <a:spcPct val="150000"/>
              </a:lnSpc>
            </a:pPr>
            <a:r>
              <a:rPr lang="en-US" sz="2000" dirty="0">
                <a:latin typeface="Cambria" panose="02040503050406030204" pitchFamily="18" charset="0"/>
                <a:ea typeface="Cambria" panose="02040503050406030204" pitchFamily="18" charset="0"/>
                <a:cs typeface="Cambria" panose="02040503050406030204" pitchFamily="18" charset="0"/>
              </a:rPr>
              <a:t>Write the results into a new CSV file with an additional column for answers.</a:t>
            </a:r>
          </a:p>
          <a:p>
            <a:pPr marL="0" indent="0" algn="just">
              <a:lnSpc>
                <a:spcPct val="150000"/>
              </a:lnSpc>
              <a:buNone/>
            </a:pPr>
            <a:r>
              <a:rPr lang="en-GB" sz="2000" b="1" dirty="0">
                <a:latin typeface="Cambria" panose="02040503050406030204" pitchFamily="18" charset="0"/>
                <a:ea typeface="Cambria" panose="02040503050406030204" pitchFamily="18" charset="0"/>
                <a:cs typeface="Cambria" panose="02040503050406030204" pitchFamily="18" charset="0"/>
              </a:rPr>
              <a:t>Key Features</a:t>
            </a:r>
          </a:p>
          <a:p>
            <a:pPr algn="just">
              <a:lnSpc>
                <a:spcPct val="150000"/>
              </a:lnSpc>
            </a:pPr>
            <a:r>
              <a:rPr lang="en-US" sz="2000" b="1" dirty="0">
                <a:latin typeface="Cambria" panose="02040503050406030204" pitchFamily="18" charset="0"/>
                <a:ea typeface="Cambria" panose="02040503050406030204" pitchFamily="18" charset="0"/>
                <a:cs typeface="Cambria" panose="02040503050406030204" pitchFamily="18" charset="0"/>
              </a:rPr>
              <a:t>Language-Specific Model: </a:t>
            </a:r>
            <a:r>
              <a:rPr lang="en-US" sz="2000" dirty="0">
                <a:latin typeface="Cambria" panose="02040503050406030204" pitchFamily="18" charset="0"/>
                <a:ea typeface="Cambria" panose="02040503050406030204" pitchFamily="18" charset="0"/>
                <a:cs typeface="Cambria" panose="02040503050406030204" pitchFamily="18" charset="0"/>
              </a:rPr>
              <a:t>Optimized for English QA.</a:t>
            </a:r>
          </a:p>
          <a:p>
            <a:pPr algn="just">
              <a:lnSpc>
                <a:spcPct val="150000"/>
              </a:lnSpc>
            </a:pPr>
            <a:r>
              <a:rPr lang="en-US" sz="2000" b="1" dirty="0">
                <a:latin typeface="Cambria" panose="02040503050406030204" pitchFamily="18" charset="0"/>
                <a:ea typeface="Cambria" panose="02040503050406030204" pitchFamily="18" charset="0"/>
                <a:cs typeface="Cambria" panose="02040503050406030204" pitchFamily="18" charset="0"/>
              </a:rPr>
              <a:t>Input/Output Configuration</a:t>
            </a:r>
            <a:r>
              <a:rPr lang="en-US" sz="2000" dirty="0">
                <a:latin typeface="Cambria" panose="02040503050406030204" pitchFamily="18" charset="0"/>
                <a:ea typeface="Cambria" panose="02040503050406030204" pitchFamily="18" charset="0"/>
                <a:cs typeface="Cambria" panose="02040503050406030204" pitchFamily="18" charset="0"/>
              </a:rPr>
              <a:t>: Handles CSV files seamlessly.</a:t>
            </a:r>
            <a:endParaRPr lang="en-US" altLang="en-GB" sz="2000" dirty="0">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88799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33AC9-CDFC-027A-65DA-AC63CC4ED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94586-DF4E-792D-23B8-274B05CFF9D0}"/>
              </a:ext>
            </a:extLst>
          </p:cNvPr>
          <p:cNvSpPr>
            <a:spLocks noGrp="1"/>
          </p:cNvSpPr>
          <p:nvPr>
            <p:ph type="title"/>
          </p:nvPr>
        </p:nvSpPr>
        <p:spPr/>
        <p:txBody>
          <a:bodyPr/>
          <a:lstStyle/>
          <a:p>
            <a:r>
              <a:rPr lang="en-IN" dirty="0"/>
              <a:t>Algorithm for Spanish Subtask </a:t>
            </a:r>
          </a:p>
        </p:txBody>
      </p:sp>
      <p:sp>
        <p:nvSpPr>
          <p:cNvPr id="3" name="Content Placeholder 2">
            <a:extLst>
              <a:ext uri="{FF2B5EF4-FFF2-40B4-BE49-F238E27FC236}">
                <a16:creationId xmlns:a16="http://schemas.microsoft.com/office/drawing/2014/main" id="{58CAFF07-6D6E-0196-59ED-87165C931EBC}"/>
              </a:ext>
            </a:extLst>
          </p:cNvPr>
          <p:cNvSpPr>
            <a:spLocks noGrp="1"/>
          </p:cNvSpPr>
          <p:nvPr>
            <p:ph idx="1"/>
          </p:nvPr>
        </p:nvSpPr>
        <p:spPr/>
        <p:txBody>
          <a:bodyPr>
            <a:normAutofit/>
          </a:bodyPr>
          <a:lstStyle/>
          <a:p>
            <a:pPr marL="457200" indent="-457200">
              <a:buAutoNum type="arabicPeriod"/>
            </a:pPr>
            <a:r>
              <a:rPr lang="en-US" dirty="0">
                <a:latin typeface="Cambria" panose="02040503050406030204" pitchFamily="18" charset="0"/>
                <a:ea typeface="Cambria" panose="02040503050406030204" pitchFamily="18" charset="0"/>
              </a:rPr>
              <a:t>Load the XLM-</a:t>
            </a:r>
            <a:r>
              <a:rPr lang="en-US" dirty="0" err="1">
                <a:latin typeface="Cambria" panose="02040503050406030204" pitchFamily="18" charset="0"/>
                <a:ea typeface="Cambria" panose="02040503050406030204" pitchFamily="18" charset="0"/>
              </a:rPr>
              <a:t>RoBERTa</a:t>
            </a:r>
            <a:r>
              <a:rPr lang="en-US" dirty="0">
                <a:latin typeface="Cambria" panose="02040503050406030204" pitchFamily="18" charset="0"/>
                <a:ea typeface="Cambria" panose="02040503050406030204" pitchFamily="18" charset="0"/>
              </a:rPr>
              <a:t> model using the Transformers pipeline.</a:t>
            </a:r>
          </a:p>
          <a:p>
            <a:pPr marL="457200" indent="-457200">
              <a:buAutoNum type="arabicPeriod"/>
            </a:pPr>
            <a:r>
              <a:rPr lang="en-US" dirty="0">
                <a:latin typeface="Cambria" panose="02040503050406030204" pitchFamily="18" charset="0"/>
                <a:ea typeface="Cambria" panose="02040503050406030204" pitchFamily="18" charset="0"/>
              </a:rPr>
              <a:t>Define </a:t>
            </a:r>
            <a:r>
              <a:rPr lang="en-US" dirty="0" err="1">
                <a:latin typeface="Cambria" panose="02040503050406030204" pitchFamily="18" charset="0"/>
                <a:ea typeface="Cambria" panose="02040503050406030204" pitchFamily="18" charset="0"/>
              </a:rPr>
              <a:t>answer_question</a:t>
            </a:r>
            <a:r>
              <a:rPr lang="en-US" dirty="0">
                <a:latin typeface="Cambria" panose="02040503050406030204" pitchFamily="18" charset="0"/>
                <a:ea typeface="Cambria" panose="02040503050406030204" pitchFamily="18" charset="0"/>
              </a:rPr>
              <a:t>():   </a:t>
            </a:r>
          </a:p>
          <a:p>
            <a:pPr marL="857250" lvl="1" indent="-457200">
              <a:buFont typeface="+mj-lt"/>
              <a:buAutoNum type="alphaLcPeriod"/>
            </a:pPr>
            <a:r>
              <a:rPr lang="en-US" dirty="0">
                <a:latin typeface="Cambria" panose="02040503050406030204" pitchFamily="18" charset="0"/>
                <a:ea typeface="Cambria" panose="02040503050406030204" pitchFamily="18" charset="0"/>
              </a:rPr>
              <a:t>Accept question and context.   </a:t>
            </a:r>
          </a:p>
          <a:p>
            <a:pPr marL="857250" lvl="1" indent="-457200">
              <a:buFont typeface="+mj-lt"/>
              <a:buAutoNum type="alphaLcPeriod"/>
            </a:pPr>
            <a:r>
              <a:rPr lang="en-US" dirty="0">
                <a:latin typeface="Cambria" panose="02040503050406030204" pitchFamily="18" charset="0"/>
                <a:ea typeface="Cambria" panose="02040503050406030204" pitchFamily="18" charset="0"/>
              </a:rPr>
              <a:t>Predict answers via the pipeline.</a:t>
            </a:r>
          </a:p>
          <a:p>
            <a:pPr marL="457200" indent="-457200">
              <a:buAutoNum type="arabicPeriod"/>
            </a:pPr>
            <a:r>
              <a:rPr lang="en-US" dirty="0">
                <a:latin typeface="Cambria" panose="02040503050406030204" pitchFamily="18" charset="0"/>
                <a:ea typeface="Cambria" panose="02040503050406030204" pitchFamily="18" charset="0"/>
              </a:rPr>
              <a:t>Open the input CSV:   </a:t>
            </a:r>
          </a:p>
          <a:p>
            <a:pPr marL="857250" lvl="1" indent="-457200">
              <a:buFont typeface="+mj-lt"/>
              <a:buAutoNum type="alphaLcPeriod"/>
            </a:pPr>
            <a:r>
              <a:rPr lang="en-US" dirty="0">
                <a:latin typeface="Cambria" panose="02040503050406030204" pitchFamily="18" charset="0"/>
                <a:ea typeface="Cambria" panose="02040503050406030204" pitchFamily="18" charset="0"/>
              </a:rPr>
              <a:t>Extract necessary fields.  </a:t>
            </a:r>
          </a:p>
          <a:p>
            <a:pPr marL="857250" lvl="1" indent="-457200">
              <a:buFont typeface="+mj-lt"/>
              <a:buAutoNum type="alphaLcPeriod"/>
            </a:pPr>
            <a:r>
              <a:rPr lang="en-US" dirty="0">
                <a:latin typeface="Cambria" panose="02040503050406030204" pitchFamily="18" charset="0"/>
                <a:ea typeface="Cambria" panose="02040503050406030204" pitchFamily="18" charset="0"/>
              </a:rPr>
              <a:t>Generate answers row-wise using </a:t>
            </a:r>
            <a:r>
              <a:rPr lang="en-US" dirty="0" err="1">
                <a:latin typeface="Cambria" panose="02040503050406030204" pitchFamily="18" charset="0"/>
                <a:ea typeface="Cambria" panose="02040503050406030204" pitchFamily="18" charset="0"/>
              </a:rPr>
              <a:t>answer_question</a:t>
            </a:r>
            <a:r>
              <a:rPr lang="en-US" dirty="0">
                <a:latin typeface="Cambria" panose="02040503050406030204" pitchFamily="18" charset="0"/>
                <a:ea typeface="Cambria" panose="02040503050406030204" pitchFamily="18" charset="0"/>
              </a:rPr>
              <a:t>().</a:t>
            </a:r>
          </a:p>
          <a:p>
            <a:pPr marL="457200" indent="-457200">
              <a:buAutoNum type="arabicPeriod"/>
            </a:pPr>
            <a:r>
              <a:rPr lang="en-US" dirty="0">
                <a:latin typeface="Cambria" panose="02040503050406030204" pitchFamily="18" charset="0"/>
                <a:ea typeface="Cambria" panose="02040503050406030204" pitchFamily="18" charset="0"/>
              </a:rPr>
              <a:t>Save the results to a new CSV file.</a:t>
            </a:r>
          </a:p>
        </p:txBody>
      </p:sp>
    </p:spTree>
    <p:extLst>
      <p:ext uri="{BB962C8B-B14F-4D97-AF65-F5344CB8AC3E}">
        <p14:creationId xmlns:p14="http://schemas.microsoft.com/office/powerpoint/2010/main" val="271073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0EFE-2B8C-D68D-6AB0-F3934724396B}"/>
              </a:ext>
            </a:extLst>
          </p:cNvPr>
          <p:cNvSpPr>
            <a:spLocks noGrp="1"/>
          </p:cNvSpPr>
          <p:nvPr>
            <p:ph type="title"/>
          </p:nvPr>
        </p:nvSpPr>
        <p:spPr/>
        <p:txBody>
          <a:bodyPr/>
          <a:lstStyle/>
          <a:p>
            <a:r>
              <a:rPr lang="en-IN" dirty="0"/>
              <a:t>Algorithm for English Subtask </a:t>
            </a:r>
          </a:p>
        </p:txBody>
      </p:sp>
      <p:sp>
        <p:nvSpPr>
          <p:cNvPr id="3" name="Content Placeholder 2">
            <a:extLst>
              <a:ext uri="{FF2B5EF4-FFF2-40B4-BE49-F238E27FC236}">
                <a16:creationId xmlns:a16="http://schemas.microsoft.com/office/drawing/2014/main" id="{07C64437-A445-9452-D11B-88B72EC3DE78}"/>
              </a:ext>
            </a:extLst>
          </p:cNvPr>
          <p:cNvSpPr>
            <a:spLocks noGrp="1"/>
          </p:cNvSpPr>
          <p:nvPr>
            <p:ph idx="1"/>
          </p:nvPr>
        </p:nvSpPr>
        <p:spPr/>
        <p:txBody>
          <a:bodyPr>
            <a:normAutofit/>
          </a:bodyPr>
          <a:lstStyle/>
          <a:p>
            <a:pPr marL="457200" indent="-457200">
              <a:buAutoNum type="arabicPeriod"/>
            </a:pPr>
            <a:r>
              <a:rPr lang="en-US" dirty="0">
                <a:latin typeface="Cambria" panose="02040503050406030204" pitchFamily="18" charset="0"/>
                <a:ea typeface="Cambria" panose="02040503050406030204" pitchFamily="18" charset="0"/>
              </a:rPr>
              <a:t>Load the BERT model and tokenizer using the Transformers pipeline.</a:t>
            </a:r>
          </a:p>
          <a:p>
            <a:pPr marL="457200" indent="-457200">
              <a:buAutoNum type="arabicPeriod"/>
            </a:pPr>
            <a:r>
              <a:rPr lang="en-US" dirty="0">
                <a:latin typeface="Cambria" panose="02040503050406030204" pitchFamily="18" charset="0"/>
                <a:ea typeface="Cambria" panose="02040503050406030204" pitchFamily="18" charset="0"/>
              </a:rPr>
              <a:t>Define `</a:t>
            </a:r>
            <a:r>
              <a:rPr lang="en-US" dirty="0" err="1">
                <a:latin typeface="Cambria" panose="02040503050406030204" pitchFamily="18" charset="0"/>
                <a:ea typeface="Cambria" panose="02040503050406030204" pitchFamily="18" charset="0"/>
              </a:rPr>
              <a:t>answer_question</a:t>
            </a:r>
            <a:r>
              <a:rPr lang="en-US" dirty="0">
                <a:latin typeface="Cambria" panose="02040503050406030204" pitchFamily="18" charset="0"/>
                <a:ea typeface="Cambria" panose="02040503050406030204" pitchFamily="18" charset="0"/>
              </a:rPr>
              <a:t>()`:   </a:t>
            </a:r>
          </a:p>
          <a:p>
            <a:pPr marL="857250" lvl="1" indent="-457200">
              <a:buFont typeface="+mj-lt"/>
              <a:buAutoNum type="alphaLcPeriod"/>
            </a:pPr>
            <a:r>
              <a:rPr lang="en-US" dirty="0">
                <a:latin typeface="Cambria" panose="02040503050406030204" pitchFamily="18" charset="0"/>
                <a:ea typeface="Cambria" panose="02040503050406030204" pitchFamily="18" charset="0"/>
              </a:rPr>
              <a:t>Accepts question and context as inputs.   </a:t>
            </a:r>
          </a:p>
          <a:p>
            <a:pPr marL="857250" lvl="1" indent="-457200">
              <a:buFont typeface="+mj-lt"/>
              <a:buAutoNum type="alphaLcPeriod"/>
            </a:pPr>
            <a:r>
              <a:rPr lang="en-US" dirty="0">
                <a:latin typeface="Cambria" panose="02040503050406030204" pitchFamily="18" charset="0"/>
                <a:ea typeface="Cambria" panose="02040503050406030204" pitchFamily="18" charset="0"/>
              </a:rPr>
              <a:t>Calls the pipeline model to predict the answer.</a:t>
            </a:r>
          </a:p>
          <a:p>
            <a:pPr marL="457200" indent="-457200">
              <a:buAutoNum type="arabicPeriod"/>
            </a:pPr>
            <a:r>
              <a:rPr lang="en-US" dirty="0">
                <a:latin typeface="Cambria" panose="02040503050406030204" pitchFamily="18" charset="0"/>
                <a:ea typeface="Cambria" panose="02040503050406030204" pitchFamily="18" charset="0"/>
              </a:rPr>
              <a:t>Read input CSV:   </a:t>
            </a:r>
          </a:p>
          <a:p>
            <a:pPr marL="857250" lvl="1" indent="-457200">
              <a:buFont typeface="+mj-lt"/>
              <a:buAutoNum type="alphaLcPeriod"/>
            </a:pPr>
            <a:r>
              <a:rPr lang="en-US" dirty="0">
                <a:latin typeface="Cambria" panose="02040503050406030204" pitchFamily="18" charset="0"/>
                <a:ea typeface="Cambria" panose="02040503050406030204" pitchFamily="18" charset="0"/>
              </a:rPr>
              <a:t>Extract rows with ID, Context, and Question.   </a:t>
            </a:r>
          </a:p>
          <a:p>
            <a:pPr marL="857250" lvl="1" indent="-457200">
              <a:buFont typeface="+mj-lt"/>
              <a:buAutoNum type="alphaLcPeriod"/>
            </a:pPr>
            <a:r>
              <a:rPr lang="en-US" dirty="0">
                <a:latin typeface="Cambria" panose="02040503050406030204" pitchFamily="18" charset="0"/>
                <a:ea typeface="Cambria" panose="02040503050406030204" pitchFamily="18" charset="0"/>
              </a:rPr>
              <a:t>For each row:      </a:t>
            </a:r>
          </a:p>
          <a:p>
            <a:pPr marL="1257300" lvl="2" indent="-457200"/>
            <a:r>
              <a:rPr lang="en-US" dirty="0">
                <a:latin typeface="Cambria" panose="02040503050406030204" pitchFamily="18" charset="0"/>
                <a:ea typeface="Cambria" panose="02040503050406030204" pitchFamily="18" charset="0"/>
              </a:rPr>
              <a:t>Call `</a:t>
            </a:r>
            <a:r>
              <a:rPr lang="en-US" dirty="0" err="1">
                <a:latin typeface="Cambria" panose="02040503050406030204" pitchFamily="18" charset="0"/>
                <a:ea typeface="Cambria" panose="02040503050406030204" pitchFamily="18" charset="0"/>
              </a:rPr>
              <a:t>answer_question</a:t>
            </a:r>
            <a:r>
              <a:rPr lang="en-US" dirty="0">
                <a:latin typeface="Cambria" panose="02040503050406030204" pitchFamily="18" charset="0"/>
                <a:ea typeface="Cambria" panose="02040503050406030204" pitchFamily="18" charset="0"/>
              </a:rPr>
              <a:t>()` to get the answer.      </a:t>
            </a:r>
          </a:p>
          <a:p>
            <a:pPr marL="1257300" lvl="2" indent="-457200"/>
            <a:r>
              <a:rPr lang="en-US" dirty="0">
                <a:latin typeface="Cambria" panose="02040503050406030204" pitchFamily="18" charset="0"/>
                <a:ea typeface="Cambria" panose="02040503050406030204" pitchFamily="18" charset="0"/>
              </a:rPr>
              <a:t>Append the answer to the row.</a:t>
            </a:r>
          </a:p>
          <a:p>
            <a:pPr marL="457200" indent="-457200">
              <a:buAutoNum type="arabicPeriod"/>
            </a:pPr>
            <a:r>
              <a:rPr lang="en-US" dirty="0">
                <a:latin typeface="Cambria" panose="02040503050406030204" pitchFamily="18" charset="0"/>
                <a:ea typeface="Cambria" panose="02040503050406030204" pitchFamily="18" charset="0"/>
              </a:rPr>
              <a:t>Write predictions to a new CSV file.</a:t>
            </a:r>
          </a:p>
          <a:p>
            <a:pPr marL="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519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2000" y="1304193"/>
            <a:ext cx="10668000" cy="5720148"/>
          </a:xfrm>
        </p:spPr>
        <p:txBody>
          <a:bodyPr vert="horz" lIns="91440" tIns="45720" rIns="91440" bIns="45720" rtlCol="0">
            <a:noAutofit/>
          </a:bodyPr>
          <a:lstStyle/>
          <a:p>
            <a:pPr algn="just">
              <a:lnSpc>
                <a:spcPct val="150000"/>
              </a:lnSpc>
            </a:pPr>
            <a:r>
              <a:rPr lang="en-US" sz="1800" dirty="0">
                <a:effectLst/>
                <a:latin typeface="Cambria" panose="02040503050406030204" pitchFamily="18" charset="0"/>
                <a:ea typeface="Calibri" panose="020F0502020204030204" pitchFamily="34" charset="0"/>
                <a:cs typeface="Cordia New" panose="020B0304020202020204" pitchFamily="34" charset="-34"/>
              </a:rPr>
              <a:t>The goal is to improve causal extraction by leveraging Universal Dependencies and hint expressions to capture syntactic and semantic details, tackling challenges like context sensitivity, polysemy, and implicit causation, with uses in event analysis and finance. </a:t>
            </a:r>
            <a:r>
              <a:rPr lang="en-IN" sz="1800" b="1" dirty="0">
                <a:effectLst/>
                <a:latin typeface="Cambria" panose="02040503050406030204" pitchFamily="18" charset="0"/>
                <a:ea typeface="Calibri" panose="020F0502020204030204" pitchFamily="34" charset="0"/>
                <a:cs typeface="Cordia New" panose="020B0304020202020204" pitchFamily="34" charset="-34"/>
              </a:rPr>
              <a:t>[4] [5] [6] [8]</a:t>
            </a:r>
            <a:r>
              <a:rPr lang="en-IN" sz="1800" dirty="0">
                <a:effectLst/>
                <a:latin typeface="Cambria" panose="02040503050406030204" pitchFamily="18" charset="0"/>
              </a:rPr>
              <a:t> </a:t>
            </a:r>
          </a:p>
          <a:p>
            <a:pPr algn="just">
              <a:lnSpc>
                <a:spcPct val="150000"/>
              </a:lnSpc>
            </a:pPr>
            <a:endParaRPr lang="en-IN" sz="1800" kern="100" dirty="0">
              <a:latin typeface="Cambria" panose="02040503050406030204" pitchFamily="18" charset="0"/>
              <a:ea typeface="Calibri" panose="020F0502020204030204" pitchFamily="34" charset="0"/>
              <a:cs typeface="Calibri" panose="020F0502020204030204" pitchFamily="34" charset="0"/>
            </a:endParaRPr>
          </a:p>
          <a:p>
            <a:pPr algn="just">
              <a:lnSpc>
                <a:spcPct val="150000"/>
              </a:lnSpc>
            </a:pPr>
            <a:r>
              <a:rPr lang="en-IN" sz="1800" kern="100" dirty="0">
                <a:effectLst/>
                <a:latin typeface="Cambria" panose="02040503050406030204" pitchFamily="18" charset="0"/>
                <a:ea typeface="Calibri" panose="020F0502020204030204" pitchFamily="34" charset="0"/>
                <a:cs typeface="Calibri" panose="020F0502020204030204" pitchFamily="34" charset="0"/>
              </a:rPr>
              <a:t>This project aims to enhance the identification of implicit causal interactions by addressing challenges in detecting </a:t>
            </a:r>
            <a:r>
              <a:rPr lang="en-IN" sz="1800" kern="100">
                <a:effectLst/>
                <a:latin typeface="Cambria" panose="02040503050406030204" pitchFamily="18" charset="0"/>
                <a:ea typeface="Calibri" panose="020F0502020204030204" pitchFamily="34" charset="0"/>
                <a:cs typeface="Calibri" panose="020F0502020204030204" pitchFamily="34" charset="0"/>
              </a:rPr>
              <a:t>latent links</a:t>
            </a:r>
            <a:r>
              <a:rPr lang="en-IN" sz="1800" kern="100">
                <a:latin typeface="Cambria" panose="02040503050406030204" pitchFamily="18" charset="0"/>
                <a:ea typeface="Calibri" panose="020F0502020204030204" pitchFamily="34" charset="0"/>
                <a:cs typeface="Calibri" panose="020F0502020204030204" pitchFamily="34" charset="0"/>
              </a:rPr>
              <a:t>. </a:t>
            </a:r>
            <a:r>
              <a:rPr lang="en-IN" sz="1800" b="1" kern="100">
                <a:effectLst/>
                <a:latin typeface="Cambria" panose="02040503050406030204" pitchFamily="18" charset="0"/>
                <a:ea typeface="Calibri" panose="020F0502020204030204" pitchFamily="34" charset="0"/>
                <a:cs typeface="Cordia New" panose="020B0304020202020204" pitchFamily="34" charset="-34"/>
              </a:rPr>
              <a:t>[</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12]</a:t>
            </a:r>
            <a:endParaRPr lang="en-IN" sz="1800" b="1" kern="100" dirty="0">
              <a:latin typeface="Cambria" panose="02040503050406030204" pitchFamily="18" charset="0"/>
              <a:ea typeface="Calibri" panose="020F0502020204030204" pitchFamily="34" charset="0"/>
              <a:cs typeface="Cordia New" panose="020B0304020202020204" pitchFamily="34" charset="-34"/>
            </a:endParaRPr>
          </a:p>
          <a:p>
            <a:pPr algn="just">
              <a:lnSpc>
                <a:spcPct val="150000"/>
              </a:lnSpc>
            </a:pPr>
            <a:endParaRPr lang="en-IN" sz="1800" b="1" kern="100" dirty="0">
              <a:effectLst/>
              <a:latin typeface="Cambria" panose="02040503050406030204" pitchFamily="18" charset="0"/>
              <a:ea typeface="Calibri" panose="020F0502020204030204" pitchFamily="34" charset="0"/>
              <a:cs typeface="Cordia New" panose="020B0304020202020204" pitchFamily="34" charset="-34"/>
            </a:endParaRPr>
          </a:p>
          <a:p>
            <a:pPr algn="just">
              <a:lnSpc>
                <a:spcPct val="150000"/>
              </a:lnSpc>
            </a:pPr>
            <a:r>
              <a:rPr lang="en-IN" sz="1800" kern="100" dirty="0">
                <a:effectLst/>
                <a:latin typeface="Cambria" panose="02040503050406030204" pitchFamily="18" charset="0"/>
                <a:ea typeface="Calibri" panose="020F0502020204030204" pitchFamily="34" charset="0"/>
                <a:cs typeface="Cordia New" panose="020B0304020202020204" pitchFamily="34" charset="-34"/>
              </a:rPr>
              <a:t>The focus is on applying causal inference to financial texts by identifying cause-effect links, improving the interpretation of financial outcomes, and developing specialized NLP tools for causality detection. </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[1] [7] [8] [9]</a:t>
            </a:r>
            <a:endParaRPr lang="en-IN" sz="1800" kern="100" dirty="0">
              <a:effectLst/>
              <a:latin typeface="Cambria" panose="02040503050406030204" pitchFamily="18" charset="0"/>
              <a:ea typeface="Calibri" panose="020F0502020204030204" pitchFamily="34" charset="0"/>
              <a:cs typeface="Cordia New" panose="020B0304020202020204" pitchFamily="34" charset="-34"/>
            </a:endParaRPr>
          </a:p>
          <a:p>
            <a:pPr marL="0" indent="0" algn="just">
              <a:lnSpc>
                <a:spcPct val="150000"/>
              </a:lnSpc>
              <a:buNone/>
            </a:pPr>
            <a:endParaRPr lang="en-IN" sz="1800" kern="100" dirty="0">
              <a:latin typeface="Cambria" panose="02040503050406030204" pitchFamily="18" charset="0"/>
              <a:cs typeface="Times New Roman" panose="02020603050405020304" pitchFamily="18" charset="0"/>
            </a:endParaRPr>
          </a:p>
          <a:p>
            <a:pPr algn="just">
              <a:lnSpc>
                <a:spcPct val="150000"/>
              </a:lnSpc>
            </a:pPr>
            <a:endParaRPr lang="en-GB" sz="1800" kern="100"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AFC3A-4A94-8B04-01D5-438924BB0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74737-61FB-6119-9827-AA71E0C0FDA7}"/>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0DEA9CAA-037B-5401-E6B2-D5382F6BCC84}"/>
              </a:ext>
            </a:extLst>
          </p:cNvPr>
          <p:cNvSpPr>
            <a:spLocks noGrp="1"/>
          </p:cNvSpPr>
          <p:nvPr>
            <p:ph idx="1"/>
          </p:nvPr>
        </p:nvSpPr>
        <p:spPr>
          <a:xfrm>
            <a:off x="812800" y="1318703"/>
            <a:ext cx="10668000" cy="3836772"/>
          </a:xfrm>
        </p:spPr>
        <p:txBody>
          <a:bodyPr>
            <a:normAutofit/>
          </a:bodyPr>
          <a:lstStyle/>
          <a:p>
            <a:pPr algn="just">
              <a:lnSpc>
                <a:spcPct val="150000"/>
              </a:lnSpc>
              <a:spcAft>
                <a:spcPts val="800"/>
              </a:spcAft>
              <a:buSzPct val="107000"/>
            </a:pPr>
            <a:r>
              <a:rPr lang="en-IN" sz="1800" kern="100" dirty="0">
                <a:latin typeface="Cambria" panose="02040503050406030204" pitchFamily="18" charset="0"/>
                <a:ea typeface="Calibri" panose="020F0502020204030204" pitchFamily="34" charset="0"/>
                <a:cs typeface="Cordia New" panose="020B0304020202020204" pitchFamily="34" charset="-34"/>
              </a:rPr>
              <a:t>T</a:t>
            </a:r>
            <a:r>
              <a:rPr lang="en-IN" sz="1800" kern="100" dirty="0">
                <a:effectLst/>
                <a:latin typeface="Cambria" panose="02040503050406030204" pitchFamily="18" charset="0"/>
                <a:ea typeface="Calibri" panose="020F0502020204030204" pitchFamily="34" charset="0"/>
                <a:cs typeface="Cordia New" panose="020B0304020202020204" pitchFamily="34" charset="-34"/>
              </a:rPr>
              <a:t>he aim is to explore </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causal inference</a:t>
            </a:r>
            <a:r>
              <a:rPr lang="en-IN" sz="1800" kern="100" dirty="0">
                <a:effectLst/>
                <a:latin typeface="Cambria" panose="02040503050406030204" pitchFamily="18" charset="0"/>
                <a:ea typeface="Calibri" panose="020F0502020204030204" pitchFamily="34" charset="0"/>
                <a:cs typeface="Cordia New" panose="020B0304020202020204" pitchFamily="34" charset="-34"/>
              </a:rPr>
              <a:t> in sectors like banking and insurance by evaluating the effects of economic policies and external shocks on markets, offering clearer insights into financial interactions and aiding informed decision-making.</a:t>
            </a:r>
            <a:r>
              <a:rPr lang="en-IN" sz="1800" b="1" kern="0" dirty="0">
                <a:effectLst/>
                <a:latin typeface="Cambria" panose="02040503050406030204" pitchFamily="18" charset="0"/>
                <a:ea typeface="Calibri" panose="020F0502020204030204" pitchFamily="34" charset="0"/>
                <a:cs typeface="Cordia New" panose="020B0304020202020204" pitchFamily="34" charset="-34"/>
              </a:rPr>
              <a:t> [3] [11]</a:t>
            </a:r>
            <a:endParaRPr lang="en-IN" sz="1800" b="1" kern="100" dirty="0">
              <a:effectLst/>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buSzPct val="107000"/>
            </a:pPr>
            <a:endParaRPr lang="en-IN" sz="1800" b="1" kern="100" dirty="0">
              <a:effectLst/>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spcAft>
                <a:spcPts val="800"/>
              </a:spcAft>
              <a:buSzPct val="107000"/>
            </a:pPr>
            <a:r>
              <a:rPr lang="en-IN" sz="1800" kern="100" dirty="0">
                <a:effectLst/>
                <a:latin typeface="Cambria" panose="02040503050406030204" pitchFamily="18" charset="0"/>
                <a:ea typeface="Calibri" panose="020F0502020204030204" pitchFamily="34" charset="0"/>
                <a:cs typeface="Cordia New" panose="020B0304020202020204" pitchFamily="34" charset="-34"/>
              </a:rPr>
              <a:t>The goal is to develop a generative AI system for Financial Causality Detection to identify and explain cause-effect relationships in English and Spanish datasets, improving methods to detect causal links between financial news and stock market performance, and testing its applicability in real-world trading.</a:t>
            </a:r>
            <a:r>
              <a:rPr lang="en-IN" sz="1800" b="1" kern="100" dirty="0">
                <a:effectLst/>
                <a:latin typeface="Cambria" panose="02040503050406030204" pitchFamily="18" charset="0"/>
                <a:ea typeface="Calibri" panose="020F0502020204030204" pitchFamily="34" charset="0"/>
                <a:cs typeface="Cordia New" panose="020B0304020202020204" pitchFamily="34" charset="-34"/>
              </a:rPr>
              <a:t> [1] [2] [3] [9]</a:t>
            </a:r>
            <a:endParaRPr lang="en-IN" sz="1800" kern="100" dirty="0">
              <a:effectLst/>
              <a:latin typeface="Cambria" panose="02040503050406030204" pitchFamily="18" charset="0"/>
              <a:ea typeface="Calibri" panose="020F0502020204030204" pitchFamily="34" charset="0"/>
              <a:cs typeface="Cordia New" panose="020B0304020202020204" pitchFamily="34" charset="-34"/>
            </a:endParaRPr>
          </a:p>
          <a:p>
            <a:pPr algn="just">
              <a:lnSpc>
                <a:spcPct val="150000"/>
              </a:lnSpc>
              <a:buSzPct val="107000"/>
            </a:pPr>
            <a:endParaRPr lang="en-IN" sz="1800" kern="100" dirty="0">
              <a:effectLst/>
              <a:latin typeface="Cambria" panose="02040503050406030204" pitchFamily="18" charset="0"/>
              <a:ea typeface="Calibri" panose="020F0502020204030204" pitchFamily="34" charset="0"/>
              <a:cs typeface="Times New Roman" panose="02020603050405020304" pitchFamily="18" charset="0"/>
            </a:endParaRPr>
          </a:p>
          <a:p>
            <a:pPr algn="just">
              <a:lnSpc>
                <a:spcPct val="150000"/>
              </a:lnSpc>
              <a:buSzPct val="107000"/>
            </a:pPr>
            <a:endParaRPr lang="en-GB" sz="1800" dirty="0">
              <a:latin typeface="Cambria" panose="02040503050406030204" pitchFamily="18" charset="0"/>
            </a:endParaRPr>
          </a:p>
        </p:txBody>
      </p:sp>
    </p:spTree>
    <p:extLst>
      <p:ext uri="{BB962C8B-B14F-4D97-AF65-F5344CB8AC3E}">
        <p14:creationId xmlns:p14="http://schemas.microsoft.com/office/powerpoint/2010/main" val="29447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F031-139A-55C6-4369-1CCC215076A7}"/>
              </a:ext>
            </a:extLst>
          </p:cNvPr>
          <p:cNvSpPr>
            <a:spLocks noGrp="1"/>
          </p:cNvSpPr>
          <p:nvPr>
            <p:ph type="title"/>
          </p:nvPr>
        </p:nvSpPr>
        <p:spPr/>
        <p:txBody>
          <a:bodyPr/>
          <a:lstStyle/>
          <a:p>
            <a:r>
              <a:rPr lang="en-IN" dirty="0"/>
              <a:t>Introduction to Financial Causality Detection</a:t>
            </a:r>
          </a:p>
        </p:txBody>
      </p:sp>
      <p:sp>
        <p:nvSpPr>
          <p:cNvPr id="3" name="Content Placeholder 2">
            <a:extLst>
              <a:ext uri="{FF2B5EF4-FFF2-40B4-BE49-F238E27FC236}">
                <a16:creationId xmlns:a16="http://schemas.microsoft.com/office/drawing/2014/main" id="{392D964C-53BB-2D36-5152-2F6CAA116422}"/>
              </a:ext>
            </a:extLst>
          </p:cNvPr>
          <p:cNvSpPr>
            <a:spLocks noGrp="1"/>
          </p:cNvSpPr>
          <p:nvPr>
            <p:ph idx="1"/>
          </p:nvPr>
        </p:nvSpPr>
        <p:spPr/>
        <p:txBody>
          <a:bodyPr>
            <a:normAutofit/>
          </a:bodyPr>
          <a:lstStyle/>
          <a:p>
            <a:pPr algn="just">
              <a:lnSpc>
                <a:spcPct val="160000"/>
              </a:lnSpc>
              <a:spcAft>
                <a:spcPts val="600"/>
              </a:spcAft>
            </a:pPr>
            <a:r>
              <a:rPr lang="en-IN" sz="2000" b="1" dirty="0">
                <a:latin typeface="Cambria" panose="02040503050406030204" pitchFamily="18" charset="0"/>
              </a:rPr>
              <a:t>Significance of Financial Causality</a:t>
            </a:r>
            <a:r>
              <a:rPr lang="en-IN" sz="2000" dirty="0">
                <a:latin typeface="Cambria" panose="02040503050406030204" pitchFamily="18" charset="0"/>
              </a:rPr>
              <a:t>: In finance, even small events can trigger significant outcomes, making it critical to detect hidden drivers behind market trends, corporate actions, and economic changes​.</a:t>
            </a:r>
          </a:p>
          <a:p>
            <a:pPr algn="just">
              <a:lnSpc>
                <a:spcPct val="160000"/>
              </a:lnSpc>
              <a:spcAft>
                <a:spcPts val="600"/>
              </a:spcAft>
            </a:pPr>
            <a:r>
              <a:rPr lang="en-IN" sz="2000" b="1" dirty="0">
                <a:latin typeface="Cambria" panose="02040503050406030204" pitchFamily="18" charset="0"/>
              </a:rPr>
              <a:t>Challenges of Financial Language</a:t>
            </a:r>
            <a:r>
              <a:rPr lang="en-IN" sz="2000" dirty="0">
                <a:latin typeface="Cambria" panose="02040503050406030204" pitchFamily="18" charset="0"/>
              </a:rPr>
              <a:t>: Financial documents often include technical jargon, speculative statements, and nuanced phrasing, making causal links difficult to detect​.</a:t>
            </a:r>
          </a:p>
          <a:p>
            <a:pPr algn="just">
              <a:lnSpc>
                <a:spcPct val="160000"/>
              </a:lnSpc>
              <a:spcAft>
                <a:spcPts val="600"/>
              </a:spcAft>
            </a:pPr>
            <a:r>
              <a:rPr lang="en-IN" sz="2000" b="1" dirty="0">
                <a:latin typeface="Cambria" panose="02040503050406030204" pitchFamily="18" charset="0"/>
              </a:rPr>
              <a:t>Current Limitations</a:t>
            </a:r>
            <a:r>
              <a:rPr lang="en-IN" sz="2000" dirty="0">
                <a:latin typeface="Cambria" panose="02040503050406030204" pitchFamily="18" charset="0"/>
              </a:rPr>
              <a:t>: Traditional NLP models struggle with these complexities, as causal relationships are not always explicitly stated​.</a:t>
            </a:r>
            <a:endParaRPr lang="en-GB" sz="2000" dirty="0">
              <a:latin typeface="Cambria" panose="02040503050406030204" pitchFamily="18" charset="0"/>
            </a:endParaRPr>
          </a:p>
          <a:p>
            <a:endParaRPr lang="en-IN" sz="2000" dirty="0"/>
          </a:p>
        </p:txBody>
      </p:sp>
    </p:spTree>
    <p:extLst>
      <p:ext uri="{BB962C8B-B14F-4D97-AF65-F5344CB8AC3E}">
        <p14:creationId xmlns:p14="http://schemas.microsoft.com/office/powerpoint/2010/main" val="60413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Implementation</a:t>
            </a:r>
          </a:p>
        </p:txBody>
      </p:sp>
      <p:sp>
        <p:nvSpPr>
          <p:cNvPr id="3" name="Content Placeholder 2"/>
          <p:cNvSpPr>
            <a:spLocks noGrp="1"/>
          </p:cNvSpPr>
          <p:nvPr>
            <p:ph idx="1"/>
          </p:nvPr>
        </p:nvSpPr>
        <p:spPr/>
        <p:txBody>
          <a:bodyPr/>
          <a:lstStyle/>
          <a:p>
            <a:pPr marL="0" indent="0" algn="just">
              <a:lnSpc>
                <a:spcPct val="120000"/>
              </a:lnSpc>
              <a:buNone/>
            </a:pPr>
            <a:r>
              <a:rPr lang="en-US" altLang="en-GB" b="1" dirty="0">
                <a:latin typeface="Cambria" panose="02040503050406030204" pitchFamily="18" charset="0"/>
                <a:ea typeface="Cambria" panose="02040503050406030204" pitchFamily="18" charset="0"/>
                <a:cs typeface="Times New Roman" panose="02020603050405020304" pitchFamily="18" charset="0"/>
              </a:rPr>
              <a:t>Modules</a:t>
            </a:r>
            <a:endParaRPr lang="en-US" altLang="en-GB" sz="2000" b="1" dirty="0">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20000"/>
              </a:lnSpc>
            </a:pPr>
            <a:r>
              <a:rPr lang="en-US" altLang="en-GB" dirty="0">
                <a:latin typeface="Times New Roman" panose="02020603050405020304" pitchFamily="18" charset="0"/>
                <a:cs typeface="Times New Roman" panose="02020603050405020304" pitchFamily="18" charset="0"/>
              </a:rPr>
              <a:t>Data Ingestion</a:t>
            </a:r>
            <a:endParaRPr lang="en-GB" altLang="en-GB" dirty="0">
              <a:latin typeface="Times New Roman" panose="02020603050405020304" pitchFamily="18" charset="0"/>
              <a:cs typeface="Times New Roman" panose="02020603050405020304" pitchFamily="18" charset="0"/>
            </a:endParaRPr>
          </a:p>
          <a:p>
            <a:pPr marL="0" indent="0" algn="just">
              <a:lnSpc>
                <a:spcPct val="120000"/>
              </a:lnSpc>
            </a:pPr>
            <a:r>
              <a:rPr lang="en-US" altLang="en-GB" dirty="0">
                <a:latin typeface="Times New Roman" panose="02020603050405020304" pitchFamily="18" charset="0"/>
                <a:cs typeface="Times New Roman" panose="02020603050405020304" pitchFamily="18" charset="0"/>
              </a:rPr>
              <a:t>Question-Answering Pipeline</a:t>
            </a:r>
          </a:p>
          <a:p>
            <a:pPr marL="0" indent="0" algn="just">
              <a:lnSpc>
                <a:spcPct val="120000"/>
              </a:lnSpc>
            </a:pPr>
            <a:r>
              <a:rPr lang="en-US" altLang="en-GB" dirty="0">
                <a:latin typeface="Times New Roman" panose="02020603050405020304" pitchFamily="18" charset="0"/>
                <a:cs typeface="Times New Roman" panose="02020603050405020304" pitchFamily="18" charset="0"/>
              </a:rPr>
              <a:t>Answer Extraction</a:t>
            </a:r>
          </a:p>
          <a:p>
            <a:pPr marL="0" indent="0" algn="just">
              <a:lnSpc>
                <a:spcPct val="120000"/>
              </a:lnSpc>
            </a:pPr>
            <a:r>
              <a:rPr lang="en-US" altLang="en-GB" dirty="0">
                <a:latin typeface="Times New Roman" panose="02020603050405020304" pitchFamily="18" charset="0"/>
                <a:cs typeface="Times New Roman" panose="02020603050405020304" pitchFamily="18" charset="0"/>
              </a:rPr>
              <a:t>Output Generation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and Implementation</a:t>
            </a:r>
            <a:endParaRPr lang="en-IN" dirty="0"/>
          </a:p>
        </p:txBody>
      </p:sp>
      <p:pic>
        <p:nvPicPr>
          <p:cNvPr id="3" name="Picture 2">
            <a:extLst>
              <a:ext uri="{FF2B5EF4-FFF2-40B4-BE49-F238E27FC236}">
                <a16:creationId xmlns:a16="http://schemas.microsoft.com/office/drawing/2014/main" id="{ED57980E-5A04-2305-926B-B2B8CFD24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565" y="1366344"/>
            <a:ext cx="2400870" cy="4907455"/>
          </a:xfrm>
          <a:prstGeom prst="rect">
            <a:avLst/>
          </a:prstGeom>
        </p:spPr>
      </p:pic>
      <p:sp>
        <p:nvSpPr>
          <p:cNvPr id="4" name="TextBox 3">
            <a:extLst>
              <a:ext uri="{FF2B5EF4-FFF2-40B4-BE49-F238E27FC236}">
                <a16:creationId xmlns:a16="http://schemas.microsoft.com/office/drawing/2014/main" id="{4148F97E-DB23-452D-8D8B-3CFD13AFCDA0}"/>
              </a:ext>
            </a:extLst>
          </p:cNvPr>
          <p:cNvSpPr txBox="1"/>
          <p:nvPr/>
        </p:nvSpPr>
        <p:spPr>
          <a:xfrm>
            <a:off x="704193" y="966234"/>
            <a:ext cx="2400870" cy="400110"/>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Architecture</a:t>
            </a:r>
            <a:endParaRPr lang="en-IN" sz="2000" b="1" dirty="0">
              <a:latin typeface="Cambria" panose="02040503050406030204" pitchFamily="18" charset="0"/>
              <a:ea typeface="Cambria" panose="0204050305040603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and Implementation</a:t>
            </a:r>
            <a:endParaRPr lang="en-IN" dirty="0"/>
          </a:p>
        </p:txBody>
      </p:sp>
      <p:sp>
        <p:nvSpPr>
          <p:cNvPr id="3" name="Content Placeholder 2"/>
          <p:cNvSpPr>
            <a:spLocks noGrp="1"/>
          </p:cNvSpPr>
          <p:nvPr>
            <p:ph idx="1"/>
          </p:nvPr>
        </p:nvSpPr>
        <p:spPr/>
        <p:txBody>
          <a:bodyPr>
            <a:normAutofit/>
          </a:bodyPr>
          <a:lstStyle/>
          <a:p>
            <a:pPr marL="0" indent="0" algn="just">
              <a:buClr>
                <a:srgbClr val="000000"/>
              </a:buClr>
              <a:buSzPct val="99000"/>
              <a:buNone/>
            </a:pPr>
            <a:r>
              <a:rPr lang="en-US" altLang="en-IN" sz="2000" b="1" dirty="0">
                <a:latin typeface="Cambria" panose="02040503050406030204" pitchFamily="18" charset="0"/>
                <a:cs typeface="Cambria" panose="02040503050406030204" pitchFamily="18" charset="0"/>
              </a:rPr>
              <a:t>Hardware/Software Components</a:t>
            </a:r>
          </a:p>
          <a:p>
            <a:pPr algn="just">
              <a:buClr>
                <a:srgbClr val="000000"/>
              </a:buClr>
              <a:buSzPct val="99000"/>
              <a:buFont typeface="Arial" panose="020B0604020202020204" pitchFamily="34" charset="0"/>
              <a:buChar char="•"/>
            </a:pPr>
            <a:r>
              <a:rPr lang="en-US" altLang="en-IN" sz="2000" b="1" dirty="0">
                <a:latin typeface="Cambria" panose="02040503050406030204" pitchFamily="18" charset="0"/>
                <a:cs typeface="Cambria" panose="02040503050406030204" pitchFamily="18" charset="0"/>
              </a:rPr>
              <a:t>Programming Language:</a:t>
            </a:r>
            <a:r>
              <a:rPr lang="en-US" altLang="en-IN" sz="2000" dirty="0">
                <a:latin typeface="Cambria" panose="02040503050406030204" pitchFamily="18" charset="0"/>
                <a:cs typeface="Cambria" panose="02040503050406030204" pitchFamily="18" charset="0"/>
              </a:rPr>
              <a:t> Python</a:t>
            </a:r>
          </a:p>
          <a:p>
            <a:pPr algn="just">
              <a:buClr>
                <a:srgbClr val="000000"/>
              </a:buClr>
              <a:buSzPct val="99000"/>
              <a:buFont typeface="Arial" panose="020B0604020202020204" pitchFamily="34" charset="0"/>
              <a:buChar char="•"/>
            </a:pPr>
            <a:r>
              <a:rPr lang="en-US" altLang="en-IN" sz="2000" b="1" dirty="0">
                <a:latin typeface="Cambria" panose="02040503050406030204" pitchFamily="18" charset="0"/>
                <a:cs typeface="Cambria" panose="02040503050406030204" pitchFamily="18" charset="0"/>
              </a:rPr>
              <a:t>Libraries and Frameworks:</a:t>
            </a:r>
          </a:p>
          <a:p>
            <a:pPr marL="0" indent="457200" algn="just">
              <a:buClr>
                <a:srgbClr val="000000"/>
              </a:buClr>
              <a:buSzPct val="99000"/>
              <a:buFont typeface="Arial" panose="020B0604020202020204" pitchFamily="34" charset="0"/>
              <a:buNone/>
            </a:pPr>
            <a:r>
              <a:rPr lang="en-US" altLang="en-IN" sz="2000" dirty="0">
                <a:latin typeface="Cambria" panose="02040503050406030204" pitchFamily="18" charset="0"/>
                <a:cs typeface="Cambria" panose="02040503050406030204" pitchFamily="18" charset="0"/>
              </a:rPr>
              <a:t>a. Hugging Face Transformers</a:t>
            </a:r>
          </a:p>
          <a:p>
            <a:pPr marL="0" indent="457200" algn="just">
              <a:buClr>
                <a:srgbClr val="000000"/>
              </a:buClr>
              <a:buSzPct val="99000"/>
              <a:buFont typeface="Arial" panose="020B0604020202020204" pitchFamily="34" charset="0"/>
              <a:buNone/>
            </a:pPr>
            <a:r>
              <a:rPr lang="en-US" altLang="en-IN" sz="2000" dirty="0">
                <a:latin typeface="Cambria" panose="02040503050406030204" pitchFamily="18" charset="0"/>
                <a:cs typeface="Cambria" panose="02040503050406030204" pitchFamily="18" charset="0"/>
              </a:rPr>
              <a:t>b. CSV Module </a:t>
            </a:r>
          </a:p>
          <a:p>
            <a:pPr marL="0" indent="457200" algn="just">
              <a:buClr>
                <a:srgbClr val="000000"/>
              </a:buClr>
              <a:buSzPct val="99000"/>
              <a:buFont typeface="Arial" panose="020B0604020202020204" pitchFamily="34" charset="0"/>
              <a:buNone/>
            </a:pPr>
            <a:r>
              <a:rPr lang="en-US" altLang="en-IN" sz="2000" dirty="0">
                <a:latin typeface="Cambria" panose="02040503050406030204" pitchFamily="18" charset="0"/>
                <a:cs typeface="Cambria" panose="02040503050406030204" pitchFamily="18" charset="0"/>
              </a:rPr>
              <a:t>c. File I/O Utilities.</a:t>
            </a:r>
          </a:p>
          <a:p>
            <a:pPr algn="just">
              <a:buClr>
                <a:srgbClr val="000000"/>
              </a:buClr>
              <a:buSzPct val="99000"/>
              <a:buFont typeface="Arial" panose="020B0604020202020204" pitchFamily="34" charset="0"/>
              <a:buChar char="•"/>
            </a:pPr>
            <a:r>
              <a:rPr lang="en-US" altLang="en-IN" sz="2000" b="1" dirty="0">
                <a:latin typeface="Cambria" panose="02040503050406030204" pitchFamily="18" charset="0"/>
                <a:cs typeface="Cambria" panose="02040503050406030204" pitchFamily="18" charset="0"/>
              </a:rPr>
              <a:t>Pre-Trained Models: </a:t>
            </a:r>
          </a:p>
          <a:p>
            <a:pPr marL="800100" lvl="1" indent="-342900" algn="just">
              <a:buClr>
                <a:srgbClr val="000000"/>
              </a:buClr>
              <a:buSzPct val="99000"/>
              <a:buFont typeface="+mj-lt"/>
              <a:buAutoNum type="alphaLcPeriod"/>
            </a:pPr>
            <a:r>
              <a:rPr lang="en-US" altLang="en-IN" dirty="0" err="1">
                <a:latin typeface="Cambria" panose="02040503050406030204" pitchFamily="18" charset="0"/>
                <a:cs typeface="Cambria" panose="02040503050406030204" pitchFamily="18" charset="0"/>
              </a:rPr>
              <a:t>deepset</a:t>
            </a:r>
            <a:r>
              <a:rPr lang="en-US" altLang="en-IN" dirty="0">
                <a:latin typeface="Cambria" panose="02040503050406030204" pitchFamily="18" charset="0"/>
                <a:cs typeface="Cambria" panose="02040503050406030204" pitchFamily="18" charset="0"/>
              </a:rPr>
              <a:t>/xlm-roberta-large-squad2 (Spanish)</a:t>
            </a:r>
          </a:p>
          <a:p>
            <a:pPr marL="800100" lvl="1" indent="-342900" algn="just">
              <a:buClr>
                <a:srgbClr val="000000"/>
              </a:buClr>
              <a:buSzPct val="99000"/>
              <a:buFont typeface="+mj-lt"/>
              <a:buAutoNum type="alphaLcPeriod"/>
            </a:pPr>
            <a:r>
              <a:rPr lang="en-US" altLang="en-IN" dirty="0" err="1">
                <a:latin typeface="Cambria" panose="02040503050406030204" pitchFamily="18" charset="0"/>
                <a:cs typeface="Cambria" panose="02040503050406030204" pitchFamily="18" charset="0"/>
              </a:rPr>
              <a:t>bert</a:t>
            </a:r>
            <a:r>
              <a:rPr lang="en-US" altLang="en-IN" dirty="0">
                <a:latin typeface="Cambria" panose="02040503050406030204" pitchFamily="18" charset="0"/>
                <a:cs typeface="Cambria" panose="02040503050406030204" pitchFamily="18" charset="0"/>
              </a:rPr>
              <a:t>-large-uncased-whole-word-masking-finetuned-squad (English)</a:t>
            </a:r>
          </a:p>
          <a:p>
            <a:pPr algn="just">
              <a:buClr>
                <a:srgbClr val="000000"/>
              </a:buClr>
              <a:buSzPct val="99000"/>
              <a:buFont typeface="Arial" panose="020B0604020202020204" pitchFamily="34" charset="0"/>
              <a:buChar char="•"/>
            </a:pPr>
            <a:r>
              <a:rPr lang="en-US" altLang="en-IN" sz="2000" dirty="0">
                <a:latin typeface="Cambria" panose="02040503050406030204" pitchFamily="18" charset="0"/>
                <a:cs typeface="Cambria" panose="02040503050406030204" pitchFamily="18" charset="0"/>
              </a:rPr>
              <a:t> </a:t>
            </a:r>
            <a:r>
              <a:rPr lang="en-US" altLang="en-IN" sz="2000" b="1" dirty="0">
                <a:latin typeface="Cambria" panose="02040503050406030204" pitchFamily="18" charset="0"/>
                <a:cs typeface="Cambria" panose="02040503050406030204" pitchFamily="18" charset="0"/>
              </a:rPr>
              <a:t>Execution Environment: </a:t>
            </a:r>
            <a:r>
              <a:rPr lang="en-US" altLang="en-IN" sz="2000" dirty="0">
                <a:latin typeface="Cambria" panose="02040503050406030204" pitchFamily="18" charset="0"/>
                <a:cs typeface="Cambria" panose="02040503050406030204" pitchFamily="18" charset="0"/>
              </a:rPr>
              <a:t>Google </a:t>
            </a:r>
            <a:r>
              <a:rPr lang="en-US" altLang="en-IN" sz="2000" dirty="0" err="1">
                <a:latin typeface="Cambria" panose="02040503050406030204" pitchFamily="18" charset="0"/>
                <a:cs typeface="Cambria" panose="02040503050406030204" pitchFamily="18" charset="0"/>
              </a:rPr>
              <a:t>Colab</a:t>
            </a:r>
            <a:endParaRPr lang="en-US" altLang="en-IN" sz="2000" dirty="0">
              <a:latin typeface="Cambria" panose="02040503050406030204" pitchFamily="18" charset="0"/>
              <a:cs typeface="Cambria" panose="02040503050406030204" pitchFamily="18" charset="0"/>
            </a:endParaRPr>
          </a:p>
          <a:p>
            <a:pPr algn="just"/>
            <a:r>
              <a:rPr lang="en-US" altLang="en-IN" sz="2000" b="1" dirty="0">
                <a:latin typeface="Cambria" panose="02040503050406030204" pitchFamily="18" charset="0"/>
                <a:cs typeface="Cambria" panose="02040503050406030204" pitchFamily="18" charset="0"/>
              </a:rPr>
              <a:t>CPU:</a:t>
            </a:r>
            <a:r>
              <a:rPr lang="en-US" altLang="en-IN" sz="2000" dirty="0">
                <a:latin typeface="Cambria" panose="02040503050406030204" pitchFamily="18" charset="0"/>
                <a:cs typeface="Cambria" panose="02040503050406030204" pitchFamily="18" charset="0"/>
              </a:rPr>
              <a:t> For faster processing of the models and for handling file operations.</a:t>
            </a:r>
          </a:p>
          <a:p>
            <a:pPr algn="just"/>
            <a:r>
              <a:rPr lang="en-US" altLang="en-IN" sz="2000" b="1" dirty="0">
                <a:latin typeface="Cambria" panose="02040503050406030204" pitchFamily="18" charset="0"/>
                <a:cs typeface="Cambria" panose="02040503050406030204" pitchFamily="18" charset="0"/>
              </a:rPr>
              <a:t>Memory (RAM): </a:t>
            </a:r>
            <a:r>
              <a:rPr lang="en-US" altLang="en-IN" sz="2000" dirty="0">
                <a:latin typeface="Cambria" panose="02040503050406030204" pitchFamily="18" charset="0"/>
                <a:cs typeface="Cambria" panose="02040503050406030204" pitchFamily="18" charset="0"/>
              </a:rPr>
              <a:t>For loading and inference.</a:t>
            </a:r>
          </a:p>
          <a:p>
            <a:pPr algn="just"/>
            <a:r>
              <a:rPr lang="en-US" altLang="en-IN" sz="2000" b="1" dirty="0">
                <a:latin typeface="Cambria" panose="02040503050406030204" pitchFamily="18" charset="0"/>
                <a:cs typeface="Cambria" panose="02040503050406030204" pitchFamily="18" charset="0"/>
              </a:rPr>
              <a:t>Storage: </a:t>
            </a:r>
            <a:r>
              <a:rPr lang="en-US" altLang="en-IN" sz="2000" dirty="0">
                <a:latin typeface="Cambria" panose="02040503050406030204" pitchFamily="18" charset="0"/>
                <a:cs typeface="Cambria" panose="02040503050406030204" pitchFamily="18" charset="0"/>
              </a:rPr>
              <a:t>For input and output CSV files.</a:t>
            </a:r>
          </a:p>
          <a:p>
            <a:pPr marL="0" indent="0" algn="just">
              <a:lnSpc>
                <a:spcPct val="120000"/>
              </a:lnSpc>
              <a:buClr>
                <a:srgbClr val="000000"/>
              </a:buClr>
              <a:buSzPct val="99000"/>
              <a:buNone/>
            </a:pPr>
            <a:endParaRPr lang="en-US" altLang="en-IN" sz="2000" dirty="0">
              <a:latin typeface="Cambria" panose="02040503050406030204" pitchFamily="18" charset="0"/>
              <a:cs typeface="Cambria" panose="020405030504060302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p:cNvPicPr>
            <a:picLocks noChangeAspect="1"/>
          </p:cNvPicPr>
          <p:nvPr/>
        </p:nvPicPr>
        <p:blipFill>
          <a:blip r:embed="rId2"/>
          <a:stretch>
            <a:fillRect/>
          </a:stretch>
        </p:blipFill>
        <p:spPr>
          <a:xfrm>
            <a:off x="812800" y="1142999"/>
            <a:ext cx="10668000" cy="3780077"/>
          </a:xfrm>
          <a:prstGeom prst="rect">
            <a:avLst/>
          </a:prstGeom>
        </p:spPr>
      </p:pic>
      <p:sp>
        <p:nvSpPr>
          <p:cNvPr id="5" name="TextBox 4">
            <a:hlinkClick r:id="rId3"/>
          </p:cNvPr>
          <p:cNvSpPr txBox="1"/>
          <p:nvPr/>
        </p:nvSpPr>
        <p:spPr>
          <a:xfrm>
            <a:off x="1309101" y="5304075"/>
            <a:ext cx="9675398" cy="369332"/>
          </a:xfrm>
          <a:prstGeom prst="rect">
            <a:avLst/>
          </a:prstGeom>
          <a:noFill/>
        </p:spPr>
        <p:txBody>
          <a:bodyPr wrap="square" rtlCol="0">
            <a:spAutoFit/>
          </a:bodyPr>
          <a:lstStyle/>
          <a:p>
            <a:pPr algn="ctr"/>
            <a:r>
              <a:rPr lang="en-US" dirty="0">
                <a:solidFill>
                  <a:schemeClr val="accent1">
                    <a:lumMod val="75000"/>
                  </a:schemeClr>
                </a:solidFill>
                <a:latin typeface="Cambria" panose="02040503050406030204" pitchFamily="18" charset="0"/>
              </a:rPr>
              <a:t>https://</a:t>
            </a:r>
            <a:r>
              <a:rPr lang="en-US" dirty="0" err="1">
                <a:solidFill>
                  <a:schemeClr val="accent1">
                    <a:lumMod val="75000"/>
                  </a:schemeClr>
                </a:solidFill>
                <a:latin typeface="Cambria" panose="02040503050406030204" pitchFamily="18" charset="0"/>
              </a:rPr>
              <a:t>prod.teamgantt.com</a:t>
            </a:r>
            <a:r>
              <a:rPr lang="en-US" dirty="0">
                <a:solidFill>
                  <a:schemeClr val="accent1">
                    <a:lumMod val="75000"/>
                  </a:schemeClr>
                </a:solidFill>
                <a:latin typeface="Cambria" panose="02040503050406030204" pitchFamily="18" charset="0"/>
              </a:rPr>
              <a:t>/</a:t>
            </a:r>
            <a:r>
              <a:rPr lang="en-US" dirty="0" err="1">
                <a:solidFill>
                  <a:schemeClr val="accent1">
                    <a:lumMod val="75000"/>
                  </a:schemeClr>
                </a:solidFill>
                <a:latin typeface="Cambria" panose="02040503050406030204" pitchFamily="18" charset="0"/>
              </a:rPr>
              <a:t>gantt</a:t>
            </a:r>
            <a:r>
              <a:rPr lang="en-US" dirty="0">
                <a:solidFill>
                  <a:schemeClr val="accent1">
                    <a:lumMod val="75000"/>
                  </a:schemeClr>
                </a:solidFill>
                <a:latin typeface="Cambria" panose="02040503050406030204" pitchFamily="18" charset="0"/>
              </a:rPr>
              <a:t>/list/?ids=4073182&amp;public_keys=jdMlaW6dZfeu#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a:xfrm>
            <a:off x="761365" y="1143000"/>
            <a:ext cx="10668635" cy="4877435"/>
          </a:xfrm>
        </p:spPr>
        <p:txBody>
          <a:bodyPr>
            <a:noAutofit/>
          </a:bodyPr>
          <a:lstStyle/>
          <a:p>
            <a:pPr algn="just">
              <a:lnSpc>
                <a:spcPct val="150000"/>
              </a:lnSpc>
            </a:pPr>
            <a:r>
              <a:rPr sz="2000" dirty="0">
                <a:latin typeface="Cambria" panose="02040503050406030204" pitchFamily="18" charset="0"/>
              </a:rPr>
              <a:t>CSV file </a:t>
            </a:r>
            <a:r>
              <a:rPr lang="en-IN" sz="2000" dirty="0">
                <a:latin typeface="Cambria" panose="02040503050406030204" pitchFamily="18" charset="0"/>
              </a:rPr>
              <a:t>generated </a:t>
            </a:r>
            <a:r>
              <a:rPr sz="2000" dirty="0">
                <a:latin typeface="Cambria" panose="02040503050406030204" pitchFamily="18" charset="0"/>
              </a:rPr>
              <a:t>with the predicted answers to the questions</a:t>
            </a:r>
            <a:endParaRPr lang="en-IN" sz="2000" dirty="0">
              <a:latin typeface="Cambria" panose="02040503050406030204" pitchFamily="18" charset="0"/>
            </a:endParaRPr>
          </a:p>
          <a:p>
            <a:pPr algn="just">
              <a:lnSpc>
                <a:spcPct val="150000"/>
              </a:lnSpc>
            </a:pPr>
            <a:r>
              <a:rPr lang="en-IN" sz="2000" dirty="0">
                <a:latin typeface="Cambria" panose="02040503050406030204" pitchFamily="18" charset="0"/>
              </a:rPr>
              <a:t>E</a:t>
            </a:r>
            <a:r>
              <a:rPr sz="2000" dirty="0">
                <a:latin typeface="Cambria" panose="02040503050406030204" pitchFamily="18" charset="0"/>
              </a:rPr>
              <a:t>ach row contains the</a:t>
            </a:r>
            <a:r>
              <a:rPr lang="en-US" sz="2000" dirty="0">
                <a:latin typeface="Cambria" panose="02040503050406030204" pitchFamily="18" charset="0"/>
              </a:rPr>
              <a:t> Id,</a:t>
            </a:r>
            <a:r>
              <a:rPr sz="2000" dirty="0">
                <a:latin typeface="Cambria" panose="02040503050406030204" pitchFamily="18" charset="0"/>
              </a:rPr>
              <a:t>  </a:t>
            </a:r>
            <a:r>
              <a:rPr lang="en-IN" sz="2000" dirty="0">
                <a:latin typeface="Cambria" panose="02040503050406030204" pitchFamily="18" charset="0"/>
              </a:rPr>
              <a:t>Text</a:t>
            </a:r>
            <a:r>
              <a:rPr sz="2000" dirty="0">
                <a:latin typeface="Cambria" panose="02040503050406030204" pitchFamily="18" charset="0"/>
              </a:rPr>
              <a:t>, </a:t>
            </a:r>
            <a:r>
              <a:rPr lang="en-IN" sz="2000" dirty="0">
                <a:latin typeface="Cambria" panose="02040503050406030204" pitchFamily="18" charset="0"/>
              </a:rPr>
              <a:t>Q</a:t>
            </a:r>
            <a:r>
              <a:rPr sz="2000" dirty="0" err="1">
                <a:latin typeface="Cambria" panose="02040503050406030204" pitchFamily="18" charset="0"/>
              </a:rPr>
              <a:t>uestion</a:t>
            </a:r>
            <a:r>
              <a:rPr sz="2000" dirty="0">
                <a:latin typeface="Cambria" panose="02040503050406030204" pitchFamily="18" charset="0"/>
              </a:rPr>
              <a:t>, and the</a:t>
            </a:r>
            <a:r>
              <a:rPr lang="en-GB" sz="2000" dirty="0">
                <a:latin typeface="Cambria" panose="02040503050406030204" pitchFamily="18" charset="0"/>
              </a:rPr>
              <a:t> </a:t>
            </a:r>
            <a:r>
              <a:rPr lang="en-IN" sz="2000" dirty="0">
                <a:latin typeface="Cambria" panose="02040503050406030204" pitchFamily="18" charset="0"/>
              </a:rPr>
              <a:t>predicted</a:t>
            </a:r>
            <a:r>
              <a:rPr sz="2000" dirty="0">
                <a:latin typeface="Cambria" panose="02040503050406030204" pitchFamily="18" charset="0"/>
              </a:rPr>
              <a:t> </a:t>
            </a:r>
            <a:r>
              <a:rPr lang="en-IN" sz="2000" dirty="0">
                <a:latin typeface="Cambria" panose="02040503050406030204" pitchFamily="18" charset="0"/>
              </a:rPr>
              <a:t>A</a:t>
            </a:r>
            <a:r>
              <a:rPr sz="2000" dirty="0" err="1">
                <a:latin typeface="Cambria" panose="02040503050406030204" pitchFamily="18" charset="0"/>
              </a:rPr>
              <a:t>nswer</a:t>
            </a:r>
            <a:endParaRPr lang="en-GB" sz="2000" dirty="0">
              <a:latin typeface="Cambria" panose="02040503050406030204" pitchFamily="18" charset="0"/>
            </a:endParaRPr>
          </a:p>
          <a:p>
            <a:pPr algn="just">
              <a:lnSpc>
                <a:spcPct val="150000"/>
              </a:lnSpc>
            </a:pPr>
            <a:r>
              <a:rPr lang="en-GB" sz="2000" dirty="0">
                <a:latin typeface="Cambria" panose="02040503050406030204" pitchFamily="18" charset="0"/>
              </a:rPr>
              <a:t>Causal relationships are extracted from financial texts in Spanish and English</a:t>
            </a:r>
          </a:p>
          <a:p>
            <a:pPr algn="just">
              <a:lnSpc>
                <a:spcPct val="150000"/>
              </a:lnSpc>
            </a:pPr>
            <a:r>
              <a:rPr lang="en-GB" sz="2000" dirty="0">
                <a:latin typeface="Cambria" panose="02040503050406030204" pitchFamily="18" charset="0"/>
              </a:rPr>
              <a:t>Our model is evaluated using the metrics SAS and 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latin typeface="Cambria" panose="02040503050406030204" pitchFamily="18" charset="0"/>
                <a:cs typeface="Cambria" panose="02040503050406030204" pitchFamily="18" charset="0"/>
              </a:rPr>
              <a:t>Our BERT and XLM-</a:t>
            </a:r>
            <a:r>
              <a:rPr lang="en-US" sz="2000" dirty="0" err="1">
                <a:latin typeface="Cambria" panose="02040503050406030204" pitchFamily="18" charset="0"/>
                <a:cs typeface="Cambria" panose="02040503050406030204" pitchFamily="18" charset="0"/>
              </a:rPr>
              <a:t>RoBERTa</a:t>
            </a:r>
            <a:r>
              <a:rPr lang="en-US" sz="2000" dirty="0">
                <a:latin typeface="Cambria" panose="02040503050406030204" pitchFamily="18" charset="0"/>
                <a:cs typeface="Cambria" panose="02040503050406030204" pitchFamily="18" charset="0"/>
              </a:rPr>
              <a:t> based transformer models demonstrated the capability to extract and predict cause-effect relationships from financial data. This system not only enhances the analytical process of complex multi-lingual financial documents but also fosters data-driven decision-making to promote economic stability. While the model did not achieve the best overall performance, it exhibited a strong semantic understanding of the data. However, further refinements and fine tuning would help us achieve better verbatim matching and a better understanding with domain-specific nuances in diverse datasets.</a:t>
            </a:r>
            <a:endParaRPr lang="en-GB" sz="2000" dirty="0">
              <a:latin typeface="Cambria" panose="02040503050406030204" pitchFamily="18" charset="0"/>
              <a:cs typeface="Cambria" panose="020405030504060302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2" name="Google Shape;115;p17"/>
          <p:cNvSpPr txBox="1"/>
          <p:nvPr/>
        </p:nvSpPr>
        <p:spPr>
          <a:xfrm>
            <a:off x="812800" y="3282537"/>
            <a:ext cx="10668000" cy="6739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ctr">
              <a:spcBef>
                <a:spcPts val="0"/>
              </a:spcBef>
              <a:buSzPct val="100000"/>
              <a:buFont typeface="Arial" panose="020B0604020202020204"/>
              <a:buNone/>
            </a:pPr>
            <a:r>
              <a:rPr lang="en-US" dirty="0">
                <a:solidFill>
                  <a:schemeClr val="tx2">
                    <a:lumMod val="60000"/>
                    <a:lumOff val="40000"/>
                  </a:schemeClr>
                </a:solidFill>
                <a:latin typeface="Cambria" panose="02040503050406030204" pitchFamily="18" charset="0"/>
                <a:ea typeface="Cambria" panose="02040503050406030204" pitchFamily="18" charset="0"/>
                <a:hlinkClick r:id="rId3"/>
              </a:rPr>
              <a:t>https://</a:t>
            </a:r>
            <a:r>
              <a:rPr lang="en-US" dirty="0" err="1">
                <a:solidFill>
                  <a:schemeClr val="tx2">
                    <a:lumMod val="60000"/>
                    <a:lumOff val="40000"/>
                  </a:schemeClr>
                </a:solidFill>
                <a:latin typeface="Cambria" panose="02040503050406030204" pitchFamily="18" charset="0"/>
                <a:ea typeface="Cambria" panose="02040503050406030204" pitchFamily="18" charset="0"/>
                <a:hlinkClick r:id="rId3"/>
              </a:rPr>
              <a:t>github.com</a:t>
            </a:r>
            <a:r>
              <a:rPr lang="en-US" dirty="0">
                <a:solidFill>
                  <a:schemeClr val="tx2">
                    <a:lumMod val="60000"/>
                    <a:lumOff val="40000"/>
                  </a:schemeClr>
                </a:solidFill>
                <a:latin typeface="Cambria" panose="02040503050406030204" pitchFamily="18" charset="0"/>
                <a:ea typeface="Cambria" panose="02040503050406030204" pitchFamily="18" charset="0"/>
                <a:hlinkClick r:id="rId3"/>
              </a:rPr>
              <a:t>/Presidency-University-CSE-G39</a:t>
            </a: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342900" indent="-190500" algn="ctr">
              <a:lnSpc>
                <a:spcPct val="200000"/>
              </a:lnSpc>
              <a:spcBef>
                <a:spcPts val="0"/>
              </a:spcBef>
              <a:buSzPct val="100000"/>
              <a:buFont typeface="Arial" panose="020B0604020202020204"/>
              <a:buNone/>
            </a:pP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chemeClr val="tx2">
                  <a:lumMod val="60000"/>
                  <a:lumOff val="40000"/>
                </a:schemeClr>
              </a:solidFill>
              <a:latin typeface="Cambria" panose="02040503050406030204" pitchFamily="18" charset="0"/>
              <a:ea typeface="Cambria" panose="020405030504060302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Google Shape;145;p22"/>
          <p:cNvSpPr txBox="1"/>
          <p:nvPr/>
        </p:nvSpPr>
        <p:spPr>
          <a:xfrm>
            <a:off x="700644" y="1068302"/>
            <a:ext cx="10780156" cy="5225143"/>
          </a:xfrm>
          <a:prstGeom prst="rect">
            <a:avLst/>
          </a:prstGeom>
          <a:noFill/>
          <a:ln>
            <a:noFill/>
          </a:ln>
        </p:spPr>
        <p:txBody>
          <a:bodyPr spcFirstLastPara="1" vert="horz" wrap="square" lIns="91425" tIns="45700" rIns="91425" bIns="45700" rtlCol="0" anchor="t" anchorCtr="0">
            <a:normAutofit lnSpcReduction="10000"/>
          </a:bodyPr>
          <a:lstStyle>
            <a:defPPr>
              <a:defRPr lang="en-US"/>
            </a:defPPr>
            <a:lvl1pPr marL="419100" indent="-342900" algn="just" fontAlgn="base">
              <a:spcBef>
                <a:spcPct val="20000"/>
              </a:spcBef>
              <a:spcAft>
                <a:spcPts val="1200"/>
              </a:spcAft>
              <a:buSzPct val="100000"/>
              <a:buFont typeface="+mj-lt"/>
              <a:buAutoNum type="arabicPeriod" startAt="7"/>
              <a:defRPr>
                <a:solidFill>
                  <a:srgbClr val="000000"/>
                </a:solidFill>
                <a:latin typeface="Cambria" panose="02040503050406030204" pitchFamily="18" charset="0"/>
                <a:ea typeface="Verdana" panose="020B0604030504040204" pitchFamily="34" charset="0"/>
                <a:cs typeface="Verdana" panose="020B0604030504040204" pitchFamily="34" charset="0"/>
              </a:defRPr>
            </a:lvl1pPr>
            <a:lvl2pPr marL="742950" indent="-285750">
              <a:spcBef>
                <a:spcPct val="20000"/>
              </a:spcBef>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2pPr>
            <a:lvl3pPr marL="1143000" indent="-228600">
              <a:spcBef>
                <a:spcPct val="20000"/>
              </a:spcBef>
              <a:buFont typeface="Arial" panose="020B0604020202020204" pitchFamily="34" charset="0"/>
              <a:buChar char="•"/>
              <a:defRPr>
                <a:latin typeface="Verdana" panose="020B0604030504040204" pitchFamily="34" charset="0"/>
                <a:ea typeface="Verdana" panose="020B0604030504040204" pitchFamily="34" charset="0"/>
                <a:cs typeface="Verdana" panose="020B0604030504040204" pitchFamily="34" charset="0"/>
              </a:defRPr>
            </a:lvl3pPr>
            <a:lvl4pPr marL="1600200" indent="-228600">
              <a:spcBef>
                <a:spcPct val="20000"/>
              </a:spcBef>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4pPr>
            <a:lvl5pPr marL="2057400" indent="-228600">
              <a:spcBef>
                <a:spcPct val="20000"/>
              </a:spcBef>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a:buFont typeface="+mj-lt"/>
              <a:buAutoNum type="arabicPeriod"/>
            </a:pPr>
            <a:r>
              <a:rPr lang="en-US" dirty="0"/>
              <a:t>Feder, A., Keith, K. A., Manzoor, E., </a:t>
            </a:r>
            <a:r>
              <a:rPr lang="en-US" dirty="0" err="1"/>
              <a:t>Pryzant</a:t>
            </a:r>
            <a:r>
              <a:rPr lang="en-US" dirty="0"/>
              <a:t>, R., Sridhar, D., Wood-Doughty, Z., Eisenstein, J., Grimmer, J., Reichart, R., Roberts, M. E., Stewart, B. M., Veitch, V., &amp; Yang, D. (2021). Causal inference in natural language processing: estimation, prediction, interpretation and beyond. </a:t>
            </a:r>
            <a:r>
              <a:rPr lang="en-US" dirty="0" err="1"/>
              <a:t>arXiv</a:t>
            </a:r>
            <a:r>
              <a:rPr lang="en-US" dirty="0"/>
              <a:t> (Cornell University). ​</a:t>
            </a:r>
          </a:p>
          <a:p>
            <a:pPr>
              <a:buAutoNum type="arabicPeriod"/>
            </a:pPr>
            <a:r>
              <a:rPr lang="en-US" dirty="0"/>
              <a:t>Day, M.-Y., &amp; Lee, C.-C. (2016). Deep learning for financial sentiment analysis on Finance News Providers. 2016 IEEE/ACM International Conference on Advances in Social Networks Analysis and Mining (ASONAM). ​</a:t>
            </a:r>
          </a:p>
          <a:p>
            <a:pPr>
              <a:buAutoNum type="arabicPeriod"/>
            </a:pPr>
            <a:r>
              <a:rPr lang="en-US" dirty="0"/>
              <a:t>Kumar, S., Vivek, Y., Ravi, V., &amp; Bose, I. (2023). Causal inference for banking finance and insurance a survey. Satyam Kumar.  ​</a:t>
            </a:r>
          </a:p>
          <a:p>
            <a:pPr>
              <a:buAutoNum type="arabicPeriod"/>
            </a:pPr>
            <a:r>
              <a:rPr lang="en-US" dirty="0"/>
              <a:t>Man, H., Nguyen, M., &amp; Nguyen, T. (2022). Event causality identification via generation of important context words. Proceedings of the 11th Joint Conference on Lexical and Computational Semantics, 323–330. ​</a:t>
            </a:r>
          </a:p>
          <a:p>
            <a:pPr>
              <a:buAutoNum type="arabicPeriod"/>
            </a:pPr>
            <a:r>
              <a:rPr lang="en-US" dirty="0" err="1"/>
              <a:t>Sakaji</a:t>
            </a:r>
            <a:r>
              <a:rPr lang="en-US" dirty="0"/>
              <a:t>, H., &amp; Izumi, K. (2023). Financial causality extraction based on Universal Dependencies and Clue expressions. New Generation Computing, 41(4), 839–857. ​</a:t>
            </a:r>
          </a:p>
          <a:p>
            <a:pPr>
              <a:buAutoNum type="arabicPeriod"/>
            </a:pPr>
            <a:r>
              <a:rPr lang="en-US" dirty="0"/>
              <a:t>Yang, J., Han, S. C., &amp; Poon, J. (2022). A survey on extraction of causal relations from natural language text. Knowledge and Information Systems, 64(5), 1161–1186.  ​</a:t>
            </a:r>
          </a:p>
          <a:p>
            <a:pPr>
              <a:buAutoNum type="arabicPeriod"/>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Google Shape;145;p22"/>
          <p:cNvSpPr txBox="1"/>
          <p:nvPr/>
        </p:nvSpPr>
        <p:spPr>
          <a:xfrm>
            <a:off x="812800" y="1112689"/>
            <a:ext cx="10668000" cy="5569527"/>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6200" indent="0" algn="just" fontAlgn="base">
              <a:spcAft>
                <a:spcPts val="1200"/>
              </a:spcAft>
              <a:buSzPct val="100000"/>
              <a:buNone/>
            </a:pPr>
            <a:r>
              <a:rPr lang="en-US" sz="1800" dirty="0">
                <a:solidFill>
                  <a:srgbClr val="000000"/>
                </a:solidFill>
                <a:latin typeface="Cambria" panose="02040503050406030204" pitchFamily="18" charset="0"/>
              </a:rPr>
              <a:t>7. </a:t>
            </a:r>
            <a:r>
              <a:rPr lang="en-US" sz="1800" dirty="0" err="1">
                <a:solidFill>
                  <a:srgbClr val="000000"/>
                </a:solidFill>
                <a:latin typeface="Cambria" panose="02040503050406030204" pitchFamily="18" charset="0"/>
              </a:rPr>
              <a:t>Scaramozzino</a:t>
            </a:r>
            <a:r>
              <a:rPr lang="en-US" sz="1800" dirty="0">
                <a:solidFill>
                  <a:srgbClr val="000000"/>
                </a:solidFill>
                <a:latin typeface="Cambria" panose="02040503050406030204" pitchFamily="18" charset="0"/>
              </a:rPr>
              <a:t> R., </a:t>
            </a:r>
            <a:r>
              <a:rPr lang="en-US" sz="1800" dirty="0" err="1">
                <a:solidFill>
                  <a:srgbClr val="000000"/>
                </a:solidFill>
                <a:latin typeface="Cambria" panose="02040503050406030204" pitchFamily="18" charset="0"/>
              </a:rPr>
              <a:t>Cerchiello</a:t>
            </a:r>
            <a:r>
              <a:rPr lang="en-US" sz="1800" dirty="0">
                <a:solidFill>
                  <a:srgbClr val="000000"/>
                </a:solidFill>
                <a:latin typeface="Cambria" panose="02040503050406030204" pitchFamily="18" charset="0"/>
              </a:rPr>
              <a:t> P., &amp; Aste T. (2021). Information theoretic causality detection between financial and sentiment data. Entropy, 23(5), 621. ​</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Cambria" panose="02040503050406030204" pitchFamily="18" charset="0"/>
              </a:rPr>
              <a:t>8. Mariko D., Abi-</a:t>
            </a:r>
            <a:r>
              <a:rPr lang="en-US" sz="1800" dirty="0" err="1">
                <a:solidFill>
                  <a:srgbClr val="000000"/>
                </a:solidFill>
                <a:latin typeface="Cambria" panose="02040503050406030204" pitchFamily="18" charset="0"/>
              </a:rPr>
              <a:t>Akl</a:t>
            </a:r>
            <a:r>
              <a:rPr lang="en-US" sz="1800" dirty="0">
                <a:solidFill>
                  <a:srgbClr val="000000"/>
                </a:solidFill>
                <a:latin typeface="Cambria" panose="02040503050406030204" pitchFamily="18" charset="0"/>
              </a:rPr>
              <a:t> H., </a:t>
            </a:r>
            <a:r>
              <a:rPr lang="en-US" sz="1800" dirty="0" err="1">
                <a:solidFill>
                  <a:srgbClr val="000000"/>
                </a:solidFill>
                <a:latin typeface="Cambria" panose="02040503050406030204" pitchFamily="18" charset="0"/>
              </a:rPr>
              <a:t>Labidurie</a:t>
            </a:r>
            <a:r>
              <a:rPr lang="en-US" sz="1800" dirty="0">
                <a:solidFill>
                  <a:srgbClr val="000000"/>
                </a:solidFill>
                <a:latin typeface="Cambria" panose="02040503050406030204" pitchFamily="18" charset="0"/>
              </a:rPr>
              <a:t> E., </a:t>
            </a:r>
            <a:r>
              <a:rPr lang="en-US" sz="1800" dirty="0" err="1">
                <a:solidFill>
                  <a:srgbClr val="000000"/>
                </a:solidFill>
                <a:latin typeface="Cambria" panose="02040503050406030204" pitchFamily="18" charset="0"/>
              </a:rPr>
              <a:t>Durfort</a:t>
            </a:r>
            <a:r>
              <a:rPr lang="en-US" sz="1800" dirty="0">
                <a:solidFill>
                  <a:srgbClr val="000000"/>
                </a:solidFill>
                <a:latin typeface="Cambria" panose="02040503050406030204" pitchFamily="18" charset="0"/>
              </a:rPr>
              <a:t> S., de </a:t>
            </a:r>
            <a:r>
              <a:rPr lang="en-US" sz="1800" dirty="0" err="1">
                <a:solidFill>
                  <a:srgbClr val="000000"/>
                </a:solidFill>
                <a:latin typeface="Cambria" panose="02040503050406030204" pitchFamily="18" charset="0"/>
              </a:rPr>
              <a:t>Mazancourt</a:t>
            </a:r>
            <a:r>
              <a:rPr lang="en-US" sz="1800" dirty="0">
                <a:solidFill>
                  <a:srgbClr val="000000"/>
                </a:solidFill>
                <a:latin typeface="Cambria" panose="02040503050406030204" pitchFamily="18" charset="0"/>
              </a:rPr>
              <a:t> H., &amp; El-Haj M. (2020). </a:t>
            </a:r>
            <a:r>
              <a:rPr lang="en-US" sz="1800" i="1" dirty="0">
                <a:solidFill>
                  <a:srgbClr val="000000"/>
                </a:solidFill>
                <a:latin typeface="Cambria" panose="02040503050406030204" pitchFamily="18" charset="0"/>
              </a:rPr>
              <a:t>Financial document      causality detection shared task (</a:t>
            </a:r>
            <a:r>
              <a:rPr lang="en-US" sz="1800" i="1" dirty="0" err="1">
                <a:solidFill>
                  <a:srgbClr val="000000"/>
                </a:solidFill>
                <a:latin typeface="Cambria" panose="02040503050406030204" pitchFamily="18" charset="0"/>
              </a:rPr>
              <a:t>FinCausal</a:t>
            </a:r>
            <a:r>
              <a:rPr lang="en-US" sz="1800" i="1" dirty="0">
                <a:solidFill>
                  <a:srgbClr val="000000"/>
                </a:solidFill>
                <a:latin typeface="Cambria" panose="02040503050406030204" pitchFamily="18" charset="0"/>
              </a:rPr>
              <a:t> 2020)</a:t>
            </a:r>
            <a:r>
              <a:rPr lang="en-US" sz="1800" dirty="0">
                <a:solidFill>
                  <a:srgbClr val="000000"/>
                </a:solidFill>
                <a:latin typeface="Cambria" panose="02040503050406030204" pitchFamily="18" charset="0"/>
              </a:rPr>
              <a:t>. </a:t>
            </a:r>
            <a:r>
              <a:rPr lang="en-US" sz="1800" dirty="0" err="1">
                <a:solidFill>
                  <a:srgbClr val="000000"/>
                </a:solidFill>
                <a:latin typeface="Cambria" panose="02040503050406030204" pitchFamily="18" charset="0"/>
              </a:rPr>
              <a:t>YseopLab</a:t>
            </a:r>
            <a:r>
              <a:rPr lang="en-US" sz="1800" dirty="0">
                <a:solidFill>
                  <a:srgbClr val="000000"/>
                </a:solidFill>
                <a:latin typeface="Cambria" panose="02040503050406030204" pitchFamily="18" charset="0"/>
              </a:rPr>
              <a:t>, France, &amp; Lancaster University, UK. ​</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Cambria" panose="02040503050406030204" pitchFamily="18" charset="0"/>
              </a:rPr>
              <a:t>9. Qu, H., &amp; Kazakov, D. (2019, May). Detecting Causal Links between Financial news and stocks. In 2019   IEEE Conference on Computational Intelligence for Financial Engineering &amp; Economics (</a:t>
            </a:r>
            <a:r>
              <a:rPr lang="en-US" sz="1800" dirty="0" err="1">
                <a:solidFill>
                  <a:srgbClr val="000000"/>
                </a:solidFill>
                <a:latin typeface="Cambria" panose="02040503050406030204" pitchFamily="18" charset="0"/>
              </a:rPr>
              <a:t>CIFEr</a:t>
            </a:r>
            <a:r>
              <a:rPr lang="en-US" sz="1800" dirty="0">
                <a:solidFill>
                  <a:srgbClr val="000000"/>
                </a:solidFill>
                <a:latin typeface="Cambria" panose="02040503050406030204" pitchFamily="18" charset="0"/>
              </a:rPr>
              <a:t>) (pp. 1-8). IEEE.​</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Cambria" panose="02040503050406030204" pitchFamily="18" charset="0"/>
              </a:rPr>
              <a:t>10. Hong, Y., Liu, Y., &amp; Wang, S. (2009). Granger causality in risk and detection of extreme risk spillover between financial markets. Journal of Econometrics, 150(2), 271-287.​</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Arial" panose="020B0604020202020204" pitchFamily="34" charset="0"/>
              </a:rPr>
              <a:t>11. </a:t>
            </a:r>
            <a:r>
              <a:rPr lang="en-US" sz="1800" dirty="0">
                <a:solidFill>
                  <a:srgbClr val="000000"/>
                </a:solidFill>
                <a:latin typeface="Cambria" panose="02040503050406030204" pitchFamily="18" charset="0"/>
              </a:rPr>
              <a:t>Zaremba, A., &amp; Aste, T. (2014). Measures of causality in complex datasets with application to financial data. Entropy, 16(4), 2309-2349.​</a:t>
            </a:r>
            <a:endParaRPr lang="en-US" sz="1800" dirty="0">
              <a:solidFill>
                <a:srgbClr val="000000"/>
              </a:solidFill>
              <a:latin typeface="Arial" panose="020B0604020202020204" pitchFamily="34" charset="0"/>
            </a:endParaRPr>
          </a:p>
          <a:p>
            <a:pPr marL="76200" indent="0" algn="just" fontAlgn="base">
              <a:spcAft>
                <a:spcPts val="1200"/>
              </a:spcAft>
              <a:buSzPct val="100000"/>
              <a:buNone/>
            </a:pPr>
            <a:r>
              <a:rPr lang="en-US" sz="1800" dirty="0">
                <a:solidFill>
                  <a:srgbClr val="000000"/>
                </a:solidFill>
                <a:latin typeface="Cambria" panose="02040503050406030204" pitchFamily="18" charset="0"/>
              </a:rPr>
              <a:t>12. </a:t>
            </a:r>
            <a:r>
              <a:rPr lang="en-US" sz="1800" dirty="0" err="1">
                <a:solidFill>
                  <a:srgbClr val="000000"/>
                </a:solidFill>
                <a:latin typeface="Cambria" panose="02040503050406030204" pitchFamily="18" charset="0"/>
              </a:rPr>
              <a:t>Khetan</a:t>
            </a:r>
            <a:r>
              <a:rPr lang="en-US" sz="1800" dirty="0">
                <a:solidFill>
                  <a:srgbClr val="000000"/>
                </a:solidFill>
                <a:latin typeface="Cambria" panose="02040503050406030204" pitchFamily="18" charset="0"/>
              </a:rPr>
              <a:t>, V., </a:t>
            </a:r>
            <a:r>
              <a:rPr lang="en-US" sz="1800" dirty="0" err="1">
                <a:solidFill>
                  <a:srgbClr val="000000"/>
                </a:solidFill>
                <a:latin typeface="Cambria" panose="02040503050406030204" pitchFamily="18" charset="0"/>
              </a:rPr>
              <a:t>Ramnani</a:t>
            </a:r>
            <a:r>
              <a:rPr lang="en-US" sz="1800" dirty="0">
                <a:solidFill>
                  <a:srgbClr val="000000"/>
                </a:solidFill>
                <a:latin typeface="Cambria" panose="02040503050406030204" pitchFamily="18" charset="0"/>
              </a:rPr>
              <a:t>, R., Anand, M., Sengupta, S., &amp; Fano, A. E. (2020). Causal BERT: Language models for causality detection between events expressed in text. </a:t>
            </a:r>
            <a:r>
              <a:rPr lang="en-US" sz="1800" dirty="0" err="1">
                <a:solidFill>
                  <a:srgbClr val="000000"/>
                </a:solidFill>
                <a:latin typeface="Cambria" panose="02040503050406030204" pitchFamily="18" charset="0"/>
              </a:rPr>
              <a:t>arXiv</a:t>
            </a:r>
            <a:r>
              <a:rPr lang="en-US" sz="1800" dirty="0">
                <a:solidFill>
                  <a:srgbClr val="000000"/>
                </a:solidFill>
                <a:latin typeface="Cambria" panose="02040503050406030204" pitchFamily="18" charset="0"/>
              </a:rPr>
              <a:t> preprint arXiv:2012.05453.​</a:t>
            </a:r>
            <a:endParaRPr lang="en-US" sz="1800" dirty="0">
              <a:solidFill>
                <a:srgbClr val="000000"/>
              </a:solidFill>
              <a:latin typeface="Arial" panose="020B0604020202020204" pitchFamily="34" charset="0"/>
            </a:endParaRPr>
          </a:p>
          <a:p>
            <a:pPr marL="419100" algn="just" fontAlgn="base">
              <a:spcAft>
                <a:spcPts val="1200"/>
              </a:spcAft>
              <a:buSzPct val="100000"/>
              <a:buFont typeface="+mj-lt"/>
              <a:buAutoNum type="arabicPeriod" startAt="7"/>
            </a:pPr>
            <a:endParaRPr lang="en-US" sz="1800" dirty="0">
              <a:solidFill>
                <a:srgbClr val="000000"/>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xfrm>
            <a:off x="812800" y="1668161"/>
            <a:ext cx="6638324" cy="3521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pPr marL="0" indent="0" algn="just">
              <a:lnSpc>
                <a:spcPct val="160000"/>
              </a:lnSpc>
              <a:buNone/>
            </a:pPr>
            <a:r>
              <a:rPr lang="en-IN" b="1" dirty="0">
                <a:latin typeface="Cambria" panose="02040503050406030204" pitchFamily="18" charset="0"/>
              </a:rPr>
              <a:t>Decent Work and Economic Growth (SDG 8)</a:t>
            </a:r>
            <a:r>
              <a:rPr lang="en-IN" dirty="0">
                <a:latin typeface="Cambria" panose="02040503050406030204" pitchFamily="18" charset="0"/>
              </a:rPr>
              <a:t> </a:t>
            </a:r>
          </a:p>
          <a:p>
            <a:pPr algn="just">
              <a:lnSpc>
                <a:spcPct val="160000"/>
              </a:lnSpc>
            </a:pPr>
            <a:r>
              <a:rPr lang="en-IN" dirty="0">
                <a:latin typeface="Cambria" panose="02040503050406030204" pitchFamily="18" charset="0"/>
              </a:rPr>
              <a:t>Enabling better financial decision-making </a:t>
            </a:r>
          </a:p>
          <a:p>
            <a:pPr algn="just">
              <a:lnSpc>
                <a:spcPct val="160000"/>
              </a:lnSpc>
            </a:pPr>
            <a:r>
              <a:rPr lang="en-IN" dirty="0">
                <a:latin typeface="Cambria" panose="02040503050406030204" pitchFamily="18" charset="0"/>
              </a:rPr>
              <a:t>AI-driven detection of causal relationships</a:t>
            </a:r>
          </a:p>
          <a:p>
            <a:pPr algn="just">
              <a:lnSpc>
                <a:spcPct val="160000"/>
              </a:lnSpc>
            </a:pPr>
            <a:r>
              <a:rPr lang="en-IN" dirty="0">
                <a:latin typeface="Cambria" panose="02040503050406030204" pitchFamily="18" charset="0"/>
              </a:rPr>
              <a:t>Promoting economic stability and sustainable growth.</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7903172" y="1820045"/>
            <a:ext cx="3217909" cy="32179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D34EF-7865-FD8F-B24D-27B62D4D5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50281-891A-E584-F912-64342288FE8E}"/>
              </a:ext>
            </a:extLst>
          </p:cNvPr>
          <p:cNvSpPr>
            <a:spLocks noGrp="1"/>
          </p:cNvSpPr>
          <p:nvPr>
            <p:ph type="title"/>
          </p:nvPr>
        </p:nvSpPr>
        <p:spPr/>
        <p:txBody>
          <a:bodyPr/>
          <a:lstStyle/>
          <a:p>
            <a:r>
              <a:rPr lang="en-IN" dirty="0"/>
              <a:t>Introduction to NLP &amp; Generative AI for Finance</a:t>
            </a:r>
            <a:endParaRPr lang="en-GB" dirty="0"/>
          </a:p>
        </p:txBody>
      </p:sp>
      <p:sp>
        <p:nvSpPr>
          <p:cNvPr id="3" name="Content Placeholder 2">
            <a:extLst>
              <a:ext uri="{FF2B5EF4-FFF2-40B4-BE49-F238E27FC236}">
                <a16:creationId xmlns:a16="http://schemas.microsoft.com/office/drawing/2014/main" id="{00D5A791-0101-76FE-B808-5188F6E02C33}"/>
              </a:ext>
            </a:extLst>
          </p:cNvPr>
          <p:cNvSpPr>
            <a:spLocks noGrp="1"/>
          </p:cNvSpPr>
          <p:nvPr>
            <p:ph idx="1"/>
          </p:nvPr>
        </p:nvSpPr>
        <p:spPr>
          <a:xfrm>
            <a:off x="812800" y="1199445"/>
            <a:ext cx="10668000" cy="4952997"/>
          </a:xfrm>
        </p:spPr>
        <p:txBody>
          <a:bodyPr vert="horz" lIns="91440" tIns="45720" rIns="91440" bIns="45720" rtlCol="0">
            <a:normAutofit/>
          </a:bodyPr>
          <a:lstStyle/>
          <a:p>
            <a:pPr algn="just">
              <a:lnSpc>
                <a:spcPct val="150000"/>
              </a:lnSpc>
              <a:spcAft>
                <a:spcPts val="2400"/>
              </a:spcAft>
            </a:pPr>
            <a:r>
              <a:rPr lang="en-IN" sz="2000" b="1" dirty="0">
                <a:latin typeface="Cambria" panose="02040503050406030204" pitchFamily="18" charset="0"/>
              </a:rPr>
              <a:t>Project Aim</a:t>
            </a:r>
            <a:r>
              <a:rPr lang="en-IN" sz="2000" dirty="0">
                <a:latin typeface="Cambria" panose="02040503050406030204" pitchFamily="18" charset="0"/>
              </a:rPr>
              <a:t>: The project aims to combine causal inference with advanced NLP models to improve the detection of cause-effect relationships in financial texts​.</a:t>
            </a:r>
          </a:p>
          <a:p>
            <a:pPr algn="just">
              <a:lnSpc>
                <a:spcPct val="150000"/>
              </a:lnSpc>
              <a:spcAft>
                <a:spcPts val="2400"/>
              </a:spcAft>
            </a:pPr>
            <a:r>
              <a:rPr lang="en-IN" sz="2000" b="1" dirty="0">
                <a:latin typeface="Cambria" panose="02040503050406030204" pitchFamily="18" charset="0"/>
              </a:rPr>
              <a:t>Handling Complex Financial Narratives</a:t>
            </a:r>
            <a:r>
              <a:rPr lang="en-IN" sz="2000" dirty="0">
                <a:latin typeface="Cambria" panose="02040503050406030204" pitchFamily="18" charset="0"/>
              </a:rPr>
              <a:t>: By utilizing specialized datasets from financial reports, the project will capture the nuances and variability of real-world financial events​.</a:t>
            </a:r>
          </a:p>
          <a:p>
            <a:pPr algn="just">
              <a:lnSpc>
                <a:spcPct val="150000"/>
              </a:lnSpc>
              <a:spcAft>
                <a:spcPts val="2400"/>
              </a:spcAft>
            </a:pPr>
            <a:r>
              <a:rPr lang="en-IN" sz="2000" b="1" dirty="0">
                <a:latin typeface="Cambria" panose="02040503050406030204" pitchFamily="18" charset="0"/>
              </a:rPr>
              <a:t>Global Relevance</a:t>
            </a:r>
            <a:r>
              <a:rPr lang="en-IN" sz="2000" dirty="0">
                <a:latin typeface="Cambria" panose="02040503050406030204" pitchFamily="18" charset="0"/>
              </a:rPr>
              <a:t>: The project will also explore multilingual capabilities, expanding the models to </a:t>
            </a:r>
            <a:r>
              <a:rPr lang="en-IN" sz="2000" dirty="0" err="1">
                <a:latin typeface="Cambria" panose="02040503050406030204" pitchFamily="18" charset="0"/>
              </a:rPr>
              <a:t>analyze</a:t>
            </a:r>
            <a:r>
              <a:rPr lang="en-IN" sz="2000" dirty="0">
                <a:latin typeface="Cambria" panose="02040503050406030204" pitchFamily="18" charset="0"/>
              </a:rPr>
              <a:t> financial texts across different languages and markets​.</a:t>
            </a:r>
            <a:endParaRPr lang="en-GB" sz="2000" dirty="0">
              <a:latin typeface="Cambria" panose="02040503050406030204" pitchFamily="18" charset="0"/>
            </a:endParaRPr>
          </a:p>
        </p:txBody>
      </p:sp>
    </p:spTree>
    <p:extLst>
      <p:ext uri="{BB962C8B-B14F-4D97-AF65-F5344CB8AC3E}">
        <p14:creationId xmlns:p14="http://schemas.microsoft.com/office/powerpoint/2010/main" val="324864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3BBE-029B-4216-8C39-D12D491A7634}"/>
              </a:ext>
            </a:extLst>
          </p:cNvPr>
          <p:cNvSpPr>
            <a:spLocks noGrp="1"/>
          </p:cNvSpPr>
          <p:nvPr>
            <p:ph type="title"/>
          </p:nvPr>
        </p:nvSpPr>
        <p:spPr/>
        <p:txBody>
          <a:bodyPr/>
          <a:lstStyle/>
          <a:p>
            <a:r>
              <a:rPr lang="en-US" dirty="0"/>
              <a:t>Publication Details</a:t>
            </a:r>
            <a:endParaRPr lang="en-IN" dirty="0"/>
          </a:p>
        </p:txBody>
      </p:sp>
      <p:sp>
        <p:nvSpPr>
          <p:cNvPr id="3" name="Content Placeholder 2">
            <a:extLst>
              <a:ext uri="{FF2B5EF4-FFF2-40B4-BE49-F238E27FC236}">
                <a16:creationId xmlns:a16="http://schemas.microsoft.com/office/drawing/2014/main" id="{76F4461A-5153-4F85-8265-69122706192C}"/>
              </a:ext>
            </a:extLst>
          </p:cNvPr>
          <p:cNvSpPr>
            <a:spLocks noGrp="1"/>
          </p:cNvSpPr>
          <p:nvPr>
            <p:ph idx="1"/>
          </p:nvPr>
        </p:nvSpPr>
        <p:spPr/>
        <p:txBody>
          <a:bodyPr/>
          <a:lstStyle/>
          <a:p>
            <a:pPr marL="0" indent="0" algn="just">
              <a:lnSpc>
                <a:spcPct val="150000"/>
              </a:lnSpc>
              <a:buNone/>
            </a:pPr>
            <a:r>
              <a:rPr lang="en-US" b="1" dirty="0">
                <a:latin typeface="Cambria" panose="02040503050406030204" pitchFamily="18" charset="0"/>
                <a:ea typeface="Cambria" panose="02040503050406030204" pitchFamily="18" charset="0"/>
              </a:rPr>
              <a:t>Acceptance Mail</a:t>
            </a:r>
          </a:p>
          <a:p>
            <a:pPr marL="0" indent="0" algn="just">
              <a:lnSpc>
                <a:spcPct val="150000"/>
              </a:lnSpc>
              <a:buNone/>
            </a:pPr>
            <a:endParaRPr lang="en-IN"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98007758-909B-49A6-B9C2-27F8137ABEEB}"/>
              </a:ext>
            </a:extLst>
          </p:cNvPr>
          <p:cNvPicPr>
            <a:picLocks noChangeAspect="1"/>
          </p:cNvPicPr>
          <p:nvPr/>
        </p:nvPicPr>
        <p:blipFill>
          <a:blip r:embed="rId2"/>
          <a:stretch>
            <a:fillRect/>
          </a:stretch>
        </p:blipFill>
        <p:spPr>
          <a:xfrm>
            <a:off x="409386" y="1773496"/>
            <a:ext cx="3594539" cy="4244844"/>
          </a:xfrm>
          <a:prstGeom prst="rect">
            <a:avLst/>
          </a:prstGeom>
        </p:spPr>
      </p:pic>
      <p:pic>
        <p:nvPicPr>
          <p:cNvPr id="8" name="Picture 7">
            <a:extLst>
              <a:ext uri="{FF2B5EF4-FFF2-40B4-BE49-F238E27FC236}">
                <a16:creationId xmlns:a16="http://schemas.microsoft.com/office/drawing/2014/main" id="{6371452F-7DBF-4C2F-9E58-4F2F348DCF9D}"/>
              </a:ext>
            </a:extLst>
          </p:cNvPr>
          <p:cNvPicPr>
            <a:picLocks noChangeAspect="1"/>
          </p:cNvPicPr>
          <p:nvPr/>
        </p:nvPicPr>
        <p:blipFill>
          <a:blip r:embed="rId3"/>
          <a:stretch>
            <a:fillRect/>
          </a:stretch>
        </p:blipFill>
        <p:spPr>
          <a:xfrm>
            <a:off x="4118314" y="1773496"/>
            <a:ext cx="3809051" cy="4244844"/>
          </a:xfrm>
          <a:prstGeom prst="rect">
            <a:avLst/>
          </a:prstGeom>
        </p:spPr>
      </p:pic>
      <p:pic>
        <p:nvPicPr>
          <p:cNvPr id="10" name="Picture 9">
            <a:extLst>
              <a:ext uri="{FF2B5EF4-FFF2-40B4-BE49-F238E27FC236}">
                <a16:creationId xmlns:a16="http://schemas.microsoft.com/office/drawing/2014/main" id="{D40DAF09-F76C-42D1-B5E3-30D3E42945DA}"/>
              </a:ext>
            </a:extLst>
          </p:cNvPr>
          <p:cNvPicPr>
            <a:picLocks noChangeAspect="1"/>
          </p:cNvPicPr>
          <p:nvPr/>
        </p:nvPicPr>
        <p:blipFill>
          <a:blip r:embed="rId4"/>
          <a:stretch>
            <a:fillRect/>
          </a:stretch>
        </p:blipFill>
        <p:spPr>
          <a:xfrm>
            <a:off x="8041754" y="1773496"/>
            <a:ext cx="3706549" cy="4244844"/>
          </a:xfrm>
          <a:prstGeom prst="rect">
            <a:avLst/>
          </a:prstGeom>
        </p:spPr>
      </p:pic>
    </p:spTree>
    <p:extLst>
      <p:ext uri="{BB962C8B-B14F-4D97-AF65-F5344CB8AC3E}">
        <p14:creationId xmlns:p14="http://schemas.microsoft.com/office/powerpoint/2010/main" val="1770584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A509-EECE-4954-93EB-706C9B19C54F}"/>
              </a:ext>
            </a:extLst>
          </p:cNvPr>
          <p:cNvSpPr>
            <a:spLocks noGrp="1"/>
          </p:cNvSpPr>
          <p:nvPr>
            <p:ph type="title"/>
          </p:nvPr>
        </p:nvSpPr>
        <p:spPr/>
        <p:txBody>
          <a:bodyPr/>
          <a:lstStyle/>
          <a:p>
            <a:r>
              <a:rPr lang="en-US" dirty="0"/>
              <a:t>Publication Details</a:t>
            </a:r>
            <a:endParaRPr lang="en-IN" dirty="0"/>
          </a:p>
        </p:txBody>
      </p:sp>
      <p:pic>
        <p:nvPicPr>
          <p:cNvPr id="5" name="Content Placeholder 4">
            <a:extLst>
              <a:ext uri="{FF2B5EF4-FFF2-40B4-BE49-F238E27FC236}">
                <a16:creationId xmlns:a16="http://schemas.microsoft.com/office/drawing/2014/main" id="{D90E1D49-2E98-413D-9623-8E82BCAEA321}"/>
              </a:ext>
            </a:extLst>
          </p:cNvPr>
          <p:cNvPicPr>
            <a:picLocks noGrp="1" noChangeAspect="1"/>
          </p:cNvPicPr>
          <p:nvPr>
            <p:ph idx="1"/>
          </p:nvPr>
        </p:nvPicPr>
        <p:blipFill>
          <a:blip r:embed="rId2"/>
          <a:stretch>
            <a:fillRect/>
          </a:stretch>
        </p:blipFill>
        <p:spPr>
          <a:xfrm>
            <a:off x="1423206" y="1189425"/>
            <a:ext cx="3876764" cy="4732867"/>
          </a:xfrm>
        </p:spPr>
      </p:pic>
      <p:pic>
        <p:nvPicPr>
          <p:cNvPr id="7" name="Picture 6">
            <a:extLst>
              <a:ext uri="{FF2B5EF4-FFF2-40B4-BE49-F238E27FC236}">
                <a16:creationId xmlns:a16="http://schemas.microsoft.com/office/drawing/2014/main" id="{03BAE56B-3193-434C-9247-30FC3AB0894E}"/>
              </a:ext>
            </a:extLst>
          </p:cNvPr>
          <p:cNvPicPr>
            <a:picLocks noChangeAspect="1"/>
          </p:cNvPicPr>
          <p:nvPr/>
        </p:nvPicPr>
        <p:blipFill>
          <a:blip r:embed="rId3"/>
          <a:stretch>
            <a:fillRect/>
          </a:stretch>
        </p:blipFill>
        <p:spPr>
          <a:xfrm>
            <a:off x="6892032" y="1189425"/>
            <a:ext cx="4123212" cy="4757986"/>
          </a:xfrm>
          <a:prstGeom prst="rect">
            <a:avLst/>
          </a:prstGeom>
        </p:spPr>
      </p:pic>
    </p:spTree>
    <p:extLst>
      <p:ext uri="{BB962C8B-B14F-4D97-AF65-F5344CB8AC3E}">
        <p14:creationId xmlns:p14="http://schemas.microsoft.com/office/powerpoint/2010/main" val="2894040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8D14-0567-4250-B9CD-3191DB174FAB}"/>
              </a:ext>
            </a:extLst>
          </p:cNvPr>
          <p:cNvSpPr>
            <a:spLocks noGrp="1"/>
          </p:cNvSpPr>
          <p:nvPr>
            <p:ph type="title"/>
          </p:nvPr>
        </p:nvSpPr>
        <p:spPr/>
        <p:txBody>
          <a:bodyPr/>
          <a:lstStyle/>
          <a:p>
            <a:r>
              <a:rPr lang="en-US" dirty="0"/>
              <a:t>Achievements</a:t>
            </a:r>
            <a:endParaRPr lang="en-IN" dirty="0"/>
          </a:p>
        </p:txBody>
      </p:sp>
      <p:sp>
        <p:nvSpPr>
          <p:cNvPr id="3" name="Content Placeholder 2">
            <a:extLst>
              <a:ext uri="{FF2B5EF4-FFF2-40B4-BE49-F238E27FC236}">
                <a16:creationId xmlns:a16="http://schemas.microsoft.com/office/drawing/2014/main" id="{A65828CA-1C44-48FE-92F9-C081234C81C8}"/>
              </a:ext>
            </a:extLst>
          </p:cNvPr>
          <p:cNvSpPr>
            <a:spLocks noGrp="1"/>
          </p:cNvSpPr>
          <p:nvPr>
            <p:ph idx="1"/>
          </p:nvPr>
        </p:nvSpPr>
        <p:spPr/>
        <p:txBody>
          <a:bodyPr/>
          <a:lstStyle/>
          <a:p>
            <a:pPr marL="0" indent="0" algn="just">
              <a:lnSpc>
                <a:spcPct val="150000"/>
              </a:lnSpc>
              <a:buNone/>
            </a:pPr>
            <a:r>
              <a:rPr lang="en-US" dirty="0">
                <a:latin typeface="Cambria" panose="02040503050406030204" pitchFamily="18" charset="0"/>
                <a:ea typeface="Cambria" panose="02040503050406030204" pitchFamily="18" charset="0"/>
              </a:rPr>
              <a:t>The Joint Workshop of the 9th Financial Technology and Natural Language Processing (</a:t>
            </a:r>
            <a:r>
              <a:rPr lang="en-US" dirty="0" err="1">
                <a:latin typeface="Cambria" panose="02040503050406030204" pitchFamily="18" charset="0"/>
                <a:ea typeface="Cambria" panose="02040503050406030204" pitchFamily="18" charset="0"/>
              </a:rPr>
              <a:t>FinNLP</a:t>
            </a:r>
            <a:r>
              <a:rPr lang="en-US" dirty="0">
                <a:latin typeface="Cambria" panose="02040503050406030204" pitchFamily="18" charset="0"/>
                <a:ea typeface="Cambria" panose="02040503050406030204" pitchFamily="18" charset="0"/>
              </a:rPr>
              <a:t>), the 6th Financial Narrative Processing (FNP), and the 1st Workshop on Large Language Models for Finance and Legal (</a:t>
            </a:r>
            <a:r>
              <a:rPr lang="en-US" dirty="0" err="1">
                <a:latin typeface="Cambria" panose="02040503050406030204" pitchFamily="18" charset="0"/>
                <a:ea typeface="Cambria" panose="02040503050406030204" pitchFamily="18" charset="0"/>
              </a:rPr>
              <a:t>LLMFinLegal</a:t>
            </a:r>
            <a:r>
              <a:rPr lang="en-US" dirty="0">
                <a:latin typeface="Cambria" panose="02040503050406030204" pitchFamily="18" charset="0"/>
                <a:ea typeface="Cambria" panose="02040503050406030204" pitchFamily="18" charset="0"/>
              </a:rPr>
              <a:t>) is scheduled on </a:t>
            </a:r>
            <a:r>
              <a:rPr lang="en-US" b="1" dirty="0">
                <a:latin typeface="Cambria" panose="02040503050406030204" pitchFamily="18" charset="0"/>
                <a:ea typeface="Cambria" panose="02040503050406030204" pitchFamily="18" charset="0"/>
              </a:rPr>
              <a:t>19th and 20th January, 2025</a:t>
            </a:r>
            <a:r>
              <a:rPr lang="en-US" dirty="0">
                <a:latin typeface="Cambria" panose="02040503050406030204" pitchFamily="18" charset="0"/>
                <a:ea typeface="Cambria" panose="02040503050406030204" pitchFamily="18" charset="0"/>
              </a:rPr>
              <a:t>. </a:t>
            </a:r>
          </a:p>
          <a:p>
            <a:pPr marL="0" indent="0" algn="just">
              <a:lnSpc>
                <a:spcPct val="150000"/>
              </a:lnSpc>
              <a:buNone/>
            </a:pPr>
            <a:r>
              <a:rPr lang="en-US" dirty="0">
                <a:latin typeface="Cambria" panose="02040503050406030204" pitchFamily="18" charset="0"/>
                <a:ea typeface="Cambria" panose="02040503050406030204" pitchFamily="18" charset="0"/>
              </a:rPr>
              <a:t>Forty teams signed up, and half of them submitted datasets. In the end, </a:t>
            </a:r>
            <a:r>
              <a:rPr lang="en-US" b="1" dirty="0">
                <a:latin typeface="Cambria" panose="02040503050406030204" pitchFamily="18" charset="0"/>
                <a:ea typeface="Cambria" panose="02040503050406030204" pitchFamily="18" charset="0"/>
              </a:rPr>
              <a:t>11 teams in each subtask (EN and ES) completed their submissions. </a:t>
            </a:r>
            <a:endParaRPr lang="en-IN" b="1" dirty="0">
              <a:latin typeface="Cambria" panose="02040503050406030204" pitchFamily="18" charset="0"/>
              <a:ea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3931079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729E-875D-4259-B325-A9068C41A8AE}"/>
              </a:ext>
            </a:extLst>
          </p:cNvPr>
          <p:cNvSpPr>
            <a:spLocks noGrp="1"/>
          </p:cNvSpPr>
          <p:nvPr>
            <p:ph type="title"/>
          </p:nvPr>
        </p:nvSpPr>
        <p:spPr/>
        <p:txBody>
          <a:bodyPr/>
          <a:lstStyle/>
          <a:p>
            <a:r>
              <a:rPr lang="en-US" dirty="0"/>
              <a:t>Achievements</a:t>
            </a:r>
            <a:endParaRPr lang="en-IN" dirty="0"/>
          </a:p>
        </p:txBody>
      </p:sp>
      <p:pic>
        <p:nvPicPr>
          <p:cNvPr id="5" name="Content Placeholder 4">
            <a:extLst>
              <a:ext uri="{FF2B5EF4-FFF2-40B4-BE49-F238E27FC236}">
                <a16:creationId xmlns:a16="http://schemas.microsoft.com/office/drawing/2014/main" id="{2748AD77-785B-4985-A16E-4DDCF7078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331" y="1038194"/>
            <a:ext cx="11144469" cy="4781611"/>
          </a:xfrm>
        </p:spPr>
      </p:pic>
      <p:sp>
        <p:nvSpPr>
          <p:cNvPr id="3" name="Rectangle 2">
            <a:extLst>
              <a:ext uri="{FF2B5EF4-FFF2-40B4-BE49-F238E27FC236}">
                <a16:creationId xmlns:a16="http://schemas.microsoft.com/office/drawing/2014/main" id="{C72C4FB9-B2E8-5F63-E829-ADC8F60DBC1F}"/>
              </a:ext>
            </a:extLst>
          </p:cNvPr>
          <p:cNvSpPr/>
          <p:nvPr/>
        </p:nvSpPr>
        <p:spPr>
          <a:xfrm>
            <a:off x="821765" y="4867835"/>
            <a:ext cx="10124141" cy="295836"/>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0292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CE1A-7FFE-4BDE-98B2-F52B089C6576}"/>
              </a:ext>
            </a:extLst>
          </p:cNvPr>
          <p:cNvSpPr>
            <a:spLocks noGrp="1"/>
          </p:cNvSpPr>
          <p:nvPr>
            <p:ph type="title"/>
          </p:nvPr>
        </p:nvSpPr>
        <p:spPr/>
        <p:txBody>
          <a:bodyPr/>
          <a:lstStyle/>
          <a:p>
            <a:r>
              <a:rPr lang="en-US" dirty="0"/>
              <a:t>Achievements</a:t>
            </a:r>
            <a:endParaRPr lang="en-IN" dirty="0"/>
          </a:p>
        </p:txBody>
      </p:sp>
      <p:pic>
        <p:nvPicPr>
          <p:cNvPr id="5" name="Picture 4">
            <a:extLst>
              <a:ext uri="{FF2B5EF4-FFF2-40B4-BE49-F238E27FC236}">
                <a16:creationId xmlns:a16="http://schemas.microsoft.com/office/drawing/2014/main" id="{9AC13FA6-6343-4928-B84A-99FB84C69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19" y="1104405"/>
            <a:ext cx="10943681" cy="4880469"/>
          </a:xfrm>
          <a:prstGeom prst="rect">
            <a:avLst/>
          </a:prstGeom>
        </p:spPr>
      </p:pic>
      <p:sp>
        <p:nvSpPr>
          <p:cNvPr id="3" name="Rectangle 2">
            <a:extLst>
              <a:ext uri="{FF2B5EF4-FFF2-40B4-BE49-F238E27FC236}">
                <a16:creationId xmlns:a16="http://schemas.microsoft.com/office/drawing/2014/main" id="{1806A77A-3B64-DFE6-1DE5-B2BC44E86D54}"/>
              </a:ext>
            </a:extLst>
          </p:cNvPr>
          <p:cNvSpPr/>
          <p:nvPr/>
        </p:nvSpPr>
        <p:spPr>
          <a:xfrm>
            <a:off x="911415" y="4957485"/>
            <a:ext cx="10124141" cy="295836"/>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4901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62000" y="1138845"/>
            <a:ext cx="10668000" cy="4952997"/>
          </a:xfrm>
        </p:spPr>
        <p:txBody>
          <a:bodyPr>
            <a:normAutofit fontScale="70000" lnSpcReduction="20000"/>
          </a:bodyPr>
          <a:lstStyle/>
          <a:p>
            <a:pPr marL="0" indent="0" algn="just">
              <a:lnSpc>
                <a:spcPct val="107000"/>
              </a:lnSpc>
              <a:spcAft>
                <a:spcPts val="800"/>
              </a:spcAft>
              <a:buNone/>
            </a:pP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1. Text Mining and Sentiment Analysis [2]</a:t>
            </a:r>
            <a:endParaRPr 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Text mining and sentiment analysis involve extracting useful information from large amounts of text data, such as financial news, and categorizing sentiment (positive, negative, or neutral). Early approaches used machine learning models like </a:t>
            </a: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Support Vector Machines (SVM) </a:t>
            </a: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combined with lexicons for sentiment detection and stock market prediction.</a:t>
            </a:r>
            <a:endParaRPr lang="en-IN" sz="2900"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2. Causal Inference in Machine Learning [3]:</a:t>
            </a:r>
            <a:endParaRPr 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Causal inference methods such as Granger Causality and Bayesian Networks are employed to detect causal relationships between financial events and their outcomes. These methods examine time series data to predict future financial behaviour based on past patterns and causes.</a:t>
            </a:r>
            <a:endParaRPr lang="en-IN" sz="2900"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3. Causality in Natural Language Processing (NLP) [1][3]:</a:t>
            </a:r>
            <a:endParaRPr 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NLP models extract causal relationships from text data, using methods like rule-based systems, machine learning, and deep learning models. Recent advancements incorporate </a:t>
            </a: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Causal Graphical Models</a:t>
            </a: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 and </a:t>
            </a:r>
            <a:r>
              <a:rPr 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counterfactual reasoning</a:t>
            </a:r>
            <a:r>
              <a:rPr lang="en-IN" sz="2900" kern="100" dirty="0">
                <a:effectLst/>
                <a:latin typeface="Cambria" panose="02040503050406030204" pitchFamily="18" charset="0"/>
                <a:ea typeface="Calibri" panose="020F0502020204030204" pitchFamily="34" charset="0"/>
                <a:cs typeface="Mangal" panose="02040503050203030202" pitchFamily="18" charset="0"/>
                <a:sym typeface="+mn-ea"/>
              </a:rPr>
              <a:t> to estimate causal effects from text.</a:t>
            </a:r>
            <a:endParaRPr lang="en-IN" sz="2900" kern="100" dirty="0">
              <a:effectLst/>
              <a:latin typeface="Cambria" panose="02040503050406030204" pitchFamily="18" charset="0"/>
              <a:ea typeface="Calibri" panose="020F0502020204030204" pitchFamily="34" charset="0"/>
              <a:cs typeface="Mangal" panose="02040503050203030202" pitchFamily="18" charset="0"/>
            </a:endParaRP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Literature Review</a:t>
            </a:r>
            <a:endParaRPr lang="en-US"/>
          </a:p>
        </p:txBody>
      </p:sp>
      <p:sp>
        <p:nvSpPr>
          <p:cNvPr id="3" name="Content Placeholder 2"/>
          <p:cNvSpPr>
            <a:spLocks noGrp="1"/>
          </p:cNvSpPr>
          <p:nvPr>
            <p:ph idx="1"/>
          </p:nvPr>
        </p:nvSpPr>
        <p:spPr>
          <a:xfrm>
            <a:off x="762000" y="1165861"/>
            <a:ext cx="10668000" cy="4952997"/>
          </a:xfrm>
        </p:spPr>
        <p:txBody>
          <a:bodyPr>
            <a:normAutofit fontScale="70000" lnSpcReduction="20000"/>
          </a:bodyPr>
          <a:lstStyle/>
          <a:p>
            <a:pPr marL="0" indent="0" algn="just">
              <a:spcAft>
                <a:spcPts val="1400"/>
              </a:spcAft>
              <a:buNone/>
            </a:pPr>
            <a:r>
              <a:rPr lang="en-US" altLang="en-IN" sz="2900" b="1" kern="100" dirty="0">
                <a:effectLst/>
                <a:latin typeface="Cambria" panose="02040503050406030204" pitchFamily="18" charset="0"/>
                <a:ea typeface="Calibri" panose="020F0502020204030204" pitchFamily="34" charset="0"/>
                <a:cs typeface="Cambria" panose="02040503050406030204" pitchFamily="18" charset="0"/>
                <a:sym typeface="+mn-ea"/>
              </a:rPr>
              <a:t>4. </a:t>
            </a:r>
            <a:r>
              <a:rPr lang="en-IN" sz="2900" b="1" kern="100" dirty="0">
                <a:effectLst/>
                <a:latin typeface="Cambria" panose="02040503050406030204" pitchFamily="18" charset="0"/>
                <a:ea typeface="Calibri" panose="020F0502020204030204" pitchFamily="34" charset="0"/>
                <a:cs typeface="Cambria" panose="02040503050406030204" pitchFamily="18" charset="0"/>
                <a:sym typeface="+mn-ea"/>
              </a:rPr>
              <a:t>Deep Learning for Financial Sentiment and Causality Detection [2][3]:</a:t>
            </a:r>
            <a:endParaRPr lang="en-IN" sz="2900" b="0" dirty="0">
              <a:latin typeface="Cambria" panose="02040503050406030204" pitchFamily="18" charset="0"/>
              <a:cs typeface="Cambria" panose="02040503050406030204" pitchFamily="18" charset="0"/>
            </a:endParaRPr>
          </a:p>
          <a:p>
            <a:pPr marL="0" indent="0" algn="just">
              <a:spcAft>
                <a:spcPts val="1400"/>
              </a:spcAft>
              <a:buNone/>
            </a:pPr>
            <a:r>
              <a:rPr lang="en-IN" sz="2900" kern="100" dirty="0">
                <a:effectLst/>
                <a:latin typeface="Cambria" panose="02040503050406030204" pitchFamily="18" charset="0"/>
                <a:ea typeface="Calibri" panose="020F0502020204030204" pitchFamily="34" charset="0"/>
                <a:cs typeface="Cambria" panose="02040503050406030204" pitchFamily="18" charset="0"/>
                <a:sym typeface="+mn-ea"/>
              </a:rPr>
              <a:t>Deep </a:t>
            </a:r>
            <a:r>
              <a:rPr lang="en-IN" sz="2900" dirty="0">
                <a:latin typeface="Cambria" panose="02040503050406030204" pitchFamily="18" charset="0"/>
                <a:cs typeface="Cambria" panose="02040503050406030204" pitchFamily="18" charset="0"/>
                <a:sym typeface="+mn-ea"/>
              </a:rPr>
              <a:t>learning models, including Recurrent Neural Networks (RNNs) and transformers, are used for detecting sentiment and causality in financial documents. These models analyse the text to predict financial outcomes and identify causal triggers from news and reports​.</a:t>
            </a:r>
            <a:endParaRPr lang="en-IN" sz="2900" b="0" dirty="0">
              <a:latin typeface="Cambria" panose="02040503050406030204" pitchFamily="18" charset="0"/>
              <a:cs typeface="Cambria" panose="02040503050406030204" pitchFamily="18" charset="0"/>
            </a:endParaRPr>
          </a:p>
          <a:p>
            <a:pPr marL="0" algn="just">
              <a:spcAft>
                <a:spcPts val="1400"/>
              </a:spcAft>
              <a:buClrTx/>
              <a:buSzTx/>
              <a:buNone/>
            </a:pPr>
            <a:r>
              <a:rPr lang="en-US" alt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5. Knowledge-Based Approaches [6]: </a:t>
            </a:r>
            <a:endParaRPr lang="en-US" alt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algn="just">
              <a:spcAft>
                <a:spcPts val="1400"/>
              </a:spcAft>
              <a:buClrTx/>
              <a:buSzTx/>
              <a:buNone/>
            </a:pPr>
            <a:r>
              <a:rPr lang="en-IN" sz="2900" kern="100" dirty="0">
                <a:effectLst/>
                <a:latin typeface="Cambria" panose="02040503050406030204" pitchFamily="18" charset="0"/>
                <a:ea typeface="Calibri" panose="020F0502020204030204" pitchFamily="34" charset="0"/>
                <a:cs typeface="Cambria" panose="02040503050406030204" pitchFamily="18" charset="0"/>
                <a:sym typeface="+mn-ea"/>
              </a:rPr>
              <a:t>These methods use manually crafted rules and predefined syntactic or semantic patterns to identify causal relationships. For example, they apply patterns involving causal connectives like "because" or "since." </a:t>
            </a:r>
            <a:endParaRPr lang="en-IN" sz="2900" b="0" kern="100" dirty="0">
              <a:effectLst/>
              <a:latin typeface="Cambria" panose="02040503050406030204" pitchFamily="18" charset="0"/>
              <a:ea typeface="Calibri" panose="020F0502020204030204" pitchFamily="34" charset="0"/>
              <a:cs typeface="Cambria" panose="02040503050406030204" pitchFamily="18" charset="0"/>
            </a:endParaRPr>
          </a:p>
          <a:p>
            <a:pPr marL="0" algn="just">
              <a:spcAft>
                <a:spcPts val="1400"/>
              </a:spcAft>
              <a:buClrTx/>
              <a:buSzTx/>
              <a:buNone/>
            </a:pPr>
            <a:r>
              <a:rPr lang="en-US" altLang="en-IN" sz="2900" b="1" kern="100" dirty="0">
                <a:effectLst/>
                <a:latin typeface="Cambria" panose="02040503050406030204" pitchFamily="18" charset="0"/>
                <a:ea typeface="Calibri" panose="020F0502020204030204" pitchFamily="34" charset="0"/>
                <a:cs typeface="Mangal" panose="02040503050203030202" pitchFamily="18" charset="0"/>
                <a:sym typeface="+mn-ea"/>
              </a:rPr>
              <a:t>6. Statistical Machine Learning (ML)-Based Approaches [1][6]: </a:t>
            </a:r>
            <a:endParaRPr lang="en-US" altLang="en-IN" sz="2900" b="1" kern="100" dirty="0">
              <a:effectLst/>
              <a:latin typeface="Cambria" panose="02040503050406030204" pitchFamily="18" charset="0"/>
              <a:ea typeface="Calibri" panose="020F0502020204030204" pitchFamily="34" charset="0"/>
              <a:cs typeface="Mangal" panose="02040503050203030202" pitchFamily="18" charset="0"/>
            </a:endParaRPr>
          </a:p>
          <a:p>
            <a:pPr marL="0" indent="0" algn="just">
              <a:spcAft>
                <a:spcPts val="1400"/>
              </a:spcAft>
              <a:buNone/>
            </a:pPr>
            <a:r>
              <a:rPr lang="en-IN" sz="2900" kern="100" dirty="0">
                <a:effectLst/>
                <a:latin typeface="Cambria" panose="02040503050406030204" pitchFamily="18" charset="0"/>
                <a:ea typeface="Calibri" panose="020F0502020204030204" pitchFamily="34" charset="0"/>
                <a:cs typeface="Cambria" panose="02040503050406030204" pitchFamily="18" charset="0"/>
                <a:sym typeface="+mn-ea"/>
              </a:rPr>
              <a:t>These approaches rely on features extracted from text (e.g., syntactic structures, word embeddings) and use classifiers like Support Vector Machines (SVM) or Naïve Bayes (NB) to detect causal relationships between pairs of events.</a:t>
            </a:r>
            <a:r>
              <a:rPr lang="en-IN" sz="2900" dirty="0">
                <a:latin typeface="Cambria" panose="02040503050406030204" pitchFamily="18" charset="0"/>
                <a:cs typeface="Cambria" panose="02040503050406030204" pitchFamily="18" charset="0"/>
                <a:sym typeface="+mn-ea"/>
              </a:rPr>
              <a:t> </a:t>
            </a:r>
            <a:endParaRPr lang="en-IN" sz="2900" b="0" dirty="0">
              <a:latin typeface="Cambria" panose="02040503050406030204" pitchFamily="18" charset="0"/>
              <a:cs typeface="Cambria" panose="02040503050406030204" pitchFamily="18" charset="0"/>
            </a:endParaRPr>
          </a:p>
          <a:p>
            <a:pPr>
              <a:spcAft>
                <a:spcPts val="1400"/>
              </a:spcAft>
            </a:pPr>
            <a:endParaRPr lang="en-GB"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Literature Review</a:t>
            </a:r>
            <a:endParaRPr lang="en-US"/>
          </a:p>
        </p:txBody>
      </p:sp>
      <p:sp>
        <p:nvSpPr>
          <p:cNvPr id="3" name="Content Placeholder 2"/>
          <p:cNvSpPr>
            <a:spLocks noGrp="1"/>
          </p:cNvSpPr>
          <p:nvPr>
            <p:ph idx="1"/>
          </p:nvPr>
        </p:nvSpPr>
        <p:spPr/>
        <p:txBody>
          <a:bodyPr>
            <a:normAutofit fontScale="77500" lnSpcReduction="20000"/>
          </a:bodyPr>
          <a:lstStyle/>
          <a:p>
            <a:pPr marL="0" indent="0" algn="just">
              <a:buNone/>
            </a:pPr>
            <a:r>
              <a:rPr lang="en-IN" sz="2600" b="1" kern="100" dirty="0">
                <a:effectLst/>
                <a:latin typeface="Cambria" panose="02040503050406030204" pitchFamily="18" charset="0"/>
                <a:ea typeface="Cambria" panose="02040503050406030204" pitchFamily="18" charset="0"/>
                <a:cs typeface="Cambria" panose="02040503050406030204" pitchFamily="18" charset="0"/>
                <a:sym typeface="+mn-ea"/>
              </a:rPr>
              <a:t>7</a:t>
            </a:r>
            <a:r>
              <a:rPr lang="en-IN" sz="2600" b="1" kern="100" dirty="0">
                <a:effectLst/>
                <a:latin typeface="Cambria" panose="02040503050406030204" pitchFamily="18" charset="0"/>
                <a:ea typeface="Cambria" panose="02040503050406030204" pitchFamily="18" charset="0"/>
                <a:sym typeface="+mn-ea"/>
              </a:rPr>
              <a:t>.</a:t>
            </a:r>
            <a:r>
              <a:rPr lang="en-IN" sz="2600" kern="100" dirty="0">
                <a:effectLst/>
                <a:latin typeface="Cambria" panose="02040503050406030204" pitchFamily="18" charset="0"/>
                <a:ea typeface="Cambria" panose="02040503050406030204" pitchFamily="18" charset="0"/>
                <a:sym typeface="+mn-ea"/>
              </a:rPr>
              <a:t> </a:t>
            </a:r>
            <a:r>
              <a:rPr lang="en-IN" sz="2600" b="1" kern="100" dirty="0">
                <a:effectLst/>
                <a:latin typeface="Cambria" panose="02040503050406030204" pitchFamily="18" charset="0"/>
                <a:ea typeface="Cambria" panose="02040503050406030204" pitchFamily="18" charset="0"/>
                <a:cs typeface="Cambria" panose="02040503050406030204" pitchFamily="18" charset="0"/>
                <a:sym typeface="+mn-ea"/>
              </a:rPr>
              <a:t>Deep Learning Approaches</a:t>
            </a:r>
            <a:r>
              <a:rPr lang="en-IN" sz="2600" b="1" kern="100" dirty="0">
                <a:effectLst/>
                <a:latin typeface="Cambria" panose="02040503050406030204" pitchFamily="18" charset="0"/>
                <a:ea typeface="Cambria" panose="02040503050406030204" pitchFamily="18" charset="0"/>
                <a:sym typeface="+mn-ea"/>
              </a:rPr>
              <a:t> [4][5][6]: </a:t>
            </a:r>
            <a:endParaRPr lang="en-IN" sz="2600" b="1" kern="100" dirty="0">
              <a:effectLst/>
              <a:latin typeface="Cambria" panose="02040503050406030204" pitchFamily="18" charset="0"/>
              <a:ea typeface="Cambria" panose="02040503050406030204" pitchFamily="18" charset="0"/>
            </a:endParaRPr>
          </a:p>
          <a:p>
            <a:pPr marL="0" indent="0" algn="just">
              <a:lnSpc>
                <a:spcPct val="120000"/>
              </a:lnSpc>
              <a:spcAft>
                <a:spcPts val="800"/>
              </a:spcAft>
              <a:buNone/>
            </a:pPr>
            <a:r>
              <a:rPr lang="en-IN" sz="2600" kern="100" dirty="0">
                <a:effectLst/>
                <a:latin typeface="Cambria" panose="02040503050406030204" pitchFamily="18" charset="0"/>
                <a:ea typeface="Cambria" panose="02040503050406030204" pitchFamily="18" charset="0"/>
                <a:cs typeface="Cambria" panose="02040503050406030204" pitchFamily="18" charset="0"/>
                <a:sym typeface="+mn-ea"/>
              </a:rPr>
              <a:t>These methods, including transformer models like BERT and T5, utilize pre-trained language models and attention mechanisms to capture complex, contextual dependencies in text. They often frame causal detection as a sequence generation problem. </a:t>
            </a:r>
            <a:endParaRPr lang="en-IN" sz="2600" b="0" dirty="0">
              <a:latin typeface="Cambria" panose="02040503050406030204" pitchFamily="18" charset="0"/>
              <a:ea typeface="Cambria" panose="02040503050406030204" pitchFamily="18" charset="0"/>
              <a:cs typeface="Cambria" panose="02040503050406030204" pitchFamily="18" charset="0"/>
            </a:endParaRPr>
          </a:p>
          <a:p>
            <a:pPr marL="0" indent="0" algn="just">
              <a:lnSpc>
                <a:spcPct val="120000"/>
              </a:lnSpc>
              <a:buNone/>
            </a:pPr>
            <a:r>
              <a:rPr lang="en-IN" sz="2600" b="1" kern="100" dirty="0">
                <a:effectLst/>
                <a:latin typeface="Cambria" panose="02040503050406030204" pitchFamily="18" charset="0"/>
                <a:ea typeface="Cambria" panose="02040503050406030204" pitchFamily="18" charset="0"/>
                <a:cs typeface="Cambria" panose="02040503050406030204" pitchFamily="18" charset="0"/>
                <a:sym typeface="+mn-ea"/>
              </a:rPr>
              <a:t>8. Granger Causality</a:t>
            </a:r>
            <a:r>
              <a:rPr lang="en-IN" sz="2600" b="1" kern="100" dirty="0">
                <a:effectLst/>
                <a:latin typeface="Cambria" panose="02040503050406030204" pitchFamily="18" charset="0"/>
                <a:ea typeface="Cambria" panose="02040503050406030204" pitchFamily="18" charset="0"/>
                <a:sym typeface="+mn-ea"/>
              </a:rPr>
              <a:t> [7][8][10]</a:t>
            </a:r>
            <a:r>
              <a:rPr lang="en-IN" sz="2600" b="1" dirty="0">
                <a:latin typeface="Cambria" panose="02040503050406030204" pitchFamily="18" charset="0"/>
                <a:ea typeface="Cambria" panose="02040503050406030204" pitchFamily="18" charset="0"/>
                <a:sym typeface="+mn-ea"/>
              </a:rPr>
              <a:t>:</a:t>
            </a:r>
            <a:endParaRPr lang="en-IN" sz="2600" b="1" kern="100" dirty="0">
              <a:effectLst/>
              <a:latin typeface="Cambria" panose="02040503050406030204" pitchFamily="18" charset="0"/>
              <a:ea typeface="Cambria" panose="02040503050406030204" pitchFamily="18" charset="0"/>
            </a:endParaRPr>
          </a:p>
          <a:p>
            <a:pPr marL="0" lvl="0" indent="0" algn="just">
              <a:lnSpc>
                <a:spcPct val="120000"/>
              </a:lnSpc>
              <a:spcAft>
                <a:spcPts val="800"/>
              </a:spcAft>
              <a:buSzPts val="1000"/>
              <a:buNone/>
              <a:tabLst>
                <a:tab pos="457200" algn="l"/>
              </a:tabLst>
            </a:pPr>
            <a:r>
              <a:rPr lang="en-IN" sz="2600" kern="100" dirty="0">
                <a:effectLst/>
                <a:latin typeface="Cambria" panose="02040503050406030204" pitchFamily="18" charset="0"/>
                <a:ea typeface="Cambria" panose="02040503050406030204" pitchFamily="18" charset="0"/>
                <a:cs typeface="Cambria" panose="02040503050406030204" pitchFamily="18" charset="0"/>
                <a:sym typeface="+mn-ea"/>
              </a:rPr>
              <a:t>Granger causality measures whether the historical values of one variable can predict another variable's future values. It examines time-series data to identify directional relationships between variables, making it a key tool for detecting causality in financial systems. </a:t>
            </a:r>
            <a:endParaRPr lang="en-IN" sz="2600" b="0" kern="100" dirty="0">
              <a:effectLst/>
              <a:latin typeface="Cambria" panose="02040503050406030204" pitchFamily="18" charset="0"/>
              <a:ea typeface="Cambria" panose="02040503050406030204" pitchFamily="18" charset="0"/>
              <a:cs typeface="Cambria" panose="02040503050406030204" pitchFamily="18" charset="0"/>
            </a:endParaRPr>
          </a:p>
          <a:p>
            <a:pPr marL="0" indent="0" algn="just">
              <a:lnSpc>
                <a:spcPct val="120000"/>
              </a:lnSpc>
              <a:buNone/>
            </a:pPr>
            <a:r>
              <a:rPr lang="en-IN" sz="2600" b="1" kern="100" dirty="0">
                <a:effectLst/>
                <a:latin typeface="Cambria" panose="02040503050406030204" pitchFamily="18" charset="0"/>
                <a:ea typeface="Cambria" panose="02040503050406030204" pitchFamily="18" charset="0"/>
                <a:cs typeface="Cambria" panose="02040503050406030204" pitchFamily="18" charset="0"/>
                <a:sym typeface="+mn-ea"/>
              </a:rPr>
              <a:t>9. Transfer Entropy</a:t>
            </a:r>
            <a:r>
              <a:rPr lang="en-IN" sz="2600" b="1" kern="100" dirty="0">
                <a:effectLst/>
                <a:latin typeface="Cambria" panose="02040503050406030204" pitchFamily="18" charset="0"/>
                <a:ea typeface="Cambria" panose="02040503050406030204" pitchFamily="18" charset="0"/>
                <a:sym typeface="+mn-ea"/>
              </a:rPr>
              <a:t> [7][11]:</a:t>
            </a:r>
            <a:endParaRPr lang="en-IN" sz="2600" b="1" kern="100" dirty="0">
              <a:effectLst/>
              <a:latin typeface="Cambria" panose="02040503050406030204" pitchFamily="18" charset="0"/>
              <a:ea typeface="Cambria" panose="02040503050406030204" pitchFamily="18" charset="0"/>
            </a:endParaRPr>
          </a:p>
          <a:p>
            <a:pPr marL="0" lvl="0" indent="0" algn="just">
              <a:lnSpc>
                <a:spcPct val="107000"/>
              </a:lnSpc>
              <a:spcAft>
                <a:spcPts val="800"/>
              </a:spcAft>
              <a:buSzPts val="1000"/>
              <a:buNone/>
              <a:tabLst>
                <a:tab pos="457200" algn="l"/>
              </a:tabLst>
            </a:pPr>
            <a:r>
              <a:rPr lang="en-US" altLang="en-IN" sz="2600" kern="100" dirty="0">
                <a:effectLst/>
                <a:latin typeface="Cambria" panose="02040503050406030204" pitchFamily="18" charset="0"/>
                <a:ea typeface="Cambria" panose="02040503050406030204" pitchFamily="18" charset="0"/>
                <a:cs typeface="Cambria" panose="02040503050406030204" pitchFamily="18" charset="0"/>
                <a:sym typeface="+mn-ea"/>
              </a:rPr>
              <a:t>T</a:t>
            </a:r>
            <a:r>
              <a:rPr lang="en-IN" sz="2600" kern="100" dirty="0">
                <a:effectLst/>
                <a:latin typeface="Cambria" panose="02040503050406030204" pitchFamily="18" charset="0"/>
                <a:ea typeface="Cambria" panose="02040503050406030204" pitchFamily="18" charset="0"/>
                <a:cs typeface="Cambria" panose="02040503050406030204" pitchFamily="18" charset="0"/>
                <a:sym typeface="+mn-ea"/>
              </a:rPr>
              <a:t>ransfer entropy is a nonlinear, information-theoretic approach used to quantify the amount and direction of information flow between two variables. It captures both linear and nonlinear dependencies, making it suitable for detecting complex relationships between financial variables, such as market sentiment and stock price movements. </a:t>
            </a:r>
            <a:endParaRPr lang="en-GB" sz="2600" b="0" dirty="0">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US" dirty="0">
              <a:latin typeface="Cambria" panose="02040503050406030204" pitchFamily="18" charset="0"/>
              <a:cs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Literature Review</a:t>
            </a:r>
            <a:endParaRPr lang="en-IN" dirty="0"/>
          </a:p>
        </p:txBody>
      </p:sp>
      <p:sp>
        <p:nvSpPr>
          <p:cNvPr id="3" name="Content Placeholder 2"/>
          <p:cNvSpPr>
            <a:spLocks noGrp="1"/>
          </p:cNvSpPr>
          <p:nvPr>
            <p:ph idx="1"/>
          </p:nvPr>
        </p:nvSpPr>
        <p:spPr/>
        <p:txBody>
          <a:bodyPr>
            <a:normAutofit/>
          </a:bodyPr>
          <a:lstStyle/>
          <a:p>
            <a:pPr marL="0" indent="0" algn="just">
              <a:lnSpc>
                <a:spcPct val="107000"/>
              </a:lnSpc>
              <a:spcAft>
                <a:spcPts val="1400"/>
              </a:spcAft>
              <a:buNone/>
            </a:pPr>
            <a:r>
              <a:rPr lang="en-IN" sz="2000" b="1" kern="100" dirty="0">
                <a:effectLst/>
                <a:latin typeface="Cambria" panose="02040503050406030204" pitchFamily="18" charset="0"/>
                <a:cs typeface="Cambria" panose="02040503050406030204" pitchFamily="18" charset="0"/>
                <a:sym typeface="+mn-ea"/>
              </a:rPr>
              <a:t>10. Causal Link Detection Between Financial News and Stock Movements [9]:</a:t>
            </a:r>
            <a:endParaRPr lang="en-IN" sz="2000" b="1" kern="100" dirty="0">
              <a:effectLst/>
              <a:latin typeface="Cambria" panose="02040503050406030204" pitchFamily="18" charset="0"/>
              <a:cs typeface="Cambria" panose="02040503050406030204" pitchFamily="18" charset="0"/>
            </a:endParaRPr>
          </a:p>
          <a:p>
            <a:pPr marL="0" lvl="0" indent="0" algn="just">
              <a:lnSpc>
                <a:spcPct val="107000"/>
              </a:lnSpc>
              <a:spcAft>
                <a:spcPts val="1400"/>
              </a:spcAft>
              <a:buSzPts val="1000"/>
              <a:buNone/>
              <a:tabLst>
                <a:tab pos="457200" algn="l"/>
              </a:tabLst>
            </a:pPr>
            <a:r>
              <a:rPr lang="en-IN" sz="2000" kern="100" dirty="0">
                <a:effectLst/>
                <a:latin typeface="Cambria" panose="02040503050406030204" pitchFamily="18" charset="0"/>
                <a:cs typeface="Cambria" panose="02040503050406030204" pitchFamily="18" charset="0"/>
                <a:sym typeface="+mn-ea"/>
              </a:rPr>
              <a:t>This method applies various text and time-series distance metrics (e.g., TF-IDF for news, Pearson correlation for stock prices) and statistical tests (e.g., Spearman's correlation) to detect causal links between financial news and stock market outcomes. It seeks to predict stock movements based on prior news coverage. </a:t>
            </a:r>
            <a:endParaRPr lang="en-IN" sz="2000" b="0" kern="100" dirty="0">
              <a:effectLst/>
              <a:latin typeface="Cambria" panose="02040503050406030204" pitchFamily="18" charset="0"/>
              <a:cs typeface="Cambria" panose="02040503050406030204" pitchFamily="18" charset="0"/>
            </a:endParaRPr>
          </a:p>
          <a:p>
            <a:pPr marL="0" indent="0" algn="just">
              <a:lnSpc>
                <a:spcPct val="107000"/>
              </a:lnSpc>
              <a:spcAft>
                <a:spcPts val="1400"/>
              </a:spcAft>
              <a:buNone/>
            </a:pPr>
            <a:r>
              <a:rPr lang="en-IN" sz="2000" b="1" kern="100" dirty="0">
                <a:effectLst/>
                <a:latin typeface="Cambria" panose="02040503050406030204" pitchFamily="18" charset="0"/>
                <a:cs typeface="Cambria" panose="02040503050406030204" pitchFamily="18" charset="0"/>
                <a:sym typeface="+mn-ea"/>
              </a:rPr>
              <a:t>11. Deep Learning for Causality Detection (</a:t>
            </a:r>
            <a:r>
              <a:rPr lang="en-IN" sz="2000" b="1" kern="100" dirty="0" err="1">
                <a:effectLst/>
                <a:latin typeface="Cambria" panose="02040503050406030204" pitchFamily="18" charset="0"/>
                <a:cs typeface="Cambria" panose="02040503050406030204" pitchFamily="18" charset="0"/>
                <a:sym typeface="+mn-ea"/>
              </a:rPr>
              <a:t>FinCausal</a:t>
            </a:r>
            <a:r>
              <a:rPr lang="en-IN" sz="2000" b="1" kern="100" dirty="0">
                <a:effectLst/>
                <a:latin typeface="Cambria" panose="02040503050406030204" pitchFamily="18" charset="0"/>
                <a:cs typeface="Cambria" panose="02040503050406030204" pitchFamily="18" charset="0"/>
                <a:sym typeface="+mn-ea"/>
              </a:rPr>
              <a:t> Task) [8]:</a:t>
            </a:r>
            <a:endParaRPr lang="en-IN" sz="2000" b="1" kern="100" dirty="0">
              <a:effectLst/>
              <a:latin typeface="Cambria" panose="02040503050406030204" pitchFamily="18" charset="0"/>
              <a:cs typeface="Cambria" panose="02040503050406030204" pitchFamily="18" charset="0"/>
            </a:endParaRPr>
          </a:p>
          <a:p>
            <a:pPr marL="0" lvl="0" indent="0" algn="just">
              <a:lnSpc>
                <a:spcPct val="107000"/>
              </a:lnSpc>
              <a:spcAft>
                <a:spcPts val="1400"/>
              </a:spcAft>
              <a:buSzPts val="1000"/>
              <a:buNone/>
              <a:tabLst>
                <a:tab pos="457200" algn="l"/>
              </a:tabLst>
            </a:pPr>
            <a:r>
              <a:rPr lang="en-IN" sz="2000" kern="100" dirty="0">
                <a:effectLst/>
                <a:latin typeface="Cambria" panose="02040503050406030204" pitchFamily="18" charset="0"/>
                <a:cs typeface="Cambria" panose="02040503050406030204" pitchFamily="18" charset="0"/>
                <a:sym typeface="+mn-ea"/>
              </a:rPr>
              <a:t>Deep learning models like BERT and </a:t>
            </a:r>
            <a:r>
              <a:rPr lang="en-IN" sz="2000" kern="100" dirty="0" err="1">
                <a:effectLst/>
                <a:latin typeface="Cambria" panose="02040503050406030204" pitchFamily="18" charset="0"/>
                <a:cs typeface="Cambria" panose="02040503050406030204" pitchFamily="18" charset="0"/>
                <a:sym typeface="+mn-ea"/>
              </a:rPr>
              <a:t>RoBERTa</a:t>
            </a:r>
            <a:r>
              <a:rPr lang="en-IN" sz="2000" kern="100" dirty="0">
                <a:effectLst/>
                <a:latin typeface="Cambria" panose="02040503050406030204" pitchFamily="18" charset="0"/>
                <a:cs typeface="Cambria" panose="02040503050406030204" pitchFamily="18" charset="0"/>
                <a:sym typeface="+mn-ea"/>
              </a:rPr>
              <a:t> are used to automatically detect explicit and implicit causal links in financial documents. These models can process complex, unstructured financial text and identify cause-effect relationships, even when causality is implied or spread across multiple sentences. </a:t>
            </a:r>
            <a:endParaRPr lang="en-IN" sz="2000" b="0" kern="100" dirty="0">
              <a:effectLst/>
              <a:latin typeface="Cambria" panose="02040503050406030204" pitchFamily="18" charset="0"/>
              <a:cs typeface="Cambria" panose="02040503050406030204" pitchFamily="18" charset="0"/>
            </a:endParaRPr>
          </a:p>
          <a:p>
            <a:pPr marL="0" indent="0">
              <a:buNone/>
            </a:pPr>
            <a:endParaRPr lang="en-IN" dirty="0">
              <a:latin typeface="Cambria" panose="02040503050406030204" pitchFamily="18" charset="0"/>
              <a:cs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Literature Review</a:t>
            </a:r>
            <a:endParaRPr lang="en-US"/>
          </a:p>
        </p:txBody>
      </p:sp>
      <p:sp>
        <p:nvSpPr>
          <p:cNvPr id="3" name="Content Placeholder 2"/>
          <p:cNvSpPr>
            <a:spLocks noGrp="1"/>
          </p:cNvSpPr>
          <p:nvPr>
            <p:ph idx="1"/>
          </p:nvPr>
        </p:nvSpPr>
        <p:spPr/>
        <p:txBody>
          <a:bodyPr>
            <a:normAutofit/>
          </a:bodyPr>
          <a:lstStyle/>
          <a:p>
            <a:pPr marL="0" lvl="0" indent="0" algn="just">
              <a:lnSpc>
                <a:spcPct val="107000"/>
              </a:lnSpc>
              <a:spcAft>
                <a:spcPts val="1400"/>
              </a:spcAft>
              <a:buNone/>
            </a:pPr>
            <a:r>
              <a:rPr lang="en-IN" sz="2000" b="1" dirty="0">
                <a:latin typeface="Cambria" panose="02040503050406030204" pitchFamily="18" charset="0"/>
                <a:cs typeface="Cambria" panose="02040503050406030204" pitchFamily="18" charset="0"/>
                <a:sym typeface="+mn-ea"/>
              </a:rPr>
              <a:t>12. </a:t>
            </a:r>
            <a:r>
              <a:rPr lang="en-IN" sz="2000" b="1" kern="100" dirty="0">
                <a:effectLst/>
                <a:latin typeface="Cambria" panose="02040503050406030204" pitchFamily="18" charset="0"/>
                <a:cs typeface="Cambria" panose="02040503050406030204" pitchFamily="18" charset="0"/>
                <a:sym typeface="+mn-ea"/>
              </a:rPr>
              <a:t>Kernel-based Methods</a:t>
            </a:r>
            <a:r>
              <a:rPr lang="en-IN" sz="2000" b="1" dirty="0">
                <a:latin typeface="Cambria" panose="02040503050406030204" pitchFamily="18" charset="0"/>
                <a:cs typeface="Cambria" panose="02040503050406030204" pitchFamily="18" charset="0"/>
                <a:sym typeface="+mn-ea"/>
              </a:rPr>
              <a:t> [11]:</a:t>
            </a:r>
            <a:endParaRPr lang="en-IN" sz="2000" b="1" kern="100" dirty="0">
              <a:effectLst/>
              <a:latin typeface="Cambria" panose="02040503050406030204" pitchFamily="18" charset="0"/>
              <a:cs typeface="Cambria" panose="02040503050406030204" pitchFamily="18" charset="0"/>
            </a:endParaRPr>
          </a:p>
          <a:p>
            <a:pPr marL="0" lvl="0" indent="0" algn="just">
              <a:lnSpc>
                <a:spcPct val="107000"/>
              </a:lnSpc>
              <a:spcAft>
                <a:spcPts val="1400"/>
              </a:spcAft>
              <a:buNone/>
            </a:pPr>
            <a:r>
              <a:rPr lang="en-IN" sz="2000" kern="100" dirty="0">
                <a:effectLst/>
                <a:latin typeface="Cambria" panose="02040503050406030204" pitchFamily="18" charset="0"/>
                <a:cs typeface="Cambria" panose="02040503050406030204" pitchFamily="18" charset="0"/>
                <a:sym typeface="+mn-ea"/>
              </a:rPr>
              <a:t>Kernel-based methods extend the concept of Granger causality by employing kernel functions to map data into higher-dimensional spaces. This transformation allows for the detection of nonlinear relationships that are often present in complex financial systems.</a:t>
            </a:r>
            <a:endParaRPr lang="en-IN" sz="2000" dirty="0">
              <a:latin typeface="Cambria" panose="02040503050406030204" pitchFamily="18" charset="0"/>
              <a:cs typeface="Cambria" panose="02040503050406030204" pitchFamily="18" charset="0"/>
            </a:endParaRPr>
          </a:p>
          <a:p>
            <a:pPr marL="0" lvl="0" indent="0" algn="just">
              <a:lnSpc>
                <a:spcPct val="107000"/>
              </a:lnSpc>
              <a:spcAft>
                <a:spcPts val="1400"/>
              </a:spcAft>
              <a:buNone/>
            </a:pPr>
            <a:r>
              <a:rPr lang="en-IN" sz="2000" b="1" dirty="0">
                <a:latin typeface="Cambria" panose="02040503050406030204" pitchFamily="18" charset="0"/>
                <a:cs typeface="Cambria" panose="02040503050406030204" pitchFamily="18" charset="0"/>
                <a:sym typeface="+mn-ea"/>
              </a:rPr>
              <a:t>13. </a:t>
            </a:r>
            <a:r>
              <a:rPr lang="en-IN" sz="2000" b="1" kern="100" dirty="0">
                <a:effectLst/>
                <a:latin typeface="Cambria" panose="02040503050406030204" pitchFamily="18" charset="0"/>
                <a:cs typeface="Cambria" panose="02040503050406030204" pitchFamily="18" charset="0"/>
                <a:sym typeface="+mn-ea"/>
              </a:rPr>
              <a:t>Deep Learning Models (Causal-BERT)</a:t>
            </a:r>
            <a:r>
              <a:rPr lang="en-IN" sz="2000" dirty="0">
                <a:latin typeface="Cambria" panose="02040503050406030204" pitchFamily="18" charset="0"/>
                <a:cs typeface="Cambria" panose="02040503050406030204" pitchFamily="18" charset="0"/>
                <a:sym typeface="+mn-ea"/>
              </a:rPr>
              <a:t> </a:t>
            </a:r>
            <a:r>
              <a:rPr lang="en-IN" sz="2000" b="1" dirty="0">
                <a:latin typeface="Cambria" panose="02040503050406030204" pitchFamily="18" charset="0"/>
                <a:cs typeface="Cambria" panose="02040503050406030204" pitchFamily="18" charset="0"/>
                <a:sym typeface="+mn-ea"/>
              </a:rPr>
              <a:t>[12]:</a:t>
            </a:r>
            <a:endParaRPr lang="en-IN" sz="2000" b="1" dirty="0">
              <a:latin typeface="Cambria" panose="02040503050406030204" pitchFamily="18" charset="0"/>
              <a:cs typeface="Cambria" panose="02040503050406030204" pitchFamily="18" charset="0"/>
            </a:endParaRPr>
          </a:p>
          <a:p>
            <a:pPr marL="0" lvl="0" indent="0" algn="just">
              <a:lnSpc>
                <a:spcPct val="107000"/>
              </a:lnSpc>
              <a:spcAft>
                <a:spcPts val="1400"/>
              </a:spcAft>
              <a:buNone/>
            </a:pPr>
            <a:r>
              <a:rPr lang="en-IN" sz="2000" kern="100" dirty="0">
                <a:effectLst/>
                <a:latin typeface="Cambria" panose="02040503050406030204" pitchFamily="18" charset="0"/>
                <a:cs typeface="Cambria" panose="02040503050406030204" pitchFamily="18" charset="0"/>
                <a:sym typeface="+mn-ea"/>
              </a:rPr>
              <a:t>Causal-BERT leverages language models to detect cause-effect relationships in natural language text. It is particularly effective in identifying implicit and explicit causal patterns from unstructured financial reports. </a:t>
            </a:r>
            <a:endParaRPr lang="en-IN" sz="2000" b="0" kern="100" dirty="0">
              <a:effectLst/>
              <a:latin typeface="Cambria" panose="02040503050406030204" pitchFamily="18" charset="0"/>
              <a:cs typeface="Cambria" panose="02040503050406030204" pitchFamily="18" charset="0"/>
            </a:endParaRPr>
          </a:p>
          <a:p>
            <a:pPr marL="0" indent="0">
              <a:buNone/>
            </a:pPr>
            <a:endParaRPr lang="en-US" sz="1700" dirty="0">
              <a:latin typeface="Cambria" panose="02040503050406030204" pitchFamily="18" charset="0"/>
              <a:cs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3" name="Content Placeholder 2"/>
          <p:cNvSpPr>
            <a:spLocks noGrp="1"/>
          </p:cNvSpPr>
          <p:nvPr>
            <p:ph idx="1"/>
          </p:nvPr>
        </p:nvSpPr>
        <p:spPr>
          <a:xfrm>
            <a:off x="667327" y="952501"/>
            <a:ext cx="10668000" cy="4952997"/>
          </a:xfrm>
        </p:spPr>
        <p:txBody>
          <a:bodyPr>
            <a:noAutofit/>
          </a:bodyPr>
          <a:lstStyle/>
          <a:p>
            <a:pPr algn="just">
              <a:lnSpc>
                <a:spcPct val="150000"/>
              </a:lnSpc>
              <a:spcAft>
                <a:spcPts val="800"/>
              </a:spcAf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Improved Accuracy</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Deep learning models combined with machine learning enhance prediction accuracy, especially for sentiment and causality detection in financial data.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1,2,4,5,11)</a:t>
            </a:r>
            <a:endParaRPr lang="en-US" sz="2000" b="1"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Wide Application</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These methods are useful for analyzing large-scale datasets from various sources, such as financial news.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a:t>
            </a:r>
            <a:endParaRPr lang="en-IN" sz="2000" b="1" kern="100" dirty="0">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Automation</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Machine learning (ML) methods automate feature extraction and sentiment classification, reducing manual intervention and enhancing scalability.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1,4,6)</a:t>
            </a:r>
            <a:endParaRPr lang="en-US" sz="2000" b="1"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spcAft>
                <a:spcPts val="800"/>
              </a:spcAft>
              <a:buFont typeface="Arial" panose="020B0604020202020204" pitchFamily="34" charset="0"/>
              <a:buAutoNum type="arabicPeriod"/>
            </a:pP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Handling Complex Interactions</a:t>
            </a:r>
            <a:r>
              <a:rPr lang="en-US" sz="2000" kern="100" dirty="0">
                <a:effectLst/>
                <a:latin typeface="Cambria" panose="02040503050406030204" pitchFamily="18" charset="0"/>
                <a:ea typeface="Calibri" panose="020F0502020204030204" pitchFamily="34" charset="0"/>
                <a:cs typeface="Mangal" panose="02040503050203030202" pitchFamily="18" charset="0"/>
                <a:sym typeface="+mn-ea"/>
              </a:rPr>
              <a:t>: Capable of modeling intricate relationships between multiple variables, providing more robust financial predictions. </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a:t>
            </a:r>
            <a:r>
              <a:rPr lang="en-US" sz="2000" b="1" kern="100" dirty="0">
                <a:latin typeface="Cambria" panose="02040503050406030204" pitchFamily="18" charset="0"/>
                <a:ea typeface="Calibri" panose="020F0502020204030204" pitchFamily="34" charset="0"/>
                <a:cs typeface="Mangal" panose="02040503050203030202" pitchFamily="18" charset="0"/>
                <a:sym typeface="+mn-ea"/>
              </a:rPr>
              <a:t>Methods:</a:t>
            </a:r>
            <a:r>
              <a:rPr lang="en-US" sz="2000" b="1" kern="100" dirty="0">
                <a:effectLst/>
                <a:latin typeface="Cambria" panose="02040503050406030204" pitchFamily="18" charset="0"/>
                <a:ea typeface="Calibri" panose="020F0502020204030204" pitchFamily="34" charset="0"/>
                <a:cs typeface="Mangal" panose="02040503050203030202" pitchFamily="18" charset="0"/>
                <a:sym typeface="+mn-ea"/>
              </a:rPr>
              <a:t> 2,13)</a:t>
            </a:r>
            <a:endParaRPr lang="en-IN" sz="2000" kern="100" dirty="0">
              <a:effectLst/>
              <a:latin typeface="Cambria" panose="02040503050406030204" pitchFamily="18" charset="0"/>
              <a:ea typeface="Calibri" panose="020F0502020204030204" pitchFamily="34" charset="0"/>
              <a:cs typeface="Mangal" panose="02040503050203030202" pitchFamily="18" charset="0"/>
            </a:endParaRPr>
          </a:p>
          <a:p>
            <a:pPr algn="just">
              <a:lnSpc>
                <a:spcPct val="150000"/>
              </a:lnSpc>
            </a:pPr>
            <a:endParaRPr lang="en-GB" sz="2000" dirty="0">
              <a:latin typeface="Cambria" panose="02040503050406030204" pitchFamily="18" charset="0"/>
            </a:endParaRPr>
          </a:p>
          <a:p>
            <a:pPr marL="0" indent="0">
              <a:buNone/>
            </a:pPr>
            <a:endParaRPr lang="en-US" sz="2000" dirty="0">
              <a:latin typeface="Cambria" panose="02040503050406030204" pitchFamily="18" charset="0"/>
              <a:cs typeface="Cambria" panose="02040503050406030204" pitchFamily="18" charset="0"/>
            </a:endParaRPr>
          </a:p>
          <a:p>
            <a:pPr marL="0" indent="0">
              <a:buNone/>
            </a:pPr>
            <a:endParaRPr lang="en-US" sz="2000" dirty="0">
              <a:latin typeface="Cambria" panose="02040503050406030204" pitchFamily="18" charset="0"/>
              <a:cs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4" ma:contentTypeDescription="Create a new document." ma:contentTypeScope="" ma:versionID="58a4916bdf027143eb5838b6d4e07268">
  <xsd:schema xmlns:xsd="http://www.w3.org/2001/XMLSchema" xmlns:xs="http://www.w3.org/2001/XMLSchema" xmlns:p="http://schemas.microsoft.com/office/2006/metadata/properties" xmlns:ns2="ed62f681-7444-4666-891e-c71d42de2ddf" targetNamespace="http://schemas.microsoft.com/office/2006/metadata/properties" ma:root="true" ma:fieldsID="8a50a076a2945d8a437e79c129885430" ns2:_="">
    <xsd:import namespace="ed62f681-7444-4666-891e-c71d42de2dd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12A561-4AC8-4F76-AF94-1375CEBC6FC1}">
  <ds:schemaRefs/>
</ds:datastoreItem>
</file>

<file path=customXml/itemProps2.xml><?xml version="1.0" encoding="utf-8"?>
<ds:datastoreItem xmlns:ds="http://schemas.openxmlformats.org/officeDocument/2006/customXml" ds:itemID="{801F1D30-E271-4994-AA5A-434B4927D457}">
  <ds:schemaRefs/>
</ds:datastoreItem>
</file>

<file path=customXml/itemProps3.xml><?xml version="1.0" encoding="utf-8"?>
<ds:datastoreItem xmlns:ds="http://schemas.openxmlformats.org/officeDocument/2006/customXml" ds:itemID="{48B2D840-2770-4CC0-84A6-10441004207B}">
  <ds:schemaRefs/>
</ds:datastoreItem>
</file>

<file path=docProps/app.xml><?xml version="1.0" encoding="utf-8"?>
<Properties xmlns="http://schemas.openxmlformats.org/officeDocument/2006/extended-properties" xmlns:vt="http://schemas.openxmlformats.org/officeDocument/2006/docPropsVTypes">
  <Template>Bioinformatics</Template>
  <TotalTime>5747</TotalTime>
  <Words>3925</Words>
  <Application>Microsoft Office PowerPoint</Application>
  <PresentationFormat>Widescreen</PresentationFormat>
  <Paragraphs>273</Paragraphs>
  <Slides>35</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Bookman Old Style</vt:lpstr>
      <vt:lpstr>Calibri</vt:lpstr>
      <vt:lpstr>Cambria</vt:lpstr>
      <vt:lpstr>Times New Roman</vt:lpstr>
      <vt:lpstr>Verdana</vt:lpstr>
      <vt:lpstr>Bioinformatics</vt:lpstr>
      <vt:lpstr>1_Bioinformatics</vt:lpstr>
      <vt:lpstr>PSCS184: Financial Causality Detection</vt:lpstr>
      <vt:lpstr>Introduction to Financial Causality Detection</vt:lpstr>
      <vt:lpstr>Introduction to NLP &amp; Generative AI for Finance</vt:lpstr>
      <vt:lpstr>Literature Review</vt:lpstr>
      <vt:lpstr>Literature Review</vt:lpstr>
      <vt:lpstr>Literature Review</vt:lpstr>
      <vt:lpstr>Literature Review</vt:lpstr>
      <vt:lpstr>Literature Review</vt:lpstr>
      <vt:lpstr>Advantages</vt:lpstr>
      <vt:lpstr>Advantages</vt:lpstr>
      <vt:lpstr>Research Gap Identified</vt:lpstr>
      <vt:lpstr>Research Gap Identified</vt:lpstr>
      <vt:lpstr>Methodology – Spanish QA Model</vt:lpstr>
      <vt:lpstr>Methodology – English QA Model</vt:lpstr>
      <vt:lpstr>Methodology – English QA Model</vt:lpstr>
      <vt:lpstr>Algorithm for Spanish Subtask </vt:lpstr>
      <vt:lpstr>Algorithm for English Subtask </vt:lpstr>
      <vt:lpstr>Objectives</vt:lpstr>
      <vt:lpstr>Objectives</vt:lpstr>
      <vt:lpstr>System Design and Implementation</vt:lpstr>
      <vt:lpstr>System Design and Implementation</vt:lpstr>
      <vt:lpstr>System Design and Implementation</vt:lpstr>
      <vt:lpstr>Timeline of Project</vt:lpstr>
      <vt:lpstr>Outcomes</vt:lpstr>
      <vt:lpstr>Conclusion</vt:lpstr>
      <vt:lpstr>Github Link</vt:lpstr>
      <vt:lpstr>References</vt:lpstr>
      <vt:lpstr>References</vt:lpstr>
      <vt:lpstr>Project work mapping with SDG</vt:lpstr>
      <vt:lpstr>Publication Details</vt:lpstr>
      <vt:lpstr>Publication Details</vt:lpstr>
      <vt:lpstr>Achievements</vt:lpstr>
      <vt:lpstr>Achievements</vt:lpstr>
      <vt:lpstr>Achievements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Medha Jeenoor</cp:lastModifiedBy>
  <cp:revision>154</cp:revision>
  <dcterms:created xsi:type="dcterms:W3CDTF">2023-03-16T03:26:00Z</dcterms:created>
  <dcterms:modified xsi:type="dcterms:W3CDTF">2025-01-11T16:34:51Z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y fmtid="{D5CDD505-2E9C-101B-9397-08002B2CF9AE}" pid="3" name="ICV">
    <vt:lpwstr>8BBC09A8F38D4AB28DF4BEF3C0043356_13</vt:lpwstr>
  </property>
  <property fmtid="{D5CDD505-2E9C-101B-9397-08002B2CF9AE}" pid="4" name="KSOProductBuildVer">
    <vt:lpwstr>1033-12.2.0.18638</vt:lpwstr>
  </property>
</Properties>
</file>