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9" r:id="rId4"/>
    <p:sldId id="271" r:id="rId5"/>
    <p:sldId id="274" r:id="rId6"/>
    <p:sldId id="275" r:id="rId7"/>
    <p:sldId id="273" r:id="rId8"/>
    <p:sldId id="276" r:id="rId9"/>
    <p:sldId id="272" r:id="rId10"/>
    <p:sldId id="277" r:id="rId11"/>
    <p:sldId id="270" r:id="rId12"/>
    <p:sldId id="268" r:id="rId13"/>
    <p:sldId id="265" r:id="rId14"/>
    <p:sldId id="278"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80"/>
    <p:restoredTop sz="95859"/>
  </p:normalViewPr>
  <p:slideViewPr>
    <p:cSldViewPr snapToGrid="0">
      <p:cViewPr>
        <p:scale>
          <a:sx n="103" d="100"/>
          <a:sy n="103" d="100"/>
        </p:scale>
        <p:origin x="712" y="392"/>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0855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Problem Statement: COLING Financial Causality Detection</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Objective: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The task is to develop systems that can automatically identify and extract cause-and-effect relationships from financial documents, which are crucial for explaining and understanding financial events and market movements.</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Key Challenges: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 Contextual Understanding: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Financial texts often contain complex structures and terminology(e.g., stock price changes due to corporate actions or market events).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2. Causal Element Identification: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 Identify sentences or paragraphs that describe causal relationships.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 Extract the cause (the reason behind a financial event) and the effect (the outcome of that event).</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Examples: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Cause: "Company A reported a 20% increase in revenue."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Effect: "Its stock price rose by 15% in the following week."</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Why It Matters: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Understanding financial causality helps in better narrative generation, decision-making processes, and building more effective tools for financial analysis and forecasting.</a:t>
            </a:r>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latin typeface="Cambria" panose="02040503050406030204" pitchFamily="18" charset="0"/>
                <a:ea typeface="Cambria" panose="02040503050406030204" pitchFamily="18" charset="0"/>
              </a:rPr>
              <a:t>The challenge is determining which variable is a leading indicator (cause) and which one follows (effect).</a:t>
            </a: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b="1" i="0" u="none" strike="noStrike" dirty="0">
                <a:solidFill>
                  <a:srgbClr val="000000"/>
                </a:solidFill>
                <a:effectLst/>
                <a:latin typeface="Arial" panose="020B0604020202020204" pitchFamily="34" charset="0"/>
              </a:rPr>
              <a:t>Programming Languages</a:t>
            </a:r>
            <a:r>
              <a:rPr lang="en-US" b="0" i="0" dirty="0">
                <a:solidFill>
                  <a:srgbClr val="444444"/>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r>
              <a:rPr lang="en-US" b="0" i="0" u="none" strike="noStrike" dirty="0">
                <a:solidFill>
                  <a:srgbClr val="000000"/>
                </a:solidFill>
                <a:effectLst/>
                <a:latin typeface="Arial" panose="020B0604020202020204" pitchFamily="34" charset="0"/>
              </a:rPr>
              <a:t>Python for data processing, model building, and evaluation due to its extensive library support for NLP and deep learning.</a:t>
            </a:r>
            <a:r>
              <a:rPr lang="en-US" b="0" i="0" dirty="0">
                <a:solidFill>
                  <a:srgbClr val="444444"/>
                </a:solidFill>
                <a:effectLst/>
                <a:latin typeface="Arial" panose="020B0604020202020204" pitchFamily="34" charset="0"/>
              </a:rPr>
              <a:t>​</a:t>
            </a:r>
            <a:br>
              <a:rPr lang="en-US" b="0" i="0" dirty="0">
                <a:solidFill>
                  <a:srgbClr val="444444"/>
                </a:solidFill>
                <a:effectLst/>
                <a:latin typeface="Arial" panose="020B0604020202020204" pitchFamily="34" charset="0"/>
              </a:rPr>
            </a:br>
            <a:r>
              <a:rPr lang="en-US" b="0" i="0" dirty="0">
                <a:solidFill>
                  <a:srgbClr val="444444"/>
                </a:solidFill>
                <a:effectLst/>
                <a:latin typeface="Arial" panose="020B0604020202020204" pitchFamily="34" charset="0"/>
              </a:rPr>
              <a:t>- easy to read</a:t>
            </a:r>
            <a:br>
              <a:rPr lang="en-US" b="0" i="0" dirty="0">
                <a:solidFill>
                  <a:srgbClr val="444444"/>
                </a:solidFill>
                <a:effectLst/>
                <a:latin typeface="Arial" panose="020B0604020202020204" pitchFamily="34" charset="0"/>
              </a:rPr>
            </a:br>
            <a:r>
              <a:rPr lang="en-US" b="0" i="0" dirty="0">
                <a:solidFill>
                  <a:srgbClr val="444444"/>
                </a:solidFill>
                <a:effectLst/>
                <a:latin typeface="Arial" panose="020B0604020202020204" pitchFamily="34" charset="0"/>
              </a:rPr>
              <a:t>- has all these powerful libraries necessary for our project</a:t>
            </a:r>
            <a:br>
              <a:rPr lang="en-US" b="0" i="0" dirty="0">
                <a:solidFill>
                  <a:srgbClr val="444444"/>
                </a:solidFill>
                <a:effectLst/>
                <a:latin typeface="Arial" panose="020B0604020202020204" pitchFamily="34" charset="0"/>
              </a:rPr>
            </a:br>
            <a:r>
              <a:rPr lang="en-US" b="0" i="0" dirty="0">
                <a:solidFill>
                  <a:srgbClr val="444444"/>
                </a:solidFill>
                <a:effectLst/>
                <a:latin typeface="Arial" panose="020B0604020202020204" pitchFamily="34" charset="0"/>
              </a:rPr>
              <a:t>- ideal for data-related tasks with many of their standard libraries itself</a:t>
            </a:r>
            <a:br>
              <a:rPr lang="en-US" b="0" i="0" dirty="0">
                <a:solidFill>
                  <a:srgbClr val="444444"/>
                </a:solidFill>
                <a:effectLst/>
                <a:latin typeface="Arial" panose="020B0604020202020204" pitchFamily="34" charset="0"/>
              </a:rPr>
            </a:br>
            <a:br>
              <a:rPr lang="en-US" b="0" i="0" dirty="0">
                <a:solidFill>
                  <a:srgbClr val="444444"/>
                </a:solidFill>
                <a:effectLst/>
                <a:latin typeface="Arial" panose="020B0604020202020204" pitchFamily="34" charset="0"/>
              </a:rPr>
            </a:br>
            <a:r>
              <a:rPr lang="en-US" sz="1100" b="0" i="0" dirty="0">
                <a:solidFill>
                  <a:srgbClr val="444444"/>
                </a:solidFill>
                <a:effectLst/>
                <a:latin typeface="Arial" panose="020B0604020202020204" pitchFamily="34" charset="0"/>
              </a:rPr>
              <a:t>---------------------------------------------------------------</a:t>
            </a:r>
            <a:r>
              <a:rPr lang="en-US" b="0" i="0" dirty="0">
                <a:solidFill>
                  <a:srgbClr val="444444"/>
                </a:solidFill>
                <a:effectLst/>
                <a:latin typeface="Arial" panose="020B0604020202020204" pitchFamily="34" charset="0"/>
              </a:rPr>
              <a:t>​</a:t>
            </a:r>
            <a:br>
              <a:rPr lang="en-US" b="0" i="0" dirty="0">
                <a:solidFill>
                  <a:srgbClr val="444444"/>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2. </a:t>
            </a:r>
            <a:r>
              <a:rPr lang="en-US" b="1" i="0" u="none" strike="noStrike" dirty="0">
                <a:solidFill>
                  <a:srgbClr val="000000"/>
                </a:solidFill>
                <a:effectLst/>
                <a:latin typeface="Arial" panose="020B0604020202020204" pitchFamily="34" charset="0"/>
              </a:rPr>
              <a:t>Natural Language Processing Libraries</a:t>
            </a:r>
            <a:r>
              <a:rPr lang="en-US" b="0" i="0" dirty="0">
                <a:solidFill>
                  <a:srgbClr val="444444"/>
                </a:solidFill>
                <a:effectLst/>
                <a:latin typeface="Arial" panose="020B0604020202020204" pitchFamily="34" charset="0"/>
              </a:rPr>
              <a:t>​</a:t>
            </a:r>
            <a:br>
              <a:rPr lang="en-US" b="0" i="0" dirty="0">
                <a:solidFill>
                  <a:srgbClr val="444444"/>
                </a:solidFill>
                <a:effectLst/>
                <a:latin typeface="Arial" panose="020B0604020202020204" pitchFamily="34" charset="0"/>
              </a:rPr>
            </a:b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US" sz="1800" b="1" i="0" u="none" strike="noStrike" dirty="0" err="1">
                <a:solidFill>
                  <a:srgbClr val="000000"/>
                </a:solidFill>
                <a:effectLst/>
                <a:latin typeface="Arial" panose="020B0604020202020204" pitchFamily="34" charset="0"/>
              </a:rPr>
              <a:t>SpaCy</a:t>
            </a:r>
            <a:r>
              <a:rPr lang="en-US" sz="1800" b="0" i="0" u="none" strike="noStrike" dirty="0">
                <a:solidFill>
                  <a:srgbClr val="000000"/>
                </a:solidFill>
                <a:effectLst/>
                <a:latin typeface="Arial" panose="020B0604020202020204" pitchFamily="34" charset="0"/>
              </a:rPr>
              <a:t>: For text preprocessing, dependency parsing, and named entity recognition (NER).</a:t>
            </a: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dependency parser: grammar-related, i.e. syntactic dependencies</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preprocessing, i.e., tokenization, stemming, lemmatization, stop word removal</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stop words = less semantic valuable words removed</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NER: classifying/ extracting only people/places/orgs/</a:t>
            </a:r>
            <a:r>
              <a:rPr lang="en-US" sz="1800" b="0" i="0" dirty="0" err="1">
                <a:solidFill>
                  <a:srgbClr val="444444"/>
                </a:solidFill>
                <a:effectLst/>
                <a:latin typeface="Arial" panose="020B0604020202020204" pitchFamily="34" charset="0"/>
              </a:rPr>
              <a:t>etc</a:t>
            </a:r>
            <a:br>
              <a:rPr lang="en-US" sz="1800" b="0" i="0" dirty="0">
                <a:solidFill>
                  <a:srgbClr val="444444"/>
                </a:solidFill>
                <a:effectLst/>
                <a:latin typeface="Arial" panose="020B0604020202020204" pitchFamily="34" charset="0"/>
              </a:rPr>
            </a:b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a:t>
            </a:r>
          </a:p>
          <a:p>
            <a:r>
              <a:rPr lang="en-US" sz="1800" b="1" i="0" u="none" strike="noStrike" dirty="0" err="1">
                <a:solidFill>
                  <a:srgbClr val="000000"/>
                </a:solidFill>
                <a:effectLst/>
                <a:latin typeface="Arial" panose="020B0604020202020204" pitchFamily="34" charset="0"/>
              </a:rPr>
              <a:t>AllenNLP</a:t>
            </a:r>
            <a:r>
              <a:rPr lang="en-US" sz="1800" b="0" i="0" u="none" strike="noStrike" dirty="0">
                <a:solidFill>
                  <a:srgbClr val="000000"/>
                </a:solidFill>
                <a:effectLst/>
                <a:latin typeface="Arial" panose="020B0604020202020204" pitchFamily="34" charset="0"/>
              </a:rPr>
              <a:t>: For semantic role labeling (SRL) and advanced NLP models.</a:t>
            </a: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for semantic dependencies. More focus on the meaning of words. This helps identify causes/effects </a:t>
            </a:r>
            <a:r>
              <a:rPr lang="en-US" sz="1800" b="0" i="0" dirty="0" err="1">
                <a:solidFill>
                  <a:srgbClr val="444444"/>
                </a:solidFill>
                <a:effectLst/>
                <a:latin typeface="Arial" panose="020B0604020202020204" pitchFamily="34" charset="0"/>
              </a:rPr>
              <a:t>etc</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agents: to tell the cause</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action: ‘because’ or any causal phrase</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instrument: effect recognition</a:t>
            </a:r>
            <a:br>
              <a:rPr lang="en-US" sz="1800" b="0" i="0" dirty="0">
                <a:solidFill>
                  <a:srgbClr val="444444"/>
                </a:solidFill>
                <a:effectLst/>
                <a:latin typeface="Arial" panose="020B0604020202020204" pitchFamily="34" charset="0"/>
              </a:rPr>
            </a:b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ex:</a:t>
            </a:r>
            <a:br>
              <a:rPr lang="en-US" sz="1800" b="0" i="0" dirty="0">
                <a:solidFill>
                  <a:srgbClr val="444444"/>
                </a:solidFill>
                <a:effectLst/>
                <a:latin typeface="Arial" panose="020B0604020202020204" pitchFamily="34" charset="0"/>
              </a:rPr>
            </a:br>
            <a:r>
              <a:rPr lang="en-IN" sz="3200" dirty="0"/>
              <a:t>For example, in the sentence "The high interest rates caused a decline in housing prices," SRL can identify:</a:t>
            </a:r>
            <a:br>
              <a:rPr lang="en-IN" sz="3200" dirty="0"/>
            </a:br>
            <a:r>
              <a:rPr lang="en-IN" sz="3200" b="1" dirty="0"/>
              <a:t>Agent:</a:t>
            </a:r>
            <a:r>
              <a:rPr lang="en-IN" sz="3200" dirty="0"/>
              <a:t> High interest rates</a:t>
            </a:r>
            <a:br>
              <a:rPr lang="en-IN" sz="3200" dirty="0"/>
            </a:br>
            <a:r>
              <a:rPr lang="en-IN" sz="3200" b="1" dirty="0"/>
              <a:t>Action:</a:t>
            </a:r>
            <a:r>
              <a:rPr lang="en-IN" sz="3200" dirty="0"/>
              <a:t> Caused</a:t>
            </a:r>
            <a:br>
              <a:rPr lang="en-IN" sz="3200" dirty="0"/>
            </a:br>
            <a:r>
              <a:rPr lang="en-IN" sz="3200" b="1" dirty="0"/>
              <a:t>Patient:</a:t>
            </a:r>
            <a:r>
              <a:rPr lang="en-IN" sz="3200" dirty="0"/>
              <a:t> Decline in housing prices</a:t>
            </a:r>
          </a:p>
          <a:p>
            <a:pPr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pPr marL="158750" indent="0" algn="l" rtl="0" fontAlgn="base">
              <a:buFont typeface="Arial" panose="020B0604020202020204" pitchFamily="34" charset="0"/>
              <a:buNone/>
            </a:pPr>
            <a:r>
              <a:rPr lang="en-US" sz="1800" b="0" i="0" dirty="0">
                <a:solidFill>
                  <a:srgbClr val="444444"/>
                </a:solidFill>
                <a:effectLst/>
                <a:latin typeface="Arial" panose="020B0604020202020204" pitchFamily="34" charset="0"/>
              </a:rPr>
              <a:t>---------------------------------------------------------------</a:t>
            </a:r>
          </a:p>
          <a:p>
            <a:pPr algn="l"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rPr>
              <a:t>NLTK</a:t>
            </a:r>
            <a:r>
              <a:rPr lang="en-US" sz="1800" b="0" i="0" u="none" strike="noStrike" dirty="0">
                <a:solidFill>
                  <a:srgbClr val="000000"/>
                </a:solidFill>
                <a:effectLst/>
                <a:latin typeface="Arial" panose="020B0604020202020204" pitchFamily="34" charset="0"/>
              </a:rPr>
              <a:t>: Useful for text preprocessing, such as </a:t>
            </a:r>
            <a:r>
              <a:rPr lang="en-US" sz="1800" b="0" i="0" u="none" strike="noStrike" dirty="0" err="1">
                <a:solidFill>
                  <a:srgbClr val="000000"/>
                </a:solidFill>
                <a:effectLst/>
                <a:latin typeface="Arial" panose="020B0604020202020204" pitchFamily="34" charset="0"/>
              </a:rPr>
              <a:t>stopword</a:t>
            </a:r>
            <a:r>
              <a:rPr lang="en-US" sz="1800" b="0" i="0" u="none" strike="noStrike" dirty="0">
                <a:solidFill>
                  <a:srgbClr val="000000"/>
                </a:solidFill>
                <a:effectLst/>
                <a:latin typeface="Arial" panose="020B0604020202020204" pitchFamily="34" charset="0"/>
              </a:rPr>
              <a:t> removal and tokenization.</a:t>
            </a: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Natural Language </a:t>
            </a:r>
            <a:r>
              <a:rPr lang="en-US" sz="1800" b="0" i="0" dirty="0" err="1">
                <a:solidFill>
                  <a:srgbClr val="444444"/>
                </a:solidFill>
                <a:effectLst/>
                <a:latin typeface="Arial" panose="020B0604020202020204" pitchFamily="34" charset="0"/>
              </a:rPr>
              <a:t>ToolKit</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not that advanced compared to SciPy. Better for exploring different NLP techniques to preprocess data</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SciPy is an advanced library used for professional tasks, NLTK is for research and stuff because of its very good documentation</a:t>
            </a:r>
            <a:br>
              <a:rPr lang="en-US" sz="1800" b="0" i="0" dirty="0">
                <a:solidFill>
                  <a:srgbClr val="444444"/>
                </a:solidFill>
                <a:effectLst/>
                <a:latin typeface="Arial" panose="020B0604020202020204" pitchFamily="34" charset="0"/>
              </a:rPr>
            </a:br>
            <a:br>
              <a:rPr lang="en-US" sz="1800" b="0" i="0" dirty="0">
                <a:solidFill>
                  <a:srgbClr val="444444"/>
                </a:solidFill>
                <a:effectLst/>
                <a:latin typeface="Arial" panose="020B0604020202020204" pitchFamily="34" charset="0"/>
              </a:rPr>
            </a:b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US" sz="1800" b="1" i="0" u="none" strike="noStrike" dirty="0">
                <a:solidFill>
                  <a:srgbClr val="000000"/>
                </a:solidFill>
                <a:effectLst/>
                <a:latin typeface="Arial" panose="020B0604020202020204" pitchFamily="34" charset="0"/>
              </a:rPr>
              <a:t>Hugging Face Transformers</a:t>
            </a:r>
            <a:r>
              <a:rPr lang="en-US" sz="1800" b="0" i="0" u="none" strike="noStrike" dirty="0">
                <a:solidFill>
                  <a:srgbClr val="000000"/>
                </a:solidFill>
                <a:effectLst/>
                <a:latin typeface="Arial" panose="020B0604020202020204" pitchFamily="34" charset="0"/>
              </a:rPr>
              <a:t>: For fine-tuning and utilizing transformer-based models like BERT, </a:t>
            </a:r>
            <a:r>
              <a:rPr lang="en-US" sz="1800" b="0" i="0" u="none" strike="noStrike" dirty="0" err="1">
                <a:solidFill>
                  <a:srgbClr val="000000"/>
                </a:solidFill>
                <a:effectLst/>
                <a:latin typeface="Arial" panose="020B0604020202020204" pitchFamily="34" charset="0"/>
              </a:rPr>
              <a:t>FinBERT</a:t>
            </a:r>
            <a:r>
              <a:rPr lang="en-US" sz="1800" b="0" i="0" u="none" strike="noStrike" dirty="0">
                <a:solidFill>
                  <a:srgbClr val="000000"/>
                </a:solidFill>
                <a:effectLst/>
                <a:latin typeface="Arial" panose="020B0604020202020204" pitchFamily="34" charset="0"/>
              </a:rPr>
              <a:t>, or GPT.</a:t>
            </a: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A pretrained model specifically for Financial data.</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helps to analyze financial jargons and process such data in general</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very powerful model, useful for causality detection as it has powerful features like: </a:t>
            </a:r>
            <a:r>
              <a:rPr lang="en-IN" sz="3200" dirty="0"/>
              <a:t>text classification, question answering, and machine translation, etc.</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IN" sz="3200" dirty="0"/>
              <a:t>- </a:t>
            </a:r>
            <a:r>
              <a:rPr lang="en-IN" sz="4800" b="1" dirty="0"/>
              <a:t>Machine Translation</a:t>
            </a:r>
            <a:r>
              <a:rPr lang="en-IN" sz="4800" dirty="0"/>
              <a:t> is the process of automatically translating text from one language to another</a:t>
            </a:r>
            <a:br>
              <a:rPr lang="en-IN" sz="3200" dirty="0"/>
            </a:br>
            <a:br>
              <a:rPr lang="en-IN" sz="3200" dirty="0"/>
            </a:br>
            <a:r>
              <a:rPr lang="en-IN" sz="3200" dirty="0"/>
              <a:t>- transformers: parallel processing is higher than RNN. More efficient for detecting relationships between words which are far apart in a sentence.</a:t>
            </a:r>
            <a:br>
              <a:rPr lang="en-IN" sz="3200" dirty="0"/>
            </a:br>
            <a:r>
              <a:rPr lang="en-IN" sz="3200" dirty="0"/>
              <a:t>-it uses a mechanism called </a:t>
            </a:r>
            <a:r>
              <a:rPr lang="en-IN" sz="3200" b="1" dirty="0"/>
              <a:t>self-attention</a:t>
            </a:r>
            <a:r>
              <a:rPr lang="en-IN" sz="3200" dirty="0"/>
              <a:t> to process input sequences in parallel. This means that the model can consider all parts of the input sequence simultaneously, without having to process them sequentially.</a:t>
            </a:r>
            <a:br>
              <a:rPr lang="en-IN" sz="3200" dirty="0"/>
            </a:br>
            <a:br>
              <a:rPr lang="en-IN" sz="3200" dirty="0"/>
            </a:br>
            <a:r>
              <a:rPr lang="en-IN" sz="3200" dirty="0"/>
              <a:t>Working of transformer:</a:t>
            </a:r>
            <a:br>
              <a:rPr lang="en-IN" sz="3200" dirty="0"/>
            </a:br>
            <a:r>
              <a:rPr lang="en-IN" sz="3200" dirty="0"/>
              <a:t>1. </a:t>
            </a:r>
            <a:r>
              <a:rPr lang="en-IN" sz="3200" b="1" dirty="0"/>
              <a:t>Embedding:</a:t>
            </a:r>
            <a:r>
              <a:rPr lang="en-IN" sz="3200" dirty="0"/>
              <a:t> Each word in the input sequence is converted into a numerical representation called an embedding.</a:t>
            </a:r>
            <a:br>
              <a:rPr lang="en-IN" sz="3200" dirty="0"/>
            </a:br>
            <a:br>
              <a:rPr lang="en-IN" sz="3200" dirty="0"/>
            </a:br>
            <a:r>
              <a:rPr lang="en-IN" sz="3200" dirty="0"/>
              <a:t>2. </a:t>
            </a:r>
            <a:r>
              <a:rPr lang="en-IN" sz="3200" b="1" dirty="0"/>
              <a:t>Positional encoding:</a:t>
            </a:r>
            <a:r>
              <a:rPr lang="en-IN" sz="3200" dirty="0"/>
              <a:t> Positional information is added to the embeddings to indicate the position of each word in the sequence.</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None/>
              <a:tabLst/>
              <a:defRPr/>
            </a:pPr>
            <a:br>
              <a:rPr lang="en-IN" sz="3200" dirty="0"/>
            </a:br>
            <a:r>
              <a:rPr lang="en-IN" sz="3200" dirty="0"/>
              <a:t>3. </a:t>
            </a:r>
            <a:r>
              <a:rPr lang="en-IN" sz="3200" b="1" dirty="0"/>
              <a:t>Self-attention:</a:t>
            </a:r>
            <a:r>
              <a:rPr lang="en-IN" sz="3200" dirty="0"/>
              <a:t> The attention mechanism calculates a weighted sum of the embeddings for all positions in the sequence. The weights are determined based on the similarity between the current position and all other positions. This allows the model to focus on relevant parts of the sequence.</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None/>
              <a:tabLst/>
              <a:defRPr/>
            </a:pPr>
            <a:br>
              <a:rPr lang="en-IN" sz="3200" dirty="0"/>
            </a:br>
            <a:r>
              <a:rPr lang="en-IN" sz="3200" dirty="0"/>
              <a:t>4. </a:t>
            </a:r>
            <a:r>
              <a:rPr lang="en-IN" sz="3200" b="1" dirty="0"/>
              <a:t>Multi-head attention:</a:t>
            </a:r>
            <a:r>
              <a:rPr lang="en-IN" sz="3200" dirty="0"/>
              <a:t> Multiple attention layers can be stacked to capture different aspects of the input sequence.</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None/>
              <a:tabLst/>
              <a:defRPr/>
            </a:pPr>
            <a:br>
              <a:rPr lang="en-IN" sz="3200" dirty="0"/>
            </a:br>
            <a:r>
              <a:rPr lang="en-IN" sz="3200" dirty="0"/>
              <a:t>5. </a:t>
            </a:r>
            <a:r>
              <a:rPr lang="en-IN" sz="3200" b="1" dirty="0"/>
              <a:t>Feed-forward network:</a:t>
            </a:r>
            <a:r>
              <a:rPr lang="en-IN" sz="3200" dirty="0"/>
              <a:t> The output of the attention layers is passed through a feed-forward neural network to generate the final output.</a:t>
            </a:r>
            <a:br>
              <a:rPr lang="en-US" sz="1800" b="0" i="0" dirty="0">
                <a:solidFill>
                  <a:srgbClr val="444444"/>
                </a:solidFill>
                <a:effectLst/>
                <a:latin typeface="Arial" panose="020B0604020202020204" pitchFamily="34" charset="0"/>
              </a:rPr>
            </a:br>
            <a:endParaRPr lang="en-US" sz="1800" b="0" i="0" dirty="0">
              <a:solidFill>
                <a:srgbClr val="444444"/>
              </a:solidFill>
              <a:effectLst/>
              <a:latin typeface="Arial" panose="020B0604020202020204" pitchFamily="34" charset="0"/>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None/>
              <a:tabLst/>
              <a:defRPr/>
            </a:pPr>
            <a:endParaRPr lang="en-US" sz="1800" b="0" i="0" dirty="0">
              <a:solidFill>
                <a:srgbClr val="444444"/>
              </a:solidFill>
              <a:effectLst/>
              <a:latin typeface="Arial" panose="020B0604020202020204" pitchFamily="34" charset="0"/>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r>
              <a:rPr lang="en-US" sz="1800" b="1" i="0" u="none" strike="noStrike" dirty="0" err="1">
                <a:solidFill>
                  <a:srgbClr val="000000"/>
                </a:solidFill>
                <a:effectLst/>
                <a:latin typeface="Arial" panose="020B0604020202020204" pitchFamily="34" charset="0"/>
              </a:rPr>
              <a:t>StanfordNLP</a:t>
            </a:r>
            <a:r>
              <a:rPr lang="en-US" sz="1800" b="1"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Additional support for syntactic parsing and causality detection in sentences.</a:t>
            </a: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helps with </a:t>
            </a:r>
            <a:r>
              <a:rPr lang="en-US" sz="1800" b="0" i="0" dirty="0" err="1">
                <a:solidFill>
                  <a:srgbClr val="444444"/>
                </a:solidFill>
                <a:effectLst/>
                <a:latin typeface="Arial" panose="020B0604020202020204" pitchFamily="34" charset="0"/>
              </a:rPr>
              <a:t>semtiment</a:t>
            </a:r>
            <a:r>
              <a:rPr lang="en-US" sz="1800" b="0" i="0" dirty="0">
                <a:solidFill>
                  <a:srgbClr val="444444"/>
                </a:solidFill>
                <a:effectLst/>
                <a:latin typeface="Arial" panose="020B0604020202020204" pitchFamily="34" charset="0"/>
              </a:rPr>
              <a:t> analysis, POS tagging and conference resolution</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None/>
              <a:tabLst/>
              <a:defRPr/>
            </a:pPr>
            <a:endParaRPr lang="en-US" sz="1800" b="0" i="0" dirty="0">
              <a:solidFill>
                <a:srgbClr val="444444"/>
              </a:solidFill>
              <a:effectLst/>
              <a:latin typeface="Arial" panose="020B0604020202020204" pitchFamily="34" charset="0"/>
            </a:endParaRPr>
          </a:p>
          <a:p>
            <a:r>
              <a:rPr lang="en-IN" sz="3200" b="1" dirty="0"/>
              <a:t>Coreference resolution:</a:t>
            </a:r>
            <a:endParaRPr lang="en-IN" sz="3200" dirty="0"/>
          </a:p>
          <a:p>
            <a:pPr>
              <a:buFont typeface="Arial" panose="020B0604020202020204" pitchFamily="34" charset="0"/>
              <a:buChar char="•"/>
            </a:pPr>
            <a:r>
              <a:rPr lang="en-IN" sz="3200" dirty="0"/>
              <a:t>Resolves references to the same entity in a text, such as pronouns or anaphoric expressions.</a:t>
            </a:r>
          </a:p>
          <a:p>
            <a:pPr>
              <a:buFont typeface="Arial" panose="020B0604020202020204" pitchFamily="34" charset="0"/>
              <a:buChar char="•"/>
            </a:pPr>
            <a:r>
              <a:rPr lang="en-IN" sz="3200" dirty="0"/>
              <a:t>Helps understand the meaning of a text by identifying the referents of various expressions.</a:t>
            </a:r>
          </a:p>
          <a:p>
            <a:pPr marL="158750" marR="0" lvl="0" indent="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None/>
              <a:tabLst/>
              <a:defRPr/>
            </a:pP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3. </a:t>
            </a:r>
            <a:r>
              <a:rPr lang="en-US" b="1" i="0" u="none" strike="noStrike" dirty="0">
                <a:solidFill>
                  <a:srgbClr val="000000"/>
                </a:solidFill>
                <a:effectLst/>
                <a:latin typeface="Arial" panose="020B0604020202020204" pitchFamily="34" charset="0"/>
              </a:rPr>
              <a:t>Machine Learning &amp; Deep Learning Libraries</a:t>
            </a:r>
            <a:r>
              <a:rPr lang="en-US" b="0" i="0" dirty="0">
                <a:solidFill>
                  <a:srgbClr val="444444"/>
                </a:solidFill>
                <a:effectLst/>
                <a:latin typeface="Arial" panose="020B0604020202020204" pitchFamily="34" charset="0"/>
              </a:rPr>
              <a:t>​</a:t>
            </a:r>
            <a:br>
              <a:rPr lang="en-US" b="0" i="0" dirty="0">
                <a:solidFill>
                  <a:srgbClr val="444444"/>
                </a:solidFill>
                <a:effectLst/>
                <a:latin typeface="Arial" panose="020B0604020202020204" pitchFamily="34" charset="0"/>
              </a:rPr>
            </a:br>
            <a:endParaRPr lang="en-US" b="0" i="0" dirty="0">
              <a:solidFill>
                <a:srgbClr val="444444"/>
              </a:solidFill>
              <a:effectLst/>
              <a:latin typeface="Calibri" panose="020F0502020204030204" pitchFamily="34" charset="0"/>
            </a:endParaRPr>
          </a:p>
          <a:p>
            <a:pPr marL="158750" indent="0" algn="l" rtl="0" fontAlgn="base">
              <a:buFont typeface="Arial" panose="020B0604020202020204" pitchFamily="34" charset="0"/>
              <a:buNone/>
            </a:pPr>
            <a:r>
              <a:rPr lang="en-US" sz="1800" b="1" i="0" u="none" strike="noStrike" dirty="0" err="1">
                <a:solidFill>
                  <a:srgbClr val="000000"/>
                </a:solidFill>
                <a:effectLst/>
                <a:latin typeface="Arial" panose="020B0604020202020204" pitchFamily="34" charset="0"/>
              </a:rPr>
              <a:t>PyTorch</a:t>
            </a:r>
            <a:r>
              <a:rPr lang="en-US" sz="1800" b="0" i="0" u="none" strike="noStrike" dirty="0">
                <a:solidFill>
                  <a:srgbClr val="000000"/>
                </a:solidFill>
                <a:effectLst/>
                <a:latin typeface="Arial" panose="020B0604020202020204" pitchFamily="34" charset="0"/>
              </a:rPr>
              <a:t>: Core deep learning framework for building, training, and deploying transformer-based models (like BERT).</a:t>
            </a: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python based and most easy to use when working with transformers</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allows easy debugging and editing of graphs </a:t>
            </a:r>
            <a:r>
              <a:rPr lang="en-US" sz="1800" b="0" i="0" dirty="0" err="1">
                <a:solidFill>
                  <a:srgbClr val="444444"/>
                </a:solidFill>
                <a:effectLst/>
                <a:latin typeface="Arial" panose="020B0604020202020204" pitchFamily="34" charset="0"/>
              </a:rPr>
              <a:t>etc</a:t>
            </a:r>
            <a:endParaRPr lang="en-US" sz="1800" b="0" i="0" dirty="0">
              <a:solidFill>
                <a:srgbClr val="444444"/>
              </a:solidFill>
              <a:effectLst/>
              <a:latin typeface="Arial" panose="020B0604020202020204" pitchFamily="34" charset="0"/>
            </a:endParaRPr>
          </a:p>
          <a:p>
            <a:pPr marL="457200" indent="-298450" algn="l" rtl="0" fontAlgn="base">
              <a:buFontTx/>
              <a:buChar char="-"/>
            </a:pPr>
            <a:r>
              <a:rPr lang="en-US" sz="1800" b="0" i="0" dirty="0">
                <a:solidFill>
                  <a:srgbClr val="444444"/>
                </a:solidFill>
                <a:effectLst/>
                <a:latin typeface="Arial" panose="020B0604020202020204" pitchFamily="34" charset="0"/>
              </a:rPr>
              <a:t>Easy to integrate with other lib like </a:t>
            </a:r>
            <a:r>
              <a:rPr lang="en-US" sz="1800" b="0" i="0" dirty="0" err="1">
                <a:solidFill>
                  <a:srgbClr val="444444"/>
                </a:solidFill>
                <a:effectLst/>
                <a:latin typeface="Arial" panose="020B0604020202020204" pitchFamily="34" charset="0"/>
              </a:rPr>
              <a:t>numpy</a:t>
            </a:r>
            <a:r>
              <a:rPr lang="en-US" sz="1800" b="0" i="0" dirty="0">
                <a:solidFill>
                  <a:srgbClr val="444444"/>
                </a:solidFill>
                <a:effectLst/>
                <a:latin typeface="Arial" panose="020B0604020202020204" pitchFamily="34" charset="0"/>
              </a:rPr>
              <a:t>, pandas </a:t>
            </a:r>
            <a:r>
              <a:rPr lang="en-US" sz="1800" b="0" i="0" dirty="0" err="1">
                <a:solidFill>
                  <a:srgbClr val="444444"/>
                </a:solidFill>
                <a:effectLst/>
                <a:latin typeface="Arial" panose="020B0604020202020204" pitchFamily="34" charset="0"/>
              </a:rPr>
              <a:t>etc</a:t>
            </a:r>
            <a:r>
              <a:rPr lang="en-US" sz="1800" b="0" i="0" dirty="0">
                <a:solidFill>
                  <a:srgbClr val="444444"/>
                </a:solidFill>
                <a:effectLst/>
                <a:latin typeface="Arial" panose="020B0604020202020204" pitchFamily="34" charset="0"/>
              </a:rPr>
              <a:t>, so easy to work with dataset also</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a:t>
            </a:r>
          </a:p>
          <a:p>
            <a:pPr marL="457200" indent="-298450" algn="l" rtl="0" fontAlgn="base">
              <a:buFontTx/>
              <a:buChar char="-"/>
            </a:pP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rPr>
              <a:t>TensorFlow/</a:t>
            </a:r>
            <a:r>
              <a:rPr lang="en-US" sz="1800" b="1" i="0" u="none" strike="noStrike" dirty="0" err="1">
                <a:solidFill>
                  <a:srgbClr val="000000"/>
                </a:solidFill>
                <a:effectLst/>
                <a:latin typeface="Arial" panose="020B0604020202020204" pitchFamily="34" charset="0"/>
              </a:rPr>
              <a:t>Keras</a:t>
            </a:r>
            <a:r>
              <a:rPr lang="en-US" sz="1800" b="0" i="0" u="none" strike="noStrike" dirty="0">
                <a:solidFill>
                  <a:srgbClr val="000000"/>
                </a:solidFill>
                <a:effectLst/>
                <a:latin typeface="Arial" panose="020B0604020202020204" pitchFamily="34" charset="0"/>
              </a:rPr>
              <a:t>: Alternative deep learning framework, useful for custom deep learning model design.</a:t>
            </a: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an alternate approach or if we want to design a custom model (ex: combine models and experimenting to see which is better)</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a:t>
            </a:r>
          </a:p>
          <a:p>
            <a:pPr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1" i="0" u="none" strike="noStrike" dirty="0">
                <a:solidFill>
                  <a:srgbClr val="000000"/>
                </a:solidFill>
                <a:effectLst/>
                <a:latin typeface="Arial" panose="020B0604020202020204" pitchFamily="34" charset="0"/>
              </a:rPr>
              <a:t>Transformers (Hugging Face)</a:t>
            </a:r>
            <a:r>
              <a:rPr lang="en-US" sz="1800" b="0" i="0" u="none" strike="noStrike" dirty="0">
                <a:solidFill>
                  <a:srgbClr val="000000"/>
                </a:solidFill>
                <a:effectLst/>
                <a:latin typeface="Arial" panose="020B0604020202020204" pitchFamily="34" charset="0"/>
              </a:rPr>
              <a:t>: For pre-trained models (BERT, </a:t>
            </a:r>
            <a:r>
              <a:rPr lang="en-US" sz="1800" b="0" i="0" u="none" strike="noStrike" dirty="0" err="1">
                <a:solidFill>
                  <a:srgbClr val="000000"/>
                </a:solidFill>
                <a:effectLst/>
                <a:latin typeface="Arial" panose="020B0604020202020204" pitchFamily="34" charset="0"/>
              </a:rPr>
              <a:t>FinBERT</a:t>
            </a:r>
            <a:r>
              <a:rPr lang="en-US" sz="1800" b="0" i="0" u="none" strike="noStrike" dirty="0">
                <a:solidFill>
                  <a:srgbClr val="000000"/>
                </a:solidFill>
                <a:effectLst/>
                <a:latin typeface="Arial" panose="020B0604020202020204" pitchFamily="34" charset="0"/>
              </a:rPr>
              <a:t>, GPT) and fine-tuning.</a:t>
            </a: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 fine tuning </a:t>
            </a:r>
            <a:r>
              <a:rPr lang="en-US" sz="1800" b="0" i="0" dirty="0" err="1">
                <a:solidFill>
                  <a:srgbClr val="444444"/>
                </a:solidFill>
                <a:effectLst/>
                <a:latin typeface="Arial" panose="020B0604020202020204" pitchFamily="34" charset="0"/>
              </a:rPr>
              <a:t>ie</a:t>
            </a:r>
            <a:r>
              <a:rPr lang="en-US" sz="1800" b="0" i="0" dirty="0">
                <a:solidFill>
                  <a:srgbClr val="444444"/>
                </a:solidFill>
                <a:effectLst/>
                <a:latin typeface="Arial" panose="020B0604020202020204" pitchFamily="34" charset="0"/>
              </a:rPr>
              <a:t>: </a:t>
            </a:r>
            <a:r>
              <a:rPr lang="en-IN" sz="3200" dirty="0"/>
              <a:t>a technique used in machine learning to adapt a pre-trained model to a specific task. It involves taking a model that has already been trained on a large dataset and training it on a smaller, more specific dataset.</a:t>
            </a:r>
            <a:br>
              <a:rPr lang="en-IN" sz="3200" dirty="0"/>
            </a:br>
            <a:br>
              <a:rPr lang="en-IN" sz="3200" dirty="0"/>
            </a:br>
            <a:r>
              <a:rPr lang="en-IN" sz="3200" dirty="0"/>
              <a:t>- allows faster training as model now has good understanding of data</a:t>
            </a:r>
            <a:br>
              <a:rPr lang="en-IN" sz="3200" dirty="0"/>
            </a:br>
            <a:r>
              <a:rPr lang="en-IN" sz="3200" dirty="0"/>
              <a:t>- </a:t>
            </a:r>
            <a:r>
              <a:rPr lang="en-IN" sz="3200" b="1" dirty="0"/>
              <a:t>Transfer learning:</a:t>
            </a:r>
            <a:r>
              <a:rPr lang="en-IN" sz="3200" dirty="0"/>
              <a:t> Fine-tuning is a form of transfer learning, where knowledge learned from one task is transferred to another related task.</a:t>
            </a:r>
          </a:p>
          <a:p>
            <a:pPr algn="l" rtl="0" fontAlgn="base">
              <a:buFont typeface="Arial" panose="020B0604020202020204" pitchFamily="34" charset="0"/>
              <a:buChar char="•"/>
            </a:pPr>
            <a:r>
              <a:rPr lang="en-US" sz="1800" b="0" i="0" dirty="0">
                <a:solidFill>
                  <a:srgbClr val="444444"/>
                </a:solidFill>
                <a:effectLst/>
                <a:latin typeface="Arial" panose="020B0604020202020204" pitchFamily="34" charset="0"/>
              </a:rPr>
              <a:t>- improves performance. In this case, better prediction and identification of causal relationships</a:t>
            </a:r>
            <a:br>
              <a:rPr lang="en-US" sz="1800" b="0" i="0" dirty="0">
                <a:solidFill>
                  <a:srgbClr val="444444"/>
                </a:solidFill>
                <a:effectLst/>
                <a:latin typeface="Arial" panose="020B0604020202020204" pitchFamily="34" charset="0"/>
              </a:rPr>
            </a:b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rPr>
              <a:t>Sci-kit Learn</a:t>
            </a:r>
            <a:r>
              <a:rPr lang="en-US" sz="1800" b="0" i="0" u="none" strike="noStrike" dirty="0">
                <a:solidFill>
                  <a:srgbClr val="000000"/>
                </a:solidFill>
                <a:effectLst/>
                <a:latin typeface="Arial" panose="020B0604020202020204" pitchFamily="34" charset="0"/>
              </a:rPr>
              <a:t>: For traditional ML models, evaluation metrics, and preprocessing.</a:t>
            </a:r>
            <a:r>
              <a:rPr lang="en-US" sz="1800" b="0" i="0" dirty="0">
                <a:solidFill>
                  <a:srgbClr val="444444"/>
                </a:solidFill>
                <a:effectLst/>
                <a:latin typeface="Arial" panose="020B0604020202020204" pitchFamily="34" charset="0"/>
              </a:rPr>
              <a:t>​</a:t>
            </a:r>
          </a:p>
          <a:p>
            <a:pPr marL="158750" indent="0" algn="l" rtl="0" fontAlgn="base">
              <a:buFont typeface="Arial" panose="020B0604020202020204" pitchFamily="34" charset="0"/>
              <a:buNone/>
            </a:pPr>
            <a:r>
              <a:rPr lang="en-US" sz="1800" b="0" i="0" dirty="0">
                <a:solidFill>
                  <a:srgbClr val="444444"/>
                </a:solidFill>
                <a:effectLst/>
                <a:latin typeface="Arial" panose="020B0604020202020204" pitchFamily="34" charset="0"/>
              </a:rPr>
              <a:t>- </a:t>
            </a:r>
            <a:r>
              <a:rPr lang="en-IN" sz="3200" dirty="0"/>
              <a:t>such as accuracy, precision, recall, and F1-score.</a:t>
            </a:r>
            <a:br>
              <a:rPr lang="en-IN" sz="3200" dirty="0"/>
            </a:br>
            <a:r>
              <a:rPr lang="en-IN" sz="3200" b="1" dirty="0"/>
              <a:t>Preprocessing:</a:t>
            </a:r>
            <a:r>
              <a:rPr lang="en-IN" sz="3200" dirty="0"/>
              <a:t> It offers tools for preprocessing data, including feature scaling, normalization, and handling missing values.</a:t>
            </a:r>
            <a:endParaRPr lang="en-US" sz="1800" b="0" i="0" dirty="0">
              <a:solidFill>
                <a:srgbClr val="444444"/>
              </a:solidFill>
              <a:effectLst/>
              <a:latin typeface="Arial" panose="020B0604020202020204" pitchFamily="34" charset="0"/>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r>
              <a:rPr lang="en-US" sz="1600" b="1" i="0" u="none" strike="noStrike" dirty="0">
                <a:solidFill>
                  <a:srgbClr val="000000"/>
                </a:solidFill>
                <a:effectLst/>
                <a:latin typeface="Arial" panose="020B0604020202020204" pitchFamily="34" charset="0"/>
              </a:rPr>
              <a:t>Data Preprocessing &amp; Manipulation</a:t>
            </a:r>
            <a:r>
              <a:rPr lang="en-US" sz="1600" b="0" i="0" dirty="0">
                <a:solidFill>
                  <a:srgbClr val="444444"/>
                </a:solidFill>
                <a:effectLst/>
                <a:latin typeface="Arial" panose="020B0604020202020204" pitchFamily="34" charset="0"/>
              </a:rPr>
              <a:t>​</a:t>
            </a:r>
            <a:endParaRPr lang="en-US" sz="1600"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rPr>
              <a:t>Pandas</a:t>
            </a:r>
            <a:r>
              <a:rPr lang="en-US" sz="1800" b="0" i="0" u="none" strike="noStrike" dirty="0">
                <a:solidFill>
                  <a:srgbClr val="000000"/>
                </a:solidFill>
                <a:effectLst/>
                <a:latin typeface="Arial" panose="020B0604020202020204" pitchFamily="34" charset="0"/>
              </a:rPr>
              <a:t>: For data manipulation and handling tabular datasets.</a:t>
            </a:r>
            <a:r>
              <a:rPr lang="en-US" sz="1800" b="0" i="0" dirty="0">
                <a:solidFill>
                  <a:srgbClr val="444444"/>
                </a:solidFill>
                <a:effectLst/>
                <a:latin typeface="Arial" panose="020B0604020202020204" pitchFamily="34" charset="0"/>
              </a:rPr>
              <a:t>​</a:t>
            </a:r>
          </a:p>
          <a:p>
            <a:pPr algn="l"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rPr>
              <a:t>NumPy</a:t>
            </a:r>
            <a:r>
              <a:rPr lang="en-US" sz="1800" b="0" i="0" u="none" strike="noStrike" dirty="0">
                <a:solidFill>
                  <a:srgbClr val="000000"/>
                </a:solidFill>
                <a:effectLst/>
                <a:latin typeface="Arial" panose="020B0604020202020204" pitchFamily="34" charset="0"/>
              </a:rPr>
              <a:t>: For numerical computations, particularly during model training and evaluation.</a:t>
            </a: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a:t>
            </a:r>
          </a:p>
          <a:p>
            <a:pPr algn="l" rtl="0" fontAlgn="base"/>
            <a:r>
              <a:rPr lang="en-US" b="1" i="0" u="none" strike="noStrike" dirty="0">
                <a:solidFill>
                  <a:srgbClr val="000000"/>
                </a:solidFill>
                <a:effectLst/>
                <a:latin typeface="Arial" panose="020B0604020202020204" pitchFamily="34" charset="0"/>
              </a:rPr>
              <a:t>5. Causal Inference Libraries</a:t>
            </a:r>
            <a:r>
              <a:rPr lang="en-US" b="0" i="0" dirty="0">
                <a:solidFill>
                  <a:srgbClr val="444444"/>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US" sz="1800" b="1" i="0" u="none" strike="noStrike" dirty="0" err="1">
                <a:solidFill>
                  <a:srgbClr val="000000"/>
                </a:solidFill>
                <a:effectLst/>
                <a:latin typeface="Arial" panose="020B0604020202020204" pitchFamily="34" charset="0"/>
              </a:rPr>
              <a:t>DoWhy</a:t>
            </a:r>
            <a:r>
              <a:rPr lang="en-US" sz="1800" b="0" i="0" u="none" strike="noStrike" dirty="0">
                <a:solidFill>
                  <a:srgbClr val="000000"/>
                </a:solidFill>
                <a:effectLst/>
                <a:latin typeface="Arial" panose="020B0604020202020204" pitchFamily="34" charset="0"/>
              </a:rPr>
              <a:t>: For causal reasoning and inference after extracting cause-effect pairs.</a:t>
            </a:r>
            <a:r>
              <a:rPr lang="en-US" sz="1800" b="0" i="0" dirty="0">
                <a:solidFill>
                  <a:srgbClr val="444444"/>
                </a:solidFill>
                <a:effectLst/>
                <a:latin typeface="Arial" panose="020B0604020202020204" pitchFamily="34" charset="0"/>
              </a:rPr>
              <a:t>​</a:t>
            </a:r>
          </a:p>
          <a:p>
            <a:pPr algn="l" rtl="0" fontAlgn="base">
              <a:buFont typeface="Arial" panose="020B0604020202020204" pitchFamily="34" charset="0"/>
              <a:buChar char="•"/>
            </a:pPr>
            <a:r>
              <a:rPr lang="en-US" sz="1800" b="1" i="0" u="none" strike="noStrike" dirty="0" err="1">
                <a:solidFill>
                  <a:srgbClr val="000000"/>
                </a:solidFill>
                <a:effectLst/>
                <a:latin typeface="Arial" panose="020B0604020202020204" pitchFamily="34" charset="0"/>
              </a:rPr>
              <a:t>CausalNLP</a:t>
            </a:r>
            <a:r>
              <a:rPr lang="en-US" sz="1800" b="0" i="0" u="none" strike="noStrike" dirty="0">
                <a:solidFill>
                  <a:srgbClr val="000000"/>
                </a:solidFill>
                <a:effectLst/>
                <a:latin typeface="Arial" panose="020B0604020202020204" pitchFamily="34" charset="0"/>
              </a:rPr>
              <a:t>: Useful for extracting causality using NLP-based approaches.</a:t>
            </a:r>
            <a:r>
              <a:rPr lang="en-US" sz="1800" b="0" i="0" dirty="0">
                <a:solidFill>
                  <a:srgbClr val="444444"/>
                </a:solidFill>
                <a:effectLst/>
                <a:latin typeface="Arial" panose="020B0604020202020204" pitchFamily="34" charset="0"/>
              </a:rPr>
              <a:t>​</a:t>
            </a:r>
          </a:p>
          <a:p>
            <a:pPr algn="l" rtl="0" fontAlgn="base"/>
            <a:r>
              <a:rPr lang="en-US" b="0" i="0" dirty="0">
                <a:solidFill>
                  <a:srgbClr val="444444"/>
                </a:solidFill>
                <a:effectLst/>
                <a:latin typeface="Arial" panose="020B0604020202020204" pitchFamily="34" charset="0"/>
              </a:rPr>
              <a:t>​</a:t>
            </a:r>
            <a:br>
              <a:rPr lang="en-US" b="0" i="0" dirty="0">
                <a:solidFill>
                  <a:srgbClr val="444444"/>
                </a:solidFill>
                <a:effectLst/>
                <a:latin typeface="Arial" panose="020B0604020202020204" pitchFamily="34" charset="0"/>
              </a:rPr>
            </a:br>
            <a:r>
              <a:rPr lang="en-US" b="1" i="0" u="none" strike="noStrike" dirty="0">
                <a:solidFill>
                  <a:srgbClr val="000000"/>
                </a:solidFill>
                <a:effectLst/>
                <a:latin typeface="Arial" panose="020B0604020202020204" pitchFamily="34" charset="0"/>
              </a:rPr>
              <a:t>6. Explainability Libraries</a:t>
            </a:r>
            <a:r>
              <a:rPr lang="en-US" b="0" i="0" dirty="0">
                <a:solidFill>
                  <a:srgbClr val="444444"/>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rPr>
              <a:t>SHAP (</a:t>
            </a:r>
            <a:r>
              <a:rPr lang="en-US" sz="1800" b="1" i="0" u="none" strike="noStrike" dirty="0" err="1">
                <a:solidFill>
                  <a:srgbClr val="000000"/>
                </a:solidFill>
                <a:effectLst/>
                <a:latin typeface="Arial" panose="020B0604020202020204" pitchFamily="34" charset="0"/>
              </a:rPr>
              <a:t>SHapley</a:t>
            </a:r>
            <a:r>
              <a:rPr lang="en-US" sz="1800" b="1" i="0" u="none" strike="noStrike" dirty="0">
                <a:solidFill>
                  <a:srgbClr val="000000"/>
                </a:solidFill>
                <a:effectLst/>
                <a:latin typeface="Arial" panose="020B0604020202020204" pitchFamily="34" charset="0"/>
              </a:rPr>
              <a:t> Additive </a:t>
            </a:r>
            <a:r>
              <a:rPr lang="en-US" sz="1800" b="1" i="0" u="none" strike="noStrike" dirty="0" err="1">
                <a:solidFill>
                  <a:srgbClr val="000000"/>
                </a:solidFill>
                <a:effectLst/>
                <a:latin typeface="Arial" panose="020B0604020202020204" pitchFamily="34" charset="0"/>
              </a:rPr>
              <a:t>exPlanations</a:t>
            </a:r>
            <a:r>
              <a:rPr lang="en-US" sz="1800" b="1"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Arial" panose="020B0604020202020204" pitchFamily="34" charset="0"/>
              </a:rPr>
              <a:t>: For explaining the predictions of your model and identifying which features contributed to the decision.</a:t>
            </a:r>
            <a:r>
              <a:rPr lang="en-US" sz="1800" b="0" i="0" dirty="0">
                <a:solidFill>
                  <a:srgbClr val="444444"/>
                </a:solidFill>
                <a:effectLst/>
                <a:latin typeface="Arial" panose="020B0604020202020204" pitchFamily="34" charset="0"/>
              </a:rPr>
              <a:t>​</a:t>
            </a:r>
          </a:p>
          <a:p>
            <a:pPr algn="l"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rPr>
              <a:t>LIME (Local Interpretable Model-agnostic Explanations)</a:t>
            </a:r>
            <a:r>
              <a:rPr lang="en-US" sz="1800" b="0" i="0" u="none" strike="noStrike" dirty="0">
                <a:solidFill>
                  <a:srgbClr val="000000"/>
                </a:solidFill>
                <a:effectLst/>
                <a:latin typeface="Arial" panose="020B0604020202020204" pitchFamily="34" charset="0"/>
              </a:rPr>
              <a:t>: For local model explainability, particularly with text data.</a:t>
            </a: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r>
              <a:rPr lang="en-US" sz="1800" b="0" i="0" dirty="0">
                <a:solidFill>
                  <a:srgbClr val="444444"/>
                </a:solidFill>
                <a:effectLst/>
                <a:latin typeface="Arial" panose="020B0604020202020204" pitchFamily="34" charset="0"/>
              </a:rPr>
              <a:t>​</a:t>
            </a:r>
            <a:br>
              <a:rPr lang="en-US" sz="1800" b="0" i="0" dirty="0">
                <a:solidFill>
                  <a:srgbClr val="444444"/>
                </a:solidFill>
                <a:effectLst/>
                <a:latin typeface="Arial" panose="020B0604020202020204" pitchFamily="34" charset="0"/>
              </a:rPr>
            </a:br>
            <a:r>
              <a:rPr lang="en-US" sz="1800" b="1" i="0" u="none" strike="noStrike" dirty="0">
                <a:solidFill>
                  <a:srgbClr val="000000"/>
                </a:solidFill>
                <a:effectLst/>
                <a:latin typeface="Arial" panose="020B0604020202020204" pitchFamily="34" charset="0"/>
              </a:rPr>
              <a:t>7. Visualization Tools</a:t>
            </a:r>
            <a:r>
              <a:rPr lang="en-US" sz="1800" b="0" i="0" dirty="0">
                <a:solidFill>
                  <a:srgbClr val="444444"/>
                </a:solidFill>
                <a:effectLst/>
                <a:latin typeface="Arial" panose="020B0604020202020204" pitchFamily="34" charset="0"/>
              </a:rPr>
              <a:t>​</a:t>
            </a:r>
          </a:p>
          <a:p>
            <a:pPr algn="l"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Matplotlib / Seaborn</a:t>
            </a:r>
            <a:r>
              <a:rPr lang="en-US" sz="1800" b="0" i="0" u="none" strike="noStrike" dirty="0">
                <a:solidFill>
                  <a:srgbClr val="000000"/>
                </a:solidFill>
                <a:effectLst/>
                <a:latin typeface="Arial" panose="020B0604020202020204" pitchFamily="34" charset="0"/>
              </a:rPr>
              <a:t>: For visualizing data distributions, results, and evaluation metrics.</a:t>
            </a:r>
            <a:r>
              <a:rPr lang="en-US" sz="1800" b="0" i="0" dirty="0">
                <a:solidFill>
                  <a:srgbClr val="444444"/>
                </a:solidFill>
                <a:effectLst/>
                <a:latin typeface="Arial" panose="020B0604020202020204" pitchFamily="34" charset="0"/>
              </a:rPr>
              <a:t>​</a:t>
            </a:r>
          </a:p>
          <a:p>
            <a:pPr algn="l"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rPr>
              <a:t>SHAP Visualizations</a:t>
            </a:r>
            <a:r>
              <a:rPr lang="en-US" sz="1800" b="0" i="0" u="none" strike="noStrike" dirty="0">
                <a:solidFill>
                  <a:srgbClr val="000000"/>
                </a:solidFill>
                <a:effectLst/>
                <a:latin typeface="Arial" panose="020B0604020202020204" pitchFamily="34" charset="0"/>
              </a:rPr>
              <a:t>: Built-in visualization tools from SHAP for explainability.</a:t>
            </a:r>
            <a:r>
              <a:rPr lang="en-US" sz="1800" b="0" i="0" dirty="0">
                <a:solidFill>
                  <a:srgbClr val="444444"/>
                </a:solidFill>
                <a:effectLst/>
                <a:latin typeface="Arial" panose="020B0604020202020204" pitchFamily="34" charset="0"/>
              </a:rPr>
              <a:t>​</a:t>
            </a:r>
            <a:endParaRPr lang="en-US" b="0" i="0" dirty="0">
              <a:solidFill>
                <a:srgbClr val="444444"/>
              </a:solidFill>
              <a:effectLst/>
              <a:latin typeface="Calibri" panose="020F0502020204030204" pitchFamily="34" charset="0"/>
            </a:endParaRPr>
          </a:p>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04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Hardware Components</a:t>
            </a:r>
          </a:p>
          <a:p>
            <a:pPr marL="0" lvl="0" indent="0" algn="l" rtl="0">
              <a:spcBef>
                <a:spcPts val="0"/>
              </a:spcBef>
              <a:spcAft>
                <a:spcPts val="0"/>
              </a:spcAft>
              <a:buNone/>
            </a:pPr>
            <a:r>
              <a:rPr lang="en-IN" dirty="0"/>
              <a:t>1.⁠ ⁠GPU/TPU</a:t>
            </a:r>
          </a:p>
          <a:p>
            <a:pPr marL="0" lvl="0" indent="0" algn="l" rtl="0">
              <a:spcBef>
                <a:spcPts val="0"/>
              </a:spcBef>
              <a:spcAft>
                <a:spcPts val="0"/>
              </a:spcAft>
              <a:buNone/>
            </a:pPr>
            <a:r>
              <a:rPr lang="en-IN" dirty="0"/>
              <a:t>NVIDIA GPUs: Deep learning models, especially transformer-based ones like BERT/</a:t>
            </a:r>
            <a:r>
              <a:rPr lang="en-IN" dirty="0" err="1"/>
              <a:t>FinBERT</a:t>
            </a:r>
            <a:r>
              <a:rPr lang="en-IN" dirty="0"/>
              <a:t>, require substantial computational resources. GPUs help accelerate training and inference.</a:t>
            </a:r>
          </a:p>
          <a:p>
            <a:pPr marL="0" lvl="0" indent="0" algn="l" rtl="0">
              <a:spcBef>
                <a:spcPts val="0"/>
              </a:spcBef>
              <a:spcAft>
                <a:spcPts val="0"/>
              </a:spcAft>
              <a:buNone/>
            </a:pPr>
            <a:r>
              <a:rPr lang="en-IN" dirty="0"/>
              <a:t>NVIDIA Tesla V100 or A100: Common for large-scale deep learning tasks.</a:t>
            </a:r>
          </a:p>
          <a:p>
            <a:pPr marL="0" lvl="0" indent="0" algn="l" rtl="0">
              <a:spcBef>
                <a:spcPts val="0"/>
              </a:spcBef>
              <a:spcAft>
                <a:spcPts val="0"/>
              </a:spcAft>
              <a:buNone/>
            </a:pPr>
            <a:r>
              <a:rPr lang="en-IN" dirty="0"/>
              <a:t>NVIDIA RTX 3090: A good high-end option for local machines.</a:t>
            </a:r>
          </a:p>
          <a:p>
            <a:pPr marL="0" lvl="0" indent="0" algn="l" rtl="0">
              <a:spcBef>
                <a:spcPts val="0"/>
              </a:spcBef>
              <a:spcAft>
                <a:spcPts val="0"/>
              </a:spcAft>
              <a:buNone/>
            </a:pPr>
            <a:r>
              <a:rPr lang="en-IN" dirty="0"/>
              <a:t>Google TPU (Tensor Processing Units): If you're using Google Cloud, TPUs can be efficient for training deep learning models.</a:t>
            </a:r>
            <a:br>
              <a:rPr lang="en-IN" dirty="0"/>
            </a:br>
            <a:endParaRPr lang="en-IN" dirty="0"/>
          </a:p>
          <a:p>
            <a:pPr marL="0" lvl="0" indent="0" algn="l" rtl="0">
              <a:spcBef>
                <a:spcPts val="0"/>
              </a:spcBef>
              <a:spcAft>
                <a:spcPts val="0"/>
              </a:spcAft>
              <a:buNone/>
            </a:pPr>
            <a:r>
              <a:rPr lang="en-IN" dirty="0"/>
              <a:t>2.⁠ ⁠CPU</a:t>
            </a:r>
          </a:p>
          <a:p>
            <a:pPr marL="0" lvl="0" indent="0" algn="l" rtl="0">
              <a:spcBef>
                <a:spcPts val="0"/>
              </a:spcBef>
              <a:spcAft>
                <a:spcPts val="0"/>
              </a:spcAft>
              <a:buNone/>
            </a:pPr>
            <a:r>
              <a:rPr lang="en-IN" dirty="0"/>
              <a:t>Intel Xeon or AMD </a:t>
            </a:r>
            <a:r>
              <a:rPr lang="en-IN" dirty="0" err="1"/>
              <a:t>Ryzen</a:t>
            </a:r>
            <a:r>
              <a:rPr lang="en-IN" dirty="0"/>
              <a:t>: For general-purpose computing and small-scale data processing tasks.</a:t>
            </a:r>
            <a:br>
              <a:rPr lang="en-IN" dirty="0"/>
            </a:br>
            <a:endParaRPr lang="en-IN" dirty="0"/>
          </a:p>
          <a:p>
            <a:pPr marL="0" lvl="0" indent="0" algn="l" rtl="0">
              <a:spcBef>
                <a:spcPts val="0"/>
              </a:spcBef>
              <a:spcAft>
                <a:spcPts val="0"/>
              </a:spcAft>
              <a:buNone/>
            </a:pPr>
            <a:r>
              <a:rPr lang="en-IN" dirty="0"/>
              <a:t>3.⁠ ⁠Memory (RAM)</a:t>
            </a:r>
          </a:p>
          <a:p>
            <a:pPr marL="0" lvl="0" indent="0" algn="l" rtl="0">
              <a:spcBef>
                <a:spcPts val="0"/>
              </a:spcBef>
              <a:spcAft>
                <a:spcPts val="0"/>
              </a:spcAft>
              <a:buNone/>
            </a:pPr>
            <a:r>
              <a:rPr lang="en-IN" dirty="0"/>
              <a:t>32GB RAM or more: Transformer models like BERT and </a:t>
            </a:r>
            <a:r>
              <a:rPr lang="en-IN" dirty="0" err="1"/>
              <a:t>FinBERT</a:t>
            </a:r>
            <a:r>
              <a:rPr lang="en-IN" dirty="0"/>
              <a:t> can be memory intensive, especially when dealing with large text corpora. Larger datasets may require more RAM.</a:t>
            </a:r>
            <a:br>
              <a:rPr lang="en-IN" dirty="0"/>
            </a:br>
            <a:endParaRPr lang="en-IN" dirty="0"/>
          </a:p>
          <a:p>
            <a:pPr marL="0" lvl="0" indent="0" algn="l" rtl="0">
              <a:spcBef>
                <a:spcPts val="0"/>
              </a:spcBef>
              <a:spcAft>
                <a:spcPts val="0"/>
              </a:spcAft>
              <a:buNone/>
            </a:pPr>
            <a:r>
              <a:rPr lang="en-IN" dirty="0"/>
              <a:t>4.⁠ ⁠Storage</a:t>
            </a:r>
          </a:p>
          <a:p>
            <a:pPr marL="0" lvl="0" indent="0" algn="l" rtl="0">
              <a:spcBef>
                <a:spcPts val="0"/>
              </a:spcBef>
              <a:spcAft>
                <a:spcPts val="0"/>
              </a:spcAft>
              <a:buNone/>
            </a:pPr>
            <a:r>
              <a:rPr lang="en-IN" dirty="0"/>
              <a:t>SSD (Solid State Drive): To handle fast read/write operations, particularly useful when dealing with large datasets or pre-trained model weights.</a:t>
            </a:r>
          </a:p>
          <a:p>
            <a:pPr marL="0" lvl="0" indent="0" algn="l" rtl="0">
              <a:spcBef>
                <a:spcPts val="0"/>
              </a:spcBef>
              <a:spcAft>
                <a:spcPts val="0"/>
              </a:spcAft>
              <a:buNone/>
            </a:pPr>
            <a:r>
              <a:rPr lang="en-IN" dirty="0"/>
              <a:t>5.⁠ ⁠Cloud Services (Optional)</a:t>
            </a:r>
          </a:p>
          <a:p>
            <a:pPr marL="0" lvl="0" indent="0" algn="l" rtl="0">
              <a:spcBef>
                <a:spcPts val="0"/>
              </a:spcBef>
              <a:spcAft>
                <a:spcPts val="0"/>
              </a:spcAft>
              <a:buNone/>
            </a:pPr>
            <a:r>
              <a:rPr lang="en-IN" dirty="0"/>
              <a:t>Google Cloud (GCP): For using GPUs/TPUs on-demand and large-scale deployments.</a:t>
            </a:r>
          </a:p>
          <a:p>
            <a:pPr marL="0" lvl="0" indent="0" algn="l" rtl="0">
              <a:spcBef>
                <a:spcPts val="0"/>
              </a:spcBef>
              <a:spcAft>
                <a:spcPts val="0"/>
              </a:spcAft>
              <a:buNone/>
            </a:pPr>
            <a:r>
              <a:rPr lang="en-IN" dirty="0"/>
              <a:t>AWS (Amazon Web Services): For cloud computing, training models using services like EC2 (Elastic Compute Cloud) with GPU support.</a:t>
            </a:r>
          </a:p>
          <a:p>
            <a:pPr marL="0" lvl="0" indent="0" algn="l" rtl="0">
              <a:spcBef>
                <a:spcPts val="0"/>
              </a:spcBef>
              <a:spcAft>
                <a:spcPts val="0"/>
              </a:spcAft>
              <a:buNone/>
            </a:pPr>
            <a:r>
              <a:rPr lang="en-IN" dirty="0"/>
              <a:t>Microsoft Azure: Offers similar capabilities with virtual machines and GPUs for training deep learning models.</a:t>
            </a: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1910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prod.teamgantt.com/gantt/list/?ids=4073182&amp;public_keys=jdMlaW6dZfeu"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residency-University-CSE-G3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943357" y="1072966"/>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PSCS184: Financial Causality Detection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36888"/>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CSE-39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418100383"/>
              </p:ext>
            </p:extLst>
          </p:nvPr>
        </p:nvGraphicFramePr>
        <p:xfrm>
          <a:off x="677325" y="2587787"/>
          <a:ext cx="5418675" cy="1828850"/>
        </p:xfrm>
        <a:graphic>
          <a:graphicData uri="http://schemas.openxmlformats.org/drawingml/2006/table">
            <a:tbl>
              <a:tblPr firstRow="1" bandRow="1">
                <a:tableStyleId>{3B4B98B0-60AC-42C2-AFA5-B58CD77FA1E5}</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24483">
                <a:tc>
                  <a:txBody>
                    <a:bodyPr/>
                    <a:lstStyle/>
                    <a:p>
                      <a:pPr marL="0" marR="0" lvl="1" indent="0" algn="ctr" rtl="0">
                        <a:spcBef>
                          <a:spcPts val="0"/>
                        </a:spcBef>
                        <a:spcAft>
                          <a:spcPts val="0"/>
                        </a:spcAft>
                        <a:buNone/>
                      </a:pPr>
                      <a:r>
                        <a:rPr lang="en-GB" sz="1800" b="1" u="none" strike="noStrike" cap="none" dirty="0">
                          <a:solidFill>
                            <a:srgbClr val="17365D"/>
                          </a:solidFill>
                          <a:latin typeface="Cambria" panose="02040503050406030204" pitchFamily="18" charset="0"/>
                        </a:rPr>
                        <a:t>Roll Number</a:t>
                      </a:r>
                      <a:endParaRPr sz="1800" b="1" u="none" strike="noStrike" cap="none" dirty="0">
                        <a:solidFill>
                          <a:srgbClr val="17365D"/>
                        </a:solidFill>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latin typeface="Cambria" panose="02040503050406030204" pitchFamily="18" charset="0"/>
                        </a:rPr>
                        <a:t>Student Name</a:t>
                      </a:r>
                      <a:endParaRPr sz="1800" b="1" u="none" strike="noStrike" cap="none" dirty="0">
                        <a:solidFill>
                          <a:srgbClr val="17365D"/>
                        </a:solidFill>
                        <a:latin typeface="Cambria" panose="02040503050406030204" pitchFamily="18" charset="0"/>
                      </a:endParaRPr>
                    </a:p>
                  </a:txBody>
                  <a:tcPr marL="91450" marR="91450" marT="45725" marB="45725" anchor="ctr"/>
                </a:tc>
                <a:extLst>
                  <a:ext uri="{0D108BD9-81ED-4DB2-BD59-A6C34878D82A}">
                    <a16:rowId xmlns:a16="http://schemas.microsoft.com/office/drawing/2014/main" val="10000"/>
                  </a:ext>
                </a:extLst>
              </a:tr>
              <a:tr h="324483">
                <a:tc>
                  <a:txBody>
                    <a:bodyPr/>
                    <a:lstStyle/>
                    <a:p>
                      <a:pPr marL="0" marR="0" lvl="0" indent="0" algn="ctr" rtl="0">
                        <a:spcBef>
                          <a:spcPts val="0"/>
                        </a:spcBef>
                        <a:spcAft>
                          <a:spcPts val="0"/>
                        </a:spcAft>
                        <a:buFont typeface="+mj-lt"/>
                        <a:buNone/>
                      </a:pPr>
                      <a:r>
                        <a:rPr lang="en-US" sz="1800" u="none" strike="noStrike" cap="none" dirty="0">
                          <a:latin typeface="Cambria" panose="02040503050406030204" pitchFamily="18" charset="0"/>
                        </a:rPr>
                        <a:t>20211CSE0209</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MEDHA JEENOOR</a:t>
                      </a:r>
                      <a:endParaRPr sz="1800" u="none" strike="noStrike" cap="none" dirty="0">
                        <a:latin typeface="Cambria" panose="02040503050406030204" pitchFamily="18" charset="0"/>
                      </a:endParaRPr>
                    </a:p>
                  </a:txBody>
                  <a:tcPr marL="91450" marR="91450" marT="45725" marB="45725" anchor="ctr"/>
                </a:tc>
                <a:extLst>
                  <a:ext uri="{0D108BD9-81ED-4DB2-BD59-A6C34878D82A}">
                    <a16:rowId xmlns:a16="http://schemas.microsoft.com/office/drawing/2014/main" val="10001"/>
                  </a:ext>
                </a:extLst>
              </a:tr>
              <a:tr h="324483">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20211CSE0178</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V SAIPRIYA DIPIKA</a:t>
                      </a:r>
                      <a:endParaRPr sz="1800" u="none" strike="noStrike" cap="none" dirty="0">
                        <a:latin typeface="Cambria" panose="02040503050406030204" pitchFamily="18" charset="0"/>
                      </a:endParaRPr>
                    </a:p>
                  </a:txBody>
                  <a:tcPr marL="91450" marR="91450" marT="45725" marB="45725" anchor="ctr"/>
                </a:tc>
                <a:extLst>
                  <a:ext uri="{0D108BD9-81ED-4DB2-BD59-A6C34878D82A}">
                    <a16:rowId xmlns:a16="http://schemas.microsoft.com/office/drawing/2014/main" val="10002"/>
                  </a:ext>
                </a:extLst>
              </a:tr>
              <a:tr h="324483">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20211CSE0010</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AVIJIT SAMANTRAYA</a:t>
                      </a:r>
                      <a:endParaRPr sz="1800" u="none" strike="noStrike" cap="none" dirty="0">
                        <a:latin typeface="Cambria" panose="02040503050406030204" pitchFamily="18" charset="0"/>
                      </a:endParaRPr>
                    </a:p>
                  </a:txBody>
                  <a:tcPr marL="91450" marR="91450" marT="45725" marB="45725" anchor="ctr"/>
                </a:tc>
                <a:extLst>
                  <a:ext uri="{0D108BD9-81ED-4DB2-BD59-A6C34878D82A}">
                    <a16:rowId xmlns:a16="http://schemas.microsoft.com/office/drawing/2014/main" val="10003"/>
                  </a:ext>
                </a:extLst>
              </a:tr>
              <a:tr h="324483">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20211CSE0075</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MADIHA AZIZ</a:t>
                      </a:r>
                      <a:endParaRPr sz="1800" u="none" strike="noStrike" cap="none" dirty="0">
                        <a:latin typeface="Cambria" panose="02040503050406030204" pitchFamily="18" charset="0"/>
                      </a:endParaRPr>
                    </a:p>
                  </a:txBody>
                  <a:tcPr marL="91450" marR="91450" marT="45725" marB="45725" anchor="ctr"/>
                </a:tc>
                <a:extLst>
                  <a:ext uri="{0D108BD9-81ED-4DB2-BD59-A6C34878D82A}">
                    <a16:rowId xmlns:a16="http://schemas.microsoft.com/office/drawing/2014/main" val="10004"/>
                  </a:ext>
                </a:extLst>
              </a:tr>
            </a:tbl>
          </a:graphicData>
        </a:graphic>
      </p:graphicFrame>
      <p:sp>
        <p:nvSpPr>
          <p:cNvPr id="90" name="Google Shape;90;p13"/>
          <p:cNvSpPr txBox="1"/>
          <p:nvPr/>
        </p:nvSpPr>
        <p:spPr>
          <a:xfrm>
            <a:off x="6880241" y="2535016"/>
            <a:ext cx="4682107"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lnSpc>
                <a:spcPct val="200000"/>
              </a:lnSpc>
              <a:spcBef>
                <a:spcPts val="340"/>
              </a:spcBef>
              <a:spcAft>
                <a:spcPts val="0"/>
              </a:spcAft>
              <a:buClr>
                <a:srgbClr val="17365D"/>
              </a:buClr>
              <a:buSzPts val="1700"/>
              <a:buFont typeface="Arial"/>
              <a:buNone/>
            </a:pPr>
            <a:r>
              <a:rPr lang="en-GB"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Sandeep Albert Mathias</a:t>
            </a: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55576"/>
            <a:ext cx="12249915" cy="15621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algn="just"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algn="just"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lgn="jus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lgn="just" rtl="0" fontAlgn="base">
              <a:spcAft>
                <a:spcPts val="600"/>
              </a:spcAft>
              <a:buNone/>
            </a:pPr>
            <a:r>
              <a:rPr lang="en-US" sz="2000" b="1" i="0" u="none" strike="noStrike" dirty="0">
                <a:solidFill>
                  <a:srgbClr val="000000"/>
                </a:solidFill>
                <a:effectLst/>
                <a:latin typeface="Cambria" panose="02040503050406030204" pitchFamily="18" charset="0"/>
              </a:rPr>
              <a:t>2. Software Requirements:</a:t>
            </a:r>
            <a:r>
              <a:rPr lang="en-GB" sz="2000" b="0" i="0" dirty="0">
                <a:solidFill>
                  <a:srgbClr val="000000"/>
                </a:solidFill>
                <a:effectLst/>
                <a:latin typeface="Cambria" panose="02040503050406030204" pitchFamily="18" charset="0"/>
              </a:rPr>
              <a:t>​</a:t>
            </a:r>
            <a:endParaRPr lang="en-GB" sz="2000" b="0" i="0" dirty="0">
              <a:solidFill>
                <a:srgbClr val="000000"/>
              </a:solidFill>
              <a:effectLst/>
              <a:latin typeface="Arial" panose="020B0604020202020204" pitchFamily="34" charset="0"/>
            </a:endParaRPr>
          </a:p>
          <a:p>
            <a:pPr algn="l" rtl="0" fontAlgn="base">
              <a:spcAft>
                <a:spcPts val="600"/>
              </a:spcAft>
              <a:buFont typeface="Arial" panose="020B0604020202020204" pitchFamily="34" charset="0"/>
              <a:buChar char="•"/>
            </a:pPr>
            <a:r>
              <a:rPr lang="en-US" sz="2000" b="1" i="0" u="none" strike="noStrike" dirty="0">
                <a:solidFill>
                  <a:srgbClr val="000000"/>
                </a:solidFill>
                <a:effectLst/>
                <a:latin typeface="Cambria" panose="02040503050406030204" pitchFamily="18" charset="0"/>
              </a:rPr>
              <a:t>Operating System: </a:t>
            </a:r>
            <a:r>
              <a:rPr lang="en-US" sz="2000" b="0" i="0" u="none" strike="noStrike" dirty="0">
                <a:solidFill>
                  <a:srgbClr val="000000"/>
                </a:solidFill>
                <a:effectLst/>
                <a:latin typeface="Cambria" panose="02040503050406030204" pitchFamily="18" charset="0"/>
              </a:rPr>
              <a:t>Ubuntu/Linux (preferred for machine learning workflows and easier environment setup).</a:t>
            </a:r>
            <a:r>
              <a:rPr lang="en-US" sz="2000" b="0" i="0" dirty="0">
                <a:solidFill>
                  <a:srgbClr val="000000"/>
                </a:solidFill>
                <a:effectLst/>
                <a:latin typeface="Cambria" panose="02040503050406030204" pitchFamily="18" charset="0"/>
              </a:rPr>
              <a:t>​</a:t>
            </a:r>
            <a:endParaRPr lang="en-US" sz="2000" b="0" i="0" dirty="0">
              <a:solidFill>
                <a:srgbClr val="000000"/>
              </a:solidFill>
              <a:effectLst/>
              <a:latin typeface="Arial" panose="020B0604020202020204" pitchFamily="34" charset="0"/>
            </a:endParaRPr>
          </a:p>
          <a:p>
            <a:pPr algn="l" rtl="0" fontAlgn="base">
              <a:spcAft>
                <a:spcPts val="600"/>
              </a:spcAft>
              <a:buFont typeface="Arial" panose="020B0604020202020204" pitchFamily="34" charset="0"/>
              <a:buChar char="•"/>
            </a:pPr>
            <a:r>
              <a:rPr lang="en-US" sz="2000" b="1" i="0" u="none" strike="noStrike" dirty="0">
                <a:solidFill>
                  <a:srgbClr val="000000"/>
                </a:solidFill>
                <a:effectLst/>
                <a:latin typeface="Cambria" panose="02040503050406030204" pitchFamily="18" charset="0"/>
              </a:rPr>
              <a:t>Python</a:t>
            </a:r>
            <a:r>
              <a:rPr lang="en-US" sz="2000" b="0" i="0" u="none" strike="noStrike" dirty="0">
                <a:solidFill>
                  <a:srgbClr val="000000"/>
                </a:solidFill>
                <a:effectLst/>
                <a:latin typeface="Cambria" panose="02040503050406030204" pitchFamily="18" charset="0"/>
              </a:rPr>
              <a:t>: Programming language for model implementation and data processing.</a:t>
            </a:r>
            <a:r>
              <a:rPr lang="en-US" sz="2000" b="0" i="0" dirty="0">
                <a:solidFill>
                  <a:srgbClr val="000000"/>
                </a:solidFill>
                <a:effectLst/>
                <a:latin typeface="Cambria" panose="02040503050406030204" pitchFamily="18" charset="0"/>
              </a:rPr>
              <a:t>​</a:t>
            </a:r>
            <a:endParaRPr lang="en-US" sz="2000" b="0" i="0" dirty="0">
              <a:solidFill>
                <a:srgbClr val="000000"/>
              </a:solidFill>
              <a:effectLst/>
              <a:latin typeface="Arial" panose="020B0604020202020204" pitchFamily="34" charset="0"/>
            </a:endParaRPr>
          </a:p>
          <a:p>
            <a:pPr algn="l" rtl="0" fontAlgn="base">
              <a:spcAft>
                <a:spcPts val="600"/>
              </a:spcAft>
              <a:buFont typeface="Arial" panose="020B0604020202020204" pitchFamily="34" charset="0"/>
              <a:buChar char="•"/>
            </a:pPr>
            <a:r>
              <a:rPr lang="en-US" sz="2000" b="1" i="0" u="none" strike="noStrike" dirty="0">
                <a:solidFill>
                  <a:srgbClr val="000000"/>
                </a:solidFill>
                <a:effectLst/>
                <a:latin typeface="Cambria" panose="02040503050406030204" pitchFamily="18" charset="0"/>
              </a:rPr>
              <a:t>Jupyter Notebook</a:t>
            </a:r>
            <a:r>
              <a:rPr lang="en-US" sz="2000" b="0" i="0" u="none" strike="noStrike" dirty="0">
                <a:solidFill>
                  <a:srgbClr val="000000"/>
                </a:solidFill>
                <a:effectLst/>
                <a:latin typeface="Cambria" panose="02040503050406030204" pitchFamily="18" charset="0"/>
              </a:rPr>
              <a:t>: For coding, visualization, and experiment tracking.</a:t>
            </a:r>
            <a:r>
              <a:rPr lang="en-US" sz="2000" b="0" i="0" dirty="0">
                <a:solidFill>
                  <a:srgbClr val="000000"/>
                </a:solidFill>
                <a:effectLst/>
                <a:latin typeface="Cambria" panose="02040503050406030204" pitchFamily="18" charset="0"/>
              </a:rPr>
              <a:t>​</a:t>
            </a:r>
            <a:endParaRPr lang="en-US" sz="2000" b="0" i="0" dirty="0">
              <a:solidFill>
                <a:srgbClr val="000000"/>
              </a:solidFill>
              <a:effectLst/>
              <a:latin typeface="Arial" panose="020B0604020202020204" pitchFamily="34" charset="0"/>
            </a:endParaRPr>
          </a:p>
          <a:p>
            <a:pPr algn="l" rtl="0" fontAlgn="base">
              <a:spcAft>
                <a:spcPts val="600"/>
              </a:spcAft>
              <a:buFont typeface="Arial" panose="020B0604020202020204" pitchFamily="34" charset="0"/>
              <a:buChar char="•"/>
            </a:pPr>
            <a:r>
              <a:rPr lang="en-US" sz="2000" b="1" i="0" u="none" strike="noStrike" dirty="0">
                <a:solidFill>
                  <a:srgbClr val="000000"/>
                </a:solidFill>
                <a:effectLst/>
                <a:latin typeface="Cambria" panose="02040503050406030204" pitchFamily="18" charset="0"/>
              </a:rPr>
              <a:t>Git</a:t>
            </a:r>
            <a:r>
              <a:rPr lang="en-US" sz="2000" b="0" i="0" u="none" strike="noStrike" dirty="0">
                <a:solidFill>
                  <a:srgbClr val="000000"/>
                </a:solidFill>
                <a:effectLst/>
                <a:latin typeface="Cambria" panose="02040503050406030204" pitchFamily="18" charset="0"/>
              </a:rPr>
              <a:t>: Version control for collaborative development and tracking changes.</a:t>
            </a:r>
            <a:r>
              <a:rPr lang="en-US" sz="2000" b="0" i="0" dirty="0">
                <a:solidFill>
                  <a:srgbClr val="000000"/>
                </a:solidFill>
                <a:effectLst/>
                <a:latin typeface="Cambria" panose="02040503050406030204" pitchFamily="18" charset="0"/>
              </a:rPr>
              <a:t>​</a:t>
            </a:r>
            <a:endParaRPr lang="en-US" sz="2000" b="0" i="0" dirty="0">
              <a:solidFill>
                <a:srgbClr val="000000"/>
              </a:solidFill>
              <a:effectLst/>
              <a:latin typeface="Arial" panose="020B0604020202020204" pitchFamily="34" charset="0"/>
            </a:endParaRPr>
          </a:p>
          <a:p>
            <a:pPr algn="l" rtl="0" fontAlgn="base">
              <a:spcAft>
                <a:spcPts val="600"/>
              </a:spcAft>
              <a:buFont typeface="Arial" panose="020B0604020202020204" pitchFamily="34" charset="0"/>
              <a:buChar char="•"/>
            </a:pPr>
            <a:r>
              <a:rPr lang="en-US" sz="2000" b="1" i="0" u="none" strike="noStrike" dirty="0">
                <a:solidFill>
                  <a:srgbClr val="000000"/>
                </a:solidFill>
                <a:effectLst/>
                <a:latin typeface="Cambria" panose="02040503050406030204" pitchFamily="18" charset="0"/>
              </a:rPr>
              <a:t>Docker</a:t>
            </a:r>
            <a:r>
              <a:rPr lang="en-US" sz="2000" b="0" i="0" u="none" strike="noStrike" dirty="0">
                <a:solidFill>
                  <a:srgbClr val="000000"/>
                </a:solidFill>
                <a:effectLst/>
                <a:latin typeface="Cambria" panose="02040503050406030204" pitchFamily="18" charset="0"/>
              </a:rPr>
              <a:t>: Containerization for deployment and replicating environments.</a:t>
            </a:r>
            <a:r>
              <a:rPr lang="en-US" sz="2000" b="0" i="0" dirty="0">
                <a:solidFill>
                  <a:srgbClr val="000000"/>
                </a:solidFill>
                <a:effectLst/>
                <a:latin typeface="Cambria" panose="02040503050406030204" pitchFamily="18" charset="0"/>
              </a:rPr>
              <a:t>​</a:t>
            </a:r>
            <a:endParaRPr lang="en-US" sz="2000" b="0" i="0" dirty="0">
              <a:solidFill>
                <a:srgbClr val="000000"/>
              </a:solidFill>
              <a:effectLst/>
              <a:latin typeface="Arial" panose="020B0604020202020204" pitchFamily="34" charset="0"/>
            </a:endParaRPr>
          </a:p>
          <a:p>
            <a:pPr algn="l" rtl="0" fontAlgn="base">
              <a:spcAft>
                <a:spcPts val="600"/>
              </a:spcAft>
              <a:buFont typeface="Arial" panose="020B0604020202020204" pitchFamily="34" charset="0"/>
              <a:buChar char="•"/>
            </a:pPr>
            <a:r>
              <a:rPr lang="en-US" sz="2000" b="1" i="0" u="none" strike="noStrike" dirty="0">
                <a:solidFill>
                  <a:srgbClr val="000000"/>
                </a:solidFill>
                <a:effectLst/>
                <a:latin typeface="Cambria" panose="02040503050406030204" pitchFamily="18" charset="0"/>
              </a:rPr>
              <a:t>VS Code/PyCharm</a:t>
            </a:r>
            <a:r>
              <a:rPr lang="en-US" sz="2000" b="0" i="0" u="none" strike="noStrike" dirty="0">
                <a:solidFill>
                  <a:srgbClr val="000000"/>
                </a:solidFill>
                <a:effectLst/>
                <a:latin typeface="Cambria" panose="02040503050406030204" pitchFamily="18" charset="0"/>
              </a:rPr>
              <a:t>: For local development and debugging.</a:t>
            </a:r>
            <a:r>
              <a:rPr lang="en-US" sz="2000" b="0" i="0" dirty="0">
                <a:solidFill>
                  <a:srgbClr val="000000"/>
                </a:solidFill>
                <a:effectLst/>
                <a:latin typeface="Cambria" panose="02040503050406030204" pitchFamily="18" charset="0"/>
              </a:rPr>
              <a:t>​</a:t>
            </a:r>
            <a:endParaRPr lang="en-US" sz="2000" b="0" i="0" dirty="0">
              <a:solidFill>
                <a:srgbClr val="000000"/>
              </a:solidFill>
              <a:effectLst/>
              <a:latin typeface="Arial" panose="020B0604020202020204" pitchFamily="34" charset="0"/>
            </a:endParaRPr>
          </a:p>
          <a:p>
            <a:pPr marL="76200" indent="0" algn="l" rtl="0" fontAlgn="base">
              <a:spcAft>
                <a:spcPts val="600"/>
              </a:spcAft>
              <a:buNone/>
            </a:pPr>
            <a:endParaRPr lang="en-GB" sz="2000" b="0" i="0" dirty="0">
              <a:solidFill>
                <a:srgbClr val="000000"/>
              </a:solidFill>
              <a:effectLst/>
              <a:latin typeface="Arial" panose="020B0604020202020204" pitchFamily="34" charset="0"/>
            </a:endParaRPr>
          </a:p>
          <a:p>
            <a:pPr marL="342900" lvl="0" indent="-190500" algn="just" rtl="0">
              <a:lnSpc>
                <a:spcPct val="200000"/>
              </a:lnSpc>
              <a:spcBef>
                <a:spcPts val="0"/>
              </a:spcBef>
              <a:spcAft>
                <a:spcPts val="600"/>
              </a:spcAft>
              <a:buClr>
                <a:schemeClr val="dk1"/>
              </a:buClr>
              <a:buSzPct val="100000"/>
              <a:buNone/>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0515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2B5959B8-C760-4901-DD84-778ECCF25FB9}"/>
              </a:ext>
            </a:extLst>
          </p:cNvPr>
          <p:cNvPicPr>
            <a:picLocks noChangeAspect="1"/>
          </p:cNvPicPr>
          <p:nvPr/>
        </p:nvPicPr>
        <p:blipFill>
          <a:blip r:embed="rId3"/>
          <a:stretch>
            <a:fillRect/>
          </a:stretch>
        </p:blipFill>
        <p:spPr>
          <a:xfrm>
            <a:off x="812800" y="1142999"/>
            <a:ext cx="10668000" cy="3780077"/>
          </a:xfrm>
          <a:prstGeom prst="rect">
            <a:avLst/>
          </a:prstGeom>
        </p:spPr>
      </p:pic>
      <p:sp>
        <p:nvSpPr>
          <p:cNvPr id="4" name="TextBox 3">
            <a:hlinkClick r:id="rId4"/>
            <a:extLst>
              <a:ext uri="{FF2B5EF4-FFF2-40B4-BE49-F238E27FC236}">
                <a16:creationId xmlns:a16="http://schemas.microsoft.com/office/drawing/2014/main" id="{2830C3E9-439E-D476-6159-AB9E2D620218}"/>
              </a:ext>
            </a:extLst>
          </p:cNvPr>
          <p:cNvSpPr txBox="1"/>
          <p:nvPr/>
        </p:nvSpPr>
        <p:spPr>
          <a:xfrm>
            <a:off x="2607219" y="5303937"/>
            <a:ext cx="6620723" cy="307777"/>
          </a:xfrm>
          <a:prstGeom prst="rect">
            <a:avLst/>
          </a:prstGeom>
          <a:noFill/>
        </p:spPr>
        <p:txBody>
          <a:bodyPr wrap="none" rtlCol="0">
            <a:spAutoFit/>
          </a:bodyPr>
          <a:lstStyle/>
          <a:p>
            <a:r>
              <a:rPr lang="en-US" dirty="0">
                <a:solidFill>
                  <a:schemeClr val="accent1">
                    <a:lumMod val="75000"/>
                  </a:schemeClr>
                </a:solidFill>
              </a:rPr>
              <a:t>https://</a:t>
            </a:r>
            <a:r>
              <a:rPr lang="en-US" dirty="0" err="1">
                <a:solidFill>
                  <a:schemeClr val="accent1">
                    <a:lumMod val="75000"/>
                  </a:schemeClr>
                </a:solidFill>
              </a:rPr>
              <a:t>prod.teamgantt.com</a:t>
            </a:r>
            <a:r>
              <a:rPr lang="en-US" dirty="0">
                <a:solidFill>
                  <a:schemeClr val="accent1">
                    <a:lumMod val="75000"/>
                  </a:schemeClr>
                </a:solidFill>
              </a:rPr>
              <a:t>/</a:t>
            </a:r>
            <a:r>
              <a:rPr lang="en-US" dirty="0" err="1">
                <a:solidFill>
                  <a:schemeClr val="accent1">
                    <a:lumMod val="75000"/>
                  </a:schemeClr>
                </a:solidFill>
              </a:rPr>
              <a:t>gantt</a:t>
            </a:r>
            <a:r>
              <a:rPr lang="en-US" dirty="0">
                <a:solidFill>
                  <a:schemeClr val="accent1">
                    <a:lumMod val="75000"/>
                  </a:schemeClr>
                </a:solidFill>
              </a:rPr>
              <a:t>/list/?ids=4073182&amp;public_keys=jdMlaW6dZfeu#</a:t>
            </a:r>
          </a:p>
        </p:txBody>
      </p:sp>
    </p:spTree>
    <p:extLst>
      <p:ext uri="{BB962C8B-B14F-4D97-AF65-F5344CB8AC3E}">
        <p14:creationId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3282537"/>
            <a:ext cx="10668000" cy="6739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ctr">
              <a:spcBef>
                <a:spcPts val="0"/>
              </a:spcBef>
              <a:buSzPct val="100000"/>
              <a:buFont typeface="Arial"/>
              <a:buNone/>
            </a:pPr>
            <a:r>
              <a:rPr lang="en-US" dirty="0">
                <a:solidFill>
                  <a:schemeClr val="bg2">
                    <a:lumMod val="60000"/>
                    <a:lumOff val="40000"/>
                  </a:schemeClr>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https://</a:t>
            </a:r>
            <a:r>
              <a:rPr lang="en-US" dirty="0" err="1">
                <a:solidFill>
                  <a:schemeClr val="bg2">
                    <a:lumMod val="60000"/>
                    <a:lumOff val="40000"/>
                  </a:schemeClr>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github.com</a:t>
            </a:r>
            <a:r>
              <a:rPr lang="en-US" dirty="0">
                <a:solidFill>
                  <a:schemeClr val="bg2">
                    <a:lumMod val="60000"/>
                    <a:lumOff val="40000"/>
                  </a:schemeClr>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/Presidency-University-CSE-G39</a:t>
            </a:r>
            <a:endParaRPr lang="en-US" dirty="0">
              <a:solidFill>
                <a:schemeClr val="bg2">
                  <a:lumMod val="60000"/>
                  <a:lumOff val="40000"/>
                </a:schemeClr>
              </a:solidFill>
              <a:latin typeface="Cambria" panose="02040503050406030204" pitchFamily="18" charset="0"/>
              <a:ea typeface="Cambria" panose="02040503050406030204" pitchFamily="18" charset="0"/>
            </a:endParaRPr>
          </a:p>
          <a:p>
            <a:pPr marL="342900" indent="-190500" algn="ctr">
              <a:lnSpc>
                <a:spcPct val="200000"/>
              </a:lnSpc>
              <a:spcBef>
                <a:spcPts val="0"/>
              </a:spcBef>
              <a:buSzPct val="100000"/>
              <a:buFont typeface="Arial"/>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solidFill>
                <a:srgbClr val="0070C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700644" y="932378"/>
            <a:ext cx="10780156" cy="5225143"/>
          </a:xfrm>
          <a:prstGeom prst="rect">
            <a:avLst/>
          </a:prstGeom>
          <a:noFill/>
          <a:ln>
            <a:noFill/>
          </a:ln>
        </p:spPr>
        <p:txBody>
          <a:bodyPr spcFirstLastPara="1" wrap="square" lIns="91425" tIns="45700" rIns="91425" bIns="45700" anchor="t" anchorCtr="0">
            <a:noAutofit/>
          </a:bodyPr>
          <a:lstStyle/>
          <a:p>
            <a:pPr marL="533400" indent="-457200" algn="just" rtl="0" fontAlgn="base">
              <a:spcAft>
                <a:spcPts val="600"/>
              </a:spcAft>
              <a:buSzPct val="100000"/>
              <a:buFont typeface="+mj-lt"/>
              <a:buAutoNum type="arabicPeriod"/>
            </a:pPr>
            <a:r>
              <a:rPr lang="en-US" sz="1800" b="0" i="0" u="none" strike="noStrike" dirty="0">
                <a:solidFill>
                  <a:srgbClr val="000000"/>
                </a:solidFill>
                <a:effectLst/>
                <a:latin typeface="Cambria" panose="02040503050406030204" pitchFamily="18" charset="0"/>
              </a:rPr>
              <a:t>Feder, A., Keith, K. A., Manzoor, E., </a:t>
            </a:r>
            <a:r>
              <a:rPr lang="en-US" sz="1800" b="0" i="0" u="none" strike="noStrike" dirty="0" err="1">
                <a:solidFill>
                  <a:srgbClr val="000000"/>
                </a:solidFill>
                <a:effectLst/>
                <a:latin typeface="Cambria" panose="02040503050406030204" pitchFamily="18" charset="0"/>
              </a:rPr>
              <a:t>Pryzant</a:t>
            </a:r>
            <a:r>
              <a:rPr lang="en-US" sz="1800" b="0" i="0" u="none" strike="noStrike" dirty="0">
                <a:solidFill>
                  <a:srgbClr val="000000"/>
                </a:solidFill>
                <a:effectLst/>
                <a:latin typeface="Cambria" panose="02040503050406030204" pitchFamily="18" charset="0"/>
              </a:rPr>
              <a:t>, R., Sridhar, D., Wood-Doughty, Z., Eisenstein, J., Grimmer, J., </a:t>
            </a:r>
            <a:r>
              <a:rPr lang="en-US" sz="1800" b="0" i="0" u="none" strike="noStrike" dirty="0" err="1">
                <a:solidFill>
                  <a:srgbClr val="000000"/>
                </a:solidFill>
                <a:effectLst/>
                <a:latin typeface="Cambria" panose="02040503050406030204" pitchFamily="18" charset="0"/>
              </a:rPr>
              <a:t>Reichart</a:t>
            </a:r>
            <a:r>
              <a:rPr lang="en-US" sz="1800" b="0" i="0" u="none" strike="noStrike" dirty="0">
                <a:solidFill>
                  <a:srgbClr val="000000"/>
                </a:solidFill>
                <a:effectLst/>
                <a:latin typeface="Cambria" panose="02040503050406030204" pitchFamily="18" charset="0"/>
              </a:rPr>
              <a:t>, R., Roberts, M. E., Stewart, B. M., Veitch, V., &amp; Yang, D. (2021). Causal inference in natural language processing: estimation, prediction, interpretation and beyond. </a:t>
            </a:r>
            <a:r>
              <a:rPr lang="en-US" sz="1800" b="0" i="1" u="none" strike="noStrike" dirty="0" err="1">
                <a:solidFill>
                  <a:srgbClr val="000000"/>
                </a:solidFill>
                <a:effectLst/>
                <a:latin typeface="Cambria" panose="02040503050406030204" pitchFamily="18" charset="0"/>
              </a:rPr>
              <a:t>arXiv</a:t>
            </a:r>
            <a:r>
              <a:rPr lang="en-US" sz="1800" b="0" i="1" u="none" strike="noStrike" dirty="0">
                <a:solidFill>
                  <a:srgbClr val="000000"/>
                </a:solidFill>
                <a:effectLst/>
                <a:latin typeface="Cambria" panose="02040503050406030204" pitchFamily="18" charset="0"/>
              </a:rPr>
              <a:t> (Cornell University)</a:t>
            </a:r>
            <a:r>
              <a:rPr lang="en-US" sz="1800" b="0" i="0" u="none" strike="noStrike" dirty="0">
                <a:solidFill>
                  <a:srgbClr val="000000"/>
                </a:solidFill>
                <a:effectLst/>
                <a:latin typeface="Cambria" panose="02040503050406030204" pitchFamily="18" charset="0"/>
              </a:rPr>
              <a:t>. </a:t>
            </a:r>
            <a:r>
              <a:rPr lang="en-US" sz="1800" b="0" i="0" dirty="0">
                <a:solidFill>
                  <a:srgbClr val="000000"/>
                </a:solidFill>
                <a:effectLst/>
                <a:latin typeface="Cambria" panose="02040503050406030204" pitchFamily="18" charset="0"/>
              </a:rPr>
              <a:t>​</a:t>
            </a:r>
            <a:endParaRPr lang="en-US" sz="1800" b="0" i="0" dirty="0">
              <a:solidFill>
                <a:srgbClr val="000000"/>
              </a:solidFill>
              <a:effectLst/>
              <a:latin typeface="Arial" panose="020B0604020202020204" pitchFamily="34" charset="0"/>
            </a:endParaRPr>
          </a:p>
          <a:p>
            <a:pPr marL="533400" indent="-457200" algn="just" rtl="0" fontAlgn="base">
              <a:spcAft>
                <a:spcPts val="600"/>
              </a:spcAft>
              <a:buSzPct val="100000"/>
              <a:buFont typeface="+mj-lt"/>
              <a:buAutoNum type="arabicPeriod"/>
            </a:pPr>
            <a:r>
              <a:rPr lang="en-US" sz="1800" b="0" i="0" u="none" strike="noStrike" dirty="0">
                <a:solidFill>
                  <a:srgbClr val="000000"/>
                </a:solidFill>
                <a:effectLst/>
                <a:latin typeface="Cambria" panose="02040503050406030204" pitchFamily="18" charset="0"/>
              </a:rPr>
              <a:t>Day, M.-Y., &amp; Lee, C.-C. (2016). Deep learning for financial sentiment analysis on Finance News Providers. </a:t>
            </a:r>
            <a:r>
              <a:rPr lang="en-US" sz="1800" b="0" i="1" u="none" strike="noStrike" dirty="0">
                <a:solidFill>
                  <a:srgbClr val="000000"/>
                </a:solidFill>
                <a:effectLst/>
                <a:latin typeface="Cambria" panose="02040503050406030204" pitchFamily="18" charset="0"/>
              </a:rPr>
              <a:t>2016 IEEE/ACM International Conference on Advances in Social Networks Analysis and Mining (ASONAM)</a:t>
            </a:r>
            <a:r>
              <a:rPr lang="en-US" sz="1800" b="0" i="0" u="none" strike="noStrike" dirty="0">
                <a:solidFill>
                  <a:srgbClr val="000000"/>
                </a:solidFill>
                <a:effectLst/>
                <a:latin typeface="Cambria" panose="02040503050406030204" pitchFamily="18" charset="0"/>
              </a:rPr>
              <a:t>. </a:t>
            </a:r>
            <a:r>
              <a:rPr lang="en-US" sz="1800" b="0" i="0" dirty="0">
                <a:solidFill>
                  <a:srgbClr val="000000"/>
                </a:solidFill>
                <a:effectLst/>
                <a:latin typeface="Cambria" panose="02040503050406030204" pitchFamily="18" charset="0"/>
              </a:rPr>
              <a:t>​</a:t>
            </a:r>
            <a:endParaRPr lang="en-US" sz="1800" b="0" i="0" dirty="0">
              <a:solidFill>
                <a:srgbClr val="000000"/>
              </a:solidFill>
              <a:effectLst/>
              <a:latin typeface="Arial" panose="020B0604020202020204" pitchFamily="34" charset="0"/>
            </a:endParaRPr>
          </a:p>
          <a:p>
            <a:pPr marL="533400" indent="-457200" algn="just" rtl="0" fontAlgn="base">
              <a:spcAft>
                <a:spcPts val="600"/>
              </a:spcAft>
              <a:buSzPct val="100000"/>
              <a:buFont typeface="+mj-lt"/>
              <a:buAutoNum type="arabicPeriod"/>
            </a:pPr>
            <a:r>
              <a:rPr lang="en-US" sz="1800" b="0" i="0" u="none" strike="noStrike" dirty="0">
                <a:solidFill>
                  <a:srgbClr val="000000"/>
                </a:solidFill>
                <a:effectLst/>
                <a:latin typeface="Cambria" panose="02040503050406030204" pitchFamily="18" charset="0"/>
              </a:rPr>
              <a:t>Kumar, S., Vivek, Y., Ravi, V., &amp; Bose, I. (2023). </a:t>
            </a:r>
            <a:r>
              <a:rPr lang="en-US" sz="1800" b="0" i="1" u="none" strike="noStrike" dirty="0">
                <a:solidFill>
                  <a:srgbClr val="000000"/>
                </a:solidFill>
                <a:effectLst/>
                <a:latin typeface="Cambria" panose="02040503050406030204" pitchFamily="18" charset="0"/>
              </a:rPr>
              <a:t>Causal inference for banking finance and insurance a survey</a:t>
            </a:r>
            <a:r>
              <a:rPr lang="en-US" sz="1800" b="0" i="0" u="none" strike="noStrike" dirty="0">
                <a:solidFill>
                  <a:srgbClr val="000000"/>
                </a:solidFill>
                <a:effectLst/>
                <a:latin typeface="Cambria" panose="02040503050406030204" pitchFamily="18" charset="0"/>
              </a:rPr>
              <a:t>. Satyam Kumar.  </a:t>
            </a:r>
            <a:r>
              <a:rPr lang="en-US" sz="1800" b="0" i="0" dirty="0">
                <a:solidFill>
                  <a:srgbClr val="000000"/>
                </a:solidFill>
                <a:effectLst/>
                <a:latin typeface="Cambria" panose="02040503050406030204" pitchFamily="18" charset="0"/>
              </a:rPr>
              <a:t>​</a:t>
            </a:r>
            <a:endParaRPr lang="en-US" sz="1800" b="0" i="0" dirty="0">
              <a:solidFill>
                <a:srgbClr val="000000"/>
              </a:solidFill>
              <a:effectLst/>
              <a:latin typeface="Arial" panose="020B0604020202020204" pitchFamily="34" charset="0"/>
            </a:endParaRPr>
          </a:p>
          <a:p>
            <a:pPr marL="533400" indent="-457200" algn="just" rtl="0" fontAlgn="base">
              <a:spcAft>
                <a:spcPts val="600"/>
              </a:spcAft>
              <a:buSzPct val="100000"/>
              <a:buFont typeface="+mj-lt"/>
              <a:buAutoNum type="arabicPeriod"/>
            </a:pPr>
            <a:r>
              <a:rPr lang="en-US" sz="1800" b="0" i="0" u="none" strike="noStrike" dirty="0">
                <a:solidFill>
                  <a:srgbClr val="000000"/>
                </a:solidFill>
                <a:effectLst/>
                <a:latin typeface="Cambria" panose="02040503050406030204" pitchFamily="18" charset="0"/>
              </a:rPr>
              <a:t>Man, H., Nguyen, M., &amp; Nguyen, T. (2022). Event causality identification via generation of important context words. </a:t>
            </a:r>
            <a:r>
              <a:rPr lang="en-US" sz="1800" b="0" i="1" u="none" strike="noStrike" dirty="0">
                <a:solidFill>
                  <a:srgbClr val="000000"/>
                </a:solidFill>
                <a:effectLst/>
                <a:latin typeface="Cambria" panose="02040503050406030204" pitchFamily="18" charset="0"/>
              </a:rPr>
              <a:t>Proceedings of the 11th Joint Conference on Lexical and Computational Semantics</a:t>
            </a:r>
            <a:r>
              <a:rPr lang="en-US" sz="1800" b="0" i="0" u="none" strike="noStrike" dirty="0">
                <a:solidFill>
                  <a:srgbClr val="000000"/>
                </a:solidFill>
                <a:effectLst/>
                <a:latin typeface="Cambria" panose="02040503050406030204" pitchFamily="18" charset="0"/>
              </a:rPr>
              <a:t>, 323–330. </a:t>
            </a:r>
            <a:r>
              <a:rPr lang="en-US" sz="1800" b="0" i="0" dirty="0">
                <a:solidFill>
                  <a:srgbClr val="000000"/>
                </a:solidFill>
                <a:effectLst/>
                <a:latin typeface="Cambria" panose="02040503050406030204" pitchFamily="18" charset="0"/>
              </a:rPr>
              <a:t>​</a:t>
            </a:r>
            <a:endParaRPr lang="en-US" sz="1800" b="0" i="0" dirty="0">
              <a:solidFill>
                <a:srgbClr val="000000"/>
              </a:solidFill>
              <a:effectLst/>
              <a:latin typeface="Arial" panose="020B0604020202020204" pitchFamily="34" charset="0"/>
            </a:endParaRPr>
          </a:p>
          <a:p>
            <a:pPr marL="533400" indent="-457200" algn="just" rtl="0" fontAlgn="base">
              <a:spcAft>
                <a:spcPts val="600"/>
              </a:spcAft>
              <a:buSzPct val="100000"/>
              <a:buFont typeface="+mj-lt"/>
              <a:buAutoNum type="arabicPeriod"/>
            </a:pPr>
            <a:r>
              <a:rPr lang="en-US" sz="1800" b="0" i="0" u="none" strike="noStrike" dirty="0" err="1">
                <a:solidFill>
                  <a:srgbClr val="000000"/>
                </a:solidFill>
                <a:effectLst/>
                <a:latin typeface="Cambria" panose="02040503050406030204" pitchFamily="18" charset="0"/>
              </a:rPr>
              <a:t>Sakaji</a:t>
            </a:r>
            <a:r>
              <a:rPr lang="en-US" sz="1800" b="0" i="0" u="none" strike="noStrike" dirty="0">
                <a:solidFill>
                  <a:srgbClr val="000000"/>
                </a:solidFill>
                <a:effectLst/>
                <a:latin typeface="Cambria" panose="02040503050406030204" pitchFamily="18" charset="0"/>
              </a:rPr>
              <a:t>, H., &amp; Izumi, K. (2023). Financial causality extraction based on Universal Dependencies and Clue expressions. </a:t>
            </a:r>
            <a:r>
              <a:rPr lang="en-US" sz="1800" b="0" i="1" u="none" strike="noStrike" dirty="0">
                <a:solidFill>
                  <a:srgbClr val="000000"/>
                </a:solidFill>
                <a:effectLst/>
                <a:latin typeface="Cambria" panose="02040503050406030204" pitchFamily="18" charset="0"/>
              </a:rPr>
              <a:t>New Generation Computing</a:t>
            </a:r>
            <a:r>
              <a:rPr lang="en-US" sz="1800" b="0" i="0" u="none" strike="noStrike" dirty="0">
                <a:solidFill>
                  <a:srgbClr val="000000"/>
                </a:solidFill>
                <a:effectLst/>
                <a:latin typeface="Cambria" panose="02040503050406030204" pitchFamily="18" charset="0"/>
              </a:rPr>
              <a:t>, </a:t>
            </a:r>
            <a:r>
              <a:rPr lang="en-US" sz="1800" b="0" i="1" u="none" strike="noStrike" dirty="0">
                <a:solidFill>
                  <a:srgbClr val="000000"/>
                </a:solidFill>
                <a:effectLst/>
                <a:latin typeface="Cambria" panose="02040503050406030204" pitchFamily="18" charset="0"/>
              </a:rPr>
              <a:t>41</a:t>
            </a:r>
            <a:r>
              <a:rPr lang="en-US" sz="1800" b="0" i="0" u="none" strike="noStrike" dirty="0">
                <a:solidFill>
                  <a:srgbClr val="000000"/>
                </a:solidFill>
                <a:effectLst/>
                <a:latin typeface="Cambria" panose="02040503050406030204" pitchFamily="18" charset="0"/>
              </a:rPr>
              <a:t>(4), 839–857. </a:t>
            </a:r>
            <a:r>
              <a:rPr lang="en-US" sz="1800" b="0" i="0" dirty="0">
                <a:solidFill>
                  <a:srgbClr val="000000"/>
                </a:solidFill>
                <a:effectLst/>
                <a:latin typeface="Cambria" panose="02040503050406030204" pitchFamily="18" charset="0"/>
              </a:rPr>
              <a:t>​</a:t>
            </a:r>
            <a:endParaRPr lang="en-US" sz="1800" b="0" i="0" dirty="0">
              <a:solidFill>
                <a:srgbClr val="000000"/>
              </a:solidFill>
              <a:effectLst/>
              <a:latin typeface="Arial" panose="020B0604020202020204" pitchFamily="34" charset="0"/>
            </a:endParaRPr>
          </a:p>
          <a:p>
            <a:pPr marL="533400" indent="-457200" algn="just" fontAlgn="base">
              <a:spcAft>
                <a:spcPts val="600"/>
              </a:spcAft>
              <a:buSzPct val="100000"/>
              <a:buFont typeface="+mj-lt"/>
              <a:buAutoNum type="arabicPeriod"/>
            </a:pPr>
            <a:r>
              <a:rPr lang="en-US" sz="1800" b="0" i="0" u="none" strike="noStrike" dirty="0">
                <a:solidFill>
                  <a:srgbClr val="000000"/>
                </a:solidFill>
                <a:effectLst/>
                <a:latin typeface="Cambria" panose="02040503050406030204" pitchFamily="18" charset="0"/>
              </a:rPr>
              <a:t>Yang, J., Han, S. C., &amp; Poon, J. (2022). A survey on extraction of causal relations from natural language text. </a:t>
            </a:r>
            <a:r>
              <a:rPr lang="en-US" sz="1800" b="0" i="1" u="none" strike="noStrike" dirty="0">
                <a:solidFill>
                  <a:srgbClr val="000000"/>
                </a:solidFill>
                <a:effectLst/>
                <a:latin typeface="Cambria" panose="02040503050406030204" pitchFamily="18" charset="0"/>
              </a:rPr>
              <a:t>Knowledge and Information Systems</a:t>
            </a:r>
            <a:r>
              <a:rPr lang="en-US" sz="1800" b="0" i="0" u="none" strike="noStrike" dirty="0">
                <a:solidFill>
                  <a:srgbClr val="000000"/>
                </a:solidFill>
                <a:effectLst/>
                <a:latin typeface="Cambria" panose="02040503050406030204" pitchFamily="18" charset="0"/>
              </a:rPr>
              <a:t>, </a:t>
            </a:r>
            <a:r>
              <a:rPr lang="en-US" sz="1800" b="0" i="1" u="none" strike="noStrike" dirty="0">
                <a:solidFill>
                  <a:srgbClr val="000000"/>
                </a:solidFill>
                <a:effectLst/>
                <a:latin typeface="Cambria" panose="02040503050406030204" pitchFamily="18" charset="0"/>
              </a:rPr>
              <a:t>64</a:t>
            </a:r>
            <a:r>
              <a:rPr lang="en-US" sz="1800" b="0" i="0" u="none" strike="noStrike" dirty="0">
                <a:solidFill>
                  <a:srgbClr val="000000"/>
                </a:solidFill>
                <a:effectLst/>
                <a:latin typeface="Cambria" panose="02040503050406030204" pitchFamily="18" charset="0"/>
              </a:rPr>
              <a:t>(5), 1161–1186.  </a:t>
            </a:r>
            <a:r>
              <a:rPr lang="en-US" sz="1800" b="0" i="0" dirty="0">
                <a:solidFill>
                  <a:srgbClr val="000000"/>
                </a:solidFill>
                <a:effectLst/>
                <a:latin typeface="Cambria" panose="02040503050406030204" pitchFamily="18" charset="0"/>
              </a:rPr>
              <a:t>​</a:t>
            </a:r>
          </a:p>
          <a:p>
            <a:pPr marL="533400" indent="-457200" algn="just" rtl="0" fontAlgn="base">
              <a:spcAft>
                <a:spcPts val="600"/>
              </a:spcAft>
              <a:buSzPct val="100000"/>
              <a:buFont typeface="+mj-lt"/>
              <a:buAutoNum type="arabicPeriod"/>
            </a:pPr>
            <a:endParaRPr lang="en-US" sz="1800" b="0" i="0" dirty="0">
              <a:solidFill>
                <a:srgbClr val="000000"/>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013835"/>
            <a:ext cx="10668000" cy="5569527"/>
          </a:xfrm>
          <a:prstGeom prst="rect">
            <a:avLst/>
          </a:prstGeom>
          <a:noFill/>
          <a:ln>
            <a:noFill/>
          </a:ln>
        </p:spPr>
        <p:txBody>
          <a:bodyPr spcFirstLastPara="1" wrap="square" lIns="91425" tIns="45700" rIns="91425" bIns="45700" anchor="t" anchorCtr="0">
            <a:normAutofit/>
          </a:bodyPr>
          <a:lstStyle/>
          <a:p>
            <a:pPr marL="419100" indent="-342900" algn="just" rtl="0" fontAlgn="base">
              <a:spcAft>
                <a:spcPts val="600"/>
              </a:spcAft>
              <a:buSzPct val="100000"/>
              <a:buFont typeface="+mj-lt"/>
              <a:buAutoNum type="arabicPeriod" startAt="7"/>
            </a:pPr>
            <a:r>
              <a:rPr lang="en-US" sz="1800" b="0" i="0" u="none" strike="noStrike" dirty="0" err="1">
                <a:solidFill>
                  <a:srgbClr val="000000"/>
                </a:solidFill>
                <a:effectLst/>
                <a:latin typeface="Cambria" panose="02040503050406030204" pitchFamily="18" charset="0"/>
              </a:rPr>
              <a:t>Scaramozzino</a:t>
            </a:r>
            <a:r>
              <a:rPr lang="en-US" sz="1800" b="0" i="0" u="none" strike="noStrike" dirty="0">
                <a:solidFill>
                  <a:srgbClr val="000000"/>
                </a:solidFill>
                <a:effectLst/>
                <a:latin typeface="Cambria" panose="02040503050406030204" pitchFamily="18" charset="0"/>
              </a:rPr>
              <a:t> R., </a:t>
            </a:r>
            <a:r>
              <a:rPr lang="en-US" sz="1800" b="0" i="0" u="none" strike="noStrike" dirty="0" err="1">
                <a:solidFill>
                  <a:srgbClr val="000000"/>
                </a:solidFill>
                <a:effectLst/>
                <a:latin typeface="Cambria" panose="02040503050406030204" pitchFamily="18" charset="0"/>
              </a:rPr>
              <a:t>Cerchiello</a:t>
            </a:r>
            <a:r>
              <a:rPr lang="en-US" sz="1800" b="0" i="0" u="none" strike="noStrike" dirty="0">
                <a:solidFill>
                  <a:srgbClr val="000000"/>
                </a:solidFill>
                <a:effectLst/>
                <a:latin typeface="Cambria" panose="02040503050406030204" pitchFamily="18" charset="0"/>
              </a:rPr>
              <a:t> P., &amp; </a:t>
            </a:r>
            <a:r>
              <a:rPr lang="en-US" sz="1800" b="0" i="0" u="none" strike="noStrike" dirty="0" err="1">
                <a:solidFill>
                  <a:srgbClr val="000000"/>
                </a:solidFill>
                <a:effectLst/>
                <a:latin typeface="Cambria" panose="02040503050406030204" pitchFamily="18" charset="0"/>
              </a:rPr>
              <a:t>Aste</a:t>
            </a:r>
            <a:r>
              <a:rPr lang="en-US" sz="1800" b="0" i="0" u="none" strike="noStrike" dirty="0">
                <a:solidFill>
                  <a:srgbClr val="000000"/>
                </a:solidFill>
                <a:effectLst/>
                <a:latin typeface="Cambria" panose="02040503050406030204" pitchFamily="18" charset="0"/>
              </a:rPr>
              <a:t> T. (2021). Information theoretic causality detection between financial and sentiment data. Entropy, 23(5), 621. </a:t>
            </a:r>
            <a:r>
              <a:rPr lang="en-US" sz="1800" b="0" i="0" dirty="0">
                <a:solidFill>
                  <a:srgbClr val="000000"/>
                </a:solidFill>
                <a:effectLst/>
                <a:latin typeface="Cambria" panose="02040503050406030204" pitchFamily="18" charset="0"/>
              </a:rPr>
              <a:t>​</a:t>
            </a:r>
            <a:endParaRPr lang="en-US" sz="1800" dirty="0">
              <a:solidFill>
                <a:srgbClr val="000000"/>
              </a:solidFill>
              <a:latin typeface="Arial" panose="020B0604020202020204" pitchFamily="34" charset="0"/>
            </a:endParaRPr>
          </a:p>
          <a:p>
            <a:pPr marL="419100" indent="-342900" algn="just" rtl="0" fontAlgn="base">
              <a:spcAft>
                <a:spcPts val="600"/>
              </a:spcAft>
              <a:buSzPct val="100000"/>
              <a:buFont typeface="+mj-lt"/>
              <a:buAutoNum type="arabicPeriod" startAt="7"/>
            </a:pPr>
            <a:r>
              <a:rPr lang="en-US" sz="1800" b="0" i="0" u="none" strike="noStrike" dirty="0">
                <a:solidFill>
                  <a:srgbClr val="000000"/>
                </a:solidFill>
                <a:effectLst/>
                <a:latin typeface="Cambria" panose="02040503050406030204" pitchFamily="18" charset="0"/>
              </a:rPr>
              <a:t>Mariko D., Abi-</a:t>
            </a:r>
            <a:r>
              <a:rPr lang="en-US" sz="1800" b="0" i="0" u="none" strike="noStrike" dirty="0" err="1">
                <a:solidFill>
                  <a:srgbClr val="000000"/>
                </a:solidFill>
                <a:effectLst/>
                <a:latin typeface="Cambria" panose="02040503050406030204" pitchFamily="18" charset="0"/>
              </a:rPr>
              <a:t>Akl</a:t>
            </a:r>
            <a:r>
              <a:rPr lang="en-US" sz="1800" b="0" i="0" u="none" strike="noStrike" dirty="0">
                <a:solidFill>
                  <a:srgbClr val="000000"/>
                </a:solidFill>
                <a:effectLst/>
                <a:latin typeface="Cambria" panose="02040503050406030204" pitchFamily="18" charset="0"/>
              </a:rPr>
              <a:t> H., </a:t>
            </a:r>
            <a:r>
              <a:rPr lang="en-US" sz="1800" b="0" i="0" u="none" strike="noStrike" dirty="0" err="1">
                <a:solidFill>
                  <a:srgbClr val="000000"/>
                </a:solidFill>
                <a:effectLst/>
                <a:latin typeface="Cambria" panose="02040503050406030204" pitchFamily="18" charset="0"/>
              </a:rPr>
              <a:t>Labidurie</a:t>
            </a:r>
            <a:r>
              <a:rPr lang="en-US" sz="1800" b="0" i="0" u="none" strike="noStrike" dirty="0">
                <a:solidFill>
                  <a:srgbClr val="000000"/>
                </a:solidFill>
                <a:effectLst/>
                <a:latin typeface="Cambria" panose="02040503050406030204" pitchFamily="18" charset="0"/>
              </a:rPr>
              <a:t> E., </a:t>
            </a:r>
            <a:r>
              <a:rPr lang="en-US" sz="1800" b="0" i="0" u="none" strike="noStrike" dirty="0" err="1">
                <a:solidFill>
                  <a:srgbClr val="000000"/>
                </a:solidFill>
                <a:effectLst/>
                <a:latin typeface="Cambria" panose="02040503050406030204" pitchFamily="18" charset="0"/>
              </a:rPr>
              <a:t>Durfort</a:t>
            </a:r>
            <a:r>
              <a:rPr lang="en-US" sz="1800" b="0" i="0" u="none" strike="noStrike" dirty="0">
                <a:solidFill>
                  <a:srgbClr val="000000"/>
                </a:solidFill>
                <a:effectLst/>
                <a:latin typeface="Cambria" panose="02040503050406030204" pitchFamily="18" charset="0"/>
              </a:rPr>
              <a:t> S., de </a:t>
            </a:r>
            <a:r>
              <a:rPr lang="en-US" sz="1800" b="0" i="0" u="none" strike="noStrike" dirty="0" err="1">
                <a:solidFill>
                  <a:srgbClr val="000000"/>
                </a:solidFill>
                <a:effectLst/>
                <a:latin typeface="Cambria" panose="02040503050406030204" pitchFamily="18" charset="0"/>
              </a:rPr>
              <a:t>Mazancourt</a:t>
            </a:r>
            <a:r>
              <a:rPr lang="en-US" sz="1800" b="0" i="0" u="none" strike="noStrike" dirty="0">
                <a:solidFill>
                  <a:srgbClr val="000000"/>
                </a:solidFill>
                <a:effectLst/>
                <a:latin typeface="Cambria" panose="02040503050406030204" pitchFamily="18" charset="0"/>
              </a:rPr>
              <a:t> H., &amp; El-Haj M. (2020). </a:t>
            </a:r>
            <a:r>
              <a:rPr lang="en-US" sz="1800" b="0" i="1" u="none" strike="noStrike" dirty="0">
                <a:solidFill>
                  <a:srgbClr val="000000"/>
                </a:solidFill>
                <a:effectLst/>
                <a:latin typeface="Cambria" panose="02040503050406030204" pitchFamily="18" charset="0"/>
              </a:rPr>
              <a:t>Financial document causality detection shared task (</a:t>
            </a:r>
            <a:r>
              <a:rPr lang="en-US" sz="1800" b="0" i="1" u="none" strike="noStrike" dirty="0" err="1">
                <a:solidFill>
                  <a:srgbClr val="000000"/>
                </a:solidFill>
                <a:effectLst/>
                <a:latin typeface="Cambria" panose="02040503050406030204" pitchFamily="18" charset="0"/>
              </a:rPr>
              <a:t>FinCausal</a:t>
            </a:r>
            <a:r>
              <a:rPr lang="en-US" sz="1800" b="0" i="1" u="none" strike="noStrike" dirty="0">
                <a:solidFill>
                  <a:srgbClr val="000000"/>
                </a:solidFill>
                <a:effectLst/>
                <a:latin typeface="Cambria" panose="02040503050406030204" pitchFamily="18" charset="0"/>
              </a:rPr>
              <a:t> 2020)</a:t>
            </a:r>
            <a:r>
              <a:rPr lang="en-US" sz="1800" b="0" i="0" u="none" strike="noStrike" dirty="0">
                <a:solidFill>
                  <a:srgbClr val="000000"/>
                </a:solidFill>
                <a:effectLst/>
                <a:latin typeface="Cambria" panose="02040503050406030204" pitchFamily="18" charset="0"/>
              </a:rPr>
              <a:t>. </a:t>
            </a:r>
            <a:r>
              <a:rPr lang="en-US" sz="1800" b="0" i="0" u="none" strike="noStrike" dirty="0" err="1">
                <a:solidFill>
                  <a:srgbClr val="000000"/>
                </a:solidFill>
                <a:effectLst/>
                <a:latin typeface="Cambria" panose="02040503050406030204" pitchFamily="18" charset="0"/>
              </a:rPr>
              <a:t>YseopLab</a:t>
            </a:r>
            <a:r>
              <a:rPr lang="en-US" sz="1800" b="0" i="0" u="none" strike="noStrike" dirty="0">
                <a:solidFill>
                  <a:srgbClr val="000000"/>
                </a:solidFill>
                <a:effectLst/>
                <a:latin typeface="Cambria" panose="02040503050406030204" pitchFamily="18" charset="0"/>
              </a:rPr>
              <a:t>, France, &amp; Lancaster University, UK. </a:t>
            </a:r>
            <a:r>
              <a:rPr lang="en-US" sz="1800" b="0" i="0" dirty="0">
                <a:solidFill>
                  <a:srgbClr val="000000"/>
                </a:solidFill>
                <a:effectLst/>
                <a:latin typeface="Cambria" panose="02040503050406030204" pitchFamily="18" charset="0"/>
              </a:rPr>
              <a:t>​</a:t>
            </a:r>
            <a:endParaRPr lang="en-US" sz="1800" dirty="0">
              <a:solidFill>
                <a:srgbClr val="000000"/>
              </a:solidFill>
              <a:latin typeface="Arial" panose="020B0604020202020204" pitchFamily="34" charset="0"/>
            </a:endParaRPr>
          </a:p>
          <a:p>
            <a:pPr marL="419100" indent="-342900" algn="just" rtl="0" fontAlgn="base">
              <a:spcAft>
                <a:spcPts val="600"/>
              </a:spcAft>
              <a:buSzPct val="100000"/>
              <a:buFont typeface="+mj-lt"/>
              <a:buAutoNum type="arabicPeriod" startAt="7"/>
            </a:pPr>
            <a:r>
              <a:rPr lang="en-US" sz="1800" b="0" i="0" u="none" strike="noStrike" dirty="0">
                <a:solidFill>
                  <a:srgbClr val="000000"/>
                </a:solidFill>
                <a:effectLst/>
                <a:latin typeface="Cambria" panose="02040503050406030204" pitchFamily="18" charset="0"/>
              </a:rPr>
              <a:t>Qu, H., &amp; Kazakov, D. (2019, May). Detecting Causal Links between Financial news and stocks. In 2019 IEEE Conference on Computational Intelligence for Financial Engineering &amp; Economics (</a:t>
            </a:r>
            <a:r>
              <a:rPr lang="en-US" sz="1800" b="0" i="0" u="none" strike="noStrike" dirty="0" err="1">
                <a:solidFill>
                  <a:srgbClr val="000000"/>
                </a:solidFill>
                <a:effectLst/>
                <a:latin typeface="Cambria" panose="02040503050406030204" pitchFamily="18" charset="0"/>
              </a:rPr>
              <a:t>CIFEr</a:t>
            </a:r>
            <a:r>
              <a:rPr lang="en-US" sz="1800" b="0" i="0" u="none" strike="noStrike" dirty="0">
                <a:solidFill>
                  <a:srgbClr val="000000"/>
                </a:solidFill>
                <a:effectLst/>
                <a:latin typeface="Cambria" panose="02040503050406030204" pitchFamily="18" charset="0"/>
              </a:rPr>
              <a:t>) (pp. 1-8). IEEE.</a:t>
            </a:r>
            <a:r>
              <a:rPr lang="en-US" sz="1800" b="0" i="0" dirty="0">
                <a:solidFill>
                  <a:srgbClr val="000000"/>
                </a:solidFill>
                <a:effectLst/>
                <a:latin typeface="Cambria" panose="02040503050406030204" pitchFamily="18" charset="0"/>
              </a:rPr>
              <a:t>​</a:t>
            </a:r>
            <a:endParaRPr lang="en-US" sz="1800" dirty="0">
              <a:solidFill>
                <a:srgbClr val="000000"/>
              </a:solidFill>
              <a:latin typeface="Arial" panose="020B0604020202020204" pitchFamily="34" charset="0"/>
            </a:endParaRPr>
          </a:p>
          <a:p>
            <a:pPr marL="419100" indent="-342900" algn="just" rtl="0" fontAlgn="base">
              <a:spcAft>
                <a:spcPts val="600"/>
              </a:spcAft>
              <a:buSzPct val="100000"/>
              <a:buFont typeface="+mj-lt"/>
              <a:buAutoNum type="arabicPeriod" startAt="7"/>
            </a:pPr>
            <a:r>
              <a:rPr lang="en-US" sz="1800" b="0" i="0" u="none" strike="noStrike" dirty="0">
                <a:solidFill>
                  <a:srgbClr val="000000"/>
                </a:solidFill>
                <a:effectLst/>
                <a:latin typeface="Cambria" panose="02040503050406030204" pitchFamily="18" charset="0"/>
              </a:rPr>
              <a:t>Hong, Y., Liu, Y., &amp; Wang, S. (2009). Granger causality in risk and detection of extreme risk spillover between financial markets. Journal of Econometrics, 150(2), 271-287.</a:t>
            </a:r>
            <a:r>
              <a:rPr lang="en-US" sz="1800" b="0" i="0" dirty="0">
                <a:solidFill>
                  <a:srgbClr val="000000"/>
                </a:solidFill>
                <a:effectLst/>
                <a:latin typeface="Cambria" panose="02040503050406030204" pitchFamily="18" charset="0"/>
              </a:rPr>
              <a:t>​</a:t>
            </a:r>
            <a:endParaRPr lang="en-US" sz="1800" dirty="0">
              <a:solidFill>
                <a:srgbClr val="000000"/>
              </a:solidFill>
              <a:latin typeface="Arial" panose="020B0604020202020204" pitchFamily="34" charset="0"/>
            </a:endParaRPr>
          </a:p>
          <a:p>
            <a:pPr marL="419100" indent="-342900" algn="just" rtl="0" fontAlgn="base">
              <a:spcAft>
                <a:spcPts val="600"/>
              </a:spcAft>
              <a:buSzPct val="100000"/>
              <a:buFont typeface="+mj-lt"/>
              <a:buAutoNum type="arabicPeriod" startAt="7"/>
            </a:pPr>
            <a:r>
              <a:rPr lang="en-US" sz="1800" b="0" i="0" u="none" strike="noStrike" dirty="0">
                <a:solidFill>
                  <a:srgbClr val="000000"/>
                </a:solidFill>
                <a:effectLst/>
                <a:latin typeface="Cambria" panose="02040503050406030204" pitchFamily="18" charset="0"/>
              </a:rPr>
              <a:t> Zaremba, A., &amp; </a:t>
            </a:r>
            <a:r>
              <a:rPr lang="en-US" sz="1800" b="0" i="0" u="none" strike="noStrike" dirty="0" err="1">
                <a:solidFill>
                  <a:srgbClr val="000000"/>
                </a:solidFill>
                <a:effectLst/>
                <a:latin typeface="Cambria" panose="02040503050406030204" pitchFamily="18" charset="0"/>
              </a:rPr>
              <a:t>Aste</a:t>
            </a:r>
            <a:r>
              <a:rPr lang="en-US" sz="1800" b="0" i="0" u="none" strike="noStrike" dirty="0">
                <a:solidFill>
                  <a:srgbClr val="000000"/>
                </a:solidFill>
                <a:effectLst/>
                <a:latin typeface="Cambria" panose="02040503050406030204" pitchFamily="18" charset="0"/>
              </a:rPr>
              <a:t>, T. (2014). Measures of causality in complex datasets with application to financial data. Entropy, 16(4), 2309-2349.</a:t>
            </a:r>
            <a:r>
              <a:rPr lang="en-US" sz="1800" b="0" i="0" dirty="0">
                <a:solidFill>
                  <a:srgbClr val="000000"/>
                </a:solidFill>
                <a:effectLst/>
                <a:latin typeface="Cambria" panose="02040503050406030204" pitchFamily="18" charset="0"/>
              </a:rPr>
              <a:t>​</a:t>
            </a:r>
            <a:endParaRPr lang="en-US" sz="1800" dirty="0">
              <a:solidFill>
                <a:srgbClr val="000000"/>
              </a:solidFill>
              <a:latin typeface="Arial" panose="020B0604020202020204" pitchFamily="34" charset="0"/>
            </a:endParaRPr>
          </a:p>
          <a:p>
            <a:pPr marL="419100" indent="-342900" algn="just" rtl="0" fontAlgn="base">
              <a:spcAft>
                <a:spcPts val="600"/>
              </a:spcAft>
              <a:buSzPct val="100000"/>
              <a:buFont typeface="+mj-lt"/>
              <a:buAutoNum type="arabicPeriod" startAt="7"/>
            </a:pPr>
            <a:r>
              <a:rPr lang="en-US" sz="1800" b="0" i="0" u="none" strike="noStrike" dirty="0" err="1">
                <a:solidFill>
                  <a:srgbClr val="000000"/>
                </a:solidFill>
                <a:effectLst/>
                <a:latin typeface="Cambria" panose="02040503050406030204" pitchFamily="18" charset="0"/>
              </a:rPr>
              <a:t>Khetan</a:t>
            </a:r>
            <a:r>
              <a:rPr lang="en-US" sz="1800" b="0" i="0" u="none" strike="noStrike" dirty="0">
                <a:solidFill>
                  <a:srgbClr val="000000"/>
                </a:solidFill>
                <a:effectLst/>
                <a:latin typeface="Cambria" panose="02040503050406030204" pitchFamily="18" charset="0"/>
              </a:rPr>
              <a:t>, V., </a:t>
            </a:r>
            <a:r>
              <a:rPr lang="en-US" sz="1800" b="0" i="0" u="none" strike="noStrike" dirty="0" err="1">
                <a:solidFill>
                  <a:srgbClr val="000000"/>
                </a:solidFill>
                <a:effectLst/>
                <a:latin typeface="Cambria" panose="02040503050406030204" pitchFamily="18" charset="0"/>
              </a:rPr>
              <a:t>Ramnani</a:t>
            </a:r>
            <a:r>
              <a:rPr lang="en-US" sz="1800" b="0" i="0" u="none" strike="noStrike" dirty="0">
                <a:solidFill>
                  <a:srgbClr val="000000"/>
                </a:solidFill>
                <a:effectLst/>
                <a:latin typeface="Cambria" panose="02040503050406030204" pitchFamily="18" charset="0"/>
              </a:rPr>
              <a:t>, R., Anand, M., Sengupta, S., &amp; Fano, A. E. (2020). Causal BERT: Language models for causality detection between events expressed in text. </a:t>
            </a:r>
            <a:r>
              <a:rPr lang="en-US" sz="1800" b="0" i="0" u="none" strike="noStrike" dirty="0" err="1">
                <a:solidFill>
                  <a:srgbClr val="000000"/>
                </a:solidFill>
                <a:effectLst/>
                <a:latin typeface="Cambria" panose="02040503050406030204" pitchFamily="18" charset="0"/>
              </a:rPr>
              <a:t>arXiv</a:t>
            </a:r>
            <a:r>
              <a:rPr lang="en-US" sz="1800" b="0" i="0" u="none" strike="noStrike" dirty="0">
                <a:solidFill>
                  <a:srgbClr val="000000"/>
                </a:solidFill>
                <a:effectLst/>
                <a:latin typeface="Cambria" panose="02040503050406030204" pitchFamily="18" charset="0"/>
              </a:rPr>
              <a:t> preprint arXiv:2012.05453.</a:t>
            </a:r>
            <a:r>
              <a:rPr lang="en-US" sz="1800" b="0" i="0" dirty="0">
                <a:solidFill>
                  <a:srgbClr val="000000"/>
                </a:solidFill>
                <a:effectLst/>
                <a:latin typeface="Cambria" panose="02040503050406030204" pitchFamily="18" charset="0"/>
              </a:rPr>
              <a:t>​</a:t>
            </a:r>
            <a:endParaRPr lang="en-US" sz="1800" b="0" i="0" dirty="0">
              <a:solidFill>
                <a:srgbClr val="000000"/>
              </a:solidFill>
              <a:effectLst/>
              <a:latin typeface="Arial" panose="020B0604020202020204" pitchFamily="34" charset="0"/>
            </a:endParaRPr>
          </a:p>
          <a:p>
            <a:pPr marL="419100" indent="-342900" algn="just" rtl="0" fontAlgn="base">
              <a:spcAft>
                <a:spcPts val="600"/>
              </a:spcAft>
              <a:buSzPct val="100000"/>
              <a:buFont typeface="+mj-lt"/>
              <a:buAutoNum type="arabicPeriod" startAt="7"/>
            </a:pPr>
            <a:endParaRPr lang="en-US"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16368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indent="-342900" algn="just">
              <a:lnSpc>
                <a:spcPct val="200000"/>
              </a:lnSpc>
              <a:spcBef>
                <a:spcPts val="0"/>
              </a:spcBef>
              <a:buFont typeface="Wingdings" panose="05000000000000000000" pitchFamily="2" charset="2"/>
              <a:buChar char="Ø"/>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r>
              <a:rPr lang="en-GB" dirty="0">
                <a:latin typeface="Cambria" panose="02040503050406030204" pitchFamily="18" charset="0"/>
              </a:rPr>
              <a:t>PSCS-184 </a:t>
            </a:r>
            <a:endParaRPr dirty="0">
              <a:latin typeface="Cambria" panose="02040503050406030204" pitchFamily="18" charset="0"/>
            </a:endParaRPr>
          </a:p>
        </p:txBody>
      </p:sp>
      <p:sp>
        <p:nvSpPr>
          <p:cNvPr id="97" name="Google Shape;97;p14"/>
          <p:cNvSpPr txBox="1">
            <a:spLocks noGrp="1"/>
          </p:cNvSpPr>
          <p:nvPr>
            <p:ph type="body" idx="1"/>
          </p:nvPr>
        </p:nvSpPr>
        <p:spPr>
          <a:xfrm>
            <a:off x="504042" y="1099229"/>
            <a:ext cx="10797674" cy="4953000"/>
          </a:xfrm>
          <a:prstGeom prst="rect">
            <a:avLst/>
          </a:prstGeom>
          <a:noFill/>
          <a:ln>
            <a:noFill/>
          </a:ln>
        </p:spPr>
        <p:txBody>
          <a:bodyPr spcFirstLastPara="1" wrap="square" lIns="91425" tIns="45700" rIns="91425" bIns="45700" anchor="t" anchorCtr="0">
            <a:normAutofit/>
          </a:bodyPr>
          <a:lstStyle/>
          <a:p>
            <a:pPr marL="342900" indent="-190500" algn="just">
              <a:spcBef>
                <a:spcPts val="0"/>
              </a:spcBef>
              <a:buNone/>
            </a:pPr>
            <a:r>
              <a:rPr lang="en-US" sz="2200" dirty="0">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Organization</a:t>
            </a:r>
            <a:r>
              <a:rPr lang="en-US" sz="2200" dirty="0">
                <a:latin typeface="Cambria" panose="02040503050406030204" pitchFamily="18" charset="0"/>
                <a:ea typeface="Cambria" panose="02040503050406030204" pitchFamily="18" charset="0"/>
              </a:rPr>
              <a:t>: </a:t>
            </a:r>
            <a:r>
              <a:rPr lang="en-IN" sz="2200" dirty="0">
                <a:latin typeface="Cambria" panose="02040503050406030204" pitchFamily="18" charset="0"/>
              </a:rPr>
              <a:t>COLING 2025 Workshop </a:t>
            </a:r>
            <a:endParaRPr lang="en-US" sz="2200" dirty="0">
              <a:latin typeface="Cambria" panose="02040503050406030204" pitchFamily="18" charset="0"/>
            </a:endParaRPr>
          </a:p>
          <a:p>
            <a:pPr marL="342900" lvl="0" indent="-190500" algn="just">
              <a:lnSpc>
                <a:spcPct val="200000"/>
              </a:lnSpc>
              <a:spcBef>
                <a:spcPts val="0"/>
              </a:spcBef>
              <a:buNone/>
            </a:pPr>
            <a:r>
              <a:rPr lang="en-US" sz="2200" dirty="0">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Category</a:t>
            </a:r>
            <a:r>
              <a:rPr lang="en-US" sz="2200" dirty="0">
                <a:latin typeface="Cambria" panose="02040503050406030204" pitchFamily="18" charset="0"/>
                <a:ea typeface="Cambria" panose="02040503050406030204" pitchFamily="18" charset="0"/>
              </a:rPr>
              <a:t>: Software</a:t>
            </a:r>
          </a:p>
          <a:p>
            <a:pPr marL="342900" lvl="0" indent="-190500" algn="just">
              <a:lnSpc>
                <a:spcPct val="200000"/>
              </a:lnSpc>
              <a:spcBef>
                <a:spcPts val="0"/>
              </a:spcBef>
              <a:buNone/>
            </a:pPr>
            <a:r>
              <a:rPr lang="en-US" sz="2200" dirty="0">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Difficulty Level</a:t>
            </a:r>
            <a:r>
              <a:rPr lang="en-US" sz="2200" dirty="0">
                <a:latin typeface="Cambria" panose="02040503050406030204" pitchFamily="18" charset="0"/>
                <a:ea typeface="Cambria" panose="02040503050406030204" pitchFamily="18" charset="0"/>
              </a:rPr>
              <a:t>: Complex / Medium</a:t>
            </a:r>
          </a:p>
          <a:p>
            <a:pPr marL="342900" indent="-190500" algn="just">
              <a:lnSpc>
                <a:spcPct val="200000"/>
              </a:lnSpc>
              <a:spcBef>
                <a:spcPts val="0"/>
              </a:spcBef>
              <a:buNone/>
            </a:pPr>
            <a:r>
              <a:rPr lang="en-US" sz="2200" dirty="0">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Technology bucket</a:t>
            </a:r>
            <a:r>
              <a:rPr lang="en-US" sz="2200" dirty="0">
                <a:latin typeface="Cambria" panose="02040503050406030204" pitchFamily="18" charset="0"/>
                <a:ea typeface="Cambria" panose="02040503050406030204" pitchFamily="18" charset="0"/>
              </a:rPr>
              <a:t>: </a:t>
            </a:r>
            <a:r>
              <a:rPr lang="en-IN" sz="2200" dirty="0">
                <a:latin typeface="Cambria" panose="02040503050406030204" pitchFamily="18" charset="0"/>
              </a:rPr>
              <a:t>NLP, Generative AI </a:t>
            </a:r>
            <a:endParaRPr lang="en-US" sz="22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2200" dirty="0">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Problem Description</a:t>
            </a:r>
            <a:r>
              <a:rPr lang="en-US" sz="2200" dirty="0">
                <a:latin typeface="Cambria" panose="02040503050406030204" pitchFamily="18" charset="0"/>
                <a:ea typeface="Cambria" panose="02040503050406030204" pitchFamily="18" charset="0"/>
              </a:rPr>
              <a:t>: </a:t>
            </a:r>
            <a:r>
              <a:rPr lang="en-IN" sz="2200" dirty="0">
                <a:latin typeface="Cambria" panose="02040503050406030204" pitchFamily="18" charset="0"/>
              </a:rPr>
              <a:t>The task is to develop systems that can automatically identify and extract cause-and-effect relationships from financial documents, which are crucial for explaining and understanding financial events and market movements.</a:t>
            </a:r>
            <a:endParaRPr lang="en-US" sz="22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endParaRPr lang="en-US" dirty="0">
              <a:latin typeface="Cambria" panose="02040503050406030204" pitchFamily="18" charset="0"/>
            </a:endParaRPr>
          </a:p>
          <a:p>
            <a:pPr marL="342900" lvl="0" indent="-190500" algn="just">
              <a:lnSpc>
                <a:spcPct val="200000"/>
              </a:lnSpc>
              <a:spcBef>
                <a:spcPts val="0"/>
              </a:spcBef>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634670" y="1253087"/>
            <a:ext cx="10668000" cy="4953000"/>
          </a:xfrm>
          <a:prstGeom prst="rect">
            <a:avLst/>
          </a:prstGeom>
          <a:noFill/>
          <a:ln>
            <a:noFill/>
          </a:ln>
        </p:spPr>
        <p:txBody>
          <a:bodyPr spcFirstLastPara="1" wrap="square" lIns="91425" tIns="45700" rIns="91425" bIns="45700" anchor="t" anchorCtr="0">
            <a:normAutofit/>
          </a:bodyPr>
          <a:lstStyle/>
          <a:p>
            <a:pPr marL="342900" indent="-190500" algn="just">
              <a:lnSpc>
                <a:spcPct val="110000"/>
              </a:lnSpc>
              <a:spcBef>
                <a:spcPts val="0"/>
              </a:spcBef>
              <a:spcAft>
                <a:spcPts val="600"/>
              </a:spcAft>
              <a:buSzPct val="100000"/>
              <a:buNone/>
            </a:pPr>
            <a:r>
              <a:rPr lang="en-IN" sz="2200" dirty="0">
                <a:latin typeface="Cambria" panose="02040503050406030204" pitchFamily="18" charset="0"/>
              </a:rPr>
              <a:t>  ‘Financial Causality’ aims to identify whether one financial variable causes changes in another.</a:t>
            </a:r>
            <a:br>
              <a:rPr lang="en-IN" sz="2200" dirty="0">
                <a:latin typeface="Cambria" panose="02040503050406030204" pitchFamily="18" charset="0"/>
              </a:rPr>
            </a:br>
            <a:br>
              <a:rPr lang="en-IN" sz="2200" dirty="0">
                <a:latin typeface="Cambria" panose="02040503050406030204" pitchFamily="18" charset="0"/>
              </a:rPr>
            </a:br>
            <a:r>
              <a:rPr lang="en-IN" sz="2200" dirty="0">
                <a:latin typeface="Cambria" panose="02040503050406030204" pitchFamily="18" charset="0"/>
              </a:rPr>
              <a:t>Major fluctuating variables in Finance are:</a:t>
            </a:r>
          </a:p>
          <a:p>
            <a:pPr marL="495300" indent="-342900" algn="just">
              <a:lnSpc>
                <a:spcPct val="110000"/>
              </a:lnSpc>
              <a:spcBef>
                <a:spcPts val="0"/>
              </a:spcBef>
              <a:spcAft>
                <a:spcPts val="600"/>
              </a:spcAft>
              <a:buSzPct val="100000"/>
            </a:pPr>
            <a:r>
              <a:rPr lang="en-IN" sz="2200" dirty="0">
                <a:latin typeface="Cambria" panose="02040503050406030204" pitchFamily="18" charset="0"/>
              </a:rPr>
              <a:t>GDP[gross domestic product]</a:t>
            </a:r>
          </a:p>
          <a:p>
            <a:pPr marL="495300" indent="-342900" algn="just">
              <a:lnSpc>
                <a:spcPct val="110000"/>
              </a:lnSpc>
              <a:spcBef>
                <a:spcPts val="0"/>
              </a:spcBef>
              <a:spcAft>
                <a:spcPts val="600"/>
              </a:spcAft>
              <a:buSzPct val="100000"/>
            </a:pPr>
            <a:r>
              <a:rPr lang="en-IN" sz="2200" dirty="0">
                <a:latin typeface="Cambria" panose="02040503050406030204" pitchFamily="18" charset="0"/>
              </a:rPr>
              <a:t>Inflation</a:t>
            </a:r>
          </a:p>
          <a:p>
            <a:pPr marL="495300" indent="-342900" algn="just">
              <a:lnSpc>
                <a:spcPct val="110000"/>
              </a:lnSpc>
              <a:spcBef>
                <a:spcPts val="0"/>
              </a:spcBef>
              <a:spcAft>
                <a:spcPts val="600"/>
              </a:spcAft>
              <a:buSzPct val="100000"/>
            </a:pPr>
            <a:r>
              <a:rPr lang="en-IN" sz="2200" dirty="0">
                <a:latin typeface="Cambria" panose="02040503050406030204" pitchFamily="18" charset="0"/>
              </a:rPr>
              <a:t>Stock prices</a:t>
            </a:r>
          </a:p>
          <a:p>
            <a:pPr marL="495300" indent="-342900" algn="just">
              <a:lnSpc>
                <a:spcPct val="110000"/>
              </a:lnSpc>
              <a:spcBef>
                <a:spcPts val="0"/>
              </a:spcBef>
              <a:spcAft>
                <a:spcPts val="600"/>
              </a:spcAft>
              <a:buSzPct val="100000"/>
            </a:pPr>
            <a:r>
              <a:rPr lang="en-IN" sz="2200" dirty="0">
                <a:latin typeface="Cambria" panose="02040503050406030204" pitchFamily="18" charset="0"/>
              </a:rPr>
              <a:t>Interest and Exchange rates</a:t>
            </a:r>
          </a:p>
        </p:txBody>
      </p:sp>
    </p:spTree>
    <p:extLst>
      <p:ext uri="{BB962C8B-B14F-4D97-AF65-F5344CB8AC3E}">
        <p14:creationId xmlns:p14="http://schemas.microsoft.com/office/powerpoint/2010/main" val="200045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A285ED-48B9-A909-1DB1-DA5620E25A1E}"/>
              </a:ext>
            </a:extLst>
          </p:cNvPr>
          <p:cNvSpPr>
            <a:spLocks noGrp="1"/>
          </p:cNvSpPr>
          <p:nvPr>
            <p:ph type="body" idx="1"/>
          </p:nvPr>
        </p:nvSpPr>
        <p:spPr>
          <a:xfrm>
            <a:off x="650949" y="1120918"/>
            <a:ext cx="10829851" cy="4953000"/>
          </a:xfrm>
        </p:spPr>
        <p:txBody>
          <a:bodyPr>
            <a:normAutofit/>
          </a:bodyPr>
          <a:lstStyle/>
          <a:p>
            <a:pPr marL="76200" indent="0">
              <a:spcAft>
                <a:spcPts val="600"/>
              </a:spcAft>
              <a:buNone/>
            </a:pPr>
            <a:r>
              <a:rPr lang="en-IN" sz="2200" dirty="0">
                <a:latin typeface="Cambria" panose="02040503050406030204" pitchFamily="18" charset="0"/>
              </a:rPr>
              <a:t>Challenges:</a:t>
            </a:r>
          </a:p>
          <a:p>
            <a:pPr>
              <a:spcAft>
                <a:spcPts val="600"/>
              </a:spcAft>
              <a:buFont typeface="Arial" panose="020B0604020202020204" pitchFamily="34" charset="0"/>
              <a:buChar char="•"/>
            </a:pPr>
            <a:r>
              <a:rPr lang="en-IN" sz="2200" b="1" dirty="0">
                <a:latin typeface="Cambria" panose="02040503050406030204" pitchFamily="18" charset="0"/>
              </a:rPr>
              <a:t>Multicollinearity</a:t>
            </a:r>
            <a:r>
              <a:rPr lang="en-IN" sz="2200" dirty="0">
                <a:latin typeface="Cambria" panose="02040503050406030204" pitchFamily="18" charset="0"/>
              </a:rPr>
              <a:t>: Interrelated financial variables make it hard to isolate causality.</a:t>
            </a:r>
          </a:p>
          <a:p>
            <a:pPr>
              <a:spcAft>
                <a:spcPts val="600"/>
              </a:spcAft>
              <a:buFont typeface="Arial" panose="020B0604020202020204" pitchFamily="34" charset="0"/>
              <a:buChar char="•"/>
            </a:pPr>
            <a:r>
              <a:rPr lang="en-IN" sz="2200" b="1" dirty="0">
                <a:latin typeface="Cambria" panose="02040503050406030204" pitchFamily="18" charset="0"/>
              </a:rPr>
              <a:t>Time Lag</a:t>
            </a:r>
            <a:r>
              <a:rPr lang="en-IN" sz="2200" dirty="0">
                <a:latin typeface="Cambria" panose="02040503050406030204" pitchFamily="18" charset="0"/>
              </a:rPr>
              <a:t>: The effect of a cause may not appear immediately.</a:t>
            </a:r>
          </a:p>
          <a:p>
            <a:pPr>
              <a:spcAft>
                <a:spcPts val="600"/>
              </a:spcAft>
              <a:buFont typeface="Arial" panose="020B0604020202020204" pitchFamily="34" charset="0"/>
              <a:buChar char="•"/>
            </a:pPr>
            <a:r>
              <a:rPr lang="en-IN" sz="2200" b="1" dirty="0">
                <a:latin typeface="Cambria" panose="02040503050406030204" pitchFamily="18" charset="0"/>
              </a:rPr>
              <a:t>External Factors</a:t>
            </a:r>
            <a:r>
              <a:rPr lang="en-IN" sz="2200" dirty="0">
                <a:latin typeface="Cambria" panose="02040503050406030204" pitchFamily="18" charset="0"/>
              </a:rPr>
              <a:t>: Geopolitical events and market sentiment add complexity.</a:t>
            </a:r>
          </a:p>
          <a:p>
            <a:pPr marL="76200" indent="0">
              <a:spcAft>
                <a:spcPts val="600"/>
              </a:spcAft>
              <a:buNone/>
            </a:pPr>
            <a:endParaRPr lang="en-IN" sz="2200" dirty="0">
              <a:latin typeface="Cambria" panose="02040503050406030204" pitchFamily="18" charset="0"/>
            </a:endParaRPr>
          </a:p>
          <a:p>
            <a:pPr marL="76200" indent="0">
              <a:spcAft>
                <a:spcPts val="600"/>
              </a:spcAft>
              <a:buNone/>
            </a:pPr>
            <a:r>
              <a:rPr lang="en-IN" sz="2200" dirty="0">
                <a:latin typeface="Cambria" panose="02040503050406030204" pitchFamily="18" charset="0"/>
              </a:rPr>
              <a:t>Relevance:</a:t>
            </a:r>
          </a:p>
          <a:p>
            <a:pPr>
              <a:spcAft>
                <a:spcPts val="600"/>
              </a:spcAft>
              <a:buFont typeface="Arial" panose="020B0604020202020204" pitchFamily="34" charset="0"/>
              <a:buChar char="•"/>
            </a:pPr>
            <a:r>
              <a:rPr lang="en-IN" sz="2200" b="1" dirty="0">
                <a:latin typeface="Cambria" panose="02040503050406030204" pitchFamily="18" charset="0"/>
              </a:rPr>
              <a:t>Prediction</a:t>
            </a:r>
            <a:r>
              <a:rPr lang="en-IN" sz="2200" dirty="0">
                <a:latin typeface="Cambria" panose="02040503050406030204" pitchFamily="18" charset="0"/>
              </a:rPr>
              <a:t>: Identifying causal variables helps forecast market movements.</a:t>
            </a:r>
          </a:p>
          <a:p>
            <a:pPr>
              <a:spcAft>
                <a:spcPts val="600"/>
              </a:spcAft>
              <a:buFont typeface="Arial" panose="020B0604020202020204" pitchFamily="34" charset="0"/>
              <a:buChar char="•"/>
            </a:pPr>
            <a:r>
              <a:rPr lang="en-IN" sz="2200" b="1" dirty="0">
                <a:latin typeface="Cambria" panose="02040503050406030204" pitchFamily="18" charset="0"/>
              </a:rPr>
              <a:t>Risk Management</a:t>
            </a:r>
            <a:r>
              <a:rPr lang="en-IN" sz="2200" dirty="0">
                <a:latin typeface="Cambria" panose="02040503050406030204" pitchFamily="18" charset="0"/>
              </a:rPr>
              <a:t>: Understanding cause-effect relationships aids in hedging risks.</a:t>
            </a:r>
          </a:p>
          <a:p>
            <a:pPr>
              <a:spcAft>
                <a:spcPts val="600"/>
              </a:spcAft>
              <a:buFont typeface="Arial" panose="020B0604020202020204" pitchFamily="34" charset="0"/>
              <a:buChar char="•"/>
            </a:pPr>
            <a:r>
              <a:rPr lang="en-IN" sz="2200" b="1" dirty="0">
                <a:latin typeface="Cambria" panose="02040503050406030204" pitchFamily="18" charset="0"/>
              </a:rPr>
              <a:t>Investment Decisions</a:t>
            </a:r>
            <a:r>
              <a:rPr lang="en-IN" sz="2200" dirty="0">
                <a:latin typeface="Cambria" panose="02040503050406030204" pitchFamily="18" charset="0"/>
              </a:rPr>
              <a:t>: Guides investors on leading indicators for informed actions.</a:t>
            </a:r>
          </a:p>
          <a:p>
            <a:endParaRPr lang="en-US" dirty="0"/>
          </a:p>
        </p:txBody>
      </p:sp>
      <p:sp>
        <p:nvSpPr>
          <p:cNvPr id="5" name="Google Shape;114;p17">
            <a:extLst>
              <a:ext uri="{FF2B5EF4-FFF2-40B4-BE49-F238E27FC236}">
                <a16:creationId xmlns:a16="http://schemas.microsoft.com/office/drawing/2014/main" id="{EDF14415-06E0-CAE0-0FA0-331B4A57A91E}"/>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0465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2E9192-A0C8-5EAB-B258-A364DA88536C}"/>
              </a:ext>
            </a:extLst>
          </p:cNvPr>
          <p:cNvSpPr>
            <a:spLocks noGrp="1"/>
          </p:cNvSpPr>
          <p:nvPr>
            <p:ph type="body" idx="1"/>
          </p:nvPr>
        </p:nvSpPr>
        <p:spPr>
          <a:xfrm>
            <a:off x="762000" y="876300"/>
            <a:ext cx="10718800" cy="5295900"/>
          </a:xfrm>
        </p:spPr>
        <p:txBody>
          <a:bodyPr>
            <a:normAutofit lnSpcReduction="10000"/>
          </a:bodyPr>
          <a:lstStyle/>
          <a:p>
            <a:pPr marL="76200" indent="0">
              <a:spcAft>
                <a:spcPts val="600"/>
              </a:spcAft>
              <a:buNone/>
            </a:pPr>
            <a:r>
              <a:rPr lang="en-IN" sz="2200" dirty="0">
                <a:latin typeface="Cambria" panose="02040503050406030204" pitchFamily="18" charset="0"/>
              </a:rPr>
              <a:t>Approach:</a:t>
            </a:r>
          </a:p>
          <a:p>
            <a:pPr algn="just">
              <a:spcAft>
                <a:spcPts val="600"/>
              </a:spcAft>
            </a:pPr>
            <a:r>
              <a:rPr lang="en-IN" sz="2200" b="1" dirty="0">
                <a:latin typeface="Cambria" panose="02040503050406030204" pitchFamily="18" charset="0"/>
              </a:rPr>
              <a:t>NLP Techniques</a:t>
            </a:r>
            <a:r>
              <a:rPr lang="en-IN" sz="2200" dirty="0">
                <a:latin typeface="Cambria" panose="02040503050406030204" pitchFamily="18" charset="0"/>
              </a:rPr>
              <a:t>: We use dependency parsing and semantic role </a:t>
            </a:r>
            <a:r>
              <a:rPr lang="en-IN" sz="2200" dirty="0" err="1">
                <a:latin typeface="Cambria" panose="02040503050406030204" pitchFamily="18" charset="0"/>
              </a:rPr>
              <a:t>labeling</a:t>
            </a:r>
            <a:r>
              <a:rPr lang="en-IN" sz="2200" dirty="0">
                <a:latin typeface="Cambria" panose="02040503050406030204" pitchFamily="18" charset="0"/>
              </a:rPr>
              <a:t> (SRL) to detect causal structures in financial texts.</a:t>
            </a:r>
          </a:p>
          <a:p>
            <a:pPr algn="just">
              <a:spcAft>
                <a:spcPts val="600"/>
              </a:spcAft>
            </a:pPr>
            <a:r>
              <a:rPr lang="en-IN" sz="2200" b="1" dirty="0">
                <a:latin typeface="Cambria" panose="02040503050406030204" pitchFamily="18" charset="0"/>
              </a:rPr>
              <a:t>Deep Learning Models</a:t>
            </a:r>
            <a:r>
              <a:rPr lang="en-IN" sz="2200" dirty="0">
                <a:latin typeface="Cambria" panose="02040503050406030204" pitchFamily="18" charset="0"/>
              </a:rPr>
              <a:t>: The </a:t>
            </a:r>
            <a:r>
              <a:rPr lang="en-IN" sz="2200" dirty="0" err="1">
                <a:latin typeface="Cambria" panose="02040503050406030204" pitchFamily="18" charset="0"/>
              </a:rPr>
              <a:t>FinBERT</a:t>
            </a:r>
            <a:r>
              <a:rPr lang="en-IN" sz="2200" dirty="0">
                <a:latin typeface="Cambria" panose="02040503050406030204" pitchFamily="18" charset="0"/>
              </a:rPr>
              <a:t> model is fine-tuned specifically for financial text to identify cause-effect pairs from the dataset.</a:t>
            </a:r>
          </a:p>
          <a:p>
            <a:pPr algn="just">
              <a:spcAft>
                <a:spcPts val="600"/>
              </a:spcAft>
            </a:pPr>
            <a:r>
              <a:rPr lang="en-IN" sz="2200" b="1" dirty="0">
                <a:latin typeface="Cambria" panose="02040503050406030204" pitchFamily="18" charset="0"/>
              </a:rPr>
              <a:t>Data Preprocessing</a:t>
            </a:r>
            <a:r>
              <a:rPr lang="en-IN" sz="2200" dirty="0">
                <a:latin typeface="Cambria" panose="02040503050406030204" pitchFamily="18" charset="0"/>
              </a:rPr>
              <a:t>: Our pipeline involves cleaning the data and extracting key financial terms for better model training and accuracy.</a:t>
            </a:r>
          </a:p>
          <a:p>
            <a:pPr>
              <a:spcAft>
                <a:spcPts val="600"/>
              </a:spcAft>
            </a:pPr>
            <a:r>
              <a:rPr lang="en-IN" sz="2200" b="1" dirty="0">
                <a:latin typeface="Cambria" panose="02040503050406030204" pitchFamily="18" charset="0"/>
              </a:rPr>
              <a:t>Explainability Tools</a:t>
            </a:r>
            <a:r>
              <a:rPr lang="en-IN" sz="2200" dirty="0">
                <a:latin typeface="Cambria" panose="02040503050406030204" pitchFamily="18" charset="0"/>
              </a:rPr>
              <a:t>: Attention mechanisms and tools like SHAP and LIME are used to ensure interpretable and explainable predictions.</a:t>
            </a:r>
            <a:br>
              <a:rPr lang="en-IN" sz="2200" dirty="0">
                <a:latin typeface="Cambria" panose="02040503050406030204" pitchFamily="18" charset="0"/>
              </a:rPr>
            </a:br>
            <a:endParaRPr lang="en-IN" sz="2200" dirty="0">
              <a:latin typeface="Cambria" panose="02040503050406030204" pitchFamily="18" charset="0"/>
            </a:endParaRPr>
          </a:p>
          <a:p>
            <a:pPr marL="76200" indent="0">
              <a:spcAft>
                <a:spcPts val="600"/>
              </a:spcAft>
              <a:buNone/>
            </a:pPr>
            <a:r>
              <a:rPr lang="en-IN" sz="2200" dirty="0">
                <a:latin typeface="Cambria" panose="02040503050406030204" pitchFamily="18" charset="0"/>
              </a:rPr>
              <a:t>Outcome:</a:t>
            </a:r>
          </a:p>
          <a:p>
            <a:pPr marL="76200" indent="0">
              <a:spcAft>
                <a:spcPts val="600"/>
              </a:spcAft>
              <a:buNone/>
            </a:pPr>
            <a:r>
              <a:rPr lang="en-IN" sz="2200" dirty="0">
                <a:latin typeface="Cambria" panose="02040503050406030204" pitchFamily="18" charset="0"/>
              </a:rPr>
              <a:t>A model to predict financial outcomes based on causal relationships, useful for investors, policymakers, and risk managers.</a:t>
            </a:r>
          </a:p>
          <a:p>
            <a:endParaRPr lang="en-US" sz="2800" dirty="0"/>
          </a:p>
        </p:txBody>
      </p:sp>
      <p:sp>
        <p:nvSpPr>
          <p:cNvPr id="4" name="Google Shape;114;p17">
            <a:extLst>
              <a:ext uri="{FF2B5EF4-FFF2-40B4-BE49-F238E27FC236}">
                <a16:creationId xmlns:a16="http://schemas.microsoft.com/office/drawing/2014/main" id="{BC1A5114-8237-D01A-EAFE-75BB120CD142}"/>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73527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054099"/>
            <a:ext cx="10668000" cy="5210299"/>
          </a:xfrm>
          <a:prstGeom prst="rect">
            <a:avLst/>
          </a:prstGeom>
          <a:noFill/>
          <a:ln>
            <a:noFill/>
          </a:ln>
        </p:spPr>
        <p:txBody>
          <a:bodyPr spcFirstLastPara="1" wrap="square" lIns="91425" tIns="45700" rIns="91425" bIns="45700" anchor="t" anchorCtr="0">
            <a:normAutofit fontScale="92500" lnSpcReduction="20000"/>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76200" indent="0" algn="l" rtl="0" fontAlgn="base">
              <a:spcAft>
                <a:spcPts val="600"/>
              </a:spcAft>
              <a:buNone/>
            </a:pPr>
            <a:r>
              <a:rPr lang="en-US" sz="2200" b="0" i="0" u="none" strike="noStrike" dirty="0">
                <a:solidFill>
                  <a:srgbClr val="000000"/>
                </a:solidFill>
                <a:effectLst/>
                <a:latin typeface="Cambria" panose="02040503050406030204" pitchFamily="18" charset="0"/>
              </a:rPr>
              <a:t>1. </a:t>
            </a:r>
            <a:r>
              <a:rPr lang="en-US" sz="2200" b="1" i="0" u="none" strike="noStrike" dirty="0">
                <a:solidFill>
                  <a:srgbClr val="000000"/>
                </a:solidFill>
                <a:effectLst/>
                <a:latin typeface="Cambria" panose="02040503050406030204" pitchFamily="18" charset="0"/>
              </a:rPr>
              <a:t>Programming Languages: </a:t>
            </a:r>
            <a:r>
              <a:rPr lang="en-US" sz="2200" i="0" u="none" strike="noStrike" dirty="0">
                <a:solidFill>
                  <a:srgbClr val="000000"/>
                </a:solidFill>
                <a:effectLst/>
                <a:latin typeface="Cambria" panose="02040503050406030204" pitchFamily="18" charset="0"/>
              </a:rPr>
              <a:t>Python</a:t>
            </a:r>
            <a:r>
              <a:rPr lang="en-US" sz="2200" i="0" dirty="0">
                <a:solidFill>
                  <a:srgbClr val="000000"/>
                </a:solidFill>
                <a:effectLst/>
                <a:latin typeface="Cambria" panose="02040503050406030204" pitchFamily="18" charset="0"/>
              </a:rPr>
              <a:t>​</a:t>
            </a:r>
            <a:endParaRPr lang="en-US" sz="2200" i="0" dirty="0">
              <a:solidFill>
                <a:srgbClr val="000000"/>
              </a:solidFill>
              <a:effectLst/>
              <a:latin typeface="Arial" panose="020B0604020202020204" pitchFamily="34" charset="0"/>
            </a:endParaRPr>
          </a:p>
          <a:p>
            <a:pPr marL="76200" indent="0" algn="l" rtl="0" fontAlgn="base">
              <a:spcAft>
                <a:spcPts val="600"/>
              </a:spcAft>
              <a:buNone/>
            </a:pPr>
            <a:r>
              <a:rPr lang="en-US" sz="2200" b="0" i="0" u="none" strike="noStrike" dirty="0">
                <a:solidFill>
                  <a:srgbClr val="000000"/>
                </a:solidFill>
                <a:effectLst/>
                <a:latin typeface="Cambria" panose="02040503050406030204" pitchFamily="18" charset="0"/>
              </a:rPr>
              <a:t>2. </a:t>
            </a:r>
            <a:r>
              <a:rPr lang="en-US" sz="2200" b="1" i="0" u="none" strike="noStrike" dirty="0">
                <a:solidFill>
                  <a:srgbClr val="000000"/>
                </a:solidFill>
                <a:effectLst/>
                <a:latin typeface="Cambria" panose="02040503050406030204" pitchFamily="18" charset="0"/>
              </a:rPr>
              <a:t>NLP Libraries: </a:t>
            </a:r>
            <a:r>
              <a:rPr lang="en-US" sz="2200" b="1" i="0" dirty="0">
                <a:solidFill>
                  <a:srgbClr val="000000"/>
                </a:solidFill>
                <a:effectLst/>
                <a:latin typeface="Cambria" panose="02040503050406030204" pitchFamily="18" charset="0"/>
              </a:rPr>
              <a:t>​</a:t>
            </a:r>
            <a:endParaRPr lang="en-US" sz="2200" b="1" i="0" dirty="0">
              <a:solidFill>
                <a:srgbClr val="000000"/>
              </a:solidFill>
              <a:effectLst/>
              <a:latin typeface="Arial" panose="020B0604020202020204" pitchFamily="34" charset="0"/>
            </a:endParaRPr>
          </a:p>
          <a:p>
            <a:pPr lvl="1" fontAlgn="base">
              <a:spcAft>
                <a:spcPts val="600"/>
              </a:spcAft>
              <a:buFont typeface="Arial" panose="020B0604020202020204" pitchFamily="34" charset="0"/>
              <a:buChar char="•"/>
            </a:pPr>
            <a:r>
              <a:rPr lang="en-US" sz="2200" b="0" i="0" u="none" strike="noStrike" dirty="0" err="1">
                <a:solidFill>
                  <a:srgbClr val="000000"/>
                </a:solidFill>
                <a:effectLst/>
                <a:latin typeface="Cambria" panose="02040503050406030204" pitchFamily="18" charset="0"/>
              </a:rPr>
              <a:t>SpaCy</a:t>
            </a:r>
            <a:r>
              <a:rPr lang="en-US" sz="2200" b="0" i="0" dirty="0">
                <a:solidFill>
                  <a:srgbClr val="000000"/>
                </a:solidFill>
                <a:effectLst/>
                <a:latin typeface="Cambria" panose="02040503050406030204" pitchFamily="18" charset="0"/>
              </a:rPr>
              <a:t>​</a:t>
            </a:r>
            <a:endParaRPr lang="en-US" sz="2200" b="0" i="0" dirty="0">
              <a:solidFill>
                <a:srgbClr val="000000"/>
              </a:solidFill>
              <a:effectLst/>
              <a:latin typeface="Arial" panose="020B0604020202020204" pitchFamily="34" charset="0"/>
            </a:endParaRPr>
          </a:p>
          <a:p>
            <a:pPr lvl="1" fontAlgn="base">
              <a:spcAft>
                <a:spcPts val="600"/>
              </a:spcAft>
              <a:buFont typeface="Arial" panose="020B0604020202020204" pitchFamily="34" charset="0"/>
              <a:buChar char="•"/>
            </a:pPr>
            <a:r>
              <a:rPr lang="en-US" sz="2200" b="0" i="0" u="none" strike="noStrike" dirty="0" err="1">
                <a:solidFill>
                  <a:srgbClr val="000000"/>
                </a:solidFill>
                <a:effectLst/>
                <a:latin typeface="Cambria" panose="02040503050406030204" pitchFamily="18" charset="0"/>
              </a:rPr>
              <a:t>AllenNLP</a:t>
            </a:r>
            <a:r>
              <a:rPr lang="en-US" sz="2200" b="0" i="0" dirty="0">
                <a:solidFill>
                  <a:srgbClr val="000000"/>
                </a:solidFill>
                <a:effectLst/>
                <a:latin typeface="Cambria" panose="02040503050406030204" pitchFamily="18" charset="0"/>
              </a:rPr>
              <a:t>​</a:t>
            </a:r>
            <a:endParaRPr lang="en-US" sz="2200" b="0" i="0" dirty="0">
              <a:solidFill>
                <a:srgbClr val="000000"/>
              </a:solidFill>
              <a:effectLst/>
              <a:latin typeface="Arial" panose="020B0604020202020204" pitchFamily="34" charset="0"/>
            </a:endParaRPr>
          </a:p>
          <a:p>
            <a:pPr lvl="1" fontAlgn="base">
              <a:spcAft>
                <a:spcPts val="600"/>
              </a:spcAft>
              <a:buFont typeface="Arial" panose="020B0604020202020204" pitchFamily="34" charset="0"/>
              <a:buChar char="•"/>
            </a:pPr>
            <a:r>
              <a:rPr lang="en-US" sz="2200" b="0" i="0" u="none" strike="noStrike" dirty="0">
                <a:solidFill>
                  <a:srgbClr val="000000"/>
                </a:solidFill>
                <a:effectLst/>
                <a:latin typeface="Cambria" panose="02040503050406030204" pitchFamily="18" charset="0"/>
              </a:rPr>
              <a:t>NLTK</a:t>
            </a:r>
            <a:r>
              <a:rPr lang="en-US" sz="2200" b="0" i="0" dirty="0">
                <a:solidFill>
                  <a:srgbClr val="000000"/>
                </a:solidFill>
                <a:effectLst/>
                <a:latin typeface="Cambria" panose="02040503050406030204" pitchFamily="18" charset="0"/>
              </a:rPr>
              <a:t>​</a:t>
            </a:r>
            <a:endParaRPr lang="en-US" sz="2200" b="0" i="0" dirty="0">
              <a:solidFill>
                <a:srgbClr val="000000"/>
              </a:solidFill>
              <a:effectLst/>
              <a:latin typeface="Arial" panose="020B0604020202020204" pitchFamily="34" charset="0"/>
            </a:endParaRPr>
          </a:p>
          <a:p>
            <a:pPr lvl="1" fontAlgn="base">
              <a:spcAft>
                <a:spcPts val="600"/>
              </a:spcAft>
              <a:buFont typeface="Arial" panose="020B0604020202020204" pitchFamily="34" charset="0"/>
              <a:buChar char="•"/>
            </a:pPr>
            <a:r>
              <a:rPr lang="en-US" sz="2200" b="0" i="0" u="none" strike="noStrike" dirty="0">
                <a:solidFill>
                  <a:srgbClr val="000000"/>
                </a:solidFill>
                <a:effectLst/>
                <a:latin typeface="Cambria" panose="02040503050406030204" pitchFamily="18" charset="0"/>
              </a:rPr>
              <a:t>Hugging Face Transformers (BERT, </a:t>
            </a:r>
            <a:r>
              <a:rPr lang="en-US" sz="2200" b="0" i="0" u="none" strike="noStrike" dirty="0" err="1">
                <a:solidFill>
                  <a:srgbClr val="000000"/>
                </a:solidFill>
                <a:effectLst/>
                <a:latin typeface="Cambria" panose="02040503050406030204" pitchFamily="18" charset="0"/>
              </a:rPr>
              <a:t>FinBERT</a:t>
            </a:r>
            <a:r>
              <a:rPr lang="en-US" sz="2200" b="0" i="0" u="none" strike="noStrike" dirty="0">
                <a:solidFill>
                  <a:srgbClr val="000000"/>
                </a:solidFill>
                <a:effectLst/>
                <a:latin typeface="Cambria" panose="02040503050406030204" pitchFamily="18" charset="0"/>
              </a:rPr>
              <a:t>, </a:t>
            </a:r>
            <a:r>
              <a:rPr lang="en-US" sz="2200" b="0" i="0" u="none" strike="noStrike" dirty="0" err="1">
                <a:solidFill>
                  <a:srgbClr val="000000"/>
                </a:solidFill>
                <a:effectLst/>
                <a:latin typeface="Cambria" panose="02040503050406030204" pitchFamily="18" charset="0"/>
              </a:rPr>
              <a:t>etc</a:t>
            </a:r>
            <a:r>
              <a:rPr lang="en-US" sz="2200" b="0" i="0" u="none" strike="noStrike" dirty="0">
                <a:solidFill>
                  <a:srgbClr val="000000"/>
                </a:solidFill>
                <a:effectLst/>
                <a:latin typeface="Cambria" panose="02040503050406030204" pitchFamily="18" charset="0"/>
              </a:rPr>
              <a:t>)</a:t>
            </a:r>
            <a:r>
              <a:rPr lang="en-US" sz="2200" b="0" i="0" dirty="0">
                <a:solidFill>
                  <a:srgbClr val="000000"/>
                </a:solidFill>
                <a:effectLst/>
                <a:latin typeface="Cambria" panose="02040503050406030204" pitchFamily="18" charset="0"/>
              </a:rPr>
              <a:t>​</a:t>
            </a:r>
            <a:endParaRPr lang="en-US" sz="2200" b="0" i="0" dirty="0">
              <a:solidFill>
                <a:srgbClr val="000000"/>
              </a:solidFill>
              <a:effectLst/>
              <a:latin typeface="Arial" panose="020B0604020202020204" pitchFamily="34" charset="0"/>
            </a:endParaRPr>
          </a:p>
          <a:p>
            <a:pPr lvl="1" fontAlgn="base">
              <a:spcAft>
                <a:spcPts val="600"/>
              </a:spcAft>
              <a:buFont typeface="Arial" panose="020B0604020202020204" pitchFamily="34" charset="0"/>
              <a:buChar char="•"/>
            </a:pPr>
            <a:r>
              <a:rPr lang="en-US" sz="2200" b="0" i="0" u="none" strike="noStrike" dirty="0" err="1">
                <a:solidFill>
                  <a:srgbClr val="000000"/>
                </a:solidFill>
                <a:effectLst/>
                <a:latin typeface="Cambria" panose="02040503050406030204" pitchFamily="18" charset="0"/>
              </a:rPr>
              <a:t>StandfordNLP</a:t>
            </a:r>
            <a:r>
              <a:rPr lang="en-US" sz="2200" b="0" i="0" dirty="0">
                <a:solidFill>
                  <a:srgbClr val="000000"/>
                </a:solidFill>
                <a:effectLst/>
                <a:latin typeface="Cambria" panose="02040503050406030204" pitchFamily="18" charset="0"/>
              </a:rPr>
              <a:t>​</a:t>
            </a:r>
            <a:endParaRPr lang="en-US" sz="2200" b="0" i="0" dirty="0">
              <a:solidFill>
                <a:srgbClr val="000000"/>
              </a:solidFill>
              <a:effectLst/>
              <a:latin typeface="Arial" panose="020B0604020202020204" pitchFamily="34" charset="0"/>
            </a:endParaRPr>
          </a:p>
          <a:p>
            <a:pPr marL="76200" indent="0" algn="l" rtl="0" fontAlgn="base">
              <a:spcAft>
                <a:spcPts val="600"/>
              </a:spcAft>
              <a:buNone/>
            </a:pPr>
            <a:br>
              <a:rPr lang="en-US" sz="2200" dirty="0">
                <a:solidFill>
                  <a:srgbClr val="000000"/>
                </a:solidFill>
                <a:latin typeface="Cambria" panose="02040503050406030204" pitchFamily="18" charset="0"/>
              </a:rPr>
            </a:br>
            <a:r>
              <a:rPr lang="en-US" sz="2200" b="0" i="0" u="none" strike="noStrike" dirty="0">
                <a:solidFill>
                  <a:srgbClr val="000000"/>
                </a:solidFill>
                <a:effectLst/>
                <a:latin typeface="Cambria" panose="02040503050406030204" pitchFamily="18" charset="0"/>
              </a:rPr>
              <a:t>3</a:t>
            </a:r>
            <a:r>
              <a:rPr lang="en-US" sz="2200" b="1" i="0" u="none" strike="noStrike" dirty="0">
                <a:solidFill>
                  <a:srgbClr val="000000"/>
                </a:solidFill>
                <a:effectLst/>
                <a:latin typeface="Cambria" panose="02040503050406030204" pitchFamily="18" charset="0"/>
              </a:rPr>
              <a:t>. ML and DL Libraries:</a:t>
            </a:r>
            <a:r>
              <a:rPr lang="en-US" sz="2200" b="1" i="0" dirty="0">
                <a:solidFill>
                  <a:srgbClr val="000000"/>
                </a:solidFill>
                <a:effectLst/>
                <a:latin typeface="Cambria" panose="02040503050406030204" pitchFamily="18" charset="0"/>
              </a:rPr>
              <a:t>​</a:t>
            </a:r>
            <a:endParaRPr lang="en-US" sz="2200" b="1" i="0" dirty="0">
              <a:solidFill>
                <a:srgbClr val="000000"/>
              </a:solidFill>
              <a:effectLst/>
              <a:latin typeface="Arial" panose="020B0604020202020204" pitchFamily="34" charset="0"/>
            </a:endParaRPr>
          </a:p>
          <a:p>
            <a:pPr lvl="1" fontAlgn="base">
              <a:spcAft>
                <a:spcPts val="600"/>
              </a:spcAft>
              <a:buFont typeface="Arial" panose="020B0604020202020204" pitchFamily="34" charset="0"/>
              <a:buChar char="•"/>
            </a:pPr>
            <a:r>
              <a:rPr lang="en-US" sz="2200" b="0" i="0" u="none" strike="noStrike" dirty="0" err="1">
                <a:solidFill>
                  <a:srgbClr val="000000"/>
                </a:solidFill>
                <a:effectLst/>
                <a:latin typeface="Cambria" panose="02040503050406030204" pitchFamily="18" charset="0"/>
              </a:rPr>
              <a:t>PyTorch</a:t>
            </a:r>
            <a:r>
              <a:rPr lang="en-US" sz="2200" b="0" i="0" dirty="0">
                <a:solidFill>
                  <a:srgbClr val="000000"/>
                </a:solidFill>
                <a:effectLst/>
                <a:latin typeface="Cambria" panose="02040503050406030204" pitchFamily="18" charset="0"/>
              </a:rPr>
              <a:t>​</a:t>
            </a:r>
            <a:endParaRPr lang="en-US" sz="2200" b="0" i="0" dirty="0">
              <a:solidFill>
                <a:srgbClr val="000000"/>
              </a:solidFill>
              <a:effectLst/>
              <a:latin typeface="Arial" panose="020B0604020202020204" pitchFamily="34" charset="0"/>
            </a:endParaRPr>
          </a:p>
          <a:p>
            <a:pPr lvl="1" fontAlgn="base">
              <a:spcAft>
                <a:spcPts val="600"/>
              </a:spcAft>
              <a:buFont typeface="Arial" panose="020B0604020202020204" pitchFamily="34" charset="0"/>
              <a:buChar char="•"/>
            </a:pPr>
            <a:r>
              <a:rPr lang="en-US" sz="2200" b="0" i="0" u="none" strike="noStrike" dirty="0">
                <a:solidFill>
                  <a:srgbClr val="000000"/>
                </a:solidFill>
                <a:effectLst/>
                <a:latin typeface="Cambria" panose="02040503050406030204" pitchFamily="18" charset="0"/>
              </a:rPr>
              <a:t>TensorFlow/ </a:t>
            </a:r>
            <a:r>
              <a:rPr lang="en-US" sz="2200" b="0" i="0" u="none" strike="noStrike" dirty="0" err="1">
                <a:solidFill>
                  <a:srgbClr val="000000"/>
                </a:solidFill>
                <a:effectLst/>
                <a:latin typeface="Cambria" panose="02040503050406030204" pitchFamily="18" charset="0"/>
              </a:rPr>
              <a:t>Keras</a:t>
            </a:r>
            <a:r>
              <a:rPr lang="en-US" sz="2200" b="0" i="0" dirty="0">
                <a:solidFill>
                  <a:srgbClr val="000000"/>
                </a:solidFill>
                <a:effectLst/>
                <a:latin typeface="Cambria" panose="02040503050406030204" pitchFamily="18" charset="0"/>
              </a:rPr>
              <a:t>​</a:t>
            </a:r>
            <a:endParaRPr lang="en-US" sz="2200" b="0" i="0" dirty="0">
              <a:solidFill>
                <a:srgbClr val="000000"/>
              </a:solidFill>
              <a:effectLst/>
              <a:latin typeface="Arial" panose="020B0604020202020204" pitchFamily="34" charset="0"/>
            </a:endParaRPr>
          </a:p>
          <a:p>
            <a:pPr lvl="1" fontAlgn="base">
              <a:spcAft>
                <a:spcPts val="600"/>
              </a:spcAft>
              <a:buFont typeface="Arial" panose="020B0604020202020204" pitchFamily="34" charset="0"/>
              <a:buChar char="•"/>
            </a:pPr>
            <a:r>
              <a:rPr lang="en-US" sz="2200" b="0" i="0" u="none" strike="noStrike" dirty="0">
                <a:solidFill>
                  <a:srgbClr val="000000"/>
                </a:solidFill>
                <a:effectLst/>
                <a:latin typeface="Cambria" panose="02040503050406030204" pitchFamily="18" charset="0"/>
              </a:rPr>
              <a:t>Sci-kit Learn </a:t>
            </a:r>
            <a:endParaRPr lang="en-US" sz="2200" b="0" i="0" dirty="0">
              <a:solidFill>
                <a:srgbClr val="000000"/>
              </a:solidFill>
              <a:effectLst/>
              <a:latin typeface="Arial" panose="020B0604020202020204" pitchFamily="34"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041399"/>
            <a:ext cx="10668000" cy="5210299"/>
          </a:xfrm>
          <a:prstGeom prst="rect">
            <a:avLst/>
          </a:prstGeom>
          <a:noFill/>
          <a:ln>
            <a:noFill/>
          </a:ln>
        </p:spPr>
        <p:txBody>
          <a:bodyPr spcFirstLastPara="1" wrap="square" lIns="91425" tIns="45700" rIns="91425" bIns="45700" anchor="t" anchorCtr="0">
            <a:normAutofit fontScale="92500" lnSpcReduction="10000"/>
          </a:bodyPr>
          <a:lstStyle/>
          <a:p>
            <a:pPr marL="76200" indent="0" algn="l" rtl="0" fontAlgn="base">
              <a:spcAft>
                <a:spcPts val="600"/>
              </a:spcAft>
              <a:buNone/>
            </a:pPr>
            <a:r>
              <a:rPr lang="en-US" sz="2000" b="0" i="0" u="none" strike="noStrike" dirty="0">
                <a:solidFill>
                  <a:srgbClr val="000000"/>
                </a:solidFill>
                <a:effectLst/>
                <a:latin typeface="Cambria" panose="02040503050406030204" pitchFamily="18" charset="0"/>
              </a:rPr>
              <a:t>4. </a:t>
            </a:r>
            <a:r>
              <a:rPr lang="en-US" sz="2000" b="1" i="0" u="none" strike="noStrike" dirty="0">
                <a:solidFill>
                  <a:srgbClr val="000000"/>
                </a:solidFill>
                <a:effectLst/>
                <a:latin typeface="Cambria" panose="02040503050406030204" pitchFamily="18" charset="0"/>
              </a:rPr>
              <a:t>Data Preprocessing and Manipulation:</a:t>
            </a:r>
            <a:r>
              <a:rPr lang="en-US" sz="2000" b="1" i="0" dirty="0">
                <a:solidFill>
                  <a:srgbClr val="000000"/>
                </a:solidFill>
                <a:effectLst/>
                <a:latin typeface="Cambria" panose="02040503050406030204" pitchFamily="18" charset="0"/>
              </a:rPr>
              <a:t>​</a:t>
            </a:r>
            <a:endParaRPr lang="en-US" sz="2000" b="1" i="0" dirty="0">
              <a:solidFill>
                <a:srgbClr val="000000"/>
              </a:solidFill>
              <a:effectLst/>
              <a:latin typeface="Segoe UI" panose="020B0502040204020203" pitchFamily="34" charset="0"/>
            </a:endParaRPr>
          </a:p>
          <a:p>
            <a:pPr lvl="1" fontAlgn="base">
              <a:spcAft>
                <a:spcPts val="600"/>
              </a:spcAft>
              <a:buFont typeface="Arial" panose="020B0604020202020204" pitchFamily="34" charset="0"/>
              <a:buChar char="•"/>
            </a:pPr>
            <a:r>
              <a:rPr lang="en-US" b="0" i="0" u="none" strike="noStrike" dirty="0">
                <a:solidFill>
                  <a:srgbClr val="000000"/>
                </a:solidFill>
                <a:effectLst/>
                <a:latin typeface="Cambria" panose="02040503050406030204" pitchFamily="18" charset="0"/>
              </a:rPr>
              <a:t>Pandas</a:t>
            </a:r>
            <a:r>
              <a:rPr lang="en-US" b="0" i="0" dirty="0">
                <a:solidFill>
                  <a:srgbClr val="000000"/>
                </a:solidFill>
                <a:effectLst/>
                <a:latin typeface="Cambria" panose="02040503050406030204" pitchFamily="18" charset="0"/>
              </a:rPr>
              <a:t>​</a:t>
            </a:r>
            <a:endParaRPr lang="en-US" b="0" i="0" dirty="0">
              <a:solidFill>
                <a:srgbClr val="000000"/>
              </a:solidFill>
              <a:effectLst/>
              <a:latin typeface="Arial" panose="020B0604020202020204" pitchFamily="34" charset="0"/>
            </a:endParaRPr>
          </a:p>
          <a:p>
            <a:pPr lvl="1" fontAlgn="base">
              <a:spcAft>
                <a:spcPts val="600"/>
              </a:spcAft>
              <a:buFont typeface="Arial" panose="020B0604020202020204" pitchFamily="34" charset="0"/>
              <a:buChar char="•"/>
            </a:pPr>
            <a:r>
              <a:rPr lang="en-US" b="0" i="0" u="none" strike="noStrike" dirty="0">
                <a:solidFill>
                  <a:srgbClr val="000000"/>
                </a:solidFill>
                <a:effectLst/>
                <a:latin typeface="Cambria" panose="02040503050406030204" pitchFamily="18" charset="0"/>
              </a:rPr>
              <a:t>NumPy</a:t>
            </a:r>
            <a:r>
              <a:rPr lang="en-US" b="0" i="0" dirty="0">
                <a:solidFill>
                  <a:srgbClr val="000000"/>
                </a:solidFill>
                <a:effectLst/>
                <a:latin typeface="Cambria" panose="02040503050406030204" pitchFamily="18" charset="0"/>
              </a:rPr>
              <a:t>​</a:t>
            </a:r>
            <a:endParaRPr lang="en-US" b="0" i="0" dirty="0">
              <a:solidFill>
                <a:srgbClr val="000000"/>
              </a:solidFill>
              <a:effectLst/>
              <a:latin typeface="Arial" panose="020B0604020202020204" pitchFamily="34" charset="0"/>
            </a:endParaRPr>
          </a:p>
          <a:p>
            <a:pPr marL="76200" indent="0" fontAlgn="base">
              <a:lnSpc>
                <a:spcPct val="110000"/>
              </a:lnSpc>
              <a:spcAft>
                <a:spcPts val="600"/>
              </a:spcAft>
              <a:buNone/>
            </a:pPr>
            <a:r>
              <a:rPr lang="en-US" sz="2000" b="0" i="0" u="none" strike="noStrike" dirty="0">
                <a:solidFill>
                  <a:srgbClr val="000000"/>
                </a:solidFill>
                <a:effectLst/>
                <a:latin typeface="Cambria" panose="02040503050406030204" pitchFamily="18" charset="0"/>
              </a:rPr>
              <a:t>5. </a:t>
            </a:r>
            <a:r>
              <a:rPr lang="en-US" sz="2000" b="1" dirty="0">
                <a:solidFill>
                  <a:srgbClr val="000000"/>
                </a:solidFill>
                <a:latin typeface="Cambria" panose="02040503050406030204" pitchFamily="18" charset="0"/>
              </a:rPr>
              <a:t>Causal Inference Libraries:​</a:t>
            </a:r>
          </a:p>
          <a:p>
            <a:pPr lvl="1" fontAlgn="base">
              <a:spcAft>
                <a:spcPts val="600"/>
              </a:spcAft>
              <a:buFont typeface="Arial" panose="020B0604020202020204" pitchFamily="34" charset="0"/>
              <a:buChar char="•"/>
            </a:pPr>
            <a:r>
              <a:rPr lang="en-US" b="0" i="0" u="none" strike="noStrike" dirty="0" err="1">
                <a:solidFill>
                  <a:srgbClr val="000000"/>
                </a:solidFill>
                <a:effectLst/>
                <a:latin typeface="Cambria" panose="02040503050406030204" pitchFamily="18" charset="0"/>
              </a:rPr>
              <a:t>DoWhy</a:t>
            </a:r>
            <a:r>
              <a:rPr lang="en-US" b="0" i="0" dirty="0">
                <a:solidFill>
                  <a:srgbClr val="000000"/>
                </a:solidFill>
                <a:effectLst/>
                <a:latin typeface="Cambria" panose="02040503050406030204" pitchFamily="18" charset="0"/>
              </a:rPr>
              <a:t>​</a:t>
            </a:r>
            <a:endParaRPr lang="en-US" b="0" i="0" dirty="0">
              <a:solidFill>
                <a:srgbClr val="000000"/>
              </a:solidFill>
              <a:effectLst/>
              <a:latin typeface="Arial" panose="020B0604020202020204" pitchFamily="34" charset="0"/>
            </a:endParaRPr>
          </a:p>
          <a:p>
            <a:pPr lvl="1" fontAlgn="base">
              <a:spcAft>
                <a:spcPts val="600"/>
              </a:spcAft>
              <a:buFont typeface="Arial" panose="020B0604020202020204" pitchFamily="34" charset="0"/>
              <a:buChar char="•"/>
            </a:pPr>
            <a:r>
              <a:rPr lang="en-US" b="0" i="0" u="none" strike="noStrike" dirty="0" err="1">
                <a:solidFill>
                  <a:srgbClr val="000000"/>
                </a:solidFill>
                <a:effectLst/>
                <a:latin typeface="Cambria" panose="02040503050406030204" pitchFamily="18" charset="0"/>
              </a:rPr>
              <a:t>CausalNLP</a:t>
            </a:r>
            <a:r>
              <a:rPr lang="en-US" b="0" i="0" dirty="0">
                <a:solidFill>
                  <a:srgbClr val="000000"/>
                </a:solidFill>
                <a:effectLst/>
                <a:latin typeface="Cambria" panose="02040503050406030204" pitchFamily="18" charset="0"/>
              </a:rPr>
              <a:t>​​</a:t>
            </a:r>
            <a:endParaRPr lang="en-US" b="0" i="0" dirty="0">
              <a:solidFill>
                <a:srgbClr val="000000"/>
              </a:solidFill>
              <a:effectLst/>
              <a:latin typeface="Arial" panose="020B0604020202020204" pitchFamily="34" charset="0"/>
            </a:endParaRPr>
          </a:p>
          <a:p>
            <a:pPr marL="76200" indent="0" fontAlgn="base">
              <a:lnSpc>
                <a:spcPct val="120000"/>
              </a:lnSpc>
              <a:spcAft>
                <a:spcPts val="600"/>
              </a:spcAft>
              <a:buNone/>
            </a:pPr>
            <a:r>
              <a:rPr lang="en-US" sz="2000" b="0" i="0" u="none" strike="noStrike" dirty="0">
                <a:solidFill>
                  <a:srgbClr val="000000"/>
                </a:solidFill>
                <a:effectLst/>
                <a:latin typeface="Cambria" panose="02040503050406030204" pitchFamily="18" charset="0"/>
              </a:rPr>
              <a:t>6. </a:t>
            </a:r>
            <a:r>
              <a:rPr lang="en-US" sz="2000" b="1" dirty="0">
                <a:solidFill>
                  <a:srgbClr val="000000"/>
                </a:solidFill>
                <a:latin typeface="Cambria" panose="02040503050406030204" pitchFamily="18" charset="0"/>
              </a:rPr>
              <a:t>Explainability Libraries:​</a:t>
            </a:r>
          </a:p>
          <a:p>
            <a:pPr lvl="1" fontAlgn="base">
              <a:spcAft>
                <a:spcPts val="600"/>
              </a:spcAft>
              <a:buFont typeface="Arial" panose="020B0604020202020204" pitchFamily="34" charset="0"/>
              <a:buChar char="•"/>
            </a:pPr>
            <a:r>
              <a:rPr lang="en-US" sz="2100" dirty="0">
                <a:solidFill>
                  <a:srgbClr val="000000"/>
                </a:solidFill>
                <a:latin typeface="Cambria" panose="02040503050406030204" pitchFamily="18" charset="0"/>
              </a:rPr>
              <a:t>SHAP​</a:t>
            </a:r>
          </a:p>
          <a:p>
            <a:pPr lvl="1" fontAlgn="base">
              <a:spcAft>
                <a:spcPts val="600"/>
              </a:spcAft>
              <a:buFont typeface="Arial" panose="020B0604020202020204" pitchFamily="34" charset="0"/>
              <a:buChar char="•"/>
            </a:pPr>
            <a:r>
              <a:rPr lang="en-US" b="0" i="0" u="none" strike="noStrike" dirty="0">
                <a:solidFill>
                  <a:srgbClr val="000000"/>
                </a:solidFill>
                <a:effectLst/>
                <a:latin typeface="Cambria" panose="02040503050406030204" pitchFamily="18" charset="0"/>
              </a:rPr>
              <a:t>LIME</a:t>
            </a:r>
            <a:r>
              <a:rPr lang="en-US" b="0" i="0" dirty="0">
                <a:solidFill>
                  <a:srgbClr val="000000"/>
                </a:solidFill>
                <a:effectLst/>
                <a:latin typeface="Cambria" panose="02040503050406030204" pitchFamily="18" charset="0"/>
              </a:rPr>
              <a:t>​</a:t>
            </a:r>
            <a:endParaRPr lang="en-US" b="0" i="0" dirty="0">
              <a:solidFill>
                <a:srgbClr val="000000"/>
              </a:solidFill>
              <a:effectLst/>
              <a:latin typeface="Arial" panose="020B0604020202020204" pitchFamily="34" charset="0"/>
            </a:endParaRPr>
          </a:p>
          <a:p>
            <a:pPr marL="76200" indent="0" fontAlgn="base">
              <a:lnSpc>
                <a:spcPct val="130000"/>
              </a:lnSpc>
              <a:spcAft>
                <a:spcPts val="600"/>
              </a:spcAft>
              <a:buNone/>
            </a:pPr>
            <a:r>
              <a:rPr lang="en-US" sz="2000" b="0" i="0" u="none" strike="noStrike" dirty="0">
                <a:solidFill>
                  <a:srgbClr val="000000"/>
                </a:solidFill>
                <a:effectLst/>
                <a:latin typeface="Cambria" panose="02040503050406030204" pitchFamily="18" charset="0"/>
              </a:rPr>
              <a:t>7. </a:t>
            </a:r>
            <a:r>
              <a:rPr lang="en-US" sz="2000" b="1" dirty="0">
                <a:solidFill>
                  <a:srgbClr val="000000"/>
                </a:solidFill>
                <a:latin typeface="Cambria" panose="02040503050406030204" pitchFamily="18" charset="0"/>
              </a:rPr>
              <a:t>Visualization tools:​</a:t>
            </a:r>
          </a:p>
          <a:p>
            <a:pPr lvl="1" fontAlgn="base">
              <a:spcAft>
                <a:spcPts val="600"/>
              </a:spcAft>
              <a:buFont typeface="Arial" panose="020B0604020202020204" pitchFamily="34" charset="0"/>
              <a:buChar char="•"/>
            </a:pPr>
            <a:r>
              <a:rPr lang="en-US" b="0" i="0" u="none" strike="noStrike" dirty="0" err="1">
                <a:solidFill>
                  <a:srgbClr val="000000"/>
                </a:solidFill>
                <a:effectLst/>
                <a:latin typeface="Cambria" panose="02040503050406030204" pitchFamily="18" charset="0"/>
              </a:rPr>
              <a:t>MatPlotLib</a:t>
            </a:r>
            <a:r>
              <a:rPr lang="en-US" b="0" i="0" u="none" strike="noStrike" dirty="0">
                <a:solidFill>
                  <a:srgbClr val="000000"/>
                </a:solidFill>
                <a:effectLst/>
                <a:latin typeface="Cambria" panose="02040503050406030204" pitchFamily="18" charset="0"/>
              </a:rPr>
              <a:t> / Seaborn</a:t>
            </a:r>
            <a:r>
              <a:rPr lang="en-US" b="0" i="0" dirty="0">
                <a:solidFill>
                  <a:srgbClr val="000000"/>
                </a:solidFill>
                <a:effectLst/>
                <a:latin typeface="Cambria" panose="02040503050406030204" pitchFamily="18" charset="0"/>
              </a:rPr>
              <a:t>​</a:t>
            </a:r>
            <a:endParaRPr lang="en-US" b="0" i="0" dirty="0">
              <a:solidFill>
                <a:srgbClr val="000000"/>
              </a:solidFill>
              <a:effectLst/>
              <a:latin typeface="Arial" panose="020B0604020202020204" pitchFamily="34" charset="0"/>
            </a:endParaRPr>
          </a:p>
          <a:p>
            <a:pPr lvl="1" fontAlgn="base">
              <a:spcAft>
                <a:spcPts val="600"/>
              </a:spcAft>
              <a:buFont typeface="Arial" panose="020B0604020202020204" pitchFamily="34" charset="0"/>
              <a:buChar char="•"/>
            </a:pPr>
            <a:r>
              <a:rPr lang="en-US" b="0" i="0" u="none" strike="noStrike" dirty="0">
                <a:solidFill>
                  <a:srgbClr val="000000"/>
                </a:solidFill>
                <a:effectLst/>
                <a:latin typeface="Cambria" panose="02040503050406030204" pitchFamily="18" charset="0"/>
              </a:rPr>
              <a:t>SHAP Visualizations</a:t>
            </a:r>
            <a:r>
              <a:rPr lang="en-US" b="0" i="0" dirty="0">
                <a:solidFill>
                  <a:srgbClr val="000000"/>
                </a:solidFill>
                <a:effectLst/>
                <a:latin typeface="Cambria" panose="02040503050406030204" pitchFamily="18" charset="0"/>
              </a:rPr>
              <a:t>​</a:t>
            </a:r>
            <a:endParaRPr lang="en-US" b="0" i="0" dirty="0">
              <a:solidFill>
                <a:srgbClr val="000000"/>
              </a:solidFill>
              <a:effectLst/>
              <a:latin typeface="Arial" panose="020B0604020202020204" pitchFamily="34"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9120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lgn="l" rtl="0" fontAlgn="base">
              <a:spcAft>
                <a:spcPts val="600"/>
              </a:spcAft>
              <a:buNone/>
            </a:pPr>
            <a:r>
              <a:rPr lang="en-US" sz="2000" b="0" i="0" u="none" strike="noStrike" dirty="0">
                <a:solidFill>
                  <a:srgbClr val="000000"/>
                </a:solidFill>
                <a:effectLst/>
                <a:latin typeface="Cambria" panose="02040503050406030204" pitchFamily="18" charset="0"/>
              </a:rPr>
              <a:t>1. </a:t>
            </a:r>
            <a:r>
              <a:rPr lang="en-US" sz="2000" b="1" i="0" u="none" strike="noStrike" dirty="0">
                <a:solidFill>
                  <a:srgbClr val="000000"/>
                </a:solidFill>
                <a:effectLst/>
                <a:latin typeface="Cambria" panose="02040503050406030204" pitchFamily="18" charset="0"/>
              </a:rPr>
              <a:t>Hardware Requirements:</a:t>
            </a:r>
            <a:r>
              <a:rPr lang="en-US" sz="2000" b="0" i="0" dirty="0">
                <a:solidFill>
                  <a:srgbClr val="000000"/>
                </a:solidFill>
                <a:effectLst/>
                <a:latin typeface="Cambria" panose="02040503050406030204" pitchFamily="18" charset="0"/>
              </a:rPr>
              <a:t>​</a:t>
            </a:r>
            <a:endParaRPr lang="en-US" sz="2800" b="0" i="0" dirty="0">
              <a:solidFill>
                <a:srgbClr val="000000"/>
              </a:solidFill>
              <a:effectLst/>
              <a:latin typeface="Segoe UI" panose="020B0502040204020203" pitchFamily="34" charset="0"/>
            </a:endParaRPr>
          </a:p>
          <a:p>
            <a:pPr algn="l" rtl="0" fontAlgn="base">
              <a:spcAft>
                <a:spcPts val="600"/>
              </a:spcAft>
              <a:buFont typeface="Arial" panose="020B0604020202020204" pitchFamily="34" charset="0"/>
              <a:buChar char="•"/>
            </a:pPr>
            <a:r>
              <a:rPr lang="en-US" sz="2000" b="1" i="0" u="none" strike="noStrike" dirty="0">
                <a:solidFill>
                  <a:srgbClr val="000000"/>
                </a:solidFill>
                <a:effectLst/>
                <a:latin typeface="Cambria" panose="02040503050406030204" pitchFamily="18" charset="0"/>
              </a:rPr>
              <a:t>GPU</a:t>
            </a:r>
            <a:r>
              <a:rPr lang="en-US" sz="2000" b="0" i="0" u="none" strike="noStrike" dirty="0">
                <a:solidFill>
                  <a:srgbClr val="000000"/>
                </a:solidFill>
                <a:effectLst/>
                <a:latin typeface="Cambria" panose="02040503050406030204" pitchFamily="18" charset="0"/>
              </a:rPr>
              <a:t>: NVIDIA Tesla V100 or A100 (for deep learning model training).</a:t>
            </a:r>
            <a:r>
              <a:rPr lang="en-US" sz="2000" b="0" i="0" dirty="0">
                <a:solidFill>
                  <a:srgbClr val="000000"/>
                </a:solidFill>
                <a:effectLst/>
                <a:latin typeface="Cambria" panose="02040503050406030204" pitchFamily="18" charset="0"/>
              </a:rPr>
              <a:t>​</a:t>
            </a:r>
            <a:endParaRPr lang="en-US" sz="2800" b="0" i="0" dirty="0">
              <a:solidFill>
                <a:srgbClr val="000000"/>
              </a:solidFill>
              <a:effectLst/>
              <a:latin typeface="Arial" panose="020B0604020202020204" pitchFamily="34" charset="0"/>
            </a:endParaRPr>
          </a:p>
          <a:p>
            <a:pPr algn="l" rtl="0" fontAlgn="base">
              <a:spcAft>
                <a:spcPts val="600"/>
              </a:spcAft>
              <a:buFont typeface="Arial" panose="020B0604020202020204" pitchFamily="34" charset="0"/>
              <a:buChar char="•"/>
            </a:pPr>
            <a:r>
              <a:rPr lang="en-US" sz="2000" b="1" i="0" u="none" strike="noStrike" dirty="0">
                <a:solidFill>
                  <a:srgbClr val="000000"/>
                </a:solidFill>
                <a:effectLst/>
                <a:latin typeface="Cambria" panose="02040503050406030204" pitchFamily="18" charset="0"/>
              </a:rPr>
              <a:t>CPU</a:t>
            </a:r>
            <a:r>
              <a:rPr lang="en-US" sz="2000" b="0" i="0" u="none" strike="noStrike" dirty="0">
                <a:solidFill>
                  <a:srgbClr val="000000"/>
                </a:solidFill>
                <a:effectLst/>
                <a:latin typeface="Cambria" panose="02040503050406030204" pitchFamily="18" charset="0"/>
              </a:rPr>
              <a:t>: Multi-core processor (Intel i7/i9 or AMD Ryzen equivalent) for efficient parallel processing.</a:t>
            </a:r>
            <a:r>
              <a:rPr lang="en-US" sz="2000" b="0" i="0" dirty="0">
                <a:solidFill>
                  <a:srgbClr val="000000"/>
                </a:solidFill>
                <a:effectLst/>
                <a:latin typeface="Cambria" panose="02040503050406030204" pitchFamily="18" charset="0"/>
              </a:rPr>
              <a:t>​</a:t>
            </a:r>
            <a:endParaRPr lang="en-US" sz="2800" b="0" i="0" dirty="0">
              <a:solidFill>
                <a:srgbClr val="000000"/>
              </a:solidFill>
              <a:effectLst/>
              <a:latin typeface="Arial" panose="020B0604020202020204" pitchFamily="34" charset="0"/>
            </a:endParaRPr>
          </a:p>
          <a:p>
            <a:pPr algn="l" rtl="0" fontAlgn="base">
              <a:spcAft>
                <a:spcPts val="600"/>
              </a:spcAft>
              <a:buFont typeface="Arial" panose="020B0604020202020204" pitchFamily="34" charset="0"/>
              <a:buChar char="•"/>
            </a:pPr>
            <a:r>
              <a:rPr lang="en-US" sz="2000" b="1" i="0" u="none" strike="noStrike" dirty="0">
                <a:solidFill>
                  <a:srgbClr val="000000"/>
                </a:solidFill>
                <a:effectLst/>
                <a:latin typeface="Cambria" panose="02040503050406030204" pitchFamily="18" charset="0"/>
              </a:rPr>
              <a:t>Memory (RAM)</a:t>
            </a:r>
            <a:r>
              <a:rPr lang="en-US" sz="2000" b="0" i="0" u="none" strike="noStrike" dirty="0">
                <a:solidFill>
                  <a:srgbClr val="000000"/>
                </a:solidFill>
                <a:effectLst/>
                <a:latin typeface="Cambria" panose="02040503050406030204" pitchFamily="18" charset="0"/>
              </a:rPr>
              <a:t>: 32GB+ to handle large datasets and models.</a:t>
            </a:r>
            <a:r>
              <a:rPr lang="en-US" sz="2000" b="0" i="0" dirty="0">
                <a:solidFill>
                  <a:srgbClr val="000000"/>
                </a:solidFill>
                <a:effectLst/>
                <a:latin typeface="Cambria" panose="02040503050406030204" pitchFamily="18" charset="0"/>
              </a:rPr>
              <a:t>​</a:t>
            </a:r>
            <a:endParaRPr lang="en-US" sz="2800" b="0" i="0" dirty="0">
              <a:solidFill>
                <a:srgbClr val="000000"/>
              </a:solidFill>
              <a:effectLst/>
              <a:latin typeface="Arial" panose="020B0604020202020204" pitchFamily="34" charset="0"/>
            </a:endParaRPr>
          </a:p>
          <a:p>
            <a:pPr algn="l" rtl="0" fontAlgn="base">
              <a:spcAft>
                <a:spcPts val="600"/>
              </a:spcAft>
              <a:buFont typeface="Arial" panose="020B0604020202020204" pitchFamily="34" charset="0"/>
              <a:buChar char="•"/>
            </a:pPr>
            <a:r>
              <a:rPr lang="en-US" sz="2000" b="1" i="0" u="none" strike="noStrike" dirty="0">
                <a:solidFill>
                  <a:srgbClr val="000000"/>
                </a:solidFill>
                <a:effectLst/>
                <a:latin typeface="Cambria" panose="02040503050406030204" pitchFamily="18" charset="0"/>
              </a:rPr>
              <a:t>Storage</a:t>
            </a:r>
            <a:r>
              <a:rPr lang="en-US" sz="2000" b="0" i="0" u="none" strike="noStrike" dirty="0">
                <a:solidFill>
                  <a:srgbClr val="000000"/>
                </a:solidFill>
                <a:effectLst/>
                <a:latin typeface="Cambria" panose="02040503050406030204" pitchFamily="18" charset="0"/>
              </a:rPr>
              <a:t>: SSD (512GB or more) for fast data retrieval and processing.</a:t>
            </a:r>
            <a:r>
              <a:rPr lang="en-US" sz="2000" b="0" i="0" dirty="0">
                <a:solidFill>
                  <a:srgbClr val="000000"/>
                </a:solidFill>
                <a:effectLst/>
                <a:latin typeface="Cambria" panose="02040503050406030204" pitchFamily="18" charset="0"/>
              </a:rPr>
              <a:t>​</a:t>
            </a:r>
            <a:endParaRPr lang="en-US" sz="2800" b="0" i="0" dirty="0">
              <a:solidFill>
                <a:srgbClr val="000000"/>
              </a:solidFill>
              <a:effectLst/>
              <a:latin typeface="Arial" panose="020B0604020202020204" pitchFamily="34" charset="0"/>
            </a:endParaRPr>
          </a:p>
          <a:p>
            <a:pPr algn="l" rtl="0" fontAlgn="base">
              <a:spcAft>
                <a:spcPts val="600"/>
              </a:spcAft>
              <a:buFont typeface="Arial" panose="020B0604020202020204" pitchFamily="34" charset="0"/>
              <a:buChar char="•"/>
            </a:pPr>
            <a:r>
              <a:rPr lang="en-US" sz="2000" b="1" i="0" u="none" strike="noStrike" dirty="0">
                <a:solidFill>
                  <a:srgbClr val="000000"/>
                </a:solidFill>
                <a:effectLst/>
                <a:latin typeface="Cambria" panose="02040503050406030204" pitchFamily="18" charset="0"/>
              </a:rPr>
              <a:t>Cloud Services</a:t>
            </a:r>
            <a:r>
              <a:rPr lang="en-US" sz="2000" b="0" i="0" u="none" strike="noStrike" dirty="0">
                <a:solidFill>
                  <a:srgbClr val="000000"/>
                </a:solidFill>
                <a:effectLst/>
                <a:latin typeface="Cambria" panose="02040503050406030204" pitchFamily="18" charset="0"/>
              </a:rPr>
              <a:t>: Google Cloud, AWS, or Azure for scalable hardware resources (GPU instances).</a:t>
            </a:r>
            <a:r>
              <a:rPr lang="en-US" sz="2000" b="0" i="0" dirty="0">
                <a:solidFill>
                  <a:srgbClr val="000000"/>
                </a:solidFill>
                <a:effectLst/>
                <a:latin typeface="Cambria" panose="02040503050406030204" pitchFamily="18" charset="0"/>
              </a:rPr>
              <a:t>​</a:t>
            </a:r>
            <a:br>
              <a:rPr lang="en-US" sz="1800" b="0" i="0" dirty="0">
                <a:solidFill>
                  <a:srgbClr val="000000"/>
                </a:solidFill>
                <a:effectLst/>
                <a:latin typeface="Cambria" panose="02040503050406030204" pitchFamily="18" charset="0"/>
              </a:rPr>
            </a:br>
            <a:endParaRPr lang="en-US" b="0" i="0" dirty="0">
              <a:solidFill>
                <a:srgbClr val="000000"/>
              </a:solidFill>
              <a:effectLst/>
              <a:latin typeface="Arial" panose="020B0604020202020204" pitchFamily="34"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1971</TotalTime>
  <Words>2782</Words>
  <Application>Microsoft Macintosh PowerPoint</Application>
  <PresentationFormat>Widescreen</PresentationFormat>
  <Paragraphs>222</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Segoe UI</vt:lpstr>
      <vt:lpstr>Verdana</vt:lpstr>
      <vt:lpstr>Wingdings</vt:lpstr>
      <vt:lpstr>Bioinformatics</vt:lpstr>
      <vt:lpstr>PSCS184: Financial Causality Detection</vt:lpstr>
      <vt:lpstr>Content</vt:lpstr>
      <vt:lpstr>Problem Statement Number: PSCS-184 </vt:lpstr>
      <vt:lpstr>Analysis of Problem Statement</vt:lpstr>
      <vt:lpstr>Analysis of Problem Statement (contd...)</vt:lpstr>
      <vt:lpstr>Analysis of Problem Statement (contd...)</vt:lpstr>
      <vt:lpstr>Analysis of Problem Statement</vt:lpstr>
      <vt:lpstr>Analysis of Problem Statement</vt:lpstr>
      <vt:lpstr>Analysis of Problem Statement (contd...)</vt:lpstr>
      <vt:lpstr>Analysis of Problem Statement (contd...)</vt:lpstr>
      <vt:lpstr>Timeline of the Project (Gantt Chart)</vt:lpstr>
      <vt:lpstr>Github Link</vt:lpstr>
      <vt:lpstr>References (IEEE Paper format)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 SAIPRIYA DIPIKA </cp:lastModifiedBy>
  <cp:revision>56</cp:revision>
  <dcterms:modified xsi:type="dcterms:W3CDTF">2024-09-18T14:55:45Z</dcterms:modified>
</cp:coreProperties>
</file>