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81" r:id="rId2"/>
    <p:sldId id="257" r:id="rId3"/>
    <p:sldId id="279" r:id="rId4"/>
    <p:sldId id="258" r:id="rId5"/>
    <p:sldId id="284" r:id="rId6"/>
    <p:sldId id="285" r:id="rId7"/>
    <p:sldId id="286" r:id="rId8"/>
    <p:sldId id="287" r:id="rId9"/>
    <p:sldId id="282" r:id="rId10"/>
    <p:sldId id="288" r:id="rId11"/>
    <p:sldId id="276" r:id="rId12"/>
    <p:sldId id="289" r:id="rId13"/>
    <p:sldId id="259" r:id="rId14"/>
    <p:sldId id="290" r:id="rId15"/>
    <p:sldId id="260" r:id="rId16"/>
    <p:sldId id="280" r:id="rId17"/>
    <p:sldId id="261" r:id="rId18"/>
    <p:sldId id="275" r:id="rId19"/>
    <p:sldId id="277" r:id="rId20"/>
    <p:sldId id="283" r:id="rId21"/>
    <p:sldId id="262" r:id="rId22"/>
    <p:sldId id="263" r:id="rId23"/>
    <p:sldId id="264" r:id="rId24"/>
    <p:sldId id="268" r:id="rId25"/>
    <p:sldId id="265" r:id="rId26"/>
    <p:sldId id="278" r:id="rId27"/>
    <p:sldId id="274"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2CE25B-3813-954E-9B7E-F115E83A2C31}">
          <p14:sldIdLst/>
        </p14:section>
        <p14:section name="Me" id="{6B58537C-DBC0-DC4A-9BE8-02457755B850}">
          <p14:sldIdLst>
            <p14:sldId id="281"/>
            <p14:sldId id="257"/>
            <p14:sldId id="279"/>
          </p14:sldIdLst>
        </p14:section>
        <p14:section name="M &amp; A" id="{B477CACC-C2F9-264D-A82C-2136611EAE71}">
          <p14:sldIdLst>
            <p14:sldId id="258"/>
            <p14:sldId id="284"/>
            <p14:sldId id="285"/>
            <p14:sldId id="286"/>
            <p14:sldId id="287"/>
            <p14:sldId id="282"/>
            <p14:sldId id="288"/>
            <p14:sldId id="276"/>
            <p14:sldId id="289"/>
            <p14:sldId id="259"/>
            <p14:sldId id="290"/>
          </p14:sldIdLst>
        </p14:section>
        <p14:section name="me" id="{D5B565C5-AB89-454F-938D-1EC4EE234F84}">
          <p14:sldIdLst>
            <p14:sldId id="260"/>
            <p14:sldId id="280"/>
          </p14:sldIdLst>
        </p14:section>
        <p14:section name="M and A" id="{2CD2AB32-2BC4-5843-BF62-965AB752701A}">
          <p14:sldIdLst>
            <p14:sldId id="261"/>
            <p14:sldId id="275"/>
            <p14:sldId id="277"/>
            <p14:sldId id="283"/>
            <p14:sldId id="262"/>
          </p14:sldIdLst>
        </p14:section>
        <p14:section name="me" id="{5B817AC9-81C6-8748-8596-76381A709CD0}">
          <p14:sldIdLst>
            <p14:sldId id="263"/>
          </p14:sldIdLst>
        </p14:section>
        <p14:section name="Madiha" id="{BC698F74-93D4-B945-B2B3-4C02F8C4CB05}">
          <p14:sldIdLst>
            <p14:sldId id="264"/>
            <p14:sldId id="268"/>
            <p14:sldId id="265"/>
            <p14:sldId id="278"/>
          </p14:sldIdLst>
        </p14:section>
        <p14:section name="me" id="{1F73EF8E-225F-1A4D-AFED-5BC5752F3BD3}">
          <p14:sldIdLst>
            <p14:sldId id="27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5"/>
    <p:restoredTop sz="96296"/>
  </p:normalViewPr>
  <p:slideViewPr>
    <p:cSldViewPr snapToGrid="0">
      <p:cViewPr varScale="1">
        <p:scale>
          <a:sx n="127" d="100"/>
          <a:sy n="127" d="100"/>
        </p:scale>
        <p:origin x="208" y="184"/>
      </p:cViewPr>
      <p:guideLst/>
    </p:cSldViewPr>
  </p:slideViewPr>
  <p:outlineViewPr>
    <p:cViewPr>
      <p:scale>
        <a:sx n="33" d="100"/>
        <a:sy n="33" d="100"/>
      </p:scale>
      <p:origin x="0" y="-42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cs typeface="Calibri" panose="020F0502020204030204" pitchFamily="34" charset="0"/>
              </a:rPr>
              <a:t>Traditional rule-based models rely on explicit cues like “because” or “due to,” limiting their ability to capture implicit links spread across complex sentences or multiple documents</a:t>
            </a:r>
            <a:r>
              <a:rPr lang="en-IN" dirty="0">
                <a:effectLst/>
              </a:rPr>
              <a:t> </a:t>
            </a:r>
          </a:p>
          <a:p>
            <a:endParaRPr lang="en-IN" dirty="0">
              <a:effectLst/>
            </a:endParaRPr>
          </a:p>
          <a:p>
            <a:r>
              <a:rPr lang="en-IN" b="1" dirty="0"/>
              <a:t>Transformer Models:</a:t>
            </a:r>
            <a:r>
              <a:rPr lang="en-IN" dirty="0"/>
              <a:t> Transformer models, such as BERT and GPT, have revolutionized NLP. They can learn contextual representations of words and capture complex relationships between words, making them powerful tools for causal detection.</a:t>
            </a:r>
            <a:endParaRPr lang="en-US" dirty="0"/>
          </a:p>
        </p:txBody>
      </p:sp>
      <p:sp>
        <p:nvSpPr>
          <p:cNvPr id="4" name="Slide Number Placeholder 3"/>
          <p:cNvSpPr>
            <a:spLocks noGrp="1"/>
          </p:cNvSpPr>
          <p:nvPr>
            <p:ph type="sldNum" sz="quarter" idx="5"/>
          </p:nvPr>
        </p:nvSpPr>
        <p:spPr/>
        <p:txBody>
          <a:bodyPr/>
          <a:lstStyle/>
          <a:p>
            <a:fld id="{E06EC8B7-7AE0-485D-8CE3-A3E29B97A364}" type="slidenum">
              <a:rPr lang="en-IN" smtClean="0"/>
              <a:t>2</a:t>
            </a:fld>
            <a:endParaRPr lang="en-IN"/>
          </a:p>
        </p:txBody>
      </p:sp>
    </p:spTree>
    <p:extLst>
      <p:ext uri="{BB962C8B-B14F-4D97-AF65-F5344CB8AC3E}">
        <p14:creationId xmlns:p14="http://schemas.microsoft.com/office/powerpoint/2010/main" val="21902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Attention mechanism for point 1</a:t>
            </a:r>
          </a:p>
        </p:txBody>
      </p:sp>
      <p:sp>
        <p:nvSpPr>
          <p:cNvPr id="4" name="Slide Number Placeholder 3"/>
          <p:cNvSpPr>
            <a:spLocks noGrp="1"/>
          </p:cNvSpPr>
          <p:nvPr>
            <p:ph type="sldNum" sz="quarter" idx="5"/>
          </p:nvPr>
        </p:nvSpPr>
        <p:spPr/>
        <p:txBody>
          <a:bodyPr/>
          <a:lstStyle/>
          <a:p>
            <a:fld id="{E06EC8B7-7AE0-485D-8CE3-A3E29B97A364}" type="slidenum">
              <a:rPr lang="en-IN" smtClean="0"/>
              <a:t>3</a:t>
            </a:fld>
            <a:endParaRPr lang="en-IN"/>
          </a:p>
        </p:txBody>
      </p:sp>
    </p:spTree>
    <p:extLst>
      <p:ext uri="{BB962C8B-B14F-4D97-AF65-F5344CB8AC3E}">
        <p14:creationId xmlns:p14="http://schemas.microsoft.com/office/powerpoint/2010/main" val="2558660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Polysemy: lexical ambiguity </a:t>
            </a:r>
            <a:r>
              <a:rPr lang="en-US" dirty="0" err="1"/>
              <a:t>ie</a:t>
            </a:r>
            <a:r>
              <a:rPr lang="en-US" dirty="0"/>
              <a:t> ‘bank’ example</a:t>
            </a:r>
          </a:p>
          <a:p>
            <a:endParaRPr lang="en-US" dirty="0"/>
          </a:p>
          <a:p>
            <a:r>
              <a:rPr lang="en-US" dirty="0"/>
              <a:t>Context sensitivity: ‘I saw a man with a telescope’</a:t>
            </a:r>
          </a:p>
          <a:p>
            <a:endParaRPr lang="en-US" dirty="0"/>
          </a:p>
          <a:p>
            <a:r>
              <a:rPr lang="en-IN" sz="1200" kern="100" dirty="0">
                <a:effectLst/>
                <a:latin typeface="Cambria" panose="02040503050406030204" pitchFamily="18" charset="0"/>
                <a:ea typeface="Calibri" panose="020F0502020204030204" pitchFamily="34" charset="0"/>
                <a:cs typeface="Cordia New" panose="020B0304020202020204" pitchFamily="34" charset="-34"/>
              </a:rPr>
              <a:t>developing specialized NLP tools </a:t>
            </a:r>
            <a:r>
              <a:rPr lang="en-US" sz="1200" kern="100" dirty="0">
                <a:effectLst/>
                <a:latin typeface="Cambria" panose="02040503050406030204" pitchFamily="18" charset="0"/>
                <a:ea typeface="Calibri" panose="020F0502020204030204" pitchFamily="34" charset="0"/>
                <a:cs typeface="Cordia New" panose="020B0304020202020204" pitchFamily="34" charset="-34"/>
              </a:rPr>
              <a:t>: our own model by combining other models</a:t>
            </a:r>
          </a:p>
          <a:p>
            <a:endParaRPr lang="en-US" sz="1200" kern="100" dirty="0">
              <a:effectLst/>
              <a:latin typeface="Cambria" panose="02040503050406030204" pitchFamily="18" charset="0"/>
              <a:cs typeface="Cordia New" panose="020B0304020202020204" pitchFamily="34" charset="-34"/>
            </a:endParaRPr>
          </a:p>
          <a:p>
            <a:r>
              <a:rPr lang="en-US" sz="1200" kern="100" dirty="0">
                <a:effectLst/>
                <a:latin typeface="Cambria" panose="02040503050406030204" pitchFamily="18" charset="0"/>
                <a:cs typeface="Cordia New" panose="020B0304020202020204" pitchFamily="34" charset="-34"/>
              </a:rPr>
              <a:t>Company stock and earning report was low</a:t>
            </a:r>
          </a:p>
          <a:p>
            <a:r>
              <a:rPr lang="en-US" sz="1200" kern="100" dirty="0">
                <a:effectLst/>
                <a:latin typeface="Cambria" panose="02040503050406030204" pitchFamily="18" charset="0"/>
                <a:cs typeface="Cordia New" panose="020B0304020202020204" pitchFamily="34" charset="-34"/>
              </a:rPr>
              <a:t>But low earning is what caused stock to reduce = implicit causation</a:t>
            </a:r>
            <a:endParaRPr lang="en-US" dirty="0"/>
          </a:p>
        </p:txBody>
      </p:sp>
      <p:sp>
        <p:nvSpPr>
          <p:cNvPr id="4" name="Slide Number Placeholder 3"/>
          <p:cNvSpPr>
            <a:spLocks noGrp="1"/>
          </p:cNvSpPr>
          <p:nvPr>
            <p:ph type="sldNum" sz="quarter" idx="5"/>
          </p:nvPr>
        </p:nvSpPr>
        <p:spPr/>
        <p:txBody>
          <a:bodyPr/>
          <a:lstStyle/>
          <a:p>
            <a:fld id="{E06EC8B7-7AE0-485D-8CE3-A3E29B97A364}" type="slidenum">
              <a:rPr lang="en-IN" smtClean="0"/>
              <a:t>15</a:t>
            </a:fld>
            <a:endParaRPr lang="en-IN"/>
          </a:p>
        </p:txBody>
      </p:sp>
    </p:spTree>
    <p:extLst>
      <p:ext uri="{BB962C8B-B14F-4D97-AF65-F5344CB8AC3E}">
        <p14:creationId xmlns:p14="http://schemas.microsoft.com/office/powerpoint/2010/main" val="270160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6EC8B7-7AE0-485D-8CE3-A3E29B97A364}" type="slidenum">
              <a:rPr lang="en-IN" smtClean="0"/>
              <a:t>16</a:t>
            </a:fld>
            <a:endParaRPr lang="en-IN"/>
          </a:p>
        </p:txBody>
      </p:sp>
    </p:spTree>
    <p:extLst>
      <p:ext uri="{BB962C8B-B14F-4D97-AF65-F5344CB8AC3E}">
        <p14:creationId xmlns:p14="http://schemas.microsoft.com/office/powerpoint/2010/main" val="3814968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Outcome: The project contributes to **Decent Work and Economic Growth (SDG 8)** by improving the analysis and understanding of financial documents, which aids in identifying the factors driving economic changes. By detecting causal relationships in financial data, the project helps businesses and financial institutions make informed decisions, fostering sustainable economic growth and promoting transparency, leading to better work conditions and economic stability.</a:t>
            </a:r>
          </a:p>
          <a:p>
            <a:endParaRPr lang="en-US" dirty="0"/>
          </a:p>
          <a:p>
            <a:r>
              <a:rPr lang="en-US" dirty="0"/>
              <a:t>Justification: By enhancing the explainability of financial data through AI, the project enables institutions to better anticipate economic shifts, optimize operations, and strengthen economic resilience, which are key to promoting inclusive and sustainable economic growth.</a:t>
            </a:r>
          </a:p>
          <a:p>
            <a:endParaRPr lang="en-US" dirty="0"/>
          </a:p>
          <a:p>
            <a:endParaRPr lang="en-US" dirty="0"/>
          </a:p>
          <a:p>
            <a:endParaRPr lang="en-US" dirty="0"/>
          </a:p>
          <a:p>
            <a:endParaRPr lang="en-US" dirty="0"/>
          </a:p>
          <a:p>
            <a:r>
              <a:rPr lang="en-US" dirty="0"/>
              <a:t>Outcome: The project supports **Decent Work and Economic Growth (SDG 8)** by enabling better financial decision-making through AI-driven detection of causal relationships, promoting economic stability and sustainable growth.</a:t>
            </a:r>
          </a:p>
          <a:p>
            <a:endParaRPr lang="en-US" dirty="0"/>
          </a:p>
          <a:p>
            <a:r>
              <a:rPr lang="en-US" dirty="0"/>
              <a:t>Justification: Improved financial analysis helps institutions anticipate economic shifts and optimize decisions, fostering inclusive and resilient economic growth.</a:t>
            </a:r>
          </a:p>
        </p:txBody>
      </p:sp>
      <p:sp>
        <p:nvSpPr>
          <p:cNvPr id="4" name="Slide Number Placeholder 3"/>
          <p:cNvSpPr>
            <a:spLocks noGrp="1"/>
          </p:cNvSpPr>
          <p:nvPr>
            <p:ph type="sldNum" sz="quarter" idx="5"/>
          </p:nvPr>
        </p:nvSpPr>
        <p:spPr/>
        <p:txBody>
          <a:bodyPr/>
          <a:lstStyle/>
          <a:p>
            <a:fld id="{E06EC8B7-7AE0-485D-8CE3-A3E29B97A364}" type="slidenum">
              <a:rPr lang="en-IN" smtClean="0"/>
              <a:t>27</a:t>
            </a:fld>
            <a:endParaRPr lang="en-IN"/>
          </a:p>
        </p:txBody>
      </p:sp>
    </p:spTree>
    <p:extLst>
      <p:ext uri="{BB962C8B-B14F-4D97-AF65-F5344CB8AC3E}">
        <p14:creationId xmlns:p14="http://schemas.microsoft.com/office/powerpoint/2010/main" val="94214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rod.teamgantt.com/gantt/list/?ids=4073182&amp;public_keys=jdMlaW6dZfeu"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Presidency-University-CSE-G39"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943357" y="1072966"/>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PSCS184: Financial Causality Detection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36888"/>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CSE-37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700916269"/>
              </p:ext>
            </p:extLst>
          </p:nvPr>
        </p:nvGraphicFramePr>
        <p:xfrm>
          <a:off x="677325" y="2587787"/>
          <a:ext cx="5418675" cy="1828850"/>
        </p:xfrm>
        <a:graphic>
          <a:graphicData uri="http://schemas.openxmlformats.org/drawingml/2006/table">
            <a:tbl>
              <a:tblPr firstRow="1" bandRow="1">
                <a:tableStyleId>{3B4B98B0-60AC-42C2-AFA5-B58CD77FA1E5}</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24483">
                <a:tc>
                  <a:txBody>
                    <a:bodyPr/>
                    <a:lstStyle/>
                    <a:p>
                      <a:pPr marL="0" marR="0" lvl="1" indent="0" algn="ctr" rtl="0">
                        <a:spcBef>
                          <a:spcPts val="0"/>
                        </a:spcBef>
                        <a:spcAft>
                          <a:spcPts val="0"/>
                        </a:spcAft>
                        <a:buNone/>
                      </a:pPr>
                      <a:r>
                        <a:rPr lang="en-GB" sz="1800" b="1" u="none" strike="noStrike" cap="none" dirty="0">
                          <a:solidFill>
                            <a:srgbClr val="17365D"/>
                          </a:solidFill>
                          <a:latin typeface="Cambria" panose="02040503050406030204" pitchFamily="18" charset="0"/>
                        </a:rPr>
                        <a:t>Roll Number</a:t>
                      </a:r>
                      <a:endParaRPr sz="1800" b="1" u="none" strike="noStrike" cap="none" dirty="0">
                        <a:solidFill>
                          <a:srgbClr val="17365D"/>
                        </a:solidFill>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latin typeface="Cambria" panose="02040503050406030204" pitchFamily="18" charset="0"/>
                        </a:rPr>
                        <a:t>Student Name</a:t>
                      </a:r>
                      <a:endParaRPr sz="1800" b="1" u="none" strike="noStrike" cap="none" dirty="0">
                        <a:solidFill>
                          <a:srgbClr val="17365D"/>
                        </a:solidFill>
                        <a:latin typeface="Cambria" panose="02040503050406030204" pitchFamily="18" charset="0"/>
                      </a:endParaRPr>
                    </a:p>
                  </a:txBody>
                  <a:tcPr marL="91450" marR="91450" marT="45725" marB="45725" anchor="ctr"/>
                </a:tc>
                <a:extLst>
                  <a:ext uri="{0D108BD9-81ED-4DB2-BD59-A6C34878D82A}">
                    <a16:rowId xmlns:a16="http://schemas.microsoft.com/office/drawing/2014/main" val="10000"/>
                  </a:ext>
                </a:extLst>
              </a:tr>
              <a:tr h="324483">
                <a:tc>
                  <a:txBody>
                    <a:bodyPr/>
                    <a:lstStyle/>
                    <a:p>
                      <a:pPr marL="0" marR="0" lvl="0" indent="0" algn="ctr" rtl="0">
                        <a:spcBef>
                          <a:spcPts val="0"/>
                        </a:spcBef>
                        <a:spcAft>
                          <a:spcPts val="0"/>
                        </a:spcAft>
                        <a:buFont typeface="+mj-lt"/>
                        <a:buNone/>
                      </a:pPr>
                      <a:r>
                        <a:rPr lang="en-US" sz="1800" u="none" strike="noStrike" cap="none" dirty="0">
                          <a:latin typeface="Cambria" panose="02040503050406030204" pitchFamily="18" charset="0"/>
                        </a:rPr>
                        <a:t>20211CSE0209</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MEDHA JEENOOR</a:t>
                      </a:r>
                      <a:endParaRPr sz="1800" u="none" strike="noStrike" cap="none" dirty="0">
                        <a:latin typeface="Cambria" panose="02040503050406030204" pitchFamily="18" charset="0"/>
                      </a:endParaRPr>
                    </a:p>
                  </a:txBody>
                  <a:tcPr marL="91450" marR="91450" marT="45725" marB="45725" anchor="ctr"/>
                </a:tc>
                <a:extLst>
                  <a:ext uri="{0D108BD9-81ED-4DB2-BD59-A6C34878D82A}">
                    <a16:rowId xmlns:a16="http://schemas.microsoft.com/office/drawing/2014/main" val="10001"/>
                  </a:ext>
                </a:extLst>
              </a:tr>
              <a:tr h="324483">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20211CSE0178</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V SAIPRIYA DIPIKA</a:t>
                      </a:r>
                      <a:endParaRPr sz="1800" u="none" strike="noStrike" cap="none" dirty="0">
                        <a:latin typeface="Cambria" panose="02040503050406030204" pitchFamily="18" charset="0"/>
                      </a:endParaRPr>
                    </a:p>
                  </a:txBody>
                  <a:tcPr marL="91450" marR="91450" marT="45725" marB="45725" anchor="ctr"/>
                </a:tc>
                <a:extLst>
                  <a:ext uri="{0D108BD9-81ED-4DB2-BD59-A6C34878D82A}">
                    <a16:rowId xmlns:a16="http://schemas.microsoft.com/office/drawing/2014/main" val="10002"/>
                  </a:ext>
                </a:extLst>
              </a:tr>
              <a:tr h="324483">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20211CSE0010</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AVIJIT SAMANTRAYA</a:t>
                      </a:r>
                      <a:endParaRPr sz="1800" u="none" strike="noStrike" cap="none" dirty="0">
                        <a:latin typeface="Cambria" panose="02040503050406030204" pitchFamily="18" charset="0"/>
                      </a:endParaRPr>
                    </a:p>
                  </a:txBody>
                  <a:tcPr marL="91450" marR="91450" marT="45725" marB="45725" anchor="ctr"/>
                </a:tc>
                <a:extLst>
                  <a:ext uri="{0D108BD9-81ED-4DB2-BD59-A6C34878D82A}">
                    <a16:rowId xmlns:a16="http://schemas.microsoft.com/office/drawing/2014/main" val="10003"/>
                  </a:ext>
                </a:extLst>
              </a:tr>
              <a:tr h="324483">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20211CSE0075</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MADIHA AZIZ</a:t>
                      </a:r>
                      <a:endParaRPr sz="1800" u="none" strike="noStrike" cap="none" dirty="0">
                        <a:latin typeface="Cambria" panose="02040503050406030204" pitchFamily="18" charset="0"/>
                      </a:endParaRPr>
                    </a:p>
                  </a:txBody>
                  <a:tcPr marL="91450" marR="91450" marT="45725" marB="45725" anchor="ctr"/>
                </a:tc>
                <a:extLst>
                  <a:ext uri="{0D108BD9-81ED-4DB2-BD59-A6C34878D82A}">
                    <a16:rowId xmlns:a16="http://schemas.microsoft.com/office/drawing/2014/main" val="10004"/>
                  </a:ext>
                </a:extLst>
              </a:tr>
            </a:tbl>
          </a:graphicData>
        </a:graphic>
      </p:graphicFrame>
      <p:sp>
        <p:nvSpPr>
          <p:cNvPr id="90" name="Google Shape;90;p13"/>
          <p:cNvSpPr txBox="1"/>
          <p:nvPr/>
        </p:nvSpPr>
        <p:spPr>
          <a:xfrm>
            <a:off x="6880241" y="2535016"/>
            <a:ext cx="4682107"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lnSpc>
                <a:spcPct val="200000"/>
              </a:lnSpc>
              <a:spcBef>
                <a:spcPts val="340"/>
              </a:spcBef>
              <a:spcAft>
                <a:spcPts val="0"/>
              </a:spcAft>
              <a:buClr>
                <a:srgbClr val="17365D"/>
              </a:buClr>
              <a:buSzPts val="1700"/>
              <a:buFont typeface="Arial"/>
              <a:buNone/>
            </a:pPr>
            <a:r>
              <a:rPr lang="en-GB"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Sandeep Albert Mathias</a:t>
            </a: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55576"/>
            <a:ext cx="12249915" cy="15621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algn="just"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algn="just"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lgn="jus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9DFD5-4003-B575-1328-BDEE14A0B8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21CB82-311E-38FD-4DFD-341DDB9DA528}"/>
              </a:ext>
            </a:extLst>
          </p:cNvPr>
          <p:cNvSpPr>
            <a:spLocks noGrp="1"/>
          </p:cNvSpPr>
          <p:nvPr>
            <p:ph type="title"/>
          </p:nvPr>
        </p:nvSpPr>
        <p:spPr/>
        <p:txBody>
          <a:bodyPr/>
          <a:lstStyle/>
          <a:p>
            <a:r>
              <a:rPr lang="en-GB" dirty="0"/>
              <a:t>Advantages</a:t>
            </a:r>
          </a:p>
        </p:txBody>
      </p:sp>
      <p:sp>
        <p:nvSpPr>
          <p:cNvPr id="3" name="Content Placeholder 2">
            <a:extLst>
              <a:ext uri="{FF2B5EF4-FFF2-40B4-BE49-F238E27FC236}">
                <a16:creationId xmlns:a16="http://schemas.microsoft.com/office/drawing/2014/main" id="{8BE4BB63-177E-1D35-819D-0BB8455096A0}"/>
              </a:ext>
            </a:extLst>
          </p:cNvPr>
          <p:cNvSpPr>
            <a:spLocks noGrp="1"/>
          </p:cNvSpPr>
          <p:nvPr>
            <p:ph idx="1"/>
          </p:nvPr>
        </p:nvSpPr>
        <p:spPr/>
        <p:txBody>
          <a:bodyPr/>
          <a:lstStyle/>
          <a:p>
            <a:pPr algn="just">
              <a:lnSpc>
                <a:spcPct val="150000"/>
              </a:lnSpc>
              <a:spcAft>
                <a:spcPts val="800"/>
              </a:spcAft>
              <a:buFont typeface="+mj-lt"/>
              <a:buAutoNum type="arabicPeriod" startAt="6"/>
            </a:pPr>
            <a:r>
              <a:rPr lang="en-US" sz="1800" b="1" kern="100" dirty="0">
                <a:effectLst/>
                <a:latin typeface="Cambria" panose="02040503050406030204" pitchFamily="18" charset="0"/>
                <a:ea typeface="Calibri" panose="020F0502020204030204" pitchFamily="34" charset="0"/>
                <a:cs typeface="Mangal" panose="02040503050203030202" pitchFamily="18" charset="0"/>
              </a:rPr>
              <a:t>Improved Interpretability</a:t>
            </a:r>
            <a:r>
              <a:rPr lang="en-US" sz="1800" kern="100" dirty="0">
                <a:effectLst/>
                <a:latin typeface="Cambria" panose="02040503050406030204" pitchFamily="18" charset="0"/>
                <a:ea typeface="Calibri" panose="020F0502020204030204" pitchFamily="34" charset="0"/>
                <a:cs typeface="Mangal" panose="02040503050203030202" pitchFamily="18" charset="0"/>
              </a:rPr>
              <a:t>: Causal models explain the reasons behind financial changes, making results more interpretable for decision-makers</a:t>
            </a:r>
            <a:r>
              <a:rPr lang="en-US" sz="1800" b="1" kern="100" dirty="0">
                <a:effectLst/>
                <a:latin typeface="Cambria" panose="02040503050406030204" pitchFamily="18" charset="0"/>
                <a:ea typeface="Calibri" panose="020F0502020204030204" pitchFamily="34" charset="0"/>
                <a:cs typeface="Mangal" panose="02040503050203030202" pitchFamily="18" charset="0"/>
              </a:rPr>
              <a:t>. (</a:t>
            </a:r>
            <a:r>
              <a:rPr lang="en-US" sz="1800" b="1" kern="100" dirty="0">
                <a:latin typeface="Cambria" panose="02040503050406030204" pitchFamily="18" charset="0"/>
                <a:ea typeface="Calibri" panose="020F0502020204030204" pitchFamily="34" charset="0"/>
                <a:cs typeface="Mangal" panose="02040503050203030202" pitchFamily="18" charset="0"/>
              </a:rPr>
              <a:t>Method:</a:t>
            </a:r>
            <a:r>
              <a:rPr lang="en-US" sz="1800" b="1" kern="100" dirty="0">
                <a:effectLst/>
                <a:latin typeface="Cambria" panose="02040503050406030204" pitchFamily="18" charset="0"/>
                <a:ea typeface="Calibri" panose="020F0502020204030204" pitchFamily="34" charset="0"/>
                <a:cs typeface="Mangal" panose="02040503050203030202" pitchFamily="18" charset="0"/>
              </a:rPr>
              <a:t> 3)</a:t>
            </a:r>
            <a:endParaRPr lang="en-IN" sz="1800" b="1" kern="100" dirty="0">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6"/>
            </a:pPr>
            <a:r>
              <a:rPr lang="en-US" sz="1800" b="1" kern="100" dirty="0">
                <a:effectLst/>
                <a:latin typeface="Cambria" panose="02040503050406030204" pitchFamily="18" charset="0"/>
                <a:ea typeface="Calibri" panose="020F0502020204030204" pitchFamily="34" charset="0"/>
                <a:cs typeface="Mangal" panose="02040503050203030202" pitchFamily="18" charset="0"/>
              </a:rPr>
              <a:t>Multilingual Capability</a:t>
            </a:r>
            <a:r>
              <a:rPr lang="en-US" sz="1800" kern="100" dirty="0">
                <a:effectLst/>
                <a:latin typeface="Cambria" panose="02040503050406030204" pitchFamily="18" charset="0"/>
                <a:ea typeface="Calibri" panose="020F0502020204030204" pitchFamily="34" charset="0"/>
                <a:cs typeface="Mangal" panose="02040503050203030202" pitchFamily="18" charset="0"/>
              </a:rPr>
              <a:t>: These methods support multilingual analysis, allowing them to handle global financial data from various languages. </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Methods:</a:t>
            </a:r>
            <a:r>
              <a:rPr lang="en-US" sz="1800" b="1" kern="100" dirty="0">
                <a:effectLst/>
                <a:latin typeface="Cambria" panose="02040503050406030204" pitchFamily="18" charset="0"/>
                <a:ea typeface="Calibri" panose="020F0502020204030204" pitchFamily="34" charset="0"/>
                <a:cs typeface="Mangal" panose="02040503050203030202" pitchFamily="18" charset="0"/>
              </a:rPr>
              <a:t> 4,7, 11)</a:t>
            </a:r>
            <a:endParaRPr lang="en-IN" sz="1800" b="1" kern="100" dirty="0">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6"/>
            </a:pPr>
            <a:r>
              <a:rPr lang="en-US" sz="1800" b="1" kern="100" dirty="0">
                <a:effectLst/>
                <a:latin typeface="Cambria" panose="02040503050406030204" pitchFamily="18" charset="0"/>
                <a:ea typeface="Calibri" panose="020F0502020204030204" pitchFamily="34" charset="0"/>
                <a:cs typeface="Mangal" panose="02040503050203030202" pitchFamily="18" charset="0"/>
              </a:rPr>
              <a:t>Scalability</a:t>
            </a:r>
            <a:r>
              <a:rPr lang="en-US" sz="1800" kern="100" dirty="0">
                <a:effectLst/>
                <a:latin typeface="Cambria" panose="02040503050406030204" pitchFamily="18" charset="0"/>
                <a:ea typeface="Calibri" panose="020F0502020204030204" pitchFamily="34" charset="0"/>
                <a:cs typeface="Mangal" panose="02040503050203030202" pitchFamily="18" charset="0"/>
              </a:rPr>
              <a:t>: These techniques can process vast amounts of data, making them suitable for large-scale financial analysis. </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a:t>
            </a:r>
            <a:r>
              <a:rPr lang="en-US" sz="1800" b="1" kern="100" dirty="0">
                <a:effectLst/>
                <a:latin typeface="Cambria" panose="02040503050406030204" pitchFamily="18" charset="0"/>
                <a:ea typeface="Calibri" panose="020F0502020204030204" pitchFamily="34" charset="0"/>
                <a:cs typeface="Mangal" panose="02040503050203030202" pitchFamily="18" charset="0"/>
              </a:rPr>
              <a:t> 3)</a:t>
            </a:r>
            <a:endParaRPr lang="en-IN" sz="1800" b="1" kern="100" dirty="0">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6"/>
            </a:pPr>
            <a:r>
              <a:rPr lang="en-US" sz="1800" b="1" kern="100" dirty="0">
                <a:effectLst/>
                <a:latin typeface="Cambria" panose="02040503050406030204" pitchFamily="18" charset="0"/>
                <a:ea typeface="Calibri" panose="020F0502020204030204" pitchFamily="34" charset="0"/>
                <a:cs typeface="Mangal" panose="02040503050203030202" pitchFamily="18" charset="0"/>
              </a:rPr>
              <a:t>Flexibility</a:t>
            </a:r>
            <a:r>
              <a:rPr lang="en-US" sz="1800" kern="100" dirty="0">
                <a:effectLst/>
                <a:latin typeface="Cambria" panose="02040503050406030204" pitchFamily="18" charset="0"/>
                <a:ea typeface="Calibri" panose="020F0502020204030204" pitchFamily="34" charset="0"/>
                <a:cs typeface="Mangal" panose="02040503050203030202" pitchFamily="18" charset="0"/>
              </a:rPr>
              <a:t>: Capable of handling both textual and numerical data, allowing for adaptable analysis across different types of information sources. </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Methods:</a:t>
            </a:r>
            <a:r>
              <a:rPr lang="en-US" sz="1800" b="1" kern="100" dirty="0">
                <a:effectLst/>
                <a:latin typeface="Cambria" panose="02040503050406030204" pitchFamily="18" charset="0"/>
                <a:ea typeface="Calibri" panose="020F0502020204030204" pitchFamily="34" charset="0"/>
                <a:cs typeface="Mangal" panose="02040503050203030202" pitchFamily="18" charset="0"/>
              </a:rPr>
              <a:t> 10, 12)</a:t>
            </a: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AutoNum type="arabicPeriod"/>
            </a:pP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pPr>
            <a:endParaRPr lang="en-GB" dirty="0">
              <a:latin typeface="Cambria" panose="02040503050406030204" pitchFamily="18" charset="0"/>
            </a:endParaRPr>
          </a:p>
        </p:txBody>
      </p:sp>
    </p:spTree>
    <p:extLst>
      <p:ext uri="{BB962C8B-B14F-4D97-AF65-F5344CB8AC3E}">
        <p14:creationId xmlns:p14="http://schemas.microsoft.com/office/powerpoint/2010/main" val="664636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pPr algn="just">
              <a:lnSpc>
                <a:spcPct val="150000"/>
              </a:lnSpc>
              <a:spcAft>
                <a:spcPts val="800"/>
              </a:spcAft>
              <a:buFont typeface="+mj-lt"/>
              <a:buAutoNum type="arabicPeriod"/>
            </a:pPr>
            <a:r>
              <a:rPr lang="en-US" sz="1800" b="1" kern="100" dirty="0">
                <a:effectLst/>
                <a:latin typeface="Cambria" panose="02040503050406030204" pitchFamily="18" charset="0"/>
                <a:ea typeface="Calibri" panose="020F0502020204030204" pitchFamily="34" charset="0"/>
                <a:cs typeface="Mangal" panose="02040503050203030202" pitchFamily="18" charset="0"/>
              </a:rPr>
              <a:t>Dependence on Quality of Data</a:t>
            </a:r>
            <a:r>
              <a:rPr lang="en-US" sz="1800" kern="100" dirty="0">
                <a:effectLst/>
                <a:latin typeface="Cambria" panose="02040503050406030204" pitchFamily="18" charset="0"/>
                <a:ea typeface="Calibri" panose="020F0502020204030204" pitchFamily="34" charset="0"/>
                <a:cs typeface="Mangal" panose="02040503050203030202" pitchFamily="18" charset="0"/>
              </a:rPr>
              <a:t>: Model accuracy relies heavily on the quality and consistency of input data, which can often be noisy or inconsistent.</a:t>
            </a:r>
            <a:r>
              <a:rPr lang="en-US" sz="1800" b="1" kern="100" dirty="0">
                <a:latin typeface="Cambria" panose="02040503050406030204" pitchFamily="18" charset="0"/>
                <a:ea typeface="Calibri" panose="020F0502020204030204" pitchFamily="34" charset="0"/>
                <a:cs typeface="Mangal" panose="02040503050203030202" pitchFamily="18" charset="0"/>
              </a:rPr>
              <a:t> (Methods:</a:t>
            </a:r>
            <a:r>
              <a:rPr lang="en-US" sz="1800" b="1" kern="100" dirty="0">
                <a:effectLst/>
                <a:latin typeface="Cambria" panose="02040503050406030204" pitchFamily="18" charset="0"/>
                <a:ea typeface="Calibri" panose="020F0502020204030204" pitchFamily="34" charset="0"/>
                <a:cs typeface="Mangal" panose="02040503050203030202" pitchFamily="18" charset="0"/>
              </a:rPr>
              <a:t> 1,7)</a:t>
            </a: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a:pPr>
            <a:r>
              <a:rPr lang="en-US" sz="1800" b="1" kern="100" dirty="0">
                <a:effectLst/>
                <a:latin typeface="Cambria" panose="02040503050406030204" pitchFamily="18" charset="0"/>
                <a:ea typeface="Calibri" panose="020F0502020204030204" pitchFamily="34" charset="0"/>
                <a:cs typeface="Mangal" panose="02040503050203030202" pitchFamily="18" charset="0"/>
              </a:rPr>
              <a:t>Requires Large Datasets</a:t>
            </a:r>
            <a:r>
              <a:rPr lang="en-US" sz="1800" kern="100" dirty="0">
                <a:effectLst/>
                <a:latin typeface="Cambria" panose="02040503050406030204" pitchFamily="18" charset="0"/>
                <a:ea typeface="Calibri" panose="020F0502020204030204" pitchFamily="34" charset="0"/>
                <a:cs typeface="Mangal" panose="02040503050203030202" pitchFamily="18" charset="0"/>
              </a:rPr>
              <a:t>: Causal inference methods often require large, diverse datasets to be effective, making them less useful for smaller datasets. </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Methods:</a:t>
            </a:r>
            <a:r>
              <a:rPr lang="en-US" sz="1800" b="1" kern="100" dirty="0">
                <a:effectLst/>
                <a:latin typeface="Cambria" panose="02040503050406030204" pitchFamily="18" charset="0"/>
                <a:ea typeface="Calibri" panose="020F0502020204030204" pitchFamily="34" charset="0"/>
                <a:cs typeface="Mangal" panose="02040503050203030202" pitchFamily="18" charset="0"/>
              </a:rPr>
              <a:t> 2,8,9,13)</a:t>
            </a: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a:pPr>
            <a:r>
              <a:rPr lang="en-US" sz="1800" b="1" kern="100" dirty="0">
                <a:effectLst/>
                <a:latin typeface="Cambria" panose="02040503050406030204" pitchFamily="18" charset="0"/>
                <a:ea typeface="Calibri" panose="020F0502020204030204" pitchFamily="34" charset="0"/>
                <a:cs typeface="Mangal" panose="02040503050203030202" pitchFamily="18" charset="0"/>
              </a:rPr>
              <a:t>Black-Box Nature</a:t>
            </a:r>
            <a:r>
              <a:rPr lang="en-US" sz="1800" kern="100" dirty="0">
                <a:effectLst/>
                <a:latin typeface="Cambria" panose="02040503050406030204" pitchFamily="18" charset="0"/>
                <a:ea typeface="Calibri" panose="020F0502020204030204" pitchFamily="34" charset="0"/>
                <a:cs typeface="Mangal" panose="02040503050203030202" pitchFamily="18" charset="0"/>
              </a:rPr>
              <a:t>: Deep learning models are often less interpretable, making it difficult to understand how they arrive at certain predictions.</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Methods:</a:t>
            </a:r>
            <a:r>
              <a:rPr lang="en-US" sz="1800" b="1" kern="100" dirty="0">
                <a:effectLst/>
                <a:latin typeface="Cambria" panose="02040503050406030204" pitchFamily="18" charset="0"/>
                <a:ea typeface="Calibri" panose="020F0502020204030204" pitchFamily="34" charset="0"/>
                <a:cs typeface="Mangal" panose="02040503050203030202" pitchFamily="18" charset="0"/>
              </a:rPr>
              <a:t> 4,7,13)</a:t>
            </a: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a:pPr>
            <a:r>
              <a:rPr lang="en-US" sz="1800" b="1" kern="100" dirty="0">
                <a:effectLst/>
                <a:latin typeface="Cambria" panose="02040503050406030204" pitchFamily="18" charset="0"/>
                <a:ea typeface="Calibri" panose="020F0502020204030204" pitchFamily="34" charset="0"/>
                <a:cs typeface="Mangal" panose="02040503050203030202" pitchFamily="18" charset="0"/>
              </a:rPr>
              <a:t>Language Ambiguity</a:t>
            </a:r>
            <a:r>
              <a:rPr lang="en-US" sz="1800" kern="100" dirty="0">
                <a:effectLst/>
                <a:latin typeface="Cambria" panose="02040503050406030204" pitchFamily="18" charset="0"/>
                <a:ea typeface="Calibri" panose="020F0502020204030204" pitchFamily="34" charset="0"/>
                <a:cs typeface="Mangal" panose="02040503050203030202" pitchFamily="18" charset="0"/>
              </a:rPr>
              <a:t>: NLP models struggle with ambiguous language, which can lead to inaccurate results, especially in financial texts</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a:t>
            </a:r>
            <a:r>
              <a:rPr lang="en-US" sz="1800" b="1" kern="100" dirty="0">
                <a:effectLst/>
                <a:latin typeface="Cambria" panose="02040503050406030204" pitchFamily="18" charset="0"/>
                <a:ea typeface="Calibri" panose="020F0502020204030204" pitchFamily="34" charset="0"/>
                <a:cs typeface="Mangal" panose="02040503050203030202" pitchFamily="18" charset="0"/>
              </a:rPr>
              <a:t> 3)</a:t>
            </a: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9B4F1-0302-1ABB-D552-8173167AC5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1D3AB-4FCC-35C5-3839-36E253A2CE11}"/>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466721A7-C625-5BDB-00CA-5EA94245A03B}"/>
              </a:ext>
            </a:extLst>
          </p:cNvPr>
          <p:cNvSpPr>
            <a:spLocks noGrp="1"/>
          </p:cNvSpPr>
          <p:nvPr>
            <p:ph idx="1"/>
          </p:nvPr>
        </p:nvSpPr>
        <p:spPr/>
        <p:txBody>
          <a:bodyPr/>
          <a:lstStyle/>
          <a:p>
            <a:pPr algn="just">
              <a:lnSpc>
                <a:spcPct val="150000"/>
              </a:lnSpc>
              <a:spcAft>
                <a:spcPts val="800"/>
              </a:spcAft>
              <a:buFont typeface="+mj-lt"/>
              <a:buAutoNum type="arabicPeriod" startAt="5"/>
            </a:pPr>
            <a:r>
              <a:rPr lang="en-US" sz="1800" b="1" kern="100" dirty="0">
                <a:effectLst/>
                <a:latin typeface="Cambria" panose="02040503050406030204" pitchFamily="18" charset="0"/>
                <a:ea typeface="Calibri" panose="020F0502020204030204" pitchFamily="34" charset="0"/>
                <a:cs typeface="Mangal" panose="02040503050203030202" pitchFamily="18" charset="0"/>
              </a:rPr>
              <a:t>Implementation Complexity: </a:t>
            </a:r>
            <a:r>
              <a:rPr lang="en-US" sz="1800" kern="100" dirty="0">
                <a:effectLst/>
                <a:latin typeface="Cambria" panose="02040503050406030204" pitchFamily="18" charset="0"/>
                <a:ea typeface="Calibri" panose="020F0502020204030204" pitchFamily="34" charset="0"/>
                <a:cs typeface="Mangal" panose="02040503050203030202" pitchFamily="18" charset="0"/>
              </a:rPr>
              <a:t>These models can be technically challenging to implement and interpret, especially when dealing with complex data. </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Methods:</a:t>
            </a:r>
            <a:r>
              <a:rPr lang="en-US" sz="1800" b="1" kern="100" dirty="0">
                <a:effectLst/>
                <a:latin typeface="Cambria" panose="02040503050406030204" pitchFamily="18" charset="0"/>
                <a:ea typeface="Calibri" panose="020F0502020204030204" pitchFamily="34" charset="0"/>
                <a:cs typeface="Mangal" panose="02040503050203030202" pitchFamily="18" charset="0"/>
              </a:rPr>
              <a:t> 2,3,5,12)</a:t>
            </a: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5"/>
            </a:pPr>
            <a:r>
              <a:rPr lang="en-US" sz="1800" b="1" kern="100" dirty="0">
                <a:effectLst/>
                <a:latin typeface="Cambria" panose="02040503050406030204" pitchFamily="18" charset="0"/>
                <a:ea typeface="Calibri" panose="020F0502020204030204" pitchFamily="34" charset="0"/>
                <a:cs typeface="Mangal" panose="02040503050203030202" pitchFamily="18" charset="0"/>
              </a:rPr>
              <a:t>Overfitting Risk: </a:t>
            </a:r>
            <a:r>
              <a:rPr lang="en-US" sz="1800" kern="100" dirty="0">
                <a:effectLst/>
                <a:latin typeface="Cambria" panose="02040503050406030204" pitchFamily="18" charset="0"/>
                <a:ea typeface="Calibri" panose="020F0502020204030204" pitchFamily="34" charset="0"/>
                <a:cs typeface="Mangal" panose="02040503050203030202" pitchFamily="18" charset="0"/>
              </a:rPr>
              <a:t>There is a risk of overfitting the model to specific datasets, which reduces generalizability across different datasets</a:t>
            </a:r>
            <a:r>
              <a:rPr lang="en-US" sz="1800" b="1" kern="100" dirty="0">
                <a:effectLst/>
                <a:latin typeface="Cambria" panose="02040503050406030204" pitchFamily="18" charset="0"/>
                <a:ea typeface="Calibri" panose="020F0502020204030204" pitchFamily="34" charset="0"/>
                <a:cs typeface="Mangal" panose="02040503050203030202" pitchFamily="18" charset="0"/>
              </a:rPr>
              <a:t>. (</a:t>
            </a:r>
            <a:r>
              <a:rPr lang="en-US" sz="1800" b="1" kern="100" dirty="0">
                <a:latin typeface="Cambria" panose="02040503050406030204" pitchFamily="18" charset="0"/>
                <a:ea typeface="Calibri" panose="020F0502020204030204" pitchFamily="34" charset="0"/>
                <a:cs typeface="Mangal" panose="02040503050203030202" pitchFamily="18" charset="0"/>
              </a:rPr>
              <a:t>Methods:</a:t>
            </a:r>
            <a:r>
              <a:rPr lang="en-US" sz="1800" b="1" kern="100" dirty="0">
                <a:effectLst/>
                <a:latin typeface="Cambria" panose="02040503050406030204" pitchFamily="18" charset="0"/>
                <a:ea typeface="Calibri" panose="020F0502020204030204" pitchFamily="34" charset="0"/>
                <a:cs typeface="Mangal" panose="02040503050203030202" pitchFamily="18" charset="0"/>
              </a:rPr>
              <a:t> 4,11)</a:t>
            </a: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5"/>
            </a:pPr>
            <a:r>
              <a:rPr lang="en-US" sz="1800" b="1" kern="100" dirty="0">
                <a:effectLst/>
                <a:latin typeface="Cambria" panose="02040503050406030204" pitchFamily="18" charset="0"/>
                <a:ea typeface="Calibri" panose="020F0502020204030204" pitchFamily="34" charset="0"/>
                <a:cs typeface="Mangal" panose="02040503050203030202" pitchFamily="18" charset="0"/>
              </a:rPr>
              <a:t>Data Quality Sensitivity: </a:t>
            </a:r>
            <a:r>
              <a:rPr lang="en-US" sz="1800" kern="100" dirty="0">
                <a:effectLst/>
                <a:latin typeface="Cambria" panose="02040503050406030204" pitchFamily="18" charset="0"/>
                <a:ea typeface="Calibri" panose="020F0502020204030204" pitchFamily="34" charset="0"/>
                <a:cs typeface="Mangal" panose="02040503050203030202" pitchFamily="18" charset="0"/>
              </a:rPr>
              <a:t>The accuracy of causal link detection is highly sensitive to the quality of the input data, with noisy data leading to incorrect conclusions. </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Methods:</a:t>
            </a:r>
            <a:r>
              <a:rPr lang="en-US" sz="1800" b="1" kern="100" dirty="0">
                <a:effectLst/>
                <a:latin typeface="Cambria" panose="02040503050406030204" pitchFamily="18" charset="0"/>
                <a:ea typeface="Calibri" panose="020F0502020204030204" pitchFamily="34" charset="0"/>
                <a:cs typeface="Mangal" panose="02040503050203030202" pitchFamily="18" charset="0"/>
              </a:rPr>
              <a:t> 1,5,11)</a:t>
            </a: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5"/>
            </a:pPr>
            <a:r>
              <a:rPr lang="en-US" sz="1800" b="1" kern="100" dirty="0">
                <a:effectLst/>
                <a:latin typeface="Cambria" panose="02040503050406030204" pitchFamily="18" charset="0"/>
                <a:ea typeface="Calibri" panose="020F0502020204030204" pitchFamily="34" charset="0"/>
                <a:cs typeface="Mangal" panose="02040503050203030202" pitchFamily="18" charset="0"/>
              </a:rPr>
              <a:t>High Computational Cost: </a:t>
            </a:r>
            <a:r>
              <a:rPr lang="en-US" sz="1800" kern="100" dirty="0">
                <a:effectLst/>
                <a:latin typeface="Cambria" panose="02040503050406030204" pitchFamily="18" charset="0"/>
                <a:ea typeface="Calibri" panose="020F0502020204030204" pitchFamily="34" charset="0"/>
                <a:cs typeface="Mangal" panose="02040503050203030202" pitchFamily="18" charset="0"/>
              </a:rPr>
              <a:t>Training these models requires substantial computational power, which may not be accessible to all organizations. </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a:t>
            </a:r>
            <a:r>
              <a:rPr lang="en-US" sz="1800" b="1" kern="100" dirty="0">
                <a:effectLst/>
                <a:latin typeface="Cambria" panose="02040503050406030204" pitchFamily="18" charset="0"/>
                <a:ea typeface="Calibri" panose="020F0502020204030204" pitchFamily="34" charset="0"/>
                <a:cs typeface="Mangal" panose="02040503050203030202" pitchFamily="18" charset="0"/>
              </a:rPr>
              <a:t> 7)</a:t>
            </a: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92248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030112"/>
            <a:ext cx="10668000" cy="5440361"/>
          </a:xfrm>
        </p:spPr>
        <p:txBody>
          <a:bodyPr>
            <a:noAutofit/>
          </a:bodyPr>
          <a:lstStyle/>
          <a:p>
            <a:pPr marL="0" indent="0" algn="just">
              <a:lnSpc>
                <a:spcPts val="1170"/>
              </a:lnSpc>
              <a:spcBef>
                <a:spcPts val="375"/>
              </a:spcBef>
              <a:spcAft>
                <a:spcPts val="775"/>
              </a:spcAft>
              <a:buNone/>
            </a:pPr>
            <a:r>
              <a:rPr lang="en-IN" sz="1800" b="1" i="0" u="none" strike="noStrike" dirty="0">
                <a:solidFill>
                  <a:srgbClr val="000000"/>
                </a:solidFill>
                <a:effectLst/>
                <a:latin typeface="Cambria" panose="02040503050406030204" pitchFamily="18" charset="0"/>
              </a:rPr>
              <a:t>Overview</a:t>
            </a:r>
            <a:endParaRPr lang="en-IN" sz="1800" b="0" i="0" u="none" strike="noStrike" dirty="0">
              <a:solidFill>
                <a:srgbClr val="000000"/>
              </a:solidFill>
              <a:effectLst/>
              <a:latin typeface="Cambria" panose="02040503050406030204" pitchFamily="18" charset="0"/>
            </a:endParaRPr>
          </a:p>
          <a:p>
            <a:pPr marL="0" indent="0" algn="just">
              <a:lnSpc>
                <a:spcPts val="1080"/>
              </a:lnSpc>
              <a:spcBef>
                <a:spcPts val="375"/>
              </a:spcBef>
              <a:spcAft>
                <a:spcPts val="775"/>
              </a:spcAft>
              <a:buNone/>
            </a:pPr>
            <a:r>
              <a:rPr lang="en-IN" sz="1800" b="0" i="0" u="none" strike="noStrike" dirty="0">
                <a:solidFill>
                  <a:srgbClr val="000000"/>
                </a:solidFill>
                <a:effectLst/>
                <a:latin typeface="Cambria" panose="02040503050406030204" pitchFamily="18" charset="0"/>
              </a:rPr>
              <a:t>• Detect causal relationships from financial documents using </a:t>
            </a:r>
            <a:r>
              <a:rPr lang="en-IN" sz="1800" b="1" i="0" u="none" strike="noStrike" dirty="0">
                <a:solidFill>
                  <a:srgbClr val="000000"/>
                </a:solidFill>
                <a:effectLst/>
                <a:latin typeface="Cambria" panose="02040503050406030204" pitchFamily="18" charset="0"/>
              </a:rPr>
              <a:t>BERT-based tokenization </a:t>
            </a:r>
            <a:r>
              <a:rPr lang="en-IN" sz="1800" b="0" i="0" u="none" strike="noStrike" dirty="0">
                <a:solidFill>
                  <a:srgbClr val="000000"/>
                </a:solidFill>
                <a:effectLst/>
                <a:latin typeface="Cambria" panose="02040503050406030204" pitchFamily="18" charset="0"/>
              </a:rPr>
              <a:t>and </a:t>
            </a:r>
            <a:r>
              <a:rPr lang="en-IN" sz="1800" b="1" i="0" u="none" strike="noStrike" dirty="0">
                <a:solidFill>
                  <a:srgbClr val="000000"/>
                </a:solidFill>
                <a:effectLst/>
                <a:latin typeface="Cambria" panose="02040503050406030204" pitchFamily="18" charset="0"/>
              </a:rPr>
              <a:t>transformers</a:t>
            </a:r>
            <a:r>
              <a:rPr lang="en-IN" sz="1800" b="0" i="0" u="none" strike="noStrike" dirty="0">
                <a:solidFill>
                  <a:srgbClr val="000000"/>
                </a:solidFill>
                <a:effectLst/>
                <a:latin typeface="Cambria" panose="02040503050406030204" pitchFamily="18" charset="0"/>
              </a:rPr>
              <a:t>.</a:t>
            </a:r>
          </a:p>
          <a:p>
            <a:pPr marL="0" indent="0" algn="just">
              <a:lnSpc>
                <a:spcPts val="1080"/>
              </a:lnSpc>
              <a:spcBef>
                <a:spcPts val="375"/>
              </a:spcBef>
              <a:spcAft>
                <a:spcPts val="775"/>
              </a:spcAft>
              <a:buNone/>
            </a:pPr>
            <a:r>
              <a:rPr lang="en-IN" sz="1800" b="0" i="0" u="none" strike="noStrike" dirty="0">
                <a:solidFill>
                  <a:srgbClr val="000000"/>
                </a:solidFill>
                <a:effectLst/>
                <a:latin typeface="Cambria" panose="02040503050406030204" pitchFamily="18" charset="0"/>
              </a:rPr>
              <a:t>• Prepare data, tokenize inputs, fine-tune models, and generate cause-effect answers.</a:t>
            </a:r>
          </a:p>
          <a:p>
            <a:pPr marL="0" indent="0" algn="just">
              <a:lnSpc>
                <a:spcPts val="1170"/>
              </a:lnSpc>
              <a:spcBef>
                <a:spcPts val="375"/>
              </a:spcBef>
              <a:spcAft>
                <a:spcPts val="775"/>
              </a:spcAft>
              <a:buNone/>
            </a:pPr>
            <a:endParaRPr lang="en-IN" sz="1800" dirty="0">
              <a:solidFill>
                <a:srgbClr val="000000"/>
              </a:solidFill>
              <a:latin typeface="Cambria" panose="02040503050406030204" pitchFamily="18" charset="0"/>
            </a:endParaRPr>
          </a:p>
          <a:p>
            <a:pPr marL="0" indent="0" algn="just">
              <a:lnSpc>
                <a:spcPts val="1170"/>
              </a:lnSpc>
              <a:spcBef>
                <a:spcPts val="375"/>
              </a:spcBef>
              <a:spcAft>
                <a:spcPts val="775"/>
              </a:spcAft>
              <a:buNone/>
            </a:pPr>
            <a:r>
              <a:rPr lang="en-IN" sz="1800" b="1" i="0" u="none" strike="noStrike" dirty="0">
                <a:solidFill>
                  <a:srgbClr val="000000"/>
                </a:solidFill>
                <a:effectLst/>
                <a:latin typeface="Cambria" panose="02040503050406030204" pitchFamily="18" charset="0"/>
              </a:rPr>
              <a:t>Key Steps:</a:t>
            </a:r>
            <a:endParaRPr lang="en-IN" sz="1800" b="0" i="0" u="none" strike="noStrike" dirty="0">
              <a:solidFill>
                <a:srgbClr val="000000"/>
              </a:solidFill>
              <a:effectLst/>
              <a:latin typeface="Cambria" panose="02040503050406030204" pitchFamily="18" charset="0"/>
            </a:endParaRPr>
          </a:p>
          <a:p>
            <a:pPr marL="400050" lvl="1" indent="0" algn="just">
              <a:lnSpc>
                <a:spcPts val="1080"/>
              </a:lnSpc>
              <a:spcBef>
                <a:spcPts val="375"/>
              </a:spcBef>
              <a:spcAft>
                <a:spcPts val="775"/>
              </a:spcAft>
              <a:buNone/>
            </a:pPr>
            <a:r>
              <a:rPr lang="en-IN" sz="1800" b="0" i="0" u="none" strike="noStrike" dirty="0">
                <a:solidFill>
                  <a:srgbClr val="000000"/>
                </a:solidFill>
                <a:effectLst/>
                <a:latin typeface="Cambria" panose="02040503050406030204" pitchFamily="18" charset="0"/>
              </a:rPr>
              <a:t>1. </a:t>
            </a:r>
            <a:r>
              <a:rPr lang="en-IN" sz="1800" b="1" i="0" u="none" strike="noStrike" dirty="0">
                <a:solidFill>
                  <a:srgbClr val="000000"/>
                </a:solidFill>
                <a:effectLst/>
                <a:latin typeface="Cambria" panose="02040503050406030204" pitchFamily="18" charset="0"/>
              </a:rPr>
              <a:t>Data Preparation:</a:t>
            </a:r>
            <a:endParaRPr lang="en-IN" sz="1800" b="0" i="0" u="none" strike="noStrike" dirty="0">
              <a:solidFill>
                <a:srgbClr val="000000"/>
              </a:solidFill>
              <a:effectLst/>
              <a:latin typeface="Cambria" panose="02040503050406030204" pitchFamily="18" charset="0"/>
            </a:endParaRPr>
          </a:p>
          <a:p>
            <a:pPr marL="1085850" lvl="2" indent="-285750" algn="just">
              <a:lnSpc>
                <a:spcPts val="1080"/>
              </a:lnSpc>
              <a:spcBef>
                <a:spcPts val="375"/>
              </a:spcBef>
              <a:spcAft>
                <a:spcPts val="775"/>
              </a:spcAft>
            </a:pPr>
            <a:r>
              <a:rPr lang="en-IN" sz="1600" b="0" i="0" u="none" strike="noStrike" dirty="0">
                <a:solidFill>
                  <a:srgbClr val="000000"/>
                </a:solidFill>
                <a:effectLst/>
                <a:latin typeface="Cambria" panose="02040503050406030204" pitchFamily="18" charset="0"/>
              </a:rPr>
              <a:t>Clean text (remove special characters, normalize casing).</a:t>
            </a:r>
          </a:p>
          <a:p>
            <a:pPr marL="1085850" lvl="2" indent="-285750" algn="just">
              <a:lnSpc>
                <a:spcPts val="1080"/>
              </a:lnSpc>
              <a:spcBef>
                <a:spcPts val="375"/>
              </a:spcBef>
              <a:spcAft>
                <a:spcPts val="775"/>
              </a:spcAft>
            </a:pPr>
            <a:r>
              <a:rPr lang="en-IN" sz="1600" b="0" i="0" u="none" strike="noStrike" dirty="0">
                <a:solidFill>
                  <a:srgbClr val="000000"/>
                </a:solidFill>
                <a:effectLst/>
                <a:latin typeface="Cambria" panose="02040503050406030204" pitchFamily="18" charset="0"/>
              </a:rPr>
              <a:t>Split data: </a:t>
            </a:r>
            <a:r>
              <a:rPr lang="en-IN" sz="1600" b="1" i="0" u="none" strike="noStrike" dirty="0">
                <a:solidFill>
                  <a:srgbClr val="000000"/>
                </a:solidFill>
                <a:effectLst/>
                <a:latin typeface="Cambria" panose="02040503050406030204" pitchFamily="18" charset="0"/>
              </a:rPr>
              <a:t>80% training</a:t>
            </a:r>
            <a:r>
              <a:rPr lang="en-IN" sz="1600" b="0" i="0" u="none" strike="noStrike" dirty="0">
                <a:solidFill>
                  <a:srgbClr val="000000"/>
                </a:solidFill>
                <a:effectLst/>
                <a:latin typeface="Cambria" panose="02040503050406030204" pitchFamily="18" charset="0"/>
              </a:rPr>
              <a:t> and </a:t>
            </a:r>
            <a:r>
              <a:rPr lang="en-IN" sz="1600" b="1" i="0" u="none" strike="noStrike" dirty="0">
                <a:solidFill>
                  <a:srgbClr val="000000"/>
                </a:solidFill>
                <a:effectLst/>
                <a:latin typeface="Cambria" panose="02040503050406030204" pitchFamily="18" charset="0"/>
              </a:rPr>
              <a:t>20% validation</a:t>
            </a:r>
            <a:r>
              <a:rPr lang="en-IN" sz="1600" b="0" i="0" u="none" strike="noStrike" dirty="0">
                <a:solidFill>
                  <a:srgbClr val="000000"/>
                </a:solidFill>
                <a:effectLst/>
                <a:latin typeface="Cambria" panose="02040503050406030204" pitchFamily="18" charset="0"/>
              </a:rPr>
              <a:t>.</a:t>
            </a:r>
          </a:p>
          <a:p>
            <a:pPr marL="1085850" lvl="2" indent="-285750" algn="just">
              <a:lnSpc>
                <a:spcPts val="1080"/>
              </a:lnSpc>
              <a:spcBef>
                <a:spcPts val="375"/>
              </a:spcBef>
              <a:spcAft>
                <a:spcPts val="775"/>
              </a:spcAft>
            </a:pPr>
            <a:r>
              <a:rPr lang="en-IN" sz="1600" b="0" i="0" u="none" strike="noStrike" dirty="0">
                <a:solidFill>
                  <a:srgbClr val="000000"/>
                </a:solidFill>
                <a:effectLst/>
                <a:latin typeface="Cambria" panose="02040503050406030204" pitchFamily="18" charset="0"/>
              </a:rPr>
              <a:t>Structure input as: </a:t>
            </a:r>
            <a:r>
              <a:rPr lang="en-IN" sz="1600" b="1" i="0" u="none" strike="noStrike" dirty="0">
                <a:solidFill>
                  <a:srgbClr val="000000"/>
                </a:solidFill>
                <a:effectLst/>
                <a:latin typeface="Cambria" panose="02040503050406030204" pitchFamily="18" charset="0"/>
              </a:rPr>
              <a:t>Context + Question → Answer</a:t>
            </a:r>
            <a:r>
              <a:rPr lang="en-IN" sz="1600" b="0" i="0" u="none" strike="noStrike" dirty="0">
                <a:solidFill>
                  <a:srgbClr val="000000"/>
                </a:solidFill>
                <a:effectLst/>
                <a:latin typeface="Cambria" panose="02040503050406030204" pitchFamily="18" charset="0"/>
              </a:rPr>
              <a:t>.</a:t>
            </a:r>
          </a:p>
          <a:p>
            <a:pPr marL="800100" lvl="2" indent="0" algn="just">
              <a:lnSpc>
                <a:spcPts val="1080"/>
              </a:lnSpc>
              <a:spcBef>
                <a:spcPts val="375"/>
              </a:spcBef>
              <a:spcAft>
                <a:spcPts val="775"/>
              </a:spcAft>
              <a:buNone/>
            </a:pPr>
            <a:endParaRPr lang="en-IN" sz="1600" b="0" i="0" u="none" strike="noStrike" dirty="0">
              <a:solidFill>
                <a:srgbClr val="000000"/>
              </a:solidFill>
              <a:effectLst/>
              <a:latin typeface="Cambria" panose="02040503050406030204" pitchFamily="18" charset="0"/>
            </a:endParaRPr>
          </a:p>
          <a:p>
            <a:pPr marL="400050" lvl="1" indent="0" algn="just">
              <a:lnSpc>
                <a:spcPts val="1080"/>
              </a:lnSpc>
              <a:spcBef>
                <a:spcPts val="375"/>
              </a:spcBef>
              <a:spcAft>
                <a:spcPts val="775"/>
              </a:spcAft>
              <a:buNone/>
            </a:pPr>
            <a:r>
              <a:rPr lang="en-IN" sz="1800" b="0" i="0" u="none" strike="noStrike" dirty="0">
                <a:solidFill>
                  <a:srgbClr val="000000"/>
                </a:solidFill>
                <a:effectLst/>
                <a:latin typeface="Cambria" panose="02040503050406030204" pitchFamily="18" charset="0"/>
              </a:rPr>
              <a:t>2. </a:t>
            </a:r>
            <a:r>
              <a:rPr lang="en-IN" sz="1800" b="1" i="0" u="none" strike="noStrike" dirty="0">
                <a:solidFill>
                  <a:srgbClr val="000000"/>
                </a:solidFill>
                <a:effectLst/>
                <a:latin typeface="Cambria" panose="02040503050406030204" pitchFamily="18" charset="0"/>
              </a:rPr>
              <a:t>Tokenization:</a:t>
            </a:r>
            <a:endParaRPr lang="en-IN" sz="1800" b="0" i="0" u="none" strike="noStrike" dirty="0">
              <a:solidFill>
                <a:srgbClr val="000000"/>
              </a:solidFill>
              <a:effectLst/>
              <a:latin typeface="Cambria" panose="02040503050406030204" pitchFamily="18" charset="0"/>
            </a:endParaRPr>
          </a:p>
          <a:p>
            <a:pPr marL="1085850" lvl="2" indent="-285750" algn="just">
              <a:lnSpc>
                <a:spcPts val="1080"/>
              </a:lnSpc>
              <a:spcBef>
                <a:spcPts val="375"/>
              </a:spcBef>
              <a:spcAft>
                <a:spcPts val="775"/>
              </a:spcAft>
            </a:pPr>
            <a:r>
              <a:rPr lang="en-IN" sz="1600" b="0" i="0" u="none" strike="noStrike" dirty="0">
                <a:solidFill>
                  <a:srgbClr val="000000"/>
                </a:solidFill>
                <a:effectLst/>
                <a:latin typeface="Cambria" panose="02040503050406030204" pitchFamily="18" charset="0"/>
              </a:rPr>
              <a:t>Use </a:t>
            </a:r>
            <a:r>
              <a:rPr lang="en-IN" sz="1600" b="1" i="0" u="none" strike="noStrike" dirty="0">
                <a:solidFill>
                  <a:srgbClr val="000000"/>
                </a:solidFill>
                <a:effectLst/>
                <a:latin typeface="Cambria" panose="02040503050406030204" pitchFamily="18" charset="0"/>
              </a:rPr>
              <a:t>BERT-base-uncased</a:t>
            </a:r>
            <a:r>
              <a:rPr lang="en-IN" sz="1600" b="0" i="0" u="none" strike="noStrike" dirty="0">
                <a:solidFill>
                  <a:srgbClr val="000000"/>
                </a:solidFill>
                <a:effectLst/>
                <a:latin typeface="Cambria" panose="02040503050406030204" pitchFamily="18" charset="0"/>
              </a:rPr>
              <a:t> tokenizer (Hugging Face).</a:t>
            </a:r>
          </a:p>
          <a:p>
            <a:pPr marL="1085850" lvl="2" indent="-285750" algn="just">
              <a:lnSpc>
                <a:spcPts val="1080"/>
              </a:lnSpc>
              <a:spcBef>
                <a:spcPts val="375"/>
              </a:spcBef>
              <a:spcAft>
                <a:spcPts val="775"/>
              </a:spcAft>
            </a:pPr>
            <a:r>
              <a:rPr lang="en-IN" sz="1600" b="0" i="0" u="none" strike="noStrike" dirty="0">
                <a:solidFill>
                  <a:srgbClr val="000000"/>
                </a:solidFill>
                <a:effectLst/>
                <a:latin typeface="Cambria" panose="02040503050406030204" pitchFamily="18" charset="0"/>
              </a:rPr>
              <a:t>Apply </a:t>
            </a:r>
            <a:r>
              <a:rPr lang="en-IN" sz="1600" b="1" i="0" u="none" strike="noStrike" dirty="0">
                <a:solidFill>
                  <a:srgbClr val="000000"/>
                </a:solidFill>
                <a:effectLst/>
                <a:latin typeface="Cambria" panose="02040503050406030204" pitchFamily="18" charset="0"/>
              </a:rPr>
              <a:t>padding/truncation</a:t>
            </a:r>
            <a:r>
              <a:rPr lang="en-IN" sz="1600" b="0" i="0" u="none" strike="noStrike" dirty="0">
                <a:solidFill>
                  <a:srgbClr val="000000"/>
                </a:solidFill>
                <a:effectLst/>
                <a:latin typeface="Cambria" panose="02040503050406030204" pitchFamily="18" charset="0"/>
              </a:rPr>
              <a:t> for uniform input lengths.</a:t>
            </a:r>
          </a:p>
          <a:p>
            <a:pPr marL="800100" lvl="2" indent="0" algn="just">
              <a:lnSpc>
                <a:spcPts val="1080"/>
              </a:lnSpc>
              <a:spcBef>
                <a:spcPts val="375"/>
              </a:spcBef>
              <a:spcAft>
                <a:spcPts val="775"/>
              </a:spcAft>
              <a:buNone/>
            </a:pPr>
            <a:endParaRPr lang="en-IN" sz="1600" b="0" i="0" u="none" strike="noStrike" dirty="0">
              <a:solidFill>
                <a:srgbClr val="000000"/>
              </a:solidFill>
              <a:effectLst/>
              <a:latin typeface="Cambria" panose="02040503050406030204" pitchFamily="18" charset="0"/>
            </a:endParaRPr>
          </a:p>
          <a:p>
            <a:pPr marL="400050" lvl="1" indent="0" algn="just">
              <a:lnSpc>
                <a:spcPts val="1080"/>
              </a:lnSpc>
              <a:spcBef>
                <a:spcPts val="375"/>
              </a:spcBef>
              <a:spcAft>
                <a:spcPts val="775"/>
              </a:spcAft>
              <a:buNone/>
            </a:pPr>
            <a:r>
              <a:rPr lang="en-IN" sz="1800" b="0" i="0" u="none" strike="noStrike" dirty="0">
                <a:solidFill>
                  <a:srgbClr val="000000"/>
                </a:solidFill>
                <a:effectLst/>
                <a:latin typeface="Cambria" panose="02040503050406030204" pitchFamily="18" charset="0"/>
              </a:rPr>
              <a:t>3. </a:t>
            </a:r>
            <a:r>
              <a:rPr lang="en-IN" sz="1800" b="1" i="0" u="none" strike="noStrike" dirty="0">
                <a:solidFill>
                  <a:srgbClr val="000000"/>
                </a:solidFill>
                <a:effectLst/>
                <a:latin typeface="Cambria" panose="02040503050406030204" pitchFamily="18" charset="0"/>
              </a:rPr>
              <a:t>Model Selection:</a:t>
            </a:r>
            <a:endParaRPr lang="en-IN" sz="1800" b="0" i="0" u="none" strike="noStrike" dirty="0">
              <a:solidFill>
                <a:srgbClr val="000000"/>
              </a:solidFill>
              <a:effectLst/>
              <a:latin typeface="Cambria" panose="02040503050406030204" pitchFamily="18" charset="0"/>
            </a:endParaRPr>
          </a:p>
          <a:p>
            <a:pPr marL="1085850" lvl="2" indent="-285750" algn="just">
              <a:lnSpc>
                <a:spcPts val="1080"/>
              </a:lnSpc>
              <a:spcBef>
                <a:spcPts val="375"/>
              </a:spcBef>
              <a:spcAft>
                <a:spcPts val="775"/>
              </a:spcAft>
            </a:pPr>
            <a:r>
              <a:rPr lang="en-IN" sz="1600" b="0" i="0" u="none" strike="noStrike" dirty="0">
                <a:solidFill>
                  <a:srgbClr val="000000"/>
                </a:solidFill>
                <a:effectLst/>
                <a:latin typeface="Cambria" panose="02040503050406030204" pitchFamily="18" charset="0"/>
              </a:rPr>
              <a:t>Fine-tune </a:t>
            </a:r>
            <a:r>
              <a:rPr lang="en-IN" sz="1600" b="1" i="0" u="none" strike="noStrike" dirty="0">
                <a:solidFill>
                  <a:srgbClr val="000000"/>
                </a:solidFill>
                <a:effectLst/>
                <a:latin typeface="Cambria" panose="02040503050406030204" pitchFamily="18" charset="0"/>
              </a:rPr>
              <a:t>BERT or GPT-based models</a:t>
            </a:r>
            <a:r>
              <a:rPr lang="en-IN" sz="1600" b="0" i="0" u="none" strike="noStrike" dirty="0">
                <a:solidFill>
                  <a:srgbClr val="000000"/>
                </a:solidFill>
                <a:effectLst/>
                <a:latin typeface="Cambria" panose="02040503050406030204" pitchFamily="18" charset="0"/>
              </a:rPr>
              <a:t> for causal reasoning.</a:t>
            </a:r>
          </a:p>
          <a:p>
            <a:pPr marL="1085850" lvl="2" indent="-285750" algn="just">
              <a:lnSpc>
                <a:spcPts val="1080"/>
              </a:lnSpc>
              <a:spcBef>
                <a:spcPts val="375"/>
              </a:spcBef>
              <a:spcAft>
                <a:spcPts val="775"/>
              </a:spcAft>
            </a:pPr>
            <a:r>
              <a:rPr lang="en-IN" sz="1600" b="0" i="0" u="none" strike="noStrike" dirty="0">
                <a:solidFill>
                  <a:srgbClr val="000000"/>
                </a:solidFill>
                <a:effectLst/>
                <a:latin typeface="Cambria" panose="02040503050406030204" pitchFamily="18" charset="0"/>
              </a:rPr>
              <a:t>Use </a:t>
            </a:r>
            <a:r>
              <a:rPr lang="en-IN" sz="1600" b="1" i="0" u="none" strike="noStrike" dirty="0">
                <a:solidFill>
                  <a:srgbClr val="000000"/>
                </a:solidFill>
                <a:effectLst/>
                <a:latin typeface="Cambria" panose="02040503050406030204" pitchFamily="18" charset="0"/>
              </a:rPr>
              <a:t>cross-entropy loss</a:t>
            </a:r>
            <a:r>
              <a:rPr lang="en-IN" sz="1600" b="0" i="0" u="none" strike="noStrike" dirty="0">
                <a:solidFill>
                  <a:srgbClr val="000000"/>
                </a:solidFill>
                <a:effectLst/>
                <a:latin typeface="Cambria" panose="02040503050406030204" pitchFamily="18" charset="0"/>
              </a:rPr>
              <a:t> for training.</a:t>
            </a:r>
          </a:p>
          <a:p>
            <a:pPr marL="0" indent="0" algn="just">
              <a:spcAft>
                <a:spcPts val="775"/>
              </a:spcAft>
              <a:buNone/>
            </a:pPr>
            <a:endParaRPr lang="en-GB" sz="1800" dirty="0">
              <a:latin typeface="Cambria" panose="020405030504060302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CED7F-4EFC-1A4E-23C7-73DCB42CEF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540863-1496-E51C-2A3B-1E729102FBAA}"/>
              </a:ext>
            </a:extLst>
          </p:cNvPr>
          <p:cNvSpPr>
            <a:spLocks noGrp="1"/>
          </p:cNvSpPr>
          <p:nvPr>
            <p:ph type="title"/>
          </p:nvPr>
        </p:nvSpPr>
        <p:spPr/>
        <p:txBody>
          <a:bodyPr/>
          <a:lstStyle/>
          <a:p>
            <a:r>
              <a:rPr lang="en-GB" dirty="0"/>
              <a:t>Proposed Method</a:t>
            </a:r>
          </a:p>
        </p:txBody>
      </p:sp>
      <p:sp>
        <p:nvSpPr>
          <p:cNvPr id="3" name="Content Placeholder 2">
            <a:extLst>
              <a:ext uri="{FF2B5EF4-FFF2-40B4-BE49-F238E27FC236}">
                <a16:creationId xmlns:a16="http://schemas.microsoft.com/office/drawing/2014/main" id="{3985FE0D-17B2-5CD4-7CB6-0B806AA4410A}"/>
              </a:ext>
            </a:extLst>
          </p:cNvPr>
          <p:cNvSpPr>
            <a:spLocks noGrp="1"/>
          </p:cNvSpPr>
          <p:nvPr>
            <p:ph idx="1"/>
          </p:nvPr>
        </p:nvSpPr>
        <p:spPr/>
        <p:txBody>
          <a:bodyPr>
            <a:noAutofit/>
          </a:bodyPr>
          <a:lstStyle/>
          <a:p>
            <a:pPr marL="0" indent="0" algn="l">
              <a:lnSpc>
                <a:spcPts val="1170"/>
              </a:lnSpc>
              <a:spcBef>
                <a:spcPts val="375"/>
              </a:spcBef>
              <a:spcAft>
                <a:spcPts val="775"/>
              </a:spcAft>
              <a:buNone/>
            </a:pPr>
            <a:r>
              <a:rPr lang="en-IN" sz="1800" b="1" i="0" u="none" strike="noStrike" dirty="0">
                <a:solidFill>
                  <a:srgbClr val="000000"/>
                </a:solidFill>
                <a:effectLst/>
                <a:latin typeface="Cambria" panose="02040503050406030204" pitchFamily="18" charset="0"/>
              </a:rPr>
              <a:t>Evaluation Metrics:</a:t>
            </a:r>
            <a:endParaRPr lang="en-IN" sz="1800" b="0" i="0" u="none" strike="noStrike" dirty="0">
              <a:solidFill>
                <a:srgbClr val="000000"/>
              </a:solidFill>
              <a:effectLst/>
              <a:latin typeface="Cambria" panose="02040503050406030204" pitchFamily="18" charset="0"/>
            </a:endParaRPr>
          </a:p>
          <a:p>
            <a:pPr marL="400050" lvl="1" indent="0">
              <a:lnSpc>
                <a:spcPts val="1080"/>
              </a:lnSpc>
              <a:spcBef>
                <a:spcPts val="375"/>
              </a:spcBef>
              <a:spcAft>
                <a:spcPts val="775"/>
              </a:spcAft>
              <a:buNone/>
            </a:pPr>
            <a:r>
              <a:rPr lang="en-IN" sz="1800" b="0" i="0" u="none" strike="noStrike" dirty="0">
                <a:solidFill>
                  <a:srgbClr val="000000"/>
                </a:solidFill>
                <a:effectLst/>
                <a:latin typeface="Cambria" panose="02040503050406030204" pitchFamily="18" charset="0"/>
              </a:rPr>
              <a:t>• </a:t>
            </a:r>
            <a:r>
              <a:rPr lang="en-IN" sz="1600" b="1" i="0" u="none" strike="noStrike" dirty="0">
                <a:solidFill>
                  <a:srgbClr val="000000"/>
                </a:solidFill>
                <a:effectLst/>
                <a:latin typeface="Cambria" panose="02040503050406030204" pitchFamily="18" charset="0"/>
              </a:rPr>
              <a:t>Exact Match (EM):</a:t>
            </a:r>
            <a:r>
              <a:rPr lang="en-IN" sz="1600" b="0" i="0" u="none" strike="noStrike" dirty="0">
                <a:solidFill>
                  <a:srgbClr val="000000"/>
                </a:solidFill>
                <a:effectLst/>
                <a:latin typeface="Cambria" panose="02040503050406030204" pitchFamily="18" charset="0"/>
              </a:rPr>
              <a:t> Match predicted answer with ground truth.</a:t>
            </a:r>
          </a:p>
          <a:p>
            <a:pPr marL="400050" lvl="1" indent="0">
              <a:lnSpc>
                <a:spcPts val="1080"/>
              </a:lnSpc>
              <a:spcBef>
                <a:spcPts val="375"/>
              </a:spcBef>
              <a:spcAft>
                <a:spcPts val="775"/>
              </a:spcAft>
              <a:buNone/>
            </a:pPr>
            <a:r>
              <a:rPr lang="en-IN" sz="1600" b="0" i="0" u="none" strike="noStrike" dirty="0">
                <a:solidFill>
                  <a:srgbClr val="000000"/>
                </a:solidFill>
                <a:effectLst/>
                <a:latin typeface="Cambria" panose="02040503050406030204" pitchFamily="18" charset="0"/>
              </a:rPr>
              <a:t>• </a:t>
            </a:r>
            <a:r>
              <a:rPr lang="en-IN" sz="1600" b="1" i="0" u="none" strike="noStrike" dirty="0">
                <a:solidFill>
                  <a:srgbClr val="000000"/>
                </a:solidFill>
                <a:effectLst/>
                <a:latin typeface="Cambria" panose="02040503050406030204" pitchFamily="18" charset="0"/>
              </a:rPr>
              <a:t>Semantic Answer Similarity (SAS):</a:t>
            </a:r>
            <a:r>
              <a:rPr lang="en-IN" sz="1600" b="0" i="0" u="none" strike="noStrike" dirty="0">
                <a:solidFill>
                  <a:srgbClr val="000000"/>
                </a:solidFill>
                <a:effectLst/>
                <a:latin typeface="Cambria" panose="02040503050406030204" pitchFamily="18" charset="0"/>
              </a:rPr>
              <a:t> Use embeddings to measure similarity.</a:t>
            </a:r>
          </a:p>
          <a:p>
            <a:pPr marL="0" indent="0" algn="l">
              <a:lnSpc>
                <a:spcPts val="1080"/>
              </a:lnSpc>
              <a:spcBef>
                <a:spcPts val="375"/>
              </a:spcBef>
              <a:spcAft>
                <a:spcPts val="775"/>
              </a:spcAft>
              <a:buNone/>
            </a:pPr>
            <a:endParaRPr lang="en-IN" sz="1800" b="0" i="0" u="none" strike="noStrike" dirty="0">
              <a:solidFill>
                <a:srgbClr val="000000"/>
              </a:solidFill>
              <a:effectLst/>
              <a:latin typeface="Cambria" panose="02040503050406030204" pitchFamily="18" charset="0"/>
            </a:endParaRPr>
          </a:p>
          <a:p>
            <a:pPr marL="0" indent="0" algn="l">
              <a:lnSpc>
                <a:spcPts val="1170"/>
              </a:lnSpc>
              <a:spcBef>
                <a:spcPts val="375"/>
              </a:spcBef>
              <a:spcAft>
                <a:spcPts val="775"/>
              </a:spcAft>
              <a:buNone/>
            </a:pPr>
            <a:r>
              <a:rPr lang="en-IN" sz="1800" b="1" i="0" u="none" strike="noStrike" dirty="0">
                <a:solidFill>
                  <a:srgbClr val="000000"/>
                </a:solidFill>
                <a:effectLst/>
                <a:latin typeface="Cambria" panose="02040503050406030204" pitchFamily="18" charset="0"/>
              </a:rPr>
              <a:t>Tools Used:</a:t>
            </a:r>
            <a:endParaRPr lang="en-IN" sz="1800" b="0" i="0" u="none" strike="noStrike" dirty="0">
              <a:solidFill>
                <a:srgbClr val="000000"/>
              </a:solidFill>
              <a:effectLst/>
              <a:latin typeface="Cambria" panose="02040503050406030204" pitchFamily="18" charset="0"/>
            </a:endParaRPr>
          </a:p>
          <a:p>
            <a:pPr marL="400050" lvl="1" indent="0">
              <a:lnSpc>
                <a:spcPts val="1080"/>
              </a:lnSpc>
              <a:spcBef>
                <a:spcPts val="375"/>
              </a:spcBef>
              <a:spcAft>
                <a:spcPts val="775"/>
              </a:spcAft>
              <a:buNone/>
            </a:pPr>
            <a:r>
              <a:rPr lang="en-IN" sz="1800" b="0" i="0" u="none" strike="noStrike" dirty="0">
                <a:solidFill>
                  <a:srgbClr val="000000"/>
                </a:solidFill>
                <a:effectLst/>
                <a:latin typeface="Cambria" panose="02040503050406030204" pitchFamily="18" charset="0"/>
              </a:rPr>
              <a:t>• </a:t>
            </a:r>
            <a:r>
              <a:rPr lang="en-IN" sz="1600" b="1" i="0" u="none" strike="noStrike" dirty="0">
                <a:solidFill>
                  <a:srgbClr val="000000"/>
                </a:solidFill>
                <a:effectLst/>
                <a:latin typeface="Cambria" panose="02040503050406030204" pitchFamily="18" charset="0"/>
              </a:rPr>
              <a:t>Hugging Face Transformers</a:t>
            </a:r>
            <a:r>
              <a:rPr lang="en-IN" sz="1600" b="0" i="0" u="none" strike="noStrike" dirty="0">
                <a:solidFill>
                  <a:srgbClr val="000000"/>
                </a:solidFill>
                <a:effectLst/>
                <a:latin typeface="Cambria" panose="02040503050406030204" pitchFamily="18" charset="0"/>
              </a:rPr>
              <a:t> – Tokenization, models.</a:t>
            </a:r>
          </a:p>
          <a:p>
            <a:pPr marL="400050" lvl="1" indent="0">
              <a:lnSpc>
                <a:spcPts val="1080"/>
              </a:lnSpc>
              <a:spcBef>
                <a:spcPts val="375"/>
              </a:spcBef>
              <a:spcAft>
                <a:spcPts val="775"/>
              </a:spcAft>
              <a:buNone/>
            </a:pPr>
            <a:r>
              <a:rPr lang="en-IN" sz="1600" b="0" i="0" u="none" strike="noStrike" dirty="0">
                <a:solidFill>
                  <a:srgbClr val="000000"/>
                </a:solidFill>
                <a:effectLst/>
                <a:latin typeface="Cambria" panose="02040503050406030204" pitchFamily="18" charset="0"/>
              </a:rPr>
              <a:t>• </a:t>
            </a:r>
            <a:r>
              <a:rPr lang="en-IN" sz="1600" b="1" i="0" u="none" strike="noStrike" dirty="0" err="1">
                <a:solidFill>
                  <a:srgbClr val="000000"/>
                </a:solidFill>
                <a:effectLst/>
                <a:latin typeface="Cambria" panose="02040503050406030204" pitchFamily="18" charset="0"/>
              </a:rPr>
              <a:t>PyTorch</a:t>
            </a:r>
            <a:r>
              <a:rPr lang="en-IN" sz="1600" b="0" i="0" u="none" strike="noStrike" dirty="0">
                <a:solidFill>
                  <a:srgbClr val="000000"/>
                </a:solidFill>
                <a:effectLst/>
                <a:latin typeface="Cambria" panose="02040503050406030204" pitchFamily="18" charset="0"/>
              </a:rPr>
              <a:t> – Training and inference.</a:t>
            </a:r>
          </a:p>
          <a:p>
            <a:pPr marL="400050" lvl="1" indent="0">
              <a:lnSpc>
                <a:spcPts val="1080"/>
              </a:lnSpc>
              <a:spcBef>
                <a:spcPts val="375"/>
              </a:spcBef>
              <a:spcAft>
                <a:spcPts val="775"/>
              </a:spcAft>
              <a:buNone/>
            </a:pPr>
            <a:r>
              <a:rPr lang="en-IN" sz="1600" b="0" i="0" u="none" strike="noStrike" dirty="0">
                <a:solidFill>
                  <a:srgbClr val="000000"/>
                </a:solidFill>
                <a:effectLst/>
                <a:latin typeface="Cambria" panose="02040503050406030204" pitchFamily="18" charset="0"/>
              </a:rPr>
              <a:t>• </a:t>
            </a:r>
            <a:r>
              <a:rPr lang="en-IN" sz="1600" b="1" i="0" u="none" strike="noStrike" dirty="0">
                <a:solidFill>
                  <a:srgbClr val="000000"/>
                </a:solidFill>
                <a:effectLst/>
                <a:latin typeface="Cambria" panose="02040503050406030204" pitchFamily="18" charset="0"/>
              </a:rPr>
              <a:t>Sentence Transformers</a:t>
            </a:r>
            <a:r>
              <a:rPr lang="en-IN" sz="1600" b="0" i="0" u="none" strike="noStrike" dirty="0">
                <a:solidFill>
                  <a:srgbClr val="000000"/>
                </a:solidFill>
                <a:effectLst/>
                <a:latin typeface="Cambria" panose="02040503050406030204" pitchFamily="18" charset="0"/>
              </a:rPr>
              <a:t> – SAS evaluation.</a:t>
            </a:r>
          </a:p>
          <a:p>
            <a:pPr marL="400050" lvl="1" indent="0">
              <a:lnSpc>
                <a:spcPts val="1080"/>
              </a:lnSpc>
              <a:spcBef>
                <a:spcPts val="375"/>
              </a:spcBef>
              <a:spcAft>
                <a:spcPts val="775"/>
              </a:spcAft>
              <a:buNone/>
            </a:pPr>
            <a:r>
              <a:rPr lang="en-IN" sz="1600" b="0" i="0" u="none" strike="noStrike" dirty="0">
                <a:solidFill>
                  <a:srgbClr val="000000"/>
                </a:solidFill>
                <a:effectLst/>
                <a:latin typeface="Cambria" panose="02040503050406030204" pitchFamily="18" charset="0"/>
              </a:rPr>
              <a:t>• </a:t>
            </a:r>
            <a:r>
              <a:rPr lang="en-IN" sz="1600" b="1" i="0" u="none" strike="noStrike" dirty="0">
                <a:solidFill>
                  <a:srgbClr val="000000"/>
                </a:solidFill>
                <a:effectLst/>
                <a:latin typeface="Cambria" panose="02040503050406030204" pitchFamily="18" charset="0"/>
              </a:rPr>
              <a:t>Pandas</a:t>
            </a:r>
            <a:r>
              <a:rPr lang="en-IN" sz="1600" b="0" i="0" u="none" strike="noStrike" dirty="0">
                <a:solidFill>
                  <a:srgbClr val="000000"/>
                </a:solidFill>
                <a:effectLst/>
                <a:latin typeface="Cambria" panose="02040503050406030204" pitchFamily="18" charset="0"/>
              </a:rPr>
              <a:t> – Data handling.</a:t>
            </a:r>
          </a:p>
          <a:p>
            <a:pPr marL="0" indent="0" algn="l">
              <a:lnSpc>
                <a:spcPts val="1080"/>
              </a:lnSpc>
              <a:spcBef>
                <a:spcPts val="375"/>
              </a:spcBef>
              <a:spcAft>
                <a:spcPts val="775"/>
              </a:spcAft>
              <a:buNone/>
            </a:pPr>
            <a:endParaRPr lang="en-IN" sz="1800" b="0" i="0" u="none" strike="noStrike" dirty="0">
              <a:solidFill>
                <a:srgbClr val="000000"/>
              </a:solidFill>
              <a:effectLst/>
              <a:latin typeface="Cambria" panose="02040503050406030204" pitchFamily="18" charset="0"/>
            </a:endParaRPr>
          </a:p>
          <a:p>
            <a:pPr marL="0" indent="0" algn="l">
              <a:lnSpc>
                <a:spcPts val="1170"/>
              </a:lnSpc>
              <a:spcBef>
                <a:spcPts val="375"/>
              </a:spcBef>
              <a:spcAft>
                <a:spcPts val="775"/>
              </a:spcAft>
              <a:buNone/>
            </a:pPr>
            <a:r>
              <a:rPr lang="en-IN" sz="1800" b="1" i="0" u="none" strike="noStrike" dirty="0">
                <a:solidFill>
                  <a:srgbClr val="000000"/>
                </a:solidFill>
                <a:effectLst/>
                <a:latin typeface="Cambria" panose="02040503050406030204" pitchFamily="18" charset="0"/>
              </a:rPr>
              <a:t>Summary:</a:t>
            </a:r>
            <a:endParaRPr lang="en-IN" sz="1800" b="0" i="0" u="none" strike="noStrike" dirty="0">
              <a:solidFill>
                <a:srgbClr val="000000"/>
              </a:solidFill>
              <a:effectLst/>
              <a:latin typeface="Cambria" panose="02040503050406030204" pitchFamily="18" charset="0"/>
            </a:endParaRPr>
          </a:p>
          <a:p>
            <a:pPr marL="0" indent="0" algn="l">
              <a:lnSpc>
                <a:spcPts val="1080"/>
              </a:lnSpc>
              <a:spcBef>
                <a:spcPts val="375"/>
              </a:spcBef>
              <a:spcAft>
                <a:spcPts val="775"/>
              </a:spcAft>
              <a:buNone/>
            </a:pPr>
            <a:r>
              <a:rPr lang="en-IN" sz="1800" b="0" i="0" u="none" strike="noStrike" dirty="0">
                <a:solidFill>
                  <a:srgbClr val="000000"/>
                </a:solidFill>
                <a:effectLst/>
                <a:latin typeface="Cambria" panose="02040503050406030204" pitchFamily="18" charset="0"/>
              </a:rPr>
              <a:t>This approach ensures efficient extraction of cause-effect relationships in financial documents using </a:t>
            </a:r>
            <a:r>
              <a:rPr lang="en-IN" sz="1800" b="1" i="0" u="none" strike="noStrike" dirty="0">
                <a:solidFill>
                  <a:srgbClr val="000000"/>
                </a:solidFill>
                <a:effectLst/>
                <a:latin typeface="Cambria" panose="02040503050406030204" pitchFamily="18" charset="0"/>
              </a:rPr>
              <a:t>BERT</a:t>
            </a:r>
          </a:p>
          <a:p>
            <a:pPr marL="0" indent="0" algn="l">
              <a:lnSpc>
                <a:spcPts val="1080"/>
              </a:lnSpc>
              <a:spcBef>
                <a:spcPts val="375"/>
              </a:spcBef>
              <a:spcAft>
                <a:spcPts val="775"/>
              </a:spcAft>
              <a:buNone/>
            </a:pPr>
            <a:r>
              <a:rPr lang="en-IN" sz="1800" b="1" i="0" u="none" strike="noStrike" dirty="0">
                <a:solidFill>
                  <a:srgbClr val="000000"/>
                </a:solidFill>
                <a:effectLst/>
                <a:latin typeface="Cambria" panose="02040503050406030204" pitchFamily="18" charset="0"/>
              </a:rPr>
              <a:t>tokenization</a:t>
            </a:r>
            <a:r>
              <a:rPr lang="en-IN" sz="1800" b="0" i="0" u="none" strike="noStrike" dirty="0">
                <a:solidFill>
                  <a:srgbClr val="000000"/>
                </a:solidFill>
                <a:effectLst/>
                <a:latin typeface="Cambria" panose="02040503050406030204" pitchFamily="18" charset="0"/>
              </a:rPr>
              <a:t> and </a:t>
            </a:r>
            <a:r>
              <a:rPr lang="en-IN" sz="1800" b="1" i="0" u="none" strike="noStrike" dirty="0">
                <a:solidFill>
                  <a:srgbClr val="000000"/>
                </a:solidFill>
                <a:effectLst/>
                <a:latin typeface="Cambria" panose="02040503050406030204" pitchFamily="18" charset="0"/>
              </a:rPr>
              <a:t>transformer models</a:t>
            </a:r>
            <a:r>
              <a:rPr lang="en-IN" sz="1800" b="0" i="0" u="none" strike="noStrike" dirty="0">
                <a:solidFill>
                  <a:srgbClr val="000000"/>
                </a:solidFill>
                <a:effectLst/>
                <a:latin typeface="Cambria" panose="02040503050406030204" pitchFamily="18" charset="0"/>
              </a:rPr>
              <a:t>.</a:t>
            </a:r>
          </a:p>
        </p:txBody>
      </p:sp>
    </p:spTree>
    <p:extLst>
      <p:ext uri="{BB962C8B-B14F-4D97-AF65-F5344CB8AC3E}">
        <p14:creationId xmlns:p14="http://schemas.microsoft.com/office/powerpoint/2010/main" val="289501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62000" y="1304193"/>
            <a:ext cx="10668000" cy="5720148"/>
          </a:xfrm>
        </p:spPr>
        <p:txBody>
          <a:bodyPr vert="horz" lIns="91440" tIns="45720" rIns="91440" bIns="45720" rtlCol="0">
            <a:noAutofit/>
          </a:bodyPr>
          <a:lstStyle/>
          <a:p>
            <a:pPr algn="just">
              <a:lnSpc>
                <a:spcPct val="150000"/>
              </a:lnSpc>
            </a:pPr>
            <a:r>
              <a:rPr lang="en-US" sz="1800" dirty="0">
                <a:effectLst/>
                <a:latin typeface="Cambria" panose="02040503050406030204" pitchFamily="18" charset="0"/>
                <a:ea typeface="Calibri" panose="020F0502020204030204" pitchFamily="34" charset="0"/>
                <a:cs typeface="Cordia New" panose="020B0304020202020204" pitchFamily="34" charset="-34"/>
              </a:rPr>
              <a:t>The goal is to improve causal extraction by leveraging Universal Dependencies and hint expressions to capture syntactic and semantic details, tackling challenges like context sensitivity, polysemy, and implicit causation, with uses in event analysis and finance. </a:t>
            </a:r>
            <a:r>
              <a:rPr lang="en-IN" sz="1800" b="1" dirty="0">
                <a:effectLst/>
                <a:latin typeface="Cambria" panose="02040503050406030204" pitchFamily="18" charset="0"/>
                <a:ea typeface="Calibri" panose="020F0502020204030204" pitchFamily="34" charset="0"/>
                <a:cs typeface="Cordia New" panose="020B0304020202020204" pitchFamily="34" charset="-34"/>
              </a:rPr>
              <a:t>[4] [5] [6] [8]</a:t>
            </a:r>
            <a:r>
              <a:rPr lang="en-IN" sz="1800" dirty="0">
                <a:effectLst/>
                <a:latin typeface="Cambria" panose="02040503050406030204" pitchFamily="18" charset="0"/>
              </a:rPr>
              <a:t> </a:t>
            </a:r>
          </a:p>
          <a:p>
            <a:pPr algn="just">
              <a:lnSpc>
                <a:spcPct val="150000"/>
              </a:lnSpc>
            </a:pPr>
            <a:endParaRPr lang="en-IN" sz="1800" kern="100" dirty="0">
              <a:latin typeface="Cambria" panose="02040503050406030204" pitchFamily="18" charset="0"/>
              <a:ea typeface="Calibri" panose="020F0502020204030204" pitchFamily="34" charset="0"/>
              <a:cs typeface="Calibri" panose="020F0502020204030204" pitchFamily="34" charset="0"/>
            </a:endParaRPr>
          </a:p>
          <a:p>
            <a:pPr algn="just">
              <a:lnSpc>
                <a:spcPct val="150000"/>
              </a:lnSpc>
            </a:pPr>
            <a:r>
              <a:rPr lang="en-IN" sz="1800" kern="100" dirty="0">
                <a:effectLst/>
                <a:latin typeface="Cambria" panose="02040503050406030204" pitchFamily="18" charset="0"/>
                <a:ea typeface="Calibri" panose="020F0502020204030204" pitchFamily="34" charset="0"/>
                <a:cs typeface="Calibri" panose="020F0502020204030204" pitchFamily="34" charset="0"/>
              </a:rPr>
              <a:t>This project aims to enhance the identification of implicit causal interactions by addressing challenges in detecting latent links, improving models like BERT, and developing better methods.</a:t>
            </a:r>
            <a:r>
              <a:rPr lang="en-IN" sz="1800" kern="100" dirty="0">
                <a:effectLst/>
                <a:latin typeface="Cambria" panose="02040503050406030204" pitchFamily="18" charset="0"/>
                <a:ea typeface="Calibri" panose="020F0502020204030204" pitchFamily="34" charset="0"/>
                <a:cs typeface="Segoe UI Symbol" panose="020B0502040204020203" pitchFamily="34" charset="0"/>
              </a:rPr>
              <a:t> </a:t>
            </a:r>
            <a:r>
              <a:rPr lang="en-IN" sz="1800" b="1" kern="100" dirty="0">
                <a:effectLst/>
                <a:latin typeface="Cambria" panose="02040503050406030204" pitchFamily="18" charset="0"/>
                <a:ea typeface="Calibri" panose="020F0502020204030204" pitchFamily="34" charset="0"/>
                <a:cs typeface="Cordia New" panose="020B0304020202020204" pitchFamily="34" charset="-34"/>
              </a:rPr>
              <a:t>[12]</a:t>
            </a:r>
            <a:endParaRPr lang="en-IN" sz="1800" b="1" kern="100" dirty="0">
              <a:latin typeface="Cambria" panose="02040503050406030204" pitchFamily="18" charset="0"/>
              <a:ea typeface="Calibri" panose="020F0502020204030204" pitchFamily="34" charset="0"/>
              <a:cs typeface="Cordia New" panose="020B0304020202020204" pitchFamily="34" charset="-34"/>
            </a:endParaRPr>
          </a:p>
          <a:p>
            <a:pPr algn="just">
              <a:lnSpc>
                <a:spcPct val="150000"/>
              </a:lnSpc>
            </a:pPr>
            <a:endParaRPr lang="en-IN" sz="1800" b="1" kern="100" dirty="0">
              <a:effectLst/>
              <a:latin typeface="Cambria" panose="02040503050406030204" pitchFamily="18" charset="0"/>
              <a:ea typeface="Calibri" panose="020F0502020204030204" pitchFamily="34" charset="0"/>
              <a:cs typeface="Cordia New" panose="020B0304020202020204" pitchFamily="34" charset="-34"/>
            </a:endParaRPr>
          </a:p>
          <a:p>
            <a:pPr algn="just">
              <a:lnSpc>
                <a:spcPct val="150000"/>
              </a:lnSpc>
            </a:pPr>
            <a:r>
              <a:rPr lang="en-IN" sz="1800" kern="100" dirty="0">
                <a:effectLst/>
                <a:latin typeface="Cambria" panose="02040503050406030204" pitchFamily="18" charset="0"/>
                <a:ea typeface="Calibri" panose="020F0502020204030204" pitchFamily="34" charset="0"/>
                <a:cs typeface="Cordia New" panose="020B0304020202020204" pitchFamily="34" charset="-34"/>
              </a:rPr>
              <a:t>The focus is on applying causal inference to financial texts by identifying cause-effect links, improving the interpretation of financial outcomes, and developing specialized NLP tools for causality detection. </a:t>
            </a:r>
            <a:r>
              <a:rPr lang="en-IN" sz="1800" b="1" kern="100" dirty="0">
                <a:effectLst/>
                <a:latin typeface="Cambria" panose="02040503050406030204" pitchFamily="18" charset="0"/>
                <a:ea typeface="Calibri" panose="020F0502020204030204" pitchFamily="34" charset="0"/>
                <a:cs typeface="Cordia New" panose="020B0304020202020204" pitchFamily="34" charset="-34"/>
              </a:rPr>
              <a:t>[1] [7] [8] [9]</a:t>
            </a:r>
            <a:endParaRPr lang="en-IN" sz="1800" kern="100" dirty="0">
              <a:effectLst/>
              <a:latin typeface="Cambria" panose="02040503050406030204" pitchFamily="18" charset="0"/>
              <a:ea typeface="Calibri" panose="020F0502020204030204" pitchFamily="34" charset="0"/>
              <a:cs typeface="Cordia New" panose="020B0304020202020204" pitchFamily="34" charset="-34"/>
            </a:endParaRPr>
          </a:p>
          <a:p>
            <a:pPr marL="0" indent="0" algn="just">
              <a:lnSpc>
                <a:spcPct val="150000"/>
              </a:lnSpc>
              <a:buNone/>
            </a:pPr>
            <a:endParaRPr lang="en-IN" sz="1800" kern="100" dirty="0">
              <a:latin typeface="Cambria" panose="02040503050406030204" pitchFamily="18" charset="0"/>
              <a:cs typeface="Times New Roman" panose="02020603050405020304" pitchFamily="18" charset="0"/>
            </a:endParaRPr>
          </a:p>
          <a:p>
            <a:pPr algn="just">
              <a:lnSpc>
                <a:spcPct val="150000"/>
              </a:lnSpc>
            </a:pPr>
            <a:endParaRPr lang="en-GB" sz="1800" kern="100"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AFC3A-4A94-8B04-01D5-438924BB0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374737-61FB-6119-9827-AA71E0C0FDA7}"/>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0DEA9CAA-037B-5401-E6B2-D5382F6BCC84}"/>
              </a:ext>
            </a:extLst>
          </p:cNvPr>
          <p:cNvSpPr>
            <a:spLocks noGrp="1"/>
          </p:cNvSpPr>
          <p:nvPr>
            <p:ph idx="1"/>
          </p:nvPr>
        </p:nvSpPr>
        <p:spPr>
          <a:xfrm>
            <a:off x="812800" y="1318703"/>
            <a:ext cx="10668000" cy="3836772"/>
          </a:xfrm>
        </p:spPr>
        <p:txBody>
          <a:bodyPr>
            <a:normAutofit/>
          </a:bodyPr>
          <a:lstStyle/>
          <a:p>
            <a:pPr algn="just">
              <a:lnSpc>
                <a:spcPct val="150000"/>
              </a:lnSpc>
              <a:spcAft>
                <a:spcPts val="800"/>
              </a:spcAft>
              <a:buSzPct val="107000"/>
            </a:pPr>
            <a:r>
              <a:rPr lang="en-IN" sz="1800" kern="100" dirty="0">
                <a:latin typeface="Cambria" panose="02040503050406030204" pitchFamily="18" charset="0"/>
                <a:ea typeface="Calibri" panose="020F0502020204030204" pitchFamily="34" charset="0"/>
                <a:cs typeface="Cordia New" panose="020B0304020202020204" pitchFamily="34" charset="-34"/>
              </a:rPr>
              <a:t>T</a:t>
            </a:r>
            <a:r>
              <a:rPr lang="en-IN" sz="1800" kern="100" dirty="0">
                <a:effectLst/>
                <a:latin typeface="Cambria" panose="02040503050406030204" pitchFamily="18" charset="0"/>
                <a:ea typeface="Calibri" panose="020F0502020204030204" pitchFamily="34" charset="0"/>
                <a:cs typeface="Cordia New" panose="020B0304020202020204" pitchFamily="34" charset="-34"/>
              </a:rPr>
              <a:t>he aim is to explore </a:t>
            </a:r>
            <a:r>
              <a:rPr lang="en-IN" sz="1800" b="1" kern="100" dirty="0">
                <a:effectLst/>
                <a:latin typeface="Cambria" panose="02040503050406030204" pitchFamily="18" charset="0"/>
                <a:ea typeface="Calibri" panose="020F0502020204030204" pitchFamily="34" charset="0"/>
                <a:cs typeface="Cordia New" panose="020B0304020202020204" pitchFamily="34" charset="-34"/>
              </a:rPr>
              <a:t>causal inference</a:t>
            </a:r>
            <a:r>
              <a:rPr lang="en-IN" sz="1800" kern="100" dirty="0">
                <a:effectLst/>
                <a:latin typeface="Cambria" panose="02040503050406030204" pitchFamily="18" charset="0"/>
                <a:ea typeface="Calibri" panose="020F0502020204030204" pitchFamily="34" charset="0"/>
                <a:cs typeface="Cordia New" panose="020B0304020202020204" pitchFamily="34" charset="-34"/>
              </a:rPr>
              <a:t> in sectors like banking and insurance by evaluating the effects of economic policies and external shocks on markets, offering clearer insights into financial interactions and aiding informed decision-making.</a:t>
            </a:r>
            <a:r>
              <a:rPr lang="en-IN" sz="1800" b="1" kern="0" dirty="0">
                <a:effectLst/>
                <a:latin typeface="Cambria" panose="02040503050406030204" pitchFamily="18" charset="0"/>
                <a:ea typeface="Calibri" panose="020F0502020204030204" pitchFamily="34" charset="0"/>
                <a:cs typeface="Cordia New" panose="020B0304020202020204" pitchFamily="34" charset="-34"/>
              </a:rPr>
              <a:t> [3] [11]</a:t>
            </a:r>
            <a:endParaRPr lang="en-IN" sz="1800" b="1" kern="100" dirty="0">
              <a:effectLst/>
              <a:latin typeface="Cambria" panose="02040503050406030204" pitchFamily="18" charset="0"/>
              <a:ea typeface="Calibri" panose="020F0502020204030204" pitchFamily="34" charset="0"/>
              <a:cs typeface="Times New Roman" panose="02020603050405020304" pitchFamily="18" charset="0"/>
            </a:endParaRPr>
          </a:p>
          <a:p>
            <a:pPr algn="just">
              <a:lnSpc>
                <a:spcPct val="150000"/>
              </a:lnSpc>
              <a:spcAft>
                <a:spcPts val="800"/>
              </a:spcAft>
              <a:buSzPct val="107000"/>
            </a:pPr>
            <a:endParaRPr lang="en-IN" sz="1800" b="1" kern="100" dirty="0">
              <a:effectLst/>
              <a:latin typeface="Cambria" panose="02040503050406030204" pitchFamily="18" charset="0"/>
              <a:ea typeface="Calibri" panose="020F0502020204030204" pitchFamily="34" charset="0"/>
              <a:cs typeface="Times New Roman" panose="02020603050405020304" pitchFamily="18" charset="0"/>
            </a:endParaRPr>
          </a:p>
          <a:p>
            <a:pPr algn="just">
              <a:lnSpc>
                <a:spcPct val="150000"/>
              </a:lnSpc>
              <a:spcAft>
                <a:spcPts val="800"/>
              </a:spcAft>
              <a:buSzPct val="107000"/>
            </a:pPr>
            <a:r>
              <a:rPr lang="en-IN" sz="1800" kern="100" dirty="0">
                <a:effectLst/>
                <a:latin typeface="Cambria" panose="02040503050406030204" pitchFamily="18" charset="0"/>
                <a:ea typeface="Calibri" panose="020F0502020204030204" pitchFamily="34" charset="0"/>
                <a:cs typeface="Cordia New" panose="020B0304020202020204" pitchFamily="34" charset="-34"/>
              </a:rPr>
              <a:t>The goal is to develop a generative AI system for Financial Causality Detection to identify and explain cause-effect relationships in English and Spanish datasets, improving methods to detect causal links between financial news and stock market performance, and testing its applicability in real-world trading.</a:t>
            </a:r>
            <a:r>
              <a:rPr lang="en-IN" sz="1800" b="1" kern="100" dirty="0">
                <a:effectLst/>
                <a:latin typeface="Cambria" panose="02040503050406030204" pitchFamily="18" charset="0"/>
                <a:ea typeface="Calibri" panose="020F0502020204030204" pitchFamily="34" charset="0"/>
                <a:cs typeface="Cordia New" panose="020B0304020202020204" pitchFamily="34" charset="-34"/>
              </a:rPr>
              <a:t> [1] [2] [3] [9]</a:t>
            </a:r>
            <a:endParaRPr lang="en-IN" sz="1800" kern="100" dirty="0">
              <a:effectLst/>
              <a:latin typeface="Cambria" panose="02040503050406030204" pitchFamily="18" charset="0"/>
              <a:ea typeface="Calibri" panose="020F0502020204030204" pitchFamily="34" charset="0"/>
              <a:cs typeface="Cordia New" panose="020B0304020202020204" pitchFamily="34" charset="-34"/>
            </a:endParaRPr>
          </a:p>
          <a:p>
            <a:pPr algn="just">
              <a:lnSpc>
                <a:spcPct val="150000"/>
              </a:lnSpc>
              <a:buSzPct val="107000"/>
            </a:pPr>
            <a:endParaRPr lang="en-IN" sz="1800" kern="100" dirty="0">
              <a:effectLst/>
              <a:latin typeface="Cambria" panose="02040503050406030204" pitchFamily="18" charset="0"/>
              <a:ea typeface="Calibri" panose="020F0502020204030204" pitchFamily="34" charset="0"/>
              <a:cs typeface="Times New Roman" panose="02020603050405020304" pitchFamily="18" charset="0"/>
            </a:endParaRPr>
          </a:p>
          <a:p>
            <a:pPr algn="just">
              <a:lnSpc>
                <a:spcPct val="150000"/>
              </a:lnSpc>
              <a:buSzPct val="107000"/>
            </a:pPr>
            <a:endParaRPr lang="en-GB" sz="1800" dirty="0">
              <a:latin typeface="Cambria" panose="02040503050406030204" pitchFamily="18" charset="0"/>
            </a:endParaRPr>
          </a:p>
        </p:txBody>
      </p:sp>
    </p:spTree>
    <p:extLst>
      <p:ext uri="{BB962C8B-B14F-4D97-AF65-F5344CB8AC3E}">
        <p14:creationId xmlns:p14="http://schemas.microsoft.com/office/powerpoint/2010/main" val="294472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pPr>
              <a:lnSpc>
                <a:spcPct val="150000"/>
              </a:lnSpc>
            </a:pPr>
            <a:r>
              <a:rPr lang="en-GB" dirty="0">
                <a:latin typeface="Cambria" panose="02040503050406030204" pitchFamily="18" charset="0"/>
              </a:rPr>
              <a:t>Data Preparation </a:t>
            </a:r>
          </a:p>
          <a:p>
            <a:pPr>
              <a:lnSpc>
                <a:spcPct val="150000"/>
              </a:lnSpc>
            </a:pPr>
            <a:r>
              <a:rPr lang="en-GB" dirty="0">
                <a:latin typeface="Cambria" panose="02040503050406030204" pitchFamily="18" charset="0"/>
              </a:rPr>
              <a:t>Data Splitting</a:t>
            </a:r>
          </a:p>
          <a:p>
            <a:pPr>
              <a:lnSpc>
                <a:spcPct val="150000"/>
              </a:lnSpc>
            </a:pPr>
            <a:r>
              <a:rPr lang="en-GB" dirty="0">
                <a:latin typeface="Cambria" panose="02040503050406030204" pitchFamily="18" charset="0"/>
              </a:rPr>
              <a:t>Tokenization using BERT</a:t>
            </a:r>
          </a:p>
          <a:p>
            <a:pPr>
              <a:lnSpc>
                <a:spcPct val="150000"/>
              </a:lnSpc>
            </a:pPr>
            <a:r>
              <a:rPr lang="en-GB" dirty="0">
                <a:latin typeface="Cambria" panose="02040503050406030204" pitchFamily="18" charset="0"/>
              </a:rPr>
              <a:t>Model Training</a:t>
            </a:r>
          </a:p>
          <a:p>
            <a:pPr>
              <a:lnSpc>
                <a:spcPct val="150000"/>
              </a:lnSpc>
            </a:pPr>
            <a:r>
              <a:rPr lang="en-GB" dirty="0">
                <a:latin typeface="Cambria" panose="02040503050406030204" pitchFamily="18" charset="0"/>
              </a:rPr>
              <a:t>Evaluation</a:t>
            </a:r>
          </a:p>
        </p:txBody>
      </p:sp>
    </p:spTree>
    <p:extLst>
      <p:ext uri="{BB962C8B-B14F-4D97-AF65-F5344CB8AC3E}">
        <p14:creationId xmlns:p14="http://schemas.microsoft.com/office/powerpoint/2010/main" val="2314944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8" name="Picture 7">
            <a:extLst>
              <a:ext uri="{FF2B5EF4-FFF2-40B4-BE49-F238E27FC236}">
                <a16:creationId xmlns:a16="http://schemas.microsoft.com/office/drawing/2014/main" id="{3BB9EF22-26D7-625F-836F-C48B2AA07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270" y="954790"/>
            <a:ext cx="1269460" cy="5356941"/>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4" name="Google Shape;115;p17">
            <a:extLst>
              <a:ext uri="{FF2B5EF4-FFF2-40B4-BE49-F238E27FC236}">
                <a16:creationId xmlns:a16="http://schemas.microsoft.com/office/drawing/2014/main" id="{1D2D8525-3594-5B52-F947-9D651F9D4B09}"/>
              </a:ext>
            </a:extLst>
          </p:cNvPr>
          <p:cNvSpPr txBox="1">
            <a:spLocks/>
          </p:cNvSpPr>
          <p:nvPr/>
        </p:nvSpPr>
        <p:spPr>
          <a:xfrm>
            <a:off x="812800" y="1143000"/>
            <a:ext cx="10668000" cy="4953000"/>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6200" indent="0" fontAlgn="base">
              <a:spcAft>
                <a:spcPts val="600"/>
              </a:spcAft>
              <a:buFont typeface="Arial" pitchFamily="34" charset="0"/>
              <a:buNone/>
            </a:pPr>
            <a:r>
              <a:rPr lang="en-US" sz="2000" dirty="0">
                <a:solidFill>
                  <a:srgbClr val="000000"/>
                </a:solidFill>
                <a:latin typeface="Cambria" panose="02040503050406030204" pitchFamily="18" charset="0"/>
              </a:rPr>
              <a:t>1. </a:t>
            </a:r>
            <a:r>
              <a:rPr lang="en-US" sz="2000" b="1" dirty="0">
                <a:solidFill>
                  <a:srgbClr val="000000"/>
                </a:solidFill>
                <a:latin typeface="Cambria" panose="02040503050406030204" pitchFamily="18" charset="0"/>
              </a:rPr>
              <a:t>Hardware Requirements:</a:t>
            </a:r>
            <a:r>
              <a:rPr lang="en-US" sz="2000" dirty="0">
                <a:solidFill>
                  <a:srgbClr val="000000"/>
                </a:solidFill>
                <a:latin typeface="Cambria" panose="02040503050406030204" pitchFamily="18" charset="0"/>
              </a:rPr>
              <a:t>​</a:t>
            </a:r>
            <a:endParaRPr lang="en-US" sz="2800" dirty="0">
              <a:solidFill>
                <a:srgbClr val="000000"/>
              </a:solidFill>
              <a:latin typeface="Segoe UI" panose="020B0502040204020203" pitchFamily="34" charset="0"/>
            </a:endParaRPr>
          </a:p>
          <a:p>
            <a:pPr fontAlgn="base">
              <a:spcAft>
                <a:spcPts val="600"/>
              </a:spcAft>
            </a:pPr>
            <a:r>
              <a:rPr lang="en-US" sz="2000" b="1" dirty="0">
                <a:solidFill>
                  <a:srgbClr val="000000"/>
                </a:solidFill>
                <a:latin typeface="Cambria" panose="02040503050406030204" pitchFamily="18" charset="0"/>
              </a:rPr>
              <a:t>CPU</a:t>
            </a:r>
            <a:r>
              <a:rPr lang="en-US" sz="2000" dirty="0">
                <a:solidFill>
                  <a:srgbClr val="000000"/>
                </a:solidFill>
                <a:latin typeface="Cambria" panose="02040503050406030204" pitchFamily="18" charset="0"/>
              </a:rPr>
              <a:t>: Multi-core processor (Intel i7/i9 or AMD Ryzen equivalent) for efficient parallel processing.​</a:t>
            </a:r>
            <a:endParaRPr lang="en-US" sz="2800" dirty="0">
              <a:solidFill>
                <a:srgbClr val="000000"/>
              </a:solidFill>
              <a:latin typeface="Arial" panose="020B0604020202020204" pitchFamily="34" charset="0"/>
            </a:endParaRPr>
          </a:p>
          <a:p>
            <a:pPr fontAlgn="base">
              <a:spcAft>
                <a:spcPts val="600"/>
              </a:spcAft>
            </a:pPr>
            <a:r>
              <a:rPr lang="en-US" sz="2000" b="1" dirty="0">
                <a:solidFill>
                  <a:srgbClr val="000000"/>
                </a:solidFill>
                <a:latin typeface="Cambria" panose="02040503050406030204" pitchFamily="18" charset="0"/>
              </a:rPr>
              <a:t>Memory (RAM)</a:t>
            </a:r>
            <a:r>
              <a:rPr lang="en-US" sz="2000" dirty="0">
                <a:solidFill>
                  <a:srgbClr val="000000"/>
                </a:solidFill>
                <a:latin typeface="Cambria" panose="02040503050406030204" pitchFamily="18" charset="0"/>
              </a:rPr>
              <a:t>: 32GB+ to handle large datasets and models.​</a:t>
            </a:r>
            <a:endParaRPr lang="en-US" sz="2800" dirty="0">
              <a:solidFill>
                <a:srgbClr val="000000"/>
              </a:solidFill>
              <a:latin typeface="Arial" panose="020B0604020202020204" pitchFamily="34" charset="0"/>
            </a:endParaRPr>
          </a:p>
          <a:p>
            <a:pPr fontAlgn="base">
              <a:spcAft>
                <a:spcPts val="600"/>
              </a:spcAft>
            </a:pPr>
            <a:r>
              <a:rPr lang="en-US" sz="2000" b="1" dirty="0">
                <a:solidFill>
                  <a:srgbClr val="000000"/>
                </a:solidFill>
                <a:latin typeface="Cambria" panose="02040503050406030204" pitchFamily="18" charset="0"/>
              </a:rPr>
              <a:t>Storage</a:t>
            </a:r>
            <a:r>
              <a:rPr lang="en-US" sz="2000" dirty="0">
                <a:solidFill>
                  <a:srgbClr val="000000"/>
                </a:solidFill>
                <a:latin typeface="Cambria" panose="02040503050406030204" pitchFamily="18" charset="0"/>
              </a:rPr>
              <a:t>: SSD (512GB or more) for fast data retrieval and processing.​</a:t>
            </a:r>
            <a:endParaRPr lang="en-US" sz="2800" dirty="0">
              <a:solidFill>
                <a:srgbClr val="000000"/>
              </a:solidFill>
              <a:latin typeface="Arial" panose="020B0604020202020204" pitchFamily="34" charset="0"/>
            </a:endParaRPr>
          </a:p>
          <a:p>
            <a:pPr fontAlgn="base">
              <a:spcAft>
                <a:spcPts val="600"/>
              </a:spcAft>
            </a:pPr>
            <a:r>
              <a:rPr lang="en-US" sz="2000" b="1" dirty="0">
                <a:solidFill>
                  <a:srgbClr val="000000"/>
                </a:solidFill>
                <a:latin typeface="Cambria" panose="02040503050406030204" pitchFamily="18" charset="0"/>
              </a:rPr>
              <a:t>Cloud Services</a:t>
            </a:r>
            <a:r>
              <a:rPr lang="en-US" sz="2000" dirty="0">
                <a:solidFill>
                  <a:srgbClr val="000000"/>
                </a:solidFill>
                <a:latin typeface="Cambria" panose="02040503050406030204" pitchFamily="18" charset="0"/>
              </a:rPr>
              <a:t>: Google </a:t>
            </a:r>
            <a:r>
              <a:rPr lang="en-US" sz="2000" dirty="0" err="1">
                <a:solidFill>
                  <a:srgbClr val="000000"/>
                </a:solidFill>
                <a:latin typeface="Cambria" panose="02040503050406030204" pitchFamily="18" charset="0"/>
              </a:rPr>
              <a:t>Colab</a:t>
            </a:r>
            <a:r>
              <a:rPr lang="en-US" sz="2000" dirty="0">
                <a:solidFill>
                  <a:srgbClr val="000000"/>
                </a:solidFill>
                <a:latin typeface="Cambria" panose="02040503050406030204" pitchFamily="18" charset="0"/>
              </a:rPr>
              <a:t>, Kaggle</a:t>
            </a:r>
            <a:br>
              <a:rPr lang="en-US" sz="1800" dirty="0">
                <a:solidFill>
                  <a:srgbClr val="000000"/>
                </a:solidFill>
                <a:latin typeface="Cambria" panose="02040503050406030204" pitchFamily="18" charset="0"/>
              </a:rPr>
            </a:br>
            <a:endParaRPr lang="en-US" dirty="0">
              <a:solidFill>
                <a:srgbClr val="000000"/>
              </a:solidFill>
              <a:latin typeface="Arial" panose="020B0604020202020204" pitchFamily="34" charset="0"/>
            </a:endParaRPr>
          </a:p>
          <a:p>
            <a:pPr indent="-190500" algn="just">
              <a:lnSpc>
                <a:spcPct val="200000"/>
              </a:lnSpc>
              <a:spcBef>
                <a:spcPts val="0"/>
              </a:spcBef>
              <a:buClr>
                <a:schemeClr val="dk1"/>
              </a:buClr>
              <a:buSzPct val="100000"/>
              <a:buFont typeface="Arial" pitchFamily="34" charse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Financial Causality Detection</a:t>
            </a:r>
            <a:endParaRPr lang="en-GB" dirty="0"/>
          </a:p>
        </p:txBody>
      </p:sp>
      <p:sp>
        <p:nvSpPr>
          <p:cNvPr id="3" name="Content Placeholder 2"/>
          <p:cNvSpPr>
            <a:spLocks noGrp="1"/>
          </p:cNvSpPr>
          <p:nvPr>
            <p:ph idx="1"/>
          </p:nvPr>
        </p:nvSpPr>
        <p:spPr>
          <a:xfrm>
            <a:off x="812800" y="1188156"/>
            <a:ext cx="10668000" cy="4952997"/>
          </a:xfrm>
        </p:spPr>
        <p:txBody>
          <a:bodyPr>
            <a:normAutofit/>
          </a:bodyPr>
          <a:lstStyle/>
          <a:p>
            <a:pPr algn="just">
              <a:lnSpc>
                <a:spcPct val="160000"/>
              </a:lnSpc>
              <a:spcAft>
                <a:spcPts val="600"/>
              </a:spcAft>
            </a:pPr>
            <a:r>
              <a:rPr lang="en-IN" sz="2000" b="1" dirty="0">
                <a:latin typeface="Cambria" panose="02040503050406030204" pitchFamily="18" charset="0"/>
              </a:rPr>
              <a:t>Significance of Financial Causality</a:t>
            </a:r>
            <a:r>
              <a:rPr lang="en-IN" sz="2000" dirty="0">
                <a:latin typeface="Cambria" panose="02040503050406030204" pitchFamily="18" charset="0"/>
              </a:rPr>
              <a:t>: In finance, even small events can trigger significant outcomes, making it critical to detect hidden drivers behind market trends, corporate actions, and economic changes​.</a:t>
            </a:r>
          </a:p>
          <a:p>
            <a:pPr algn="just">
              <a:lnSpc>
                <a:spcPct val="160000"/>
              </a:lnSpc>
              <a:spcAft>
                <a:spcPts val="600"/>
              </a:spcAft>
            </a:pPr>
            <a:r>
              <a:rPr lang="en-IN" sz="2000" b="1" dirty="0">
                <a:latin typeface="Cambria" panose="02040503050406030204" pitchFamily="18" charset="0"/>
              </a:rPr>
              <a:t>Challenges of Financial Language</a:t>
            </a:r>
            <a:r>
              <a:rPr lang="en-IN" sz="2000" dirty="0">
                <a:latin typeface="Cambria" panose="02040503050406030204" pitchFamily="18" charset="0"/>
              </a:rPr>
              <a:t>: Financial documents often include technical jargon, speculative statements, and nuanced phrasing, making causal links difficult to detect​.</a:t>
            </a:r>
          </a:p>
          <a:p>
            <a:pPr algn="just">
              <a:lnSpc>
                <a:spcPct val="160000"/>
              </a:lnSpc>
              <a:spcAft>
                <a:spcPts val="600"/>
              </a:spcAft>
            </a:pPr>
            <a:r>
              <a:rPr lang="en-IN" sz="2000" b="1" dirty="0">
                <a:latin typeface="Cambria" panose="02040503050406030204" pitchFamily="18" charset="0"/>
              </a:rPr>
              <a:t>Current Limitations</a:t>
            </a:r>
            <a:r>
              <a:rPr lang="en-IN" sz="2000" dirty="0">
                <a:latin typeface="Cambria" panose="02040503050406030204" pitchFamily="18" charset="0"/>
              </a:rPr>
              <a:t>: Traditional NLP models struggle with these complexities, as causal relationships are not always explicitly stated​.</a:t>
            </a:r>
            <a:endParaRPr lang="en-GB" sz="2000" dirty="0">
              <a:latin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497C5-D644-23C0-B7FD-BBD43E940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70335-8920-8046-2486-63A29C52E473}"/>
              </a:ext>
            </a:extLst>
          </p:cNvPr>
          <p:cNvSpPr>
            <a:spLocks noGrp="1"/>
          </p:cNvSpPr>
          <p:nvPr>
            <p:ph type="title"/>
          </p:nvPr>
        </p:nvSpPr>
        <p:spPr/>
        <p:txBody>
          <a:bodyPr/>
          <a:lstStyle/>
          <a:p>
            <a:r>
              <a:rPr lang="en-US" dirty="0"/>
              <a:t>Hardware/software components</a:t>
            </a:r>
            <a:endParaRPr lang="en-IN" dirty="0"/>
          </a:p>
        </p:txBody>
      </p:sp>
      <p:sp>
        <p:nvSpPr>
          <p:cNvPr id="4" name="Google Shape;115;p17">
            <a:extLst>
              <a:ext uri="{FF2B5EF4-FFF2-40B4-BE49-F238E27FC236}">
                <a16:creationId xmlns:a16="http://schemas.microsoft.com/office/drawing/2014/main" id="{4F57AF7B-939B-0411-337E-670ADAEDD858}"/>
              </a:ext>
            </a:extLst>
          </p:cNvPr>
          <p:cNvSpPr txBox="1">
            <a:spLocks/>
          </p:cNvSpPr>
          <p:nvPr/>
        </p:nvSpPr>
        <p:spPr>
          <a:xfrm>
            <a:off x="812800" y="1143000"/>
            <a:ext cx="10668000" cy="4953000"/>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6200" indent="0" fontAlgn="base">
              <a:spcAft>
                <a:spcPts val="600"/>
              </a:spcAft>
              <a:buFont typeface="Arial" pitchFamily="34" charset="0"/>
              <a:buNone/>
            </a:pPr>
            <a:r>
              <a:rPr lang="en-US" sz="2000" dirty="0">
                <a:solidFill>
                  <a:srgbClr val="000000"/>
                </a:solidFill>
                <a:latin typeface="Cambria" panose="02040503050406030204" pitchFamily="18" charset="0"/>
              </a:rPr>
              <a:t>2. </a:t>
            </a:r>
            <a:r>
              <a:rPr lang="en-US" sz="2000" b="1" dirty="0">
                <a:solidFill>
                  <a:srgbClr val="000000"/>
                </a:solidFill>
                <a:latin typeface="Cambria" panose="02040503050406030204" pitchFamily="18" charset="0"/>
              </a:rPr>
              <a:t>Software</a:t>
            </a:r>
            <a:r>
              <a:rPr lang="en-US" sz="2000" dirty="0">
                <a:solidFill>
                  <a:srgbClr val="000000"/>
                </a:solidFill>
                <a:latin typeface="Cambria" panose="02040503050406030204" pitchFamily="18" charset="0"/>
              </a:rPr>
              <a:t> </a:t>
            </a:r>
            <a:r>
              <a:rPr lang="en-US" sz="2000" b="1" dirty="0">
                <a:solidFill>
                  <a:srgbClr val="000000"/>
                </a:solidFill>
                <a:latin typeface="Cambria" panose="02040503050406030204" pitchFamily="18" charset="0"/>
              </a:rPr>
              <a:t>Requirements:</a:t>
            </a:r>
          </a:p>
          <a:p>
            <a:pPr marL="419100" fontAlgn="base">
              <a:spcAft>
                <a:spcPts val="600"/>
              </a:spcAft>
            </a:pPr>
            <a:r>
              <a:rPr lang="en-US" sz="2000" b="1" dirty="0">
                <a:solidFill>
                  <a:srgbClr val="000000"/>
                </a:solidFill>
                <a:latin typeface="Cambria" panose="02040503050406030204" pitchFamily="18" charset="0"/>
              </a:rPr>
              <a:t>Data Handling</a:t>
            </a:r>
            <a:r>
              <a:rPr lang="en-US" sz="2000" dirty="0">
                <a:solidFill>
                  <a:srgbClr val="000000"/>
                </a:solidFill>
                <a:latin typeface="Cambria" panose="02040503050406030204" pitchFamily="18" charset="0"/>
              </a:rPr>
              <a:t>: Pandas, Scikit-Learn</a:t>
            </a:r>
          </a:p>
          <a:p>
            <a:pPr marL="419100" fontAlgn="base">
              <a:spcAft>
                <a:spcPts val="600"/>
              </a:spcAft>
            </a:pPr>
            <a:r>
              <a:rPr lang="en-US" sz="2000" b="1" dirty="0">
                <a:solidFill>
                  <a:srgbClr val="000000"/>
                </a:solidFill>
                <a:latin typeface="Cambria" panose="02040503050406030204" pitchFamily="18" charset="0"/>
              </a:rPr>
              <a:t>Tokenization and Preprocessing</a:t>
            </a:r>
            <a:r>
              <a:rPr lang="en-US" sz="2000" dirty="0">
                <a:solidFill>
                  <a:srgbClr val="000000"/>
                </a:solidFill>
                <a:latin typeface="Cambria" panose="02040503050406030204" pitchFamily="18" charset="0"/>
              </a:rPr>
              <a:t>: Hugging Face </a:t>
            </a:r>
            <a:r>
              <a:rPr lang="en-US" sz="2000" dirty="0" err="1">
                <a:solidFill>
                  <a:srgbClr val="000000"/>
                </a:solidFill>
                <a:latin typeface="Cambria" panose="02040503050406030204" pitchFamily="18" charset="0"/>
              </a:rPr>
              <a:t>AutoTokenizer</a:t>
            </a:r>
            <a:endParaRPr lang="en-US" sz="2000" dirty="0">
              <a:solidFill>
                <a:srgbClr val="000000"/>
              </a:solidFill>
              <a:latin typeface="Cambria" panose="02040503050406030204" pitchFamily="18" charset="0"/>
            </a:endParaRPr>
          </a:p>
          <a:p>
            <a:pPr marL="419100" fontAlgn="base">
              <a:spcAft>
                <a:spcPts val="600"/>
              </a:spcAft>
            </a:pPr>
            <a:r>
              <a:rPr lang="en-US" sz="2000" b="1" dirty="0">
                <a:solidFill>
                  <a:srgbClr val="000000"/>
                </a:solidFill>
                <a:latin typeface="Cambria" panose="02040503050406030204" pitchFamily="18" charset="0"/>
              </a:rPr>
              <a:t>Model Training and Inference</a:t>
            </a:r>
            <a:r>
              <a:rPr lang="en-US" sz="2000" dirty="0">
                <a:solidFill>
                  <a:srgbClr val="000000"/>
                </a:solidFill>
                <a:latin typeface="Cambria" panose="02040503050406030204" pitchFamily="18" charset="0"/>
              </a:rPr>
              <a:t>: BERT, </a:t>
            </a:r>
            <a:r>
              <a:rPr lang="en-US" sz="2000" dirty="0" err="1">
                <a:solidFill>
                  <a:srgbClr val="000000"/>
                </a:solidFill>
                <a:latin typeface="Cambria" panose="02040503050406030204" pitchFamily="18" charset="0"/>
              </a:rPr>
              <a:t>PyTorch</a:t>
            </a:r>
            <a:endParaRPr lang="en-US" sz="2000" dirty="0">
              <a:solidFill>
                <a:srgbClr val="000000"/>
              </a:solidFill>
              <a:latin typeface="Cambria" panose="02040503050406030204" pitchFamily="18" charset="0"/>
            </a:endParaRPr>
          </a:p>
          <a:p>
            <a:pPr marL="419100" fontAlgn="base">
              <a:spcAft>
                <a:spcPts val="600"/>
              </a:spcAft>
            </a:pPr>
            <a:r>
              <a:rPr lang="en-US" sz="2000" b="1" dirty="0">
                <a:solidFill>
                  <a:srgbClr val="000000"/>
                </a:solidFill>
                <a:latin typeface="Cambria" panose="02040503050406030204" pitchFamily="18" charset="0"/>
              </a:rPr>
              <a:t>Evaluation</a:t>
            </a:r>
            <a:r>
              <a:rPr lang="en-US" sz="2000" dirty="0">
                <a:solidFill>
                  <a:srgbClr val="000000"/>
                </a:solidFill>
                <a:latin typeface="Cambria" panose="02040503050406030204" pitchFamily="18" charset="0"/>
              </a:rPr>
              <a:t>: Exact Match (EM), SAS with Sentence Transformers​</a:t>
            </a:r>
            <a:endParaRPr lang="en-US" sz="2800" dirty="0">
              <a:solidFill>
                <a:srgbClr val="000000"/>
              </a:solidFill>
              <a:latin typeface="Segoe UI" panose="020B0502040204020203" pitchFamily="34" charset="0"/>
            </a:endParaRPr>
          </a:p>
          <a:p>
            <a:pPr indent="-190500" algn="just">
              <a:lnSpc>
                <a:spcPct val="200000"/>
              </a:lnSpc>
              <a:spcBef>
                <a:spcPts val="0"/>
              </a:spcBef>
              <a:buClr>
                <a:schemeClr val="dk1"/>
              </a:buClr>
              <a:buSzPct val="100000"/>
              <a:buFont typeface="Arial" pitchFamily="34" charse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02785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3">
            <a:extLst>
              <a:ext uri="{FF2B5EF4-FFF2-40B4-BE49-F238E27FC236}">
                <a16:creationId xmlns:a16="http://schemas.microsoft.com/office/drawing/2014/main" id="{FBBE9FDE-04A1-452F-74DF-14EA57F72FA7}"/>
              </a:ext>
            </a:extLst>
          </p:cNvPr>
          <p:cNvPicPr>
            <a:picLocks noChangeAspect="1"/>
          </p:cNvPicPr>
          <p:nvPr/>
        </p:nvPicPr>
        <p:blipFill>
          <a:blip r:embed="rId2"/>
          <a:stretch>
            <a:fillRect/>
          </a:stretch>
        </p:blipFill>
        <p:spPr>
          <a:xfrm>
            <a:off x="812800" y="1142999"/>
            <a:ext cx="10668000" cy="3780077"/>
          </a:xfrm>
          <a:prstGeom prst="rect">
            <a:avLst/>
          </a:prstGeom>
        </p:spPr>
      </p:pic>
      <p:sp>
        <p:nvSpPr>
          <p:cNvPr id="5" name="TextBox 4">
            <a:hlinkClick r:id="rId3"/>
            <a:extLst>
              <a:ext uri="{FF2B5EF4-FFF2-40B4-BE49-F238E27FC236}">
                <a16:creationId xmlns:a16="http://schemas.microsoft.com/office/drawing/2014/main" id="{F9591A9A-5C7D-E12D-64E2-D7877CB76A7F}"/>
              </a:ext>
            </a:extLst>
          </p:cNvPr>
          <p:cNvSpPr txBox="1"/>
          <p:nvPr/>
        </p:nvSpPr>
        <p:spPr>
          <a:xfrm>
            <a:off x="1309101" y="5304075"/>
            <a:ext cx="9675398" cy="369332"/>
          </a:xfrm>
          <a:prstGeom prst="rect">
            <a:avLst/>
          </a:prstGeom>
          <a:noFill/>
        </p:spPr>
        <p:txBody>
          <a:bodyPr wrap="square" rtlCol="0">
            <a:spAutoFit/>
          </a:bodyPr>
          <a:lstStyle/>
          <a:p>
            <a:pPr algn="ctr"/>
            <a:r>
              <a:rPr lang="en-US" dirty="0">
                <a:solidFill>
                  <a:schemeClr val="accent1">
                    <a:lumMod val="75000"/>
                  </a:schemeClr>
                </a:solidFill>
                <a:latin typeface="Cambria" panose="02040503050406030204" pitchFamily="18" charset="0"/>
                <a:hlinkClick r:id="rId3"/>
              </a:rPr>
              <a:t>https://</a:t>
            </a:r>
            <a:r>
              <a:rPr lang="en-US" dirty="0" err="1">
                <a:solidFill>
                  <a:schemeClr val="accent1">
                    <a:lumMod val="75000"/>
                  </a:schemeClr>
                </a:solidFill>
                <a:latin typeface="Cambria" panose="02040503050406030204" pitchFamily="18" charset="0"/>
                <a:hlinkClick r:id="rId3"/>
              </a:rPr>
              <a:t>prod.teamgantt.com</a:t>
            </a:r>
            <a:r>
              <a:rPr lang="en-US" dirty="0">
                <a:solidFill>
                  <a:schemeClr val="accent1">
                    <a:lumMod val="75000"/>
                  </a:schemeClr>
                </a:solidFill>
                <a:latin typeface="Cambria" panose="02040503050406030204" pitchFamily="18" charset="0"/>
                <a:hlinkClick r:id="rId3"/>
              </a:rPr>
              <a:t>/</a:t>
            </a:r>
            <a:r>
              <a:rPr lang="en-US" dirty="0" err="1">
                <a:solidFill>
                  <a:schemeClr val="accent1">
                    <a:lumMod val="75000"/>
                  </a:schemeClr>
                </a:solidFill>
                <a:latin typeface="Cambria" panose="02040503050406030204" pitchFamily="18" charset="0"/>
                <a:hlinkClick r:id="rId3"/>
              </a:rPr>
              <a:t>gantt</a:t>
            </a:r>
            <a:r>
              <a:rPr lang="en-US" dirty="0">
                <a:solidFill>
                  <a:schemeClr val="accent1">
                    <a:lumMod val="75000"/>
                  </a:schemeClr>
                </a:solidFill>
                <a:latin typeface="Cambria" panose="02040503050406030204" pitchFamily="18" charset="0"/>
                <a:hlinkClick r:id="rId3"/>
              </a:rPr>
              <a:t>/list/?ids=4073182&amp;public_keys=jdMlaW6dZfeu#</a:t>
            </a:r>
            <a:endParaRPr lang="en-US" dirty="0">
              <a:solidFill>
                <a:schemeClr val="accent1">
                  <a:lumMod val="75000"/>
                </a:schemeClr>
              </a:solidFill>
              <a:latin typeface="Cambria" panose="02040503050406030204" pitchFamily="18" charset="0"/>
            </a:endParaRPr>
          </a:p>
        </p:txBody>
      </p:sp>
    </p:spTree>
    <p:extLst>
      <p:ext uri="{BB962C8B-B14F-4D97-AF65-F5344CB8AC3E}">
        <p14:creationId xmlns:p14="http://schemas.microsoft.com/office/powerpoint/2010/main" val="367733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812800" y="1408670"/>
            <a:ext cx="10668000" cy="4040659"/>
          </a:xfrm>
        </p:spPr>
        <p:txBody>
          <a:bodyPr>
            <a:normAutofit/>
          </a:bodyPr>
          <a:lstStyle/>
          <a:p>
            <a:pPr marL="457200" indent="-457200" algn="just">
              <a:lnSpc>
                <a:spcPct val="150000"/>
              </a:lnSpc>
              <a:buAutoNum type="arabicPeriod"/>
            </a:pPr>
            <a:r>
              <a:rPr lang="en-GB" sz="2000" dirty="0">
                <a:latin typeface="Cambria" panose="02040503050406030204" pitchFamily="18" charset="0"/>
              </a:rPr>
              <a:t>Develop a generative AI model that can detect and explain causal relationships in financial reports, enhancing understanding of how events impact financial outcomes in both English and Spanish.</a:t>
            </a:r>
          </a:p>
          <a:p>
            <a:pPr marL="457200" indent="-457200" algn="just">
              <a:lnSpc>
                <a:spcPct val="150000"/>
              </a:lnSpc>
              <a:buAutoNum type="arabicPeriod"/>
            </a:pPr>
            <a:endParaRPr lang="en-GB" sz="2000" dirty="0">
              <a:latin typeface="Cambria" panose="02040503050406030204" pitchFamily="18" charset="0"/>
            </a:endParaRPr>
          </a:p>
          <a:p>
            <a:pPr marL="457200" indent="-457200" algn="just">
              <a:lnSpc>
                <a:spcPct val="150000"/>
              </a:lnSpc>
              <a:buAutoNum type="arabicPeriod"/>
            </a:pPr>
            <a:r>
              <a:rPr lang="en-GB" sz="2000" dirty="0">
                <a:latin typeface="Cambria" panose="02040503050406030204" pitchFamily="18" charset="0"/>
              </a:rPr>
              <a:t>Implement a multilingual system that abstracts cause-effect relationships from financial texts, evaluating the model's output using exact matching and similarity metrics to ensure accuracy in identifying causal factors.</a:t>
            </a:r>
          </a:p>
        </p:txBody>
      </p:sp>
    </p:spTree>
    <p:extLst>
      <p:ext uri="{BB962C8B-B14F-4D97-AF65-F5344CB8AC3E}">
        <p14:creationId xmlns:p14="http://schemas.microsoft.com/office/powerpoint/2010/main" val="1923928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lnSpc>
                <a:spcPct val="150000"/>
              </a:lnSpc>
              <a:spcBef>
                <a:spcPts val="375"/>
              </a:spcBef>
              <a:spcAft>
                <a:spcPts val="375"/>
              </a:spcAft>
              <a:buNone/>
            </a:pPr>
            <a:r>
              <a:rPr lang="en-IN" sz="1800" i="0" u="none" strike="noStrike" dirty="0">
                <a:solidFill>
                  <a:srgbClr val="000000"/>
                </a:solidFill>
                <a:effectLst/>
                <a:latin typeface="Cambria" panose="02040503050406030204" pitchFamily="18" charset="0"/>
              </a:rPr>
              <a:t>This financial causality detection system leverages BERT-based transformers </a:t>
            </a:r>
            <a:r>
              <a:rPr lang="en-IN" sz="1800" b="1" i="0" u="none" strike="noStrike" dirty="0">
                <a:solidFill>
                  <a:srgbClr val="000000"/>
                </a:solidFill>
                <a:effectLst/>
                <a:latin typeface="Cambria" panose="02040503050406030204" pitchFamily="18" charset="0"/>
              </a:rPr>
              <a:t>(</a:t>
            </a:r>
            <a:r>
              <a:rPr lang="en-IN" sz="1800" b="1" i="0" u="none" strike="noStrike" dirty="0" err="1">
                <a:solidFill>
                  <a:srgbClr val="000000"/>
                </a:solidFill>
                <a:effectLst/>
                <a:latin typeface="Cambria" panose="02040503050406030204" pitchFamily="18" charset="0"/>
              </a:rPr>
              <a:t>bert</a:t>
            </a:r>
            <a:r>
              <a:rPr lang="en-IN" sz="1800" b="1" i="0" u="none" strike="noStrike" dirty="0">
                <a:solidFill>
                  <a:srgbClr val="000000"/>
                </a:solidFill>
                <a:effectLst/>
                <a:latin typeface="Cambria" panose="02040503050406030204" pitchFamily="18" charset="0"/>
              </a:rPr>
              <a:t>-base-uncased) </a:t>
            </a:r>
            <a:r>
              <a:rPr lang="en-IN" sz="1800" i="0" u="none" strike="noStrike" dirty="0">
                <a:solidFill>
                  <a:srgbClr val="000000"/>
                </a:solidFill>
                <a:effectLst/>
                <a:latin typeface="Cambria" panose="02040503050406030204" pitchFamily="18" charset="0"/>
              </a:rPr>
              <a:t>to extract cause-effect relationships from financial documents. The workflow integrates essential stages such as data preprocessing, tokenization, model training, and inference. With BERT’s powerful natural language understanding, the system can accurately predict causal answers to posed questions. This approach balances the need for precise text handling with scalable automation, making it a suitable solution for </a:t>
            </a:r>
            <a:r>
              <a:rPr lang="en-IN" sz="1800" i="0" u="none" strike="noStrike" dirty="0" err="1">
                <a:solidFill>
                  <a:srgbClr val="000000"/>
                </a:solidFill>
                <a:effectLst/>
                <a:latin typeface="Cambria" panose="02040503050406030204" pitchFamily="18" charset="0"/>
              </a:rPr>
              <a:t>analyzing</a:t>
            </a:r>
            <a:r>
              <a:rPr lang="en-IN" sz="1800" i="0" u="none" strike="noStrike" dirty="0">
                <a:solidFill>
                  <a:srgbClr val="000000"/>
                </a:solidFill>
                <a:effectLst/>
                <a:latin typeface="Cambria" panose="02040503050406030204" pitchFamily="18" charset="0"/>
              </a:rPr>
              <a:t> large financial datasets and extracting meaningful causal insights.</a:t>
            </a:r>
          </a:p>
        </p:txBody>
      </p:sp>
    </p:spTree>
    <p:extLst>
      <p:ext uri="{BB962C8B-B14F-4D97-AF65-F5344CB8AC3E}">
        <p14:creationId xmlns:p14="http://schemas.microsoft.com/office/powerpoint/2010/main" val="2238571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812800" y="1238956"/>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2" name="Google Shape;115;p17">
            <a:extLst>
              <a:ext uri="{FF2B5EF4-FFF2-40B4-BE49-F238E27FC236}">
                <a16:creationId xmlns:a16="http://schemas.microsoft.com/office/drawing/2014/main" id="{E30C01E7-7DFA-07AC-36C1-8A46CD3EE370}"/>
              </a:ext>
            </a:extLst>
          </p:cNvPr>
          <p:cNvSpPr txBox="1">
            <a:spLocks/>
          </p:cNvSpPr>
          <p:nvPr/>
        </p:nvSpPr>
        <p:spPr>
          <a:xfrm>
            <a:off x="812800" y="3092037"/>
            <a:ext cx="10668000" cy="6739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ctr">
              <a:spcBef>
                <a:spcPts val="0"/>
              </a:spcBef>
              <a:buSzPct val="100000"/>
              <a:buFont typeface="Arial"/>
              <a:buNone/>
            </a:pPr>
            <a:r>
              <a:rPr lang="en-US" dirty="0">
                <a:solidFill>
                  <a:schemeClr val="tx2">
                    <a:lumMod val="60000"/>
                    <a:lumOff val="40000"/>
                  </a:schemeClr>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https://</a:t>
            </a:r>
            <a:r>
              <a:rPr lang="en-US" dirty="0" err="1">
                <a:solidFill>
                  <a:schemeClr val="tx2">
                    <a:lumMod val="60000"/>
                    <a:lumOff val="40000"/>
                  </a:schemeClr>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github.com</a:t>
            </a:r>
            <a:r>
              <a:rPr lang="en-US" dirty="0">
                <a:solidFill>
                  <a:schemeClr val="tx2">
                    <a:lumMod val="60000"/>
                    <a:lumOff val="40000"/>
                  </a:schemeClr>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/Presidency-University-CSE-G39</a:t>
            </a:r>
            <a:endParaRPr lang="en-US" dirty="0">
              <a:solidFill>
                <a:schemeClr val="tx2">
                  <a:lumMod val="60000"/>
                  <a:lumOff val="40000"/>
                </a:schemeClr>
              </a:solidFill>
              <a:latin typeface="Cambria" panose="02040503050406030204" pitchFamily="18" charset="0"/>
              <a:ea typeface="Cambria" panose="02040503050406030204" pitchFamily="18" charset="0"/>
            </a:endParaRPr>
          </a:p>
          <a:p>
            <a:pPr marL="342900" indent="-190500" algn="ctr">
              <a:lnSpc>
                <a:spcPct val="200000"/>
              </a:lnSpc>
              <a:spcBef>
                <a:spcPts val="0"/>
              </a:spcBef>
              <a:buSzPct val="100000"/>
              <a:buFont typeface="Arial"/>
              <a:buNone/>
            </a:pPr>
            <a:endParaRPr lang="en-US" dirty="0">
              <a:solidFill>
                <a:schemeClr val="tx2">
                  <a:lumMod val="60000"/>
                  <a:lumOff val="40000"/>
                </a:schemeClr>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solidFill>
                <a:schemeClr val="tx2">
                  <a:lumMod val="60000"/>
                  <a:lumOff val="40000"/>
                </a:schemeClr>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solidFill>
                <a:schemeClr val="tx2">
                  <a:lumMod val="60000"/>
                  <a:lumOff val="4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Google Shape;145;p22">
            <a:extLst>
              <a:ext uri="{FF2B5EF4-FFF2-40B4-BE49-F238E27FC236}">
                <a16:creationId xmlns:a16="http://schemas.microsoft.com/office/drawing/2014/main" id="{AD95B1BC-C72D-C911-810D-AE39E7C6E4EF}"/>
              </a:ext>
            </a:extLst>
          </p:cNvPr>
          <p:cNvSpPr txBox="1">
            <a:spLocks/>
          </p:cNvSpPr>
          <p:nvPr/>
        </p:nvSpPr>
        <p:spPr>
          <a:xfrm>
            <a:off x="700644" y="1068302"/>
            <a:ext cx="10780156" cy="5225143"/>
          </a:xfrm>
          <a:prstGeom prst="rect">
            <a:avLst/>
          </a:prstGeom>
          <a:noFill/>
          <a:ln>
            <a:noFill/>
          </a:ln>
        </p:spPr>
        <p:txBody>
          <a:bodyPr spcFirstLastPara="1" vert="horz" wrap="square" lIns="91425" tIns="45700" rIns="91425" bIns="45700" rtlCol="0" anchor="t" anchorCtr="0">
            <a:normAutofit lnSpcReduction="10000"/>
          </a:bodyPr>
          <a:lstStyle>
            <a:defPPr>
              <a:defRPr lang="en-US"/>
            </a:defPPr>
            <a:lvl1pPr marL="419100" indent="-342900" algn="just" fontAlgn="base">
              <a:spcBef>
                <a:spcPct val="20000"/>
              </a:spcBef>
              <a:spcAft>
                <a:spcPts val="1200"/>
              </a:spcAft>
              <a:buSzPct val="100000"/>
              <a:buFont typeface="+mj-lt"/>
              <a:buAutoNum type="arabicPeriod" startAt="7"/>
              <a:defRPr>
                <a:solidFill>
                  <a:srgbClr val="000000"/>
                </a:solidFill>
                <a:latin typeface="Cambria" panose="02040503050406030204" pitchFamily="18" charset="0"/>
                <a:ea typeface="Verdana" pitchFamily="34" charset="0"/>
                <a:cs typeface="Verdana" pitchFamily="34" charset="0"/>
              </a:defRPr>
            </a:lvl1pPr>
            <a:lvl2pPr marL="742950" indent="-285750">
              <a:spcBef>
                <a:spcPct val="20000"/>
              </a:spcBef>
              <a:buFont typeface="Arial" pitchFamily="34" charset="0"/>
              <a:buChar char="–"/>
              <a:defRPr sz="2000">
                <a:latin typeface="Verdana" pitchFamily="34" charset="0"/>
                <a:ea typeface="Verdana" pitchFamily="34" charset="0"/>
                <a:cs typeface="Verdana" pitchFamily="34" charset="0"/>
              </a:defRPr>
            </a:lvl2pPr>
            <a:lvl3pPr marL="1143000" indent="-228600">
              <a:spcBef>
                <a:spcPct val="20000"/>
              </a:spcBef>
              <a:buFont typeface="Arial" pitchFamily="34" charset="0"/>
              <a:buChar char="•"/>
              <a:defRPr>
                <a:latin typeface="Verdana" pitchFamily="34" charset="0"/>
                <a:ea typeface="Verdana" pitchFamily="34" charset="0"/>
                <a:cs typeface="Verdana" pitchFamily="34" charset="0"/>
              </a:defRPr>
            </a:lvl3pPr>
            <a:lvl4pPr marL="1600200" indent="-228600">
              <a:spcBef>
                <a:spcPct val="20000"/>
              </a:spcBef>
              <a:buFont typeface="Arial" pitchFamily="34" charset="0"/>
              <a:buChar char="–"/>
              <a:defRPr sz="1600">
                <a:latin typeface="Verdana" pitchFamily="34" charset="0"/>
                <a:ea typeface="Verdana" pitchFamily="34" charset="0"/>
                <a:cs typeface="Verdana" pitchFamily="34" charset="0"/>
              </a:defRPr>
            </a:lvl4pPr>
            <a:lvl5pPr marL="2057400" indent="-228600">
              <a:spcBef>
                <a:spcPct val="20000"/>
              </a:spcBef>
              <a:buFont typeface="Arial" pitchFamily="34" charset="0"/>
              <a:buChar char="»"/>
              <a:defRPr sz="1600">
                <a:latin typeface="Verdana" pitchFamily="34" charset="0"/>
                <a:ea typeface="Verdana" pitchFamily="34" charset="0"/>
                <a:cs typeface="Verdana"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buFont typeface="+mj-lt"/>
              <a:buAutoNum type="arabicPeriod"/>
            </a:pPr>
            <a:r>
              <a:rPr lang="en-US" dirty="0"/>
              <a:t>Feder, A., Keith, K. A., Manzoor, E., </a:t>
            </a:r>
            <a:r>
              <a:rPr lang="en-US" dirty="0" err="1"/>
              <a:t>Pryzant</a:t>
            </a:r>
            <a:r>
              <a:rPr lang="en-US" dirty="0"/>
              <a:t>, R., Sridhar, D., Wood-Doughty, Z., Eisenstein, J., Grimmer, J., Reichart, R., Roberts, M. E., Stewart, B. M., Veitch, V., &amp; Yang, D. (2021). Causal inference in natural language processing: estimation, prediction, interpretation and beyond. </a:t>
            </a:r>
            <a:r>
              <a:rPr lang="en-US" dirty="0" err="1"/>
              <a:t>arXiv</a:t>
            </a:r>
            <a:r>
              <a:rPr lang="en-US" dirty="0"/>
              <a:t> (Cornell University). ​</a:t>
            </a:r>
          </a:p>
          <a:p>
            <a:pPr>
              <a:buAutoNum type="arabicPeriod"/>
            </a:pPr>
            <a:r>
              <a:rPr lang="en-US" dirty="0"/>
              <a:t>Day, M.-Y., &amp; Lee, C.-C. (2016). Deep learning for financial sentiment analysis on Finance News Providers. 2016 IEEE/ACM International Conference on Advances in Social Networks Analysis and Mining (ASONAM). ​</a:t>
            </a:r>
          </a:p>
          <a:p>
            <a:pPr>
              <a:buAutoNum type="arabicPeriod"/>
            </a:pPr>
            <a:r>
              <a:rPr lang="en-US" dirty="0"/>
              <a:t>Kumar, S., Vivek, Y., Ravi, V., &amp; Bose, I. (2023). Causal inference for banking finance and insurance a survey. Satyam Kumar.  ​</a:t>
            </a:r>
          </a:p>
          <a:p>
            <a:pPr>
              <a:buAutoNum type="arabicPeriod"/>
            </a:pPr>
            <a:r>
              <a:rPr lang="en-US" dirty="0"/>
              <a:t>Man, H., Nguyen, M., &amp; Nguyen, T. (2022). Event causality identification via generation of important context words. Proceedings of the 11th Joint Conference on Lexical and Computational Semantics, 323–330. ​</a:t>
            </a:r>
          </a:p>
          <a:p>
            <a:pPr>
              <a:buAutoNum type="arabicPeriod"/>
            </a:pPr>
            <a:r>
              <a:rPr lang="en-US" dirty="0" err="1"/>
              <a:t>Sakaji</a:t>
            </a:r>
            <a:r>
              <a:rPr lang="en-US" dirty="0"/>
              <a:t>, H., &amp; Izumi, K. (2023). Financial causality extraction based on Universal Dependencies and Clue expressions. New Generation Computing, 41(4), 839–857. ​</a:t>
            </a:r>
          </a:p>
          <a:p>
            <a:pPr>
              <a:buAutoNum type="arabicPeriod"/>
            </a:pPr>
            <a:r>
              <a:rPr lang="en-US" dirty="0"/>
              <a:t>Yang, J., Han, S. C., &amp; Poon, J. (2022). A survey on extraction of causal relations from natural language text. Knowledge and Information Systems, 64(5), 1161–1186.  ​</a:t>
            </a:r>
          </a:p>
          <a:p>
            <a:pPr>
              <a:buAutoNum type="arabicPeriod"/>
            </a:pPr>
            <a:endParaRPr lang="en-US" dirty="0"/>
          </a:p>
        </p:txBody>
      </p:sp>
    </p:spTree>
    <p:extLst>
      <p:ext uri="{BB962C8B-B14F-4D97-AF65-F5344CB8AC3E}">
        <p14:creationId xmlns:p14="http://schemas.microsoft.com/office/powerpoint/2010/main" val="3613863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5EE74-90B7-2153-7E9F-3907D91C4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498E70-EB99-B233-CB1C-B71FCC7DB360}"/>
              </a:ext>
            </a:extLst>
          </p:cNvPr>
          <p:cNvSpPr>
            <a:spLocks noGrp="1"/>
          </p:cNvSpPr>
          <p:nvPr>
            <p:ph type="title"/>
          </p:nvPr>
        </p:nvSpPr>
        <p:spPr/>
        <p:txBody>
          <a:bodyPr/>
          <a:lstStyle/>
          <a:p>
            <a:r>
              <a:rPr lang="en-GB" dirty="0"/>
              <a:t>References</a:t>
            </a:r>
          </a:p>
        </p:txBody>
      </p:sp>
      <p:sp>
        <p:nvSpPr>
          <p:cNvPr id="3" name="Google Shape;145;p22">
            <a:extLst>
              <a:ext uri="{FF2B5EF4-FFF2-40B4-BE49-F238E27FC236}">
                <a16:creationId xmlns:a16="http://schemas.microsoft.com/office/drawing/2014/main" id="{412675F3-898E-A462-3835-1985843104A3}"/>
              </a:ext>
            </a:extLst>
          </p:cNvPr>
          <p:cNvSpPr txBox="1">
            <a:spLocks/>
          </p:cNvSpPr>
          <p:nvPr/>
        </p:nvSpPr>
        <p:spPr>
          <a:xfrm>
            <a:off x="812800" y="1112689"/>
            <a:ext cx="10668000" cy="5569527"/>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19100" algn="just" fontAlgn="base">
              <a:spcAft>
                <a:spcPts val="1200"/>
              </a:spcAft>
              <a:buSzPct val="100000"/>
              <a:buFont typeface="+mj-lt"/>
              <a:buAutoNum type="arabicPeriod" startAt="7"/>
            </a:pPr>
            <a:r>
              <a:rPr lang="en-US" sz="1800" dirty="0" err="1">
                <a:solidFill>
                  <a:srgbClr val="000000"/>
                </a:solidFill>
                <a:latin typeface="Cambria" panose="02040503050406030204" pitchFamily="18" charset="0"/>
              </a:rPr>
              <a:t>Scaramozzino</a:t>
            </a:r>
            <a:r>
              <a:rPr lang="en-US" sz="1800" dirty="0">
                <a:solidFill>
                  <a:srgbClr val="000000"/>
                </a:solidFill>
                <a:latin typeface="Cambria" panose="02040503050406030204" pitchFamily="18" charset="0"/>
              </a:rPr>
              <a:t> R., </a:t>
            </a:r>
            <a:r>
              <a:rPr lang="en-US" sz="1800" dirty="0" err="1">
                <a:solidFill>
                  <a:srgbClr val="000000"/>
                </a:solidFill>
                <a:latin typeface="Cambria" panose="02040503050406030204" pitchFamily="18" charset="0"/>
              </a:rPr>
              <a:t>Cerchiello</a:t>
            </a:r>
            <a:r>
              <a:rPr lang="en-US" sz="1800" dirty="0">
                <a:solidFill>
                  <a:srgbClr val="000000"/>
                </a:solidFill>
                <a:latin typeface="Cambria" panose="02040503050406030204" pitchFamily="18" charset="0"/>
              </a:rPr>
              <a:t> P., &amp; Aste T. (2021). Information theoretic causality detection between financial and sentiment data. Entropy, 23(5), 621. ​</a:t>
            </a:r>
            <a:endParaRPr lang="en-US" sz="1800" dirty="0">
              <a:solidFill>
                <a:srgbClr val="000000"/>
              </a:solidFill>
              <a:latin typeface="Arial" panose="020B0604020202020204" pitchFamily="34" charset="0"/>
            </a:endParaRPr>
          </a:p>
          <a:p>
            <a:pPr marL="419100" algn="just" fontAlgn="base">
              <a:spcAft>
                <a:spcPts val="1200"/>
              </a:spcAft>
              <a:buSzPct val="100000"/>
              <a:buFont typeface="+mj-lt"/>
              <a:buAutoNum type="arabicPeriod" startAt="7"/>
            </a:pPr>
            <a:r>
              <a:rPr lang="en-US" sz="1800" dirty="0">
                <a:solidFill>
                  <a:srgbClr val="000000"/>
                </a:solidFill>
                <a:latin typeface="Cambria" panose="02040503050406030204" pitchFamily="18" charset="0"/>
              </a:rPr>
              <a:t>Mariko D., Abi-</a:t>
            </a:r>
            <a:r>
              <a:rPr lang="en-US" sz="1800" dirty="0" err="1">
                <a:solidFill>
                  <a:srgbClr val="000000"/>
                </a:solidFill>
                <a:latin typeface="Cambria" panose="02040503050406030204" pitchFamily="18" charset="0"/>
              </a:rPr>
              <a:t>Akl</a:t>
            </a:r>
            <a:r>
              <a:rPr lang="en-US" sz="1800" dirty="0">
                <a:solidFill>
                  <a:srgbClr val="000000"/>
                </a:solidFill>
                <a:latin typeface="Cambria" panose="02040503050406030204" pitchFamily="18" charset="0"/>
              </a:rPr>
              <a:t> H., </a:t>
            </a:r>
            <a:r>
              <a:rPr lang="en-US" sz="1800" dirty="0" err="1">
                <a:solidFill>
                  <a:srgbClr val="000000"/>
                </a:solidFill>
                <a:latin typeface="Cambria" panose="02040503050406030204" pitchFamily="18" charset="0"/>
              </a:rPr>
              <a:t>Labidurie</a:t>
            </a:r>
            <a:r>
              <a:rPr lang="en-US" sz="1800" dirty="0">
                <a:solidFill>
                  <a:srgbClr val="000000"/>
                </a:solidFill>
                <a:latin typeface="Cambria" panose="02040503050406030204" pitchFamily="18" charset="0"/>
              </a:rPr>
              <a:t> E., </a:t>
            </a:r>
            <a:r>
              <a:rPr lang="en-US" sz="1800" dirty="0" err="1">
                <a:solidFill>
                  <a:srgbClr val="000000"/>
                </a:solidFill>
                <a:latin typeface="Cambria" panose="02040503050406030204" pitchFamily="18" charset="0"/>
              </a:rPr>
              <a:t>Durfort</a:t>
            </a:r>
            <a:r>
              <a:rPr lang="en-US" sz="1800" dirty="0">
                <a:solidFill>
                  <a:srgbClr val="000000"/>
                </a:solidFill>
                <a:latin typeface="Cambria" panose="02040503050406030204" pitchFamily="18" charset="0"/>
              </a:rPr>
              <a:t> S., de </a:t>
            </a:r>
            <a:r>
              <a:rPr lang="en-US" sz="1800" dirty="0" err="1">
                <a:solidFill>
                  <a:srgbClr val="000000"/>
                </a:solidFill>
                <a:latin typeface="Cambria" panose="02040503050406030204" pitchFamily="18" charset="0"/>
              </a:rPr>
              <a:t>Mazancourt</a:t>
            </a:r>
            <a:r>
              <a:rPr lang="en-US" sz="1800" dirty="0">
                <a:solidFill>
                  <a:srgbClr val="000000"/>
                </a:solidFill>
                <a:latin typeface="Cambria" panose="02040503050406030204" pitchFamily="18" charset="0"/>
              </a:rPr>
              <a:t> H., &amp; El-Haj M. (2020). </a:t>
            </a:r>
            <a:r>
              <a:rPr lang="en-US" sz="1800" i="1" dirty="0">
                <a:solidFill>
                  <a:srgbClr val="000000"/>
                </a:solidFill>
                <a:latin typeface="Cambria" panose="02040503050406030204" pitchFamily="18" charset="0"/>
              </a:rPr>
              <a:t>Financial document causality detection shared task (</a:t>
            </a:r>
            <a:r>
              <a:rPr lang="en-US" sz="1800" i="1" dirty="0" err="1">
                <a:solidFill>
                  <a:srgbClr val="000000"/>
                </a:solidFill>
                <a:latin typeface="Cambria" panose="02040503050406030204" pitchFamily="18" charset="0"/>
              </a:rPr>
              <a:t>FinCausal</a:t>
            </a:r>
            <a:r>
              <a:rPr lang="en-US" sz="1800" i="1" dirty="0">
                <a:solidFill>
                  <a:srgbClr val="000000"/>
                </a:solidFill>
                <a:latin typeface="Cambria" panose="02040503050406030204" pitchFamily="18" charset="0"/>
              </a:rPr>
              <a:t> 2020)</a:t>
            </a:r>
            <a:r>
              <a:rPr lang="en-US" sz="1800" dirty="0">
                <a:solidFill>
                  <a:srgbClr val="000000"/>
                </a:solidFill>
                <a:latin typeface="Cambria" panose="02040503050406030204" pitchFamily="18" charset="0"/>
              </a:rPr>
              <a:t>. </a:t>
            </a:r>
            <a:r>
              <a:rPr lang="en-US" sz="1800" dirty="0" err="1">
                <a:solidFill>
                  <a:srgbClr val="000000"/>
                </a:solidFill>
                <a:latin typeface="Cambria" panose="02040503050406030204" pitchFamily="18" charset="0"/>
              </a:rPr>
              <a:t>YseopLab</a:t>
            </a:r>
            <a:r>
              <a:rPr lang="en-US" sz="1800" dirty="0">
                <a:solidFill>
                  <a:srgbClr val="000000"/>
                </a:solidFill>
                <a:latin typeface="Cambria" panose="02040503050406030204" pitchFamily="18" charset="0"/>
              </a:rPr>
              <a:t>, France, &amp; Lancaster University, UK. ​</a:t>
            </a:r>
            <a:endParaRPr lang="en-US" sz="1800" dirty="0">
              <a:solidFill>
                <a:srgbClr val="000000"/>
              </a:solidFill>
              <a:latin typeface="Arial" panose="020B0604020202020204" pitchFamily="34" charset="0"/>
            </a:endParaRPr>
          </a:p>
          <a:p>
            <a:pPr marL="419100" algn="just" fontAlgn="base">
              <a:spcAft>
                <a:spcPts val="1200"/>
              </a:spcAft>
              <a:buSzPct val="100000"/>
              <a:buFont typeface="+mj-lt"/>
              <a:buAutoNum type="arabicPeriod" startAt="7"/>
            </a:pPr>
            <a:r>
              <a:rPr lang="en-US" sz="1800" dirty="0">
                <a:solidFill>
                  <a:srgbClr val="000000"/>
                </a:solidFill>
                <a:latin typeface="Cambria" panose="02040503050406030204" pitchFamily="18" charset="0"/>
              </a:rPr>
              <a:t>Qu, H., &amp; Kazakov, D. (2019, May). Detecting Causal Links between Financial news and stocks. In 2019 IEEE Conference on Computational Intelligence for Financial Engineering &amp; Economics (</a:t>
            </a:r>
            <a:r>
              <a:rPr lang="en-US" sz="1800" dirty="0" err="1">
                <a:solidFill>
                  <a:srgbClr val="000000"/>
                </a:solidFill>
                <a:latin typeface="Cambria" panose="02040503050406030204" pitchFamily="18" charset="0"/>
              </a:rPr>
              <a:t>CIFEr</a:t>
            </a:r>
            <a:r>
              <a:rPr lang="en-US" sz="1800" dirty="0">
                <a:solidFill>
                  <a:srgbClr val="000000"/>
                </a:solidFill>
                <a:latin typeface="Cambria" panose="02040503050406030204" pitchFamily="18" charset="0"/>
              </a:rPr>
              <a:t>) (pp. 1-8). IEEE.​</a:t>
            </a:r>
            <a:endParaRPr lang="en-US" sz="1800" dirty="0">
              <a:solidFill>
                <a:srgbClr val="000000"/>
              </a:solidFill>
              <a:latin typeface="Arial" panose="020B0604020202020204" pitchFamily="34" charset="0"/>
            </a:endParaRPr>
          </a:p>
          <a:p>
            <a:pPr marL="419100" algn="just" fontAlgn="base">
              <a:spcAft>
                <a:spcPts val="1200"/>
              </a:spcAft>
              <a:buSzPct val="100000"/>
              <a:buFont typeface="+mj-lt"/>
              <a:buAutoNum type="arabicPeriod" startAt="7"/>
            </a:pPr>
            <a:r>
              <a:rPr lang="en-US" sz="1800" dirty="0">
                <a:solidFill>
                  <a:srgbClr val="000000"/>
                </a:solidFill>
                <a:latin typeface="Cambria" panose="02040503050406030204" pitchFamily="18" charset="0"/>
              </a:rPr>
              <a:t>Hong, Y., Liu, Y., &amp; Wang, S. (2009). Granger causality in risk and detection of extreme risk spillover between financial markets. Journal of Econometrics, 150(2), 271-287.​</a:t>
            </a:r>
            <a:endParaRPr lang="en-US" sz="1800" dirty="0">
              <a:solidFill>
                <a:srgbClr val="000000"/>
              </a:solidFill>
              <a:latin typeface="Arial" panose="020B0604020202020204" pitchFamily="34" charset="0"/>
            </a:endParaRPr>
          </a:p>
          <a:p>
            <a:pPr marL="419100" algn="just" fontAlgn="base">
              <a:spcAft>
                <a:spcPts val="1200"/>
              </a:spcAft>
              <a:buSzPct val="100000"/>
              <a:buFont typeface="+mj-lt"/>
              <a:buAutoNum type="arabicPeriod" startAt="7"/>
            </a:pPr>
            <a:r>
              <a:rPr lang="en-US" sz="1800" dirty="0">
                <a:solidFill>
                  <a:srgbClr val="000000"/>
                </a:solidFill>
                <a:latin typeface="Cambria" panose="02040503050406030204" pitchFamily="18" charset="0"/>
              </a:rPr>
              <a:t> Zaremba, A., &amp; Aste, T. (2014). Measures of causality in complex datasets with application to financial data. Entropy, 16(4), 2309-2349.​</a:t>
            </a:r>
            <a:endParaRPr lang="en-US" sz="1800" dirty="0">
              <a:solidFill>
                <a:srgbClr val="000000"/>
              </a:solidFill>
              <a:latin typeface="Arial" panose="020B0604020202020204" pitchFamily="34" charset="0"/>
            </a:endParaRPr>
          </a:p>
          <a:p>
            <a:pPr marL="419100" algn="just" fontAlgn="base">
              <a:spcAft>
                <a:spcPts val="1200"/>
              </a:spcAft>
              <a:buSzPct val="100000"/>
              <a:buFont typeface="+mj-lt"/>
              <a:buAutoNum type="arabicPeriod" startAt="7"/>
            </a:pPr>
            <a:r>
              <a:rPr lang="en-US" sz="1800" dirty="0" err="1">
                <a:solidFill>
                  <a:srgbClr val="000000"/>
                </a:solidFill>
                <a:latin typeface="Cambria" panose="02040503050406030204" pitchFamily="18" charset="0"/>
              </a:rPr>
              <a:t>Khetan</a:t>
            </a:r>
            <a:r>
              <a:rPr lang="en-US" sz="1800" dirty="0">
                <a:solidFill>
                  <a:srgbClr val="000000"/>
                </a:solidFill>
                <a:latin typeface="Cambria" panose="02040503050406030204" pitchFamily="18" charset="0"/>
              </a:rPr>
              <a:t>, V., </a:t>
            </a:r>
            <a:r>
              <a:rPr lang="en-US" sz="1800" dirty="0" err="1">
                <a:solidFill>
                  <a:srgbClr val="000000"/>
                </a:solidFill>
                <a:latin typeface="Cambria" panose="02040503050406030204" pitchFamily="18" charset="0"/>
              </a:rPr>
              <a:t>Ramnani</a:t>
            </a:r>
            <a:r>
              <a:rPr lang="en-US" sz="1800" dirty="0">
                <a:solidFill>
                  <a:srgbClr val="000000"/>
                </a:solidFill>
                <a:latin typeface="Cambria" panose="02040503050406030204" pitchFamily="18" charset="0"/>
              </a:rPr>
              <a:t>, R., Anand, M., Sengupta, S., &amp; Fano, A. E. (2020). Causal BERT: Language models for causality detection between events expressed in text. </a:t>
            </a:r>
            <a:r>
              <a:rPr lang="en-US" sz="1800" dirty="0" err="1">
                <a:solidFill>
                  <a:srgbClr val="000000"/>
                </a:solidFill>
                <a:latin typeface="Cambria" panose="02040503050406030204" pitchFamily="18" charset="0"/>
              </a:rPr>
              <a:t>arXiv</a:t>
            </a:r>
            <a:r>
              <a:rPr lang="en-US" sz="1800" dirty="0">
                <a:solidFill>
                  <a:srgbClr val="000000"/>
                </a:solidFill>
                <a:latin typeface="Cambria" panose="02040503050406030204" pitchFamily="18" charset="0"/>
              </a:rPr>
              <a:t> preprint arXiv:2012.05453.​</a:t>
            </a:r>
            <a:endParaRPr lang="en-US" sz="1800" dirty="0">
              <a:solidFill>
                <a:srgbClr val="000000"/>
              </a:solidFill>
              <a:latin typeface="Arial" panose="020B0604020202020204" pitchFamily="34" charset="0"/>
            </a:endParaRPr>
          </a:p>
          <a:p>
            <a:pPr marL="419100" algn="just" fontAlgn="base">
              <a:spcAft>
                <a:spcPts val="1200"/>
              </a:spcAft>
              <a:buSzPct val="100000"/>
              <a:buFont typeface="+mj-lt"/>
              <a:buAutoNum type="arabicPeriod" startAt="7"/>
            </a:pPr>
            <a:endParaRPr lang="en-US"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479292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812800" y="1668161"/>
            <a:ext cx="6638324" cy="35216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just">
              <a:lnSpc>
                <a:spcPct val="160000"/>
              </a:lnSpc>
              <a:buNone/>
            </a:pPr>
            <a:r>
              <a:rPr lang="en-IN" b="1" dirty="0">
                <a:latin typeface="Cambria" panose="02040503050406030204" pitchFamily="18" charset="0"/>
              </a:rPr>
              <a:t>Decent Work and Economic Growth (SDG 8)</a:t>
            </a:r>
            <a:r>
              <a:rPr lang="en-IN" dirty="0">
                <a:latin typeface="Cambria" panose="02040503050406030204" pitchFamily="18" charset="0"/>
              </a:rPr>
              <a:t> </a:t>
            </a:r>
          </a:p>
          <a:p>
            <a:pPr algn="just">
              <a:lnSpc>
                <a:spcPct val="160000"/>
              </a:lnSpc>
            </a:pPr>
            <a:r>
              <a:rPr lang="en-IN" dirty="0">
                <a:latin typeface="Cambria" panose="02040503050406030204" pitchFamily="18" charset="0"/>
              </a:rPr>
              <a:t>Enabling better financial decision-making </a:t>
            </a:r>
          </a:p>
          <a:p>
            <a:pPr algn="just">
              <a:lnSpc>
                <a:spcPct val="160000"/>
              </a:lnSpc>
            </a:pPr>
            <a:r>
              <a:rPr lang="en-IN" dirty="0">
                <a:latin typeface="Cambria" panose="02040503050406030204" pitchFamily="18" charset="0"/>
              </a:rPr>
              <a:t>AI-driven detection of causal relationships</a:t>
            </a:r>
          </a:p>
          <a:p>
            <a:pPr algn="just">
              <a:lnSpc>
                <a:spcPct val="160000"/>
              </a:lnSpc>
            </a:pPr>
            <a:r>
              <a:rPr lang="en-IN" dirty="0">
                <a:latin typeface="Cambria" panose="02040503050406030204" pitchFamily="18" charset="0"/>
              </a:rPr>
              <a:t>Promoting economic stability and sustainable growth.</a:t>
            </a:r>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03172" y="1820045"/>
            <a:ext cx="3217909" cy="3217909"/>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D34EF-7865-FD8F-B24D-27B62D4D5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50281-891A-E584-F912-64342288FE8E}"/>
              </a:ext>
            </a:extLst>
          </p:cNvPr>
          <p:cNvSpPr>
            <a:spLocks noGrp="1"/>
          </p:cNvSpPr>
          <p:nvPr>
            <p:ph type="title"/>
          </p:nvPr>
        </p:nvSpPr>
        <p:spPr/>
        <p:txBody>
          <a:bodyPr/>
          <a:lstStyle/>
          <a:p>
            <a:r>
              <a:rPr lang="en-IN" dirty="0"/>
              <a:t>Introduction to NLP &amp; Generative AI for Finance</a:t>
            </a:r>
            <a:endParaRPr lang="en-GB" dirty="0"/>
          </a:p>
        </p:txBody>
      </p:sp>
      <p:sp>
        <p:nvSpPr>
          <p:cNvPr id="3" name="Content Placeholder 2">
            <a:extLst>
              <a:ext uri="{FF2B5EF4-FFF2-40B4-BE49-F238E27FC236}">
                <a16:creationId xmlns:a16="http://schemas.microsoft.com/office/drawing/2014/main" id="{00D5A791-0101-76FE-B808-5188F6E02C33}"/>
              </a:ext>
            </a:extLst>
          </p:cNvPr>
          <p:cNvSpPr>
            <a:spLocks noGrp="1"/>
          </p:cNvSpPr>
          <p:nvPr>
            <p:ph idx="1"/>
          </p:nvPr>
        </p:nvSpPr>
        <p:spPr>
          <a:xfrm>
            <a:off x="812800" y="1199445"/>
            <a:ext cx="10668000" cy="4952997"/>
          </a:xfrm>
        </p:spPr>
        <p:txBody>
          <a:bodyPr vert="horz" lIns="91440" tIns="45720" rIns="91440" bIns="45720" rtlCol="0">
            <a:normAutofit/>
          </a:bodyPr>
          <a:lstStyle/>
          <a:p>
            <a:pPr algn="just">
              <a:lnSpc>
                <a:spcPct val="150000"/>
              </a:lnSpc>
              <a:spcAft>
                <a:spcPts val="2400"/>
              </a:spcAft>
            </a:pPr>
            <a:r>
              <a:rPr lang="en-IN" sz="2000" b="1" dirty="0">
                <a:latin typeface="Cambria" panose="02040503050406030204" pitchFamily="18" charset="0"/>
              </a:rPr>
              <a:t>Project Aim</a:t>
            </a:r>
            <a:r>
              <a:rPr lang="en-IN" sz="2000" dirty="0">
                <a:latin typeface="Cambria" panose="02040503050406030204" pitchFamily="18" charset="0"/>
              </a:rPr>
              <a:t>: The project aims to combine causal inference with advanced NLP models to improve the detection of cause-effect relationships in financial texts​.</a:t>
            </a:r>
          </a:p>
          <a:p>
            <a:pPr algn="just">
              <a:lnSpc>
                <a:spcPct val="150000"/>
              </a:lnSpc>
              <a:spcAft>
                <a:spcPts val="2400"/>
              </a:spcAft>
            </a:pPr>
            <a:r>
              <a:rPr lang="en-IN" sz="2000" b="1" dirty="0">
                <a:latin typeface="Cambria" panose="02040503050406030204" pitchFamily="18" charset="0"/>
              </a:rPr>
              <a:t>Handling Complex Financial Narratives</a:t>
            </a:r>
            <a:r>
              <a:rPr lang="en-IN" sz="2000" dirty="0">
                <a:latin typeface="Cambria" panose="02040503050406030204" pitchFamily="18" charset="0"/>
              </a:rPr>
              <a:t>: By utilizing specialized datasets from financial reports, market news, and regulatory filings, the project will capture the nuances and variability of real-world financial events​.</a:t>
            </a:r>
          </a:p>
          <a:p>
            <a:pPr algn="just">
              <a:lnSpc>
                <a:spcPct val="150000"/>
              </a:lnSpc>
              <a:spcAft>
                <a:spcPts val="2400"/>
              </a:spcAft>
            </a:pPr>
            <a:r>
              <a:rPr lang="en-IN" sz="2000" b="1" dirty="0">
                <a:latin typeface="Cambria" panose="02040503050406030204" pitchFamily="18" charset="0"/>
              </a:rPr>
              <a:t>Global Relevance</a:t>
            </a:r>
            <a:r>
              <a:rPr lang="en-IN" sz="2000" dirty="0">
                <a:latin typeface="Cambria" panose="02040503050406030204" pitchFamily="18" charset="0"/>
              </a:rPr>
              <a:t>: The project will also explore multilingual capabilities, expanding the models to </a:t>
            </a:r>
            <a:r>
              <a:rPr lang="en-IN" sz="2000" dirty="0" err="1">
                <a:latin typeface="Cambria" panose="02040503050406030204" pitchFamily="18" charset="0"/>
              </a:rPr>
              <a:t>analyze</a:t>
            </a:r>
            <a:r>
              <a:rPr lang="en-IN" sz="2000" dirty="0">
                <a:latin typeface="Cambria" panose="02040503050406030204" pitchFamily="18" charset="0"/>
              </a:rPr>
              <a:t> financial texts across different languages and markets​.</a:t>
            </a:r>
            <a:endParaRPr lang="en-GB" sz="2000" dirty="0">
              <a:latin typeface="Cambria" panose="02040503050406030204" pitchFamily="18" charset="0"/>
            </a:endParaRPr>
          </a:p>
        </p:txBody>
      </p:sp>
    </p:spTree>
    <p:extLst>
      <p:ext uri="{BB962C8B-B14F-4D97-AF65-F5344CB8AC3E}">
        <p14:creationId xmlns:p14="http://schemas.microsoft.com/office/powerpoint/2010/main" val="324864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pPr marL="0" indent="0">
              <a:lnSpc>
                <a:spcPct val="107000"/>
              </a:lnSpc>
              <a:spcAft>
                <a:spcPts val="800"/>
              </a:spcAft>
              <a:buNone/>
            </a:pPr>
            <a:r>
              <a:rPr lang="en-IN" sz="1800" b="1" kern="100" dirty="0">
                <a:effectLst/>
                <a:latin typeface="Cambria" panose="02040503050406030204" pitchFamily="18" charset="0"/>
                <a:ea typeface="Calibri" panose="020F0502020204030204" pitchFamily="34" charset="0"/>
                <a:cs typeface="Mangal" panose="02040503050203030202" pitchFamily="18" charset="0"/>
              </a:rPr>
              <a:t>1. Text Mining and Sentiment Analysis </a:t>
            </a:r>
            <a:r>
              <a:rPr lang="en-IN" sz="1800" kern="100" dirty="0">
                <a:effectLst/>
                <a:latin typeface="Cambria" panose="02040503050406030204" pitchFamily="18" charset="0"/>
                <a:ea typeface="Calibri" panose="020F0502020204030204" pitchFamily="34" charset="0"/>
                <a:cs typeface="Mangal" panose="02040503050203030202" pitchFamily="18" charset="0"/>
              </a:rPr>
              <a:t>[2]</a:t>
            </a:r>
          </a:p>
          <a:p>
            <a:pPr marL="0" indent="0" algn="just">
              <a:lnSpc>
                <a:spcPct val="107000"/>
              </a:lnSpc>
              <a:spcAft>
                <a:spcPts val="800"/>
              </a:spcAft>
              <a:buNone/>
            </a:pPr>
            <a:r>
              <a:rPr lang="en-IN" sz="1800" kern="100" dirty="0">
                <a:effectLst/>
                <a:latin typeface="Cambria" panose="02040503050406030204" pitchFamily="18" charset="0"/>
                <a:ea typeface="Calibri" panose="020F0502020204030204" pitchFamily="34" charset="0"/>
                <a:cs typeface="Mangal" panose="02040503050203030202" pitchFamily="18" charset="0"/>
              </a:rPr>
              <a:t>Text mining and sentiment analysis involve extracting useful information from large amounts of text data, such as financial news, and categorizing sentiment (positive, negative, or neutral). Early approaches used machine learning models like </a:t>
            </a:r>
            <a:r>
              <a:rPr lang="en-IN" sz="1800" b="1" kern="100" dirty="0">
                <a:effectLst/>
                <a:latin typeface="Cambria" panose="02040503050406030204" pitchFamily="18" charset="0"/>
                <a:ea typeface="Calibri" panose="020F0502020204030204" pitchFamily="34" charset="0"/>
                <a:cs typeface="Mangal" panose="02040503050203030202" pitchFamily="18" charset="0"/>
              </a:rPr>
              <a:t>Support Vector Machines (SVM) </a:t>
            </a:r>
            <a:r>
              <a:rPr lang="en-IN" sz="1800" kern="100" dirty="0">
                <a:effectLst/>
                <a:latin typeface="Cambria" panose="02040503050406030204" pitchFamily="18" charset="0"/>
                <a:ea typeface="Calibri" panose="020F0502020204030204" pitchFamily="34" charset="0"/>
                <a:cs typeface="Mangal" panose="02040503050203030202" pitchFamily="18" charset="0"/>
              </a:rPr>
              <a:t>combined with lexicons for sentiment detection and stock market prediction.</a:t>
            </a:r>
          </a:p>
          <a:p>
            <a:pPr marL="0" indent="0">
              <a:lnSpc>
                <a:spcPct val="107000"/>
              </a:lnSpc>
              <a:spcAft>
                <a:spcPts val="800"/>
              </a:spcAft>
              <a:buNone/>
            </a:pPr>
            <a:r>
              <a:rPr lang="en-IN" sz="1800" b="1" kern="100" dirty="0">
                <a:effectLst/>
                <a:latin typeface="Cambria" panose="02040503050406030204" pitchFamily="18" charset="0"/>
                <a:ea typeface="Calibri" panose="020F0502020204030204" pitchFamily="34" charset="0"/>
                <a:cs typeface="Mangal" panose="02040503050203030202" pitchFamily="18" charset="0"/>
              </a:rPr>
              <a:t>2. Causal Inference in Machine Learning </a:t>
            </a:r>
            <a:r>
              <a:rPr lang="en-IN" sz="1800" kern="100" dirty="0">
                <a:effectLst/>
                <a:latin typeface="Cambria" panose="02040503050406030204" pitchFamily="18" charset="0"/>
                <a:ea typeface="Calibri" panose="020F0502020204030204" pitchFamily="34" charset="0"/>
                <a:cs typeface="Mangal" panose="02040503050203030202" pitchFamily="18" charset="0"/>
              </a:rPr>
              <a:t>[3]:</a:t>
            </a:r>
          </a:p>
          <a:p>
            <a:pPr marL="0" indent="0" algn="just">
              <a:lnSpc>
                <a:spcPct val="107000"/>
              </a:lnSpc>
              <a:spcAft>
                <a:spcPts val="800"/>
              </a:spcAft>
              <a:buNone/>
            </a:pPr>
            <a:r>
              <a:rPr lang="en-IN" sz="1800" kern="100" dirty="0">
                <a:effectLst/>
                <a:latin typeface="Cambria" panose="02040503050406030204" pitchFamily="18" charset="0"/>
                <a:ea typeface="Calibri" panose="020F0502020204030204" pitchFamily="34" charset="0"/>
                <a:cs typeface="Mangal" panose="02040503050203030202" pitchFamily="18" charset="0"/>
              </a:rPr>
              <a:t>Causal inference methods such as Granger Causality and Bayesian Networks are employed to detect causal relationships between financial events and their outcomes. These methods examine time series data to predict future financial behaviour based on past patterns and causes.</a:t>
            </a:r>
          </a:p>
          <a:p>
            <a:pPr marL="0" indent="0">
              <a:lnSpc>
                <a:spcPct val="107000"/>
              </a:lnSpc>
              <a:spcAft>
                <a:spcPts val="800"/>
              </a:spcAft>
              <a:buNone/>
            </a:pPr>
            <a:r>
              <a:rPr lang="en-IN" sz="1800" b="1" kern="100" dirty="0">
                <a:effectLst/>
                <a:latin typeface="Cambria" panose="02040503050406030204" pitchFamily="18" charset="0"/>
                <a:ea typeface="Calibri" panose="020F0502020204030204" pitchFamily="34" charset="0"/>
                <a:cs typeface="Mangal" panose="02040503050203030202" pitchFamily="18" charset="0"/>
              </a:rPr>
              <a:t>3. Causality in Natural Language Processing (NLP) </a:t>
            </a:r>
            <a:r>
              <a:rPr lang="en-IN" sz="1800" kern="100" dirty="0">
                <a:effectLst/>
                <a:latin typeface="Cambria" panose="02040503050406030204" pitchFamily="18" charset="0"/>
                <a:ea typeface="Calibri" panose="020F0502020204030204" pitchFamily="34" charset="0"/>
                <a:cs typeface="Mangal" panose="02040503050203030202" pitchFamily="18" charset="0"/>
              </a:rPr>
              <a:t>[1][3]:</a:t>
            </a:r>
          </a:p>
          <a:p>
            <a:pPr marL="0" indent="0" algn="just">
              <a:lnSpc>
                <a:spcPct val="107000"/>
              </a:lnSpc>
              <a:spcAft>
                <a:spcPts val="800"/>
              </a:spcAft>
              <a:buNone/>
            </a:pPr>
            <a:r>
              <a:rPr lang="en-IN" sz="1800" kern="100" dirty="0">
                <a:effectLst/>
                <a:latin typeface="Cambria" panose="02040503050406030204" pitchFamily="18" charset="0"/>
                <a:ea typeface="Calibri" panose="020F0502020204030204" pitchFamily="34" charset="0"/>
                <a:cs typeface="Mangal" panose="02040503050203030202" pitchFamily="18" charset="0"/>
              </a:rPr>
              <a:t>NLP models extract causal relationships from text data, using methods like rule-based systems, machine learning, and deep learning models. Recent advancements incorporate </a:t>
            </a:r>
            <a:r>
              <a:rPr lang="en-IN" sz="1800" b="1" kern="100" dirty="0">
                <a:effectLst/>
                <a:latin typeface="Cambria" panose="02040503050406030204" pitchFamily="18" charset="0"/>
                <a:ea typeface="Calibri" panose="020F0502020204030204" pitchFamily="34" charset="0"/>
                <a:cs typeface="Mangal" panose="02040503050203030202" pitchFamily="18" charset="0"/>
              </a:rPr>
              <a:t>Causal Graphical Models</a:t>
            </a:r>
            <a:r>
              <a:rPr lang="en-IN" sz="1800" kern="100" dirty="0">
                <a:effectLst/>
                <a:latin typeface="Cambria" panose="02040503050406030204" pitchFamily="18" charset="0"/>
                <a:ea typeface="Calibri" panose="020F0502020204030204" pitchFamily="34" charset="0"/>
                <a:cs typeface="Mangal" panose="02040503050203030202" pitchFamily="18" charset="0"/>
              </a:rPr>
              <a:t> and </a:t>
            </a:r>
            <a:r>
              <a:rPr lang="en-IN" sz="1800" b="1" kern="100" dirty="0">
                <a:effectLst/>
                <a:latin typeface="Cambria" panose="02040503050406030204" pitchFamily="18" charset="0"/>
                <a:ea typeface="Calibri" panose="020F0502020204030204" pitchFamily="34" charset="0"/>
                <a:cs typeface="Mangal" panose="02040503050203030202" pitchFamily="18" charset="0"/>
              </a:rPr>
              <a:t>counterfactual reasoning</a:t>
            </a:r>
            <a:r>
              <a:rPr lang="en-IN" sz="1800" kern="100" dirty="0">
                <a:effectLst/>
                <a:latin typeface="Cambria" panose="02040503050406030204" pitchFamily="18" charset="0"/>
                <a:ea typeface="Calibri" panose="020F0502020204030204" pitchFamily="34" charset="0"/>
                <a:cs typeface="Mangal" panose="02040503050203030202" pitchFamily="18" charset="0"/>
              </a:rPr>
              <a:t> to estimate causal effects from text.</a:t>
            </a:r>
          </a:p>
          <a:p>
            <a:pPr marL="0" indent="0">
              <a:lnSpc>
                <a:spcPct val="107000"/>
              </a:lnSpc>
              <a:spcAft>
                <a:spcPts val="800"/>
              </a:spcAft>
              <a:buNone/>
            </a:pP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a:p>
            <a:endParaRPr lang="en-GB" dirty="0">
              <a:latin typeface="Cambria" panose="020405030504060302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56790-CF88-478B-4C3E-9704EAD9C1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C8E8FF-977A-3F39-0CEC-ED4FB820B7DF}"/>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134BF41A-4F32-C2A5-DD07-DC164D9414CE}"/>
              </a:ext>
            </a:extLst>
          </p:cNvPr>
          <p:cNvSpPr>
            <a:spLocks noGrp="1"/>
          </p:cNvSpPr>
          <p:nvPr>
            <p:ph idx="1"/>
          </p:nvPr>
        </p:nvSpPr>
        <p:spPr/>
        <p:txBody>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GB" dirty="0"/>
          </a:p>
        </p:txBody>
      </p:sp>
      <p:sp>
        <p:nvSpPr>
          <p:cNvPr id="4" name="Content Placeholder 2">
            <a:extLst>
              <a:ext uri="{FF2B5EF4-FFF2-40B4-BE49-F238E27FC236}">
                <a16:creationId xmlns:a16="http://schemas.microsoft.com/office/drawing/2014/main" id="{74F93534-8B67-248A-5E55-2F45B837EE31}"/>
              </a:ext>
            </a:extLst>
          </p:cNvPr>
          <p:cNvSpPr txBox="1">
            <a:spLocks/>
          </p:cNvSpPr>
          <p:nvPr/>
        </p:nvSpPr>
        <p:spPr>
          <a:xfrm>
            <a:off x="812800" y="1143001"/>
            <a:ext cx="10668000" cy="4952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Aft>
                <a:spcPts val="800"/>
              </a:spcAft>
              <a:buFont typeface="Arial" pitchFamily="34" charset="0"/>
              <a:buNone/>
            </a:pPr>
            <a:endParaRPr lang="en-IN" sz="1800" kern="100" dirty="0">
              <a:latin typeface="Calibri" panose="020F0502020204030204" pitchFamily="34" charset="0"/>
              <a:ea typeface="Calibri" panose="020F0502020204030204" pitchFamily="34" charset="0"/>
              <a:cs typeface="Mangal" panose="02040503050203030202" pitchFamily="18" charset="0"/>
            </a:endParaRPr>
          </a:p>
          <a:p>
            <a:endParaRPr lang="en-GB" dirty="0"/>
          </a:p>
        </p:txBody>
      </p:sp>
      <p:sp>
        <p:nvSpPr>
          <p:cNvPr id="7" name="Content Placeholder 2">
            <a:extLst>
              <a:ext uri="{FF2B5EF4-FFF2-40B4-BE49-F238E27FC236}">
                <a16:creationId xmlns:a16="http://schemas.microsoft.com/office/drawing/2014/main" id="{D11134A9-4C51-5288-1457-7A4614180FAC}"/>
              </a:ext>
            </a:extLst>
          </p:cNvPr>
          <p:cNvSpPr txBox="1">
            <a:spLocks/>
          </p:cNvSpPr>
          <p:nvPr/>
        </p:nvSpPr>
        <p:spPr>
          <a:xfrm>
            <a:off x="812800" y="1143001"/>
            <a:ext cx="10668000" cy="4952997"/>
          </a:xfrm>
          <a:prstGeom prst="rect">
            <a:avLst/>
          </a:prstGeom>
        </p:spPr>
        <p:txBody>
          <a:bodyPr vert="horz" lIns="91440" tIns="45720" rIns="91440" bIns="45720" rtlCol="0">
            <a:normAutofit/>
          </a:bodyPr>
          <a:lstStyle>
            <a:lvl1pPr indent="0">
              <a:lnSpc>
                <a:spcPct val="107000"/>
              </a:lnSpc>
              <a:spcBef>
                <a:spcPct val="20000"/>
              </a:spcBef>
              <a:spcAft>
                <a:spcPts val="800"/>
              </a:spcAft>
              <a:buFont typeface="Arial" pitchFamily="34" charset="0"/>
              <a:buNone/>
              <a:defRPr b="1" kern="100">
                <a:effectLst/>
                <a:latin typeface="Cambria" panose="02040503050406030204" pitchFamily="18" charset="0"/>
                <a:ea typeface="Calibri" panose="020F0502020204030204" pitchFamily="34" charset="0"/>
                <a:cs typeface="Mangal" panose="02040503050203030202" pitchFamily="18" charset="0"/>
              </a:defRPr>
            </a:lvl1pPr>
            <a:lvl2pPr marL="742950" indent="-285750">
              <a:spcBef>
                <a:spcPct val="20000"/>
              </a:spcBef>
              <a:buFont typeface="Arial" pitchFamily="34" charset="0"/>
              <a:buChar char="–"/>
              <a:defRPr sz="2000">
                <a:latin typeface="Verdana" pitchFamily="34" charset="0"/>
                <a:ea typeface="Verdana" pitchFamily="34" charset="0"/>
                <a:cs typeface="Verdana" pitchFamily="34" charset="0"/>
              </a:defRPr>
            </a:lvl2pPr>
            <a:lvl3pPr marL="1143000" indent="-228600">
              <a:spcBef>
                <a:spcPct val="20000"/>
              </a:spcBef>
              <a:buFont typeface="Arial" pitchFamily="34" charset="0"/>
              <a:buChar char="•"/>
              <a:defRPr>
                <a:latin typeface="Verdana" pitchFamily="34" charset="0"/>
                <a:ea typeface="Verdana" pitchFamily="34" charset="0"/>
                <a:cs typeface="Verdana" pitchFamily="34" charset="0"/>
              </a:defRPr>
            </a:lvl3pPr>
            <a:lvl4pPr marL="1600200" indent="-228600">
              <a:spcBef>
                <a:spcPct val="20000"/>
              </a:spcBef>
              <a:buFont typeface="Arial" pitchFamily="34" charset="0"/>
              <a:buChar char="–"/>
              <a:defRPr sz="1600">
                <a:latin typeface="Verdana" pitchFamily="34" charset="0"/>
                <a:ea typeface="Verdana" pitchFamily="34" charset="0"/>
                <a:cs typeface="Verdana" pitchFamily="34" charset="0"/>
              </a:defRPr>
            </a:lvl4pPr>
            <a:lvl5pPr marL="2057400" indent="-228600">
              <a:spcBef>
                <a:spcPct val="20000"/>
              </a:spcBef>
              <a:buFont typeface="Arial" pitchFamily="34" charset="0"/>
              <a:buChar char="»"/>
              <a:defRPr sz="1600">
                <a:latin typeface="Verdana" pitchFamily="34" charset="0"/>
                <a:ea typeface="Verdana" pitchFamily="34" charset="0"/>
                <a:cs typeface="Verdana"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Aft>
                <a:spcPts val="1400"/>
              </a:spcAft>
            </a:pPr>
            <a:r>
              <a:rPr lang="en-IN" dirty="0"/>
              <a:t>4. Deep Learning for Financial Sentiment and Causality Detection </a:t>
            </a:r>
            <a:r>
              <a:rPr lang="en-IN" b="0" dirty="0"/>
              <a:t>[2][3]:</a:t>
            </a:r>
          </a:p>
          <a:p>
            <a:pPr algn="just">
              <a:spcAft>
                <a:spcPts val="1400"/>
              </a:spcAft>
            </a:pPr>
            <a:r>
              <a:rPr lang="en-IN" b="0" dirty="0"/>
              <a:t>Deep learning models, including </a:t>
            </a:r>
            <a:r>
              <a:rPr lang="en-IN" dirty="0"/>
              <a:t>Recurrent Neural Networks (RNNs) </a:t>
            </a:r>
            <a:r>
              <a:rPr lang="en-IN" b="0" dirty="0"/>
              <a:t>and transformers, are used for detecting sentiment and causality in financial documents. These models analyse the text to predict financial outcomes and identify causal triggers from news and reports​.</a:t>
            </a:r>
          </a:p>
          <a:p>
            <a:pPr>
              <a:spcAft>
                <a:spcPts val="1400"/>
              </a:spcAft>
            </a:pPr>
            <a:r>
              <a:rPr lang="en-IN" dirty="0"/>
              <a:t>5. Knowledge-Based Approaches </a:t>
            </a:r>
            <a:r>
              <a:rPr lang="en-IN" b="0" dirty="0"/>
              <a:t>[6]: </a:t>
            </a:r>
          </a:p>
          <a:p>
            <a:pPr algn="just">
              <a:spcAft>
                <a:spcPts val="1400"/>
              </a:spcAft>
            </a:pPr>
            <a:r>
              <a:rPr lang="en-IN" b="0" dirty="0"/>
              <a:t>These methods use manually crafted rules and predefined syntactic or semantic patterns to identify causal relationships. For example, they apply patterns involving causal connectives like "because" or "since." </a:t>
            </a:r>
          </a:p>
          <a:p>
            <a:pPr>
              <a:spcAft>
                <a:spcPts val="1400"/>
              </a:spcAft>
            </a:pPr>
            <a:r>
              <a:rPr lang="en-IN" dirty="0"/>
              <a:t>6. Statistical Machine Learning (ML)-Based Approaches </a:t>
            </a:r>
            <a:r>
              <a:rPr lang="en-IN" b="0" dirty="0"/>
              <a:t>[1][6]: </a:t>
            </a:r>
          </a:p>
          <a:p>
            <a:pPr algn="just">
              <a:spcAft>
                <a:spcPts val="1400"/>
              </a:spcAft>
            </a:pPr>
            <a:r>
              <a:rPr lang="en-IN" b="0" dirty="0"/>
              <a:t>These approaches rely on features extracted from text (e.g., syntactic structures, word embeddings) and use classifiers like </a:t>
            </a:r>
            <a:r>
              <a:rPr lang="en-IN" dirty="0"/>
              <a:t>Support Vector Machines (SVM) or Naïve Bayes (NB) </a:t>
            </a:r>
            <a:r>
              <a:rPr lang="en-IN" b="0" dirty="0"/>
              <a:t>to detect causal relationships between pairs of events. </a:t>
            </a:r>
          </a:p>
          <a:p>
            <a:pPr>
              <a:spcAft>
                <a:spcPts val="1400"/>
              </a:spcAft>
            </a:pPr>
            <a:endParaRPr lang="en-GB" dirty="0"/>
          </a:p>
        </p:txBody>
      </p:sp>
    </p:spTree>
    <p:extLst>
      <p:ext uri="{BB962C8B-B14F-4D97-AF65-F5344CB8AC3E}">
        <p14:creationId xmlns:p14="http://schemas.microsoft.com/office/powerpoint/2010/main" val="59059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01DD2-9B03-B2CA-8CD1-703BEF7F0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942AE-C15F-AF37-F07A-E98507884BF5}"/>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9EFAD462-3276-1B18-6DF9-582440C63AC1}"/>
              </a:ext>
            </a:extLst>
          </p:cNvPr>
          <p:cNvSpPr>
            <a:spLocks noGrp="1"/>
          </p:cNvSpPr>
          <p:nvPr>
            <p:ph idx="1"/>
          </p:nvPr>
        </p:nvSpPr>
        <p:spPr/>
        <p:txBody>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GB" dirty="0"/>
          </a:p>
        </p:txBody>
      </p:sp>
      <p:sp>
        <p:nvSpPr>
          <p:cNvPr id="4" name="Content Placeholder 2">
            <a:extLst>
              <a:ext uri="{FF2B5EF4-FFF2-40B4-BE49-F238E27FC236}">
                <a16:creationId xmlns:a16="http://schemas.microsoft.com/office/drawing/2014/main" id="{7CBA43EC-877E-5FE8-CCCD-69BB563493F7}"/>
              </a:ext>
            </a:extLst>
          </p:cNvPr>
          <p:cNvSpPr txBox="1">
            <a:spLocks/>
          </p:cNvSpPr>
          <p:nvPr/>
        </p:nvSpPr>
        <p:spPr>
          <a:xfrm>
            <a:off x="812800" y="1143001"/>
            <a:ext cx="10668000" cy="4952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Aft>
                <a:spcPts val="800"/>
              </a:spcAft>
              <a:buFont typeface="Arial" pitchFamily="34" charset="0"/>
              <a:buNone/>
            </a:pPr>
            <a:endParaRPr lang="en-IN" sz="1800" kern="100" dirty="0">
              <a:latin typeface="Calibri" panose="020F0502020204030204" pitchFamily="34" charset="0"/>
              <a:ea typeface="Calibri" panose="020F0502020204030204" pitchFamily="34" charset="0"/>
              <a:cs typeface="Mangal" panose="02040503050203030202" pitchFamily="18" charset="0"/>
            </a:endParaRPr>
          </a:p>
          <a:p>
            <a:endParaRPr lang="en-GB" dirty="0"/>
          </a:p>
        </p:txBody>
      </p:sp>
      <p:sp>
        <p:nvSpPr>
          <p:cNvPr id="7" name="Content Placeholder 2">
            <a:extLst>
              <a:ext uri="{FF2B5EF4-FFF2-40B4-BE49-F238E27FC236}">
                <a16:creationId xmlns:a16="http://schemas.microsoft.com/office/drawing/2014/main" id="{B79F1624-CAB8-7993-BD1E-716BD5E2C790}"/>
              </a:ext>
            </a:extLst>
          </p:cNvPr>
          <p:cNvSpPr txBox="1">
            <a:spLocks/>
          </p:cNvSpPr>
          <p:nvPr/>
        </p:nvSpPr>
        <p:spPr>
          <a:xfrm>
            <a:off x="812800" y="1143001"/>
            <a:ext cx="10668000" cy="4952997"/>
          </a:xfrm>
          <a:prstGeom prst="rect">
            <a:avLst/>
          </a:prstGeom>
        </p:spPr>
        <p:txBody>
          <a:bodyPr vert="horz" lIns="91440" tIns="45720" rIns="91440" bIns="45720" rtlCol="0">
            <a:normAutofit/>
          </a:bodyPr>
          <a:lstStyle>
            <a:lvl1pPr indent="0">
              <a:lnSpc>
                <a:spcPct val="107000"/>
              </a:lnSpc>
              <a:spcBef>
                <a:spcPct val="20000"/>
              </a:spcBef>
              <a:spcAft>
                <a:spcPts val="800"/>
              </a:spcAft>
              <a:buFont typeface="Arial" pitchFamily="34" charset="0"/>
              <a:buNone/>
              <a:defRPr b="1" kern="100">
                <a:effectLst/>
                <a:latin typeface="Cambria" panose="02040503050406030204" pitchFamily="18" charset="0"/>
                <a:ea typeface="Calibri" panose="020F0502020204030204" pitchFamily="34" charset="0"/>
                <a:cs typeface="Mangal" panose="02040503050203030202" pitchFamily="18" charset="0"/>
              </a:defRPr>
            </a:lvl1pPr>
            <a:lvl2pPr marL="742950" indent="-285750">
              <a:spcBef>
                <a:spcPct val="20000"/>
              </a:spcBef>
              <a:buFont typeface="Arial" pitchFamily="34" charset="0"/>
              <a:buChar char="–"/>
              <a:defRPr sz="2000">
                <a:latin typeface="Verdana" pitchFamily="34" charset="0"/>
                <a:ea typeface="Verdana" pitchFamily="34" charset="0"/>
                <a:cs typeface="Verdana" pitchFamily="34" charset="0"/>
              </a:defRPr>
            </a:lvl2pPr>
            <a:lvl3pPr marL="1143000" indent="-228600">
              <a:spcBef>
                <a:spcPct val="20000"/>
              </a:spcBef>
              <a:buFont typeface="Arial" pitchFamily="34" charset="0"/>
              <a:buChar char="•"/>
              <a:defRPr>
                <a:latin typeface="Verdana" pitchFamily="34" charset="0"/>
                <a:ea typeface="Verdana" pitchFamily="34" charset="0"/>
                <a:cs typeface="Verdana" pitchFamily="34" charset="0"/>
              </a:defRPr>
            </a:lvl3pPr>
            <a:lvl4pPr marL="1600200" indent="-228600">
              <a:spcBef>
                <a:spcPct val="20000"/>
              </a:spcBef>
              <a:buFont typeface="Arial" pitchFamily="34" charset="0"/>
              <a:buChar char="–"/>
              <a:defRPr sz="1600">
                <a:latin typeface="Verdana" pitchFamily="34" charset="0"/>
                <a:ea typeface="Verdana" pitchFamily="34" charset="0"/>
                <a:cs typeface="Verdana" pitchFamily="34" charset="0"/>
              </a:defRPr>
            </a:lvl4pPr>
            <a:lvl5pPr marL="2057400" indent="-228600">
              <a:spcBef>
                <a:spcPct val="20000"/>
              </a:spcBef>
              <a:buFont typeface="Arial" pitchFamily="34" charset="0"/>
              <a:buChar char="»"/>
              <a:defRPr sz="1600">
                <a:latin typeface="Verdana" pitchFamily="34" charset="0"/>
                <a:ea typeface="Verdana" pitchFamily="34" charset="0"/>
                <a:cs typeface="Verdana"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just"/>
            <a:r>
              <a:rPr lang="en-IN" sz="1800" b="1" kern="100" dirty="0">
                <a:effectLst/>
              </a:rPr>
              <a:t>7.</a:t>
            </a:r>
            <a:r>
              <a:rPr lang="en-IN" sz="1800" kern="100" dirty="0">
                <a:effectLst/>
              </a:rPr>
              <a:t> </a:t>
            </a:r>
            <a:r>
              <a:rPr lang="en-IN" sz="1800" b="1" kern="100" dirty="0">
                <a:effectLst/>
              </a:rPr>
              <a:t>Deep Learning Approaches </a:t>
            </a:r>
            <a:r>
              <a:rPr lang="en-IN" sz="1800" b="0" kern="100" dirty="0">
                <a:effectLst/>
              </a:rPr>
              <a:t>[4][5][6]: </a:t>
            </a:r>
          </a:p>
          <a:p>
            <a:pPr algn="just">
              <a:lnSpc>
                <a:spcPct val="107000"/>
              </a:lnSpc>
              <a:spcAft>
                <a:spcPts val="800"/>
              </a:spcAft>
            </a:pPr>
            <a:r>
              <a:rPr lang="en-IN" sz="1800" b="0" kern="100" dirty="0">
                <a:effectLst/>
              </a:rPr>
              <a:t>These methods, including transformer models like </a:t>
            </a:r>
            <a:r>
              <a:rPr lang="en-IN" sz="1800" kern="100" dirty="0">
                <a:effectLst/>
              </a:rPr>
              <a:t>BERT </a:t>
            </a:r>
            <a:r>
              <a:rPr lang="en-IN" sz="1800" b="0" kern="100" dirty="0">
                <a:effectLst/>
              </a:rPr>
              <a:t>and</a:t>
            </a:r>
            <a:r>
              <a:rPr lang="en-IN" sz="1800" kern="100" dirty="0">
                <a:effectLst/>
              </a:rPr>
              <a:t> T5</a:t>
            </a:r>
            <a:r>
              <a:rPr lang="en-IN" sz="1800" b="0" kern="100" dirty="0">
                <a:effectLst/>
              </a:rPr>
              <a:t>, utilize pre-trained language models and attention mechanisms to capture complex, contextual dependencies in text. They often frame causal detection as a sequence generation problem. </a:t>
            </a:r>
            <a:endParaRPr lang="en-IN" b="0" dirty="0"/>
          </a:p>
          <a:p>
            <a:pPr algn="just"/>
            <a:r>
              <a:rPr lang="en-IN" sz="1800" b="1" kern="100" dirty="0">
                <a:effectLst/>
              </a:rPr>
              <a:t>8. Granger Causality </a:t>
            </a:r>
            <a:r>
              <a:rPr lang="en-IN" sz="1800" b="0" kern="100" dirty="0">
                <a:effectLst/>
              </a:rPr>
              <a:t>[7][8][10]</a:t>
            </a:r>
            <a:r>
              <a:rPr lang="en-IN" b="0" dirty="0"/>
              <a:t>:</a:t>
            </a:r>
            <a:endParaRPr lang="en-IN" sz="1800" b="0" kern="100" dirty="0">
              <a:effectLst/>
            </a:endParaRPr>
          </a:p>
          <a:p>
            <a:pPr lvl="0" algn="just">
              <a:lnSpc>
                <a:spcPct val="107000"/>
              </a:lnSpc>
              <a:spcAft>
                <a:spcPts val="800"/>
              </a:spcAft>
              <a:buSzPts val="1000"/>
              <a:tabLst>
                <a:tab pos="457200" algn="l"/>
              </a:tabLst>
            </a:pPr>
            <a:r>
              <a:rPr lang="en-IN" sz="1800" b="0" kern="100" dirty="0">
                <a:effectLst/>
              </a:rPr>
              <a:t>Granger causality measures whether the historical values of one variable can predict another variable's future values. It examines time-series data to identify directional relationships between variables, making it a key tool for detecting causality in financial systems. </a:t>
            </a:r>
          </a:p>
          <a:p>
            <a:pPr algn="just"/>
            <a:r>
              <a:rPr lang="en-IN" sz="1800" b="1" kern="100" dirty="0">
                <a:effectLst/>
              </a:rPr>
              <a:t>9. Transfer Entropy </a:t>
            </a:r>
            <a:r>
              <a:rPr lang="en-IN" sz="1800" b="0" kern="100" dirty="0">
                <a:effectLst/>
              </a:rPr>
              <a:t>[7][11]:</a:t>
            </a:r>
          </a:p>
          <a:p>
            <a:pPr lvl="0" algn="just">
              <a:lnSpc>
                <a:spcPct val="107000"/>
              </a:lnSpc>
              <a:spcAft>
                <a:spcPts val="800"/>
              </a:spcAft>
              <a:buSzPts val="1000"/>
              <a:tabLst>
                <a:tab pos="457200" algn="l"/>
              </a:tabLst>
            </a:pPr>
            <a:r>
              <a:rPr lang="en-IN" sz="1800" b="0" kern="100" dirty="0">
                <a:effectLst/>
              </a:rPr>
              <a:t>Transfer entropy is a nonlinear, information-theoretic approach used to quantify the amount and direction of information flow between two variables. It captures both linear and nonlinear dependencies, making it suitable for detecting complex relationships between financial variables, such as market sentiment and stock price movements. </a:t>
            </a:r>
            <a:endParaRPr lang="en-GB" b="0" dirty="0"/>
          </a:p>
        </p:txBody>
      </p:sp>
    </p:spTree>
    <p:extLst>
      <p:ext uri="{BB962C8B-B14F-4D97-AF65-F5344CB8AC3E}">
        <p14:creationId xmlns:p14="http://schemas.microsoft.com/office/powerpoint/2010/main" val="160278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C7FD6-9AD9-7792-A2F7-1024DC1AA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B7CC87-30AB-1762-D798-BD6BC6260BD0}"/>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3DB748AF-A72D-3555-4448-B2BD7CEF34F4}"/>
              </a:ext>
            </a:extLst>
          </p:cNvPr>
          <p:cNvSpPr>
            <a:spLocks noGrp="1"/>
          </p:cNvSpPr>
          <p:nvPr>
            <p:ph idx="1"/>
          </p:nvPr>
        </p:nvSpPr>
        <p:spPr/>
        <p:txBody>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GB" dirty="0"/>
          </a:p>
        </p:txBody>
      </p:sp>
      <p:sp>
        <p:nvSpPr>
          <p:cNvPr id="4" name="Content Placeholder 2">
            <a:extLst>
              <a:ext uri="{FF2B5EF4-FFF2-40B4-BE49-F238E27FC236}">
                <a16:creationId xmlns:a16="http://schemas.microsoft.com/office/drawing/2014/main" id="{6EF9AE6F-E636-AE0E-B75A-85F88F7635C0}"/>
              </a:ext>
            </a:extLst>
          </p:cNvPr>
          <p:cNvSpPr txBox="1">
            <a:spLocks/>
          </p:cNvSpPr>
          <p:nvPr/>
        </p:nvSpPr>
        <p:spPr>
          <a:xfrm>
            <a:off x="812800" y="1143001"/>
            <a:ext cx="10668000" cy="4952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Aft>
                <a:spcPts val="800"/>
              </a:spcAft>
              <a:buFont typeface="Arial" pitchFamily="34" charset="0"/>
              <a:buNone/>
            </a:pPr>
            <a:endParaRPr lang="en-IN" sz="1800" kern="100" dirty="0">
              <a:latin typeface="Calibri" panose="020F0502020204030204" pitchFamily="34" charset="0"/>
              <a:ea typeface="Calibri" panose="020F0502020204030204" pitchFamily="34" charset="0"/>
              <a:cs typeface="Mangal" panose="02040503050203030202" pitchFamily="18" charset="0"/>
            </a:endParaRPr>
          </a:p>
          <a:p>
            <a:endParaRPr lang="en-GB" dirty="0"/>
          </a:p>
        </p:txBody>
      </p:sp>
      <p:sp>
        <p:nvSpPr>
          <p:cNvPr id="7" name="Content Placeholder 2">
            <a:extLst>
              <a:ext uri="{FF2B5EF4-FFF2-40B4-BE49-F238E27FC236}">
                <a16:creationId xmlns:a16="http://schemas.microsoft.com/office/drawing/2014/main" id="{763F6287-71A9-8B22-8CC6-EDAA40CC0157}"/>
              </a:ext>
            </a:extLst>
          </p:cNvPr>
          <p:cNvSpPr txBox="1">
            <a:spLocks/>
          </p:cNvSpPr>
          <p:nvPr/>
        </p:nvSpPr>
        <p:spPr>
          <a:xfrm>
            <a:off x="812800" y="1143001"/>
            <a:ext cx="10668000" cy="4952997"/>
          </a:xfrm>
          <a:prstGeom prst="rect">
            <a:avLst/>
          </a:prstGeom>
        </p:spPr>
        <p:txBody>
          <a:bodyPr vert="horz" lIns="91440" tIns="45720" rIns="91440" bIns="45720" rtlCol="0">
            <a:normAutofit/>
          </a:bodyPr>
          <a:lstStyle>
            <a:lvl1pPr indent="0">
              <a:lnSpc>
                <a:spcPct val="107000"/>
              </a:lnSpc>
              <a:spcBef>
                <a:spcPct val="20000"/>
              </a:spcBef>
              <a:spcAft>
                <a:spcPts val="800"/>
              </a:spcAft>
              <a:buFont typeface="Arial" pitchFamily="34" charset="0"/>
              <a:buNone/>
              <a:defRPr b="1" kern="100">
                <a:effectLst/>
                <a:latin typeface="Cambria" panose="02040503050406030204" pitchFamily="18" charset="0"/>
                <a:ea typeface="Calibri" panose="020F0502020204030204" pitchFamily="34" charset="0"/>
                <a:cs typeface="Mangal" panose="02040503050203030202" pitchFamily="18" charset="0"/>
              </a:defRPr>
            </a:lvl1pPr>
            <a:lvl2pPr marL="742950" indent="-285750">
              <a:spcBef>
                <a:spcPct val="20000"/>
              </a:spcBef>
              <a:buFont typeface="Arial" pitchFamily="34" charset="0"/>
              <a:buChar char="–"/>
              <a:defRPr sz="2000">
                <a:latin typeface="Verdana" pitchFamily="34" charset="0"/>
                <a:ea typeface="Verdana" pitchFamily="34" charset="0"/>
                <a:cs typeface="Verdana" pitchFamily="34" charset="0"/>
              </a:defRPr>
            </a:lvl2pPr>
            <a:lvl3pPr marL="1143000" indent="-228600">
              <a:spcBef>
                <a:spcPct val="20000"/>
              </a:spcBef>
              <a:buFont typeface="Arial" pitchFamily="34" charset="0"/>
              <a:buChar char="•"/>
              <a:defRPr>
                <a:latin typeface="Verdana" pitchFamily="34" charset="0"/>
                <a:ea typeface="Verdana" pitchFamily="34" charset="0"/>
                <a:cs typeface="Verdana" pitchFamily="34" charset="0"/>
              </a:defRPr>
            </a:lvl3pPr>
            <a:lvl4pPr marL="1600200" indent="-228600">
              <a:spcBef>
                <a:spcPct val="20000"/>
              </a:spcBef>
              <a:buFont typeface="Arial" pitchFamily="34" charset="0"/>
              <a:buChar char="–"/>
              <a:defRPr sz="1600">
                <a:latin typeface="Verdana" pitchFamily="34" charset="0"/>
                <a:ea typeface="Verdana" pitchFamily="34" charset="0"/>
                <a:cs typeface="Verdana" pitchFamily="34" charset="0"/>
              </a:defRPr>
            </a:lvl4pPr>
            <a:lvl5pPr marL="2057400" indent="-228600">
              <a:spcBef>
                <a:spcPct val="20000"/>
              </a:spcBef>
              <a:buFont typeface="Arial" pitchFamily="34" charset="0"/>
              <a:buChar char="»"/>
              <a:defRPr sz="1600">
                <a:latin typeface="Verdana" pitchFamily="34" charset="0"/>
                <a:ea typeface="Verdana" pitchFamily="34" charset="0"/>
                <a:cs typeface="Verdana"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just">
              <a:lnSpc>
                <a:spcPct val="107000"/>
              </a:lnSpc>
              <a:spcAft>
                <a:spcPts val="1400"/>
              </a:spcAft>
            </a:pPr>
            <a:r>
              <a:rPr lang="en-IN" sz="1800" b="1" kern="100" dirty="0">
                <a:effectLst/>
              </a:rPr>
              <a:t>10. Causal Link Detection Between Financial News and Stock Movements </a:t>
            </a:r>
            <a:r>
              <a:rPr lang="en-IN" sz="1800" b="0" kern="100" dirty="0">
                <a:effectLst/>
              </a:rPr>
              <a:t>[9]:</a:t>
            </a:r>
          </a:p>
          <a:p>
            <a:pPr lvl="0" algn="just">
              <a:lnSpc>
                <a:spcPct val="107000"/>
              </a:lnSpc>
              <a:spcAft>
                <a:spcPts val="1400"/>
              </a:spcAft>
              <a:buSzPts val="1000"/>
              <a:tabLst>
                <a:tab pos="457200" algn="l"/>
              </a:tabLst>
            </a:pPr>
            <a:r>
              <a:rPr lang="en-IN" sz="1800" b="0" kern="100" dirty="0">
                <a:effectLst/>
              </a:rPr>
              <a:t>This method applies various text and time-series distance metrics (e.g., TF-IDF for news, Pearson correlation for stock prices) and statistical tests (e.g., Spearman's correlation) to detect causal links between financial news and stock market outcomes. It seeks to predict stock movements based on prior news coverage. </a:t>
            </a:r>
          </a:p>
          <a:p>
            <a:pPr algn="just">
              <a:lnSpc>
                <a:spcPct val="107000"/>
              </a:lnSpc>
              <a:spcAft>
                <a:spcPts val="1400"/>
              </a:spcAft>
            </a:pPr>
            <a:r>
              <a:rPr lang="en-IN" sz="1800" b="1" kern="100" dirty="0">
                <a:effectLst/>
              </a:rPr>
              <a:t>11. Deep Learning for Causality Detection (</a:t>
            </a:r>
            <a:r>
              <a:rPr lang="en-IN" sz="1800" b="1" kern="100" dirty="0" err="1">
                <a:effectLst/>
              </a:rPr>
              <a:t>FinCausal</a:t>
            </a:r>
            <a:r>
              <a:rPr lang="en-IN" sz="1800" b="1" kern="100" dirty="0">
                <a:effectLst/>
              </a:rPr>
              <a:t> Task) </a:t>
            </a:r>
            <a:r>
              <a:rPr lang="en-IN" sz="1800" b="0" kern="100" dirty="0">
                <a:effectLst/>
              </a:rPr>
              <a:t>[8]:</a:t>
            </a:r>
          </a:p>
          <a:p>
            <a:pPr lvl="0" algn="just">
              <a:lnSpc>
                <a:spcPct val="107000"/>
              </a:lnSpc>
              <a:spcAft>
                <a:spcPts val="1400"/>
              </a:spcAft>
              <a:buSzPts val="1000"/>
              <a:tabLst>
                <a:tab pos="457200" algn="l"/>
              </a:tabLst>
            </a:pPr>
            <a:r>
              <a:rPr lang="en-IN" sz="1800" b="0" kern="100" dirty="0">
                <a:effectLst/>
              </a:rPr>
              <a:t>Deep learning models like </a:t>
            </a:r>
            <a:r>
              <a:rPr lang="en-IN" sz="1800" kern="100" dirty="0">
                <a:effectLst/>
              </a:rPr>
              <a:t>BERT</a:t>
            </a:r>
            <a:r>
              <a:rPr lang="en-IN" sz="1800" b="0" kern="100" dirty="0">
                <a:effectLst/>
              </a:rPr>
              <a:t> and </a:t>
            </a:r>
            <a:r>
              <a:rPr lang="en-IN" sz="1800" kern="100" dirty="0" err="1">
                <a:effectLst/>
              </a:rPr>
              <a:t>RoBERTa</a:t>
            </a:r>
            <a:r>
              <a:rPr lang="en-IN" sz="1800" b="0" kern="100" dirty="0">
                <a:effectLst/>
              </a:rPr>
              <a:t> are used to automatically detect explicit and implicit causal links in financial documents. These models can process complex, unstructured financial text and identify cause-effect relationships, even when causality is implied or spread across multiple sentences. </a:t>
            </a:r>
          </a:p>
          <a:p>
            <a:pPr lvl="0" algn="just">
              <a:lnSpc>
                <a:spcPct val="107000"/>
              </a:lnSpc>
              <a:spcAft>
                <a:spcPts val="1400"/>
              </a:spcAft>
              <a:buSzPts val="1000"/>
              <a:tabLst>
                <a:tab pos="457200" algn="l"/>
              </a:tabLst>
            </a:pPr>
            <a:endParaRPr lang="en-IN" sz="1800" b="0" kern="100" dirty="0">
              <a:effectLst/>
            </a:endParaRPr>
          </a:p>
          <a:p>
            <a:pPr lvl="0" algn="just">
              <a:lnSpc>
                <a:spcPct val="107000"/>
              </a:lnSpc>
              <a:spcAft>
                <a:spcPts val="1400"/>
              </a:spcAft>
              <a:buSzPts val="1000"/>
              <a:tabLst>
                <a:tab pos="457200" algn="l"/>
              </a:tabLst>
            </a:pPr>
            <a:endParaRPr lang="en-IN" sz="1800" b="0" kern="100" dirty="0">
              <a:effectLst/>
            </a:endParaRPr>
          </a:p>
        </p:txBody>
      </p:sp>
    </p:spTree>
    <p:extLst>
      <p:ext uri="{BB962C8B-B14F-4D97-AF65-F5344CB8AC3E}">
        <p14:creationId xmlns:p14="http://schemas.microsoft.com/office/powerpoint/2010/main" val="363067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E88CB-E926-5899-5BC4-1D63D30E3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9459EF-0FF9-4A7C-E7E9-4170223BDAD4}"/>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E1978EE5-F8DE-1EBC-AE73-09DB5E954B8A}"/>
              </a:ext>
            </a:extLst>
          </p:cNvPr>
          <p:cNvSpPr>
            <a:spLocks noGrp="1"/>
          </p:cNvSpPr>
          <p:nvPr>
            <p:ph idx="1"/>
          </p:nvPr>
        </p:nvSpPr>
        <p:spPr/>
        <p:txBody>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GB" dirty="0"/>
          </a:p>
        </p:txBody>
      </p:sp>
      <p:sp>
        <p:nvSpPr>
          <p:cNvPr id="4" name="Content Placeholder 2">
            <a:extLst>
              <a:ext uri="{FF2B5EF4-FFF2-40B4-BE49-F238E27FC236}">
                <a16:creationId xmlns:a16="http://schemas.microsoft.com/office/drawing/2014/main" id="{EF6F3D63-238F-B9FD-42BB-591BA8D1208B}"/>
              </a:ext>
            </a:extLst>
          </p:cNvPr>
          <p:cNvSpPr txBox="1">
            <a:spLocks/>
          </p:cNvSpPr>
          <p:nvPr/>
        </p:nvSpPr>
        <p:spPr>
          <a:xfrm>
            <a:off x="812800" y="1143001"/>
            <a:ext cx="10668000" cy="4952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Aft>
                <a:spcPts val="800"/>
              </a:spcAft>
              <a:buFont typeface="Arial" pitchFamily="34" charset="0"/>
              <a:buNone/>
            </a:pPr>
            <a:endParaRPr lang="en-IN" sz="1800" kern="100" dirty="0">
              <a:latin typeface="Calibri" panose="020F0502020204030204" pitchFamily="34" charset="0"/>
              <a:ea typeface="Calibri" panose="020F0502020204030204" pitchFamily="34" charset="0"/>
              <a:cs typeface="Mangal" panose="02040503050203030202" pitchFamily="18" charset="0"/>
            </a:endParaRPr>
          </a:p>
          <a:p>
            <a:endParaRPr lang="en-GB" dirty="0"/>
          </a:p>
        </p:txBody>
      </p:sp>
      <p:sp>
        <p:nvSpPr>
          <p:cNvPr id="7" name="Content Placeholder 2">
            <a:extLst>
              <a:ext uri="{FF2B5EF4-FFF2-40B4-BE49-F238E27FC236}">
                <a16:creationId xmlns:a16="http://schemas.microsoft.com/office/drawing/2014/main" id="{FF1AD24E-4B94-2F3B-CF9A-A3CED96A1B5D}"/>
              </a:ext>
            </a:extLst>
          </p:cNvPr>
          <p:cNvSpPr txBox="1">
            <a:spLocks/>
          </p:cNvSpPr>
          <p:nvPr/>
        </p:nvSpPr>
        <p:spPr>
          <a:xfrm>
            <a:off x="812800" y="1143001"/>
            <a:ext cx="10668000" cy="4952997"/>
          </a:xfrm>
          <a:prstGeom prst="rect">
            <a:avLst/>
          </a:prstGeom>
        </p:spPr>
        <p:txBody>
          <a:bodyPr vert="horz" lIns="91440" tIns="45720" rIns="91440" bIns="45720" rtlCol="0">
            <a:normAutofit/>
          </a:bodyPr>
          <a:lstStyle>
            <a:lvl1pPr indent="0">
              <a:lnSpc>
                <a:spcPct val="107000"/>
              </a:lnSpc>
              <a:spcBef>
                <a:spcPct val="20000"/>
              </a:spcBef>
              <a:spcAft>
                <a:spcPts val="800"/>
              </a:spcAft>
              <a:buFont typeface="Arial" pitchFamily="34" charset="0"/>
              <a:buNone/>
              <a:defRPr b="1" kern="100">
                <a:effectLst/>
                <a:latin typeface="Cambria" panose="02040503050406030204" pitchFamily="18" charset="0"/>
                <a:ea typeface="Calibri" panose="020F0502020204030204" pitchFamily="34" charset="0"/>
                <a:cs typeface="Mangal" panose="02040503050203030202" pitchFamily="18" charset="0"/>
              </a:defRPr>
            </a:lvl1pPr>
            <a:lvl2pPr marL="742950" indent="-285750">
              <a:spcBef>
                <a:spcPct val="20000"/>
              </a:spcBef>
              <a:buFont typeface="Arial" pitchFamily="34" charset="0"/>
              <a:buChar char="–"/>
              <a:defRPr sz="2000">
                <a:latin typeface="Verdana" pitchFamily="34" charset="0"/>
                <a:ea typeface="Verdana" pitchFamily="34" charset="0"/>
                <a:cs typeface="Verdana" pitchFamily="34" charset="0"/>
              </a:defRPr>
            </a:lvl2pPr>
            <a:lvl3pPr marL="1143000" indent="-228600">
              <a:spcBef>
                <a:spcPct val="20000"/>
              </a:spcBef>
              <a:buFont typeface="Arial" pitchFamily="34" charset="0"/>
              <a:buChar char="•"/>
              <a:defRPr>
                <a:latin typeface="Verdana" pitchFamily="34" charset="0"/>
                <a:ea typeface="Verdana" pitchFamily="34" charset="0"/>
                <a:cs typeface="Verdana" pitchFamily="34" charset="0"/>
              </a:defRPr>
            </a:lvl3pPr>
            <a:lvl4pPr marL="1600200" indent="-228600">
              <a:spcBef>
                <a:spcPct val="20000"/>
              </a:spcBef>
              <a:buFont typeface="Arial" pitchFamily="34" charset="0"/>
              <a:buChar char="–"/>
              <a:defRPr sz="1600">
                <a:latin typeface="Verdana" pitchFamily="34" charset="0"/>
                <a:ea typeface="Verdana" pitchFamily="34" charset="0"/>
                <a:cs typeface="Verdana" pitchFamily="34" charset="0"/>
              </a:defRPr>
            </a:lvl4pPr>
            <a:lvl5pPr marL="2057400" indent="-228600">
              <a:spcBef>
                <a:spcPct val="20000"/>
              </a:spcBef>
              <a:buFont typeface="Arial" pitchFamily="34" charset="0"/>
              <a:buChar char="»"/>
              <a:defRPr sz="1600">
                <a:latin typeface="Verdana" pitchFamily="34" charset="0"/>
                <a:ea typeface="Verdana" pitchFamily="34" charset="0"/>
                <a:cs typeface="Verdana"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lgn="just">
              <a:lnSpc>
                <a:spcPct val="107000"/>
              </a:lnSpc>
              <a:spcAft>
                <a:spcPts val="1400"/>
              </a:spcAft>
            </a:pPr>
            <a:r>
              <a:rPr lang="en-IN" dirty="0"/>
              <a:t>12. </a:t>
            </a:r>
            <a:r>
              <a:rPr lang="en-IN" sz="1800" kern="100" dirty="0">
                <a:effectLst/>
              </a:rPr>
              <a:t>Kernel-based </a:t>
            </a:r>
            <a:r>
              <a:rPr lang="en-IN" sz="1800" b="1" kern="100" dirty="0">
                <a:effectLst/>
              </a:rPr>
              <a:t>Methods</a:t>
            </a:r>
            <a:r>
              <a:rPr lang="en-IN" b="1" dirty="0"/>
              <a:t> </a:t>
            </a:r>
            <a:r>
              <a:rPr lang="en-IN" b="0" dirty="0"/>
              <a:t>[11]:</a:t>
            </a:r>
            <a:endParaRPr lang="en-IN" sz="1800" b="0" kern="100" dirty="0">
              <a:effectLst/>
            </a:endParaRPr>
          </a:p>
          <a:p>
            <a:pPr lvl="0" algn="just">
              <a:lnSpc>
                <a:spcPct val="107000"/>
              </a:lnSpc>
              <a:spcAft>
                <a:spcPts val="1400"/>
              </a:spcAft>
            </a:pPr>
            <a:r>
              <a:rPr lang="en-IN" sz="1800" b="0" kern="100" dirty="0">
                <a:effectLst/>
              </a:rPr>
              <a:t>Kernel-based methods extend the concept of </a:t>
            </a:r>
            <a:r>
              <a:rPr lang="en-IN" sz="1800" kern="100" dirty="0">
                <a:effectLst/>
              </a:rPr>
              <a:t>Granger causality </a:t>
            </a:r>
            <a:r>
              <a:rPr lang="en-IN" sz="1800" b="0" kern="100" dirty="0">
                <a:effectLst/>
              </a:rPr>
              <a:t>by employing kernel functions to map data into higher-dimensional spaces. This transformation allows for the detection of nonlinear relationships that are often present in complex financial systems.</a:t>
            </a:r>
            <a:endParaRPr lang="en-IN" dirty="0"/>
          </a:p>
          <a:p>
            <a:pPr lvl="0" algn="just">
              <a:lnSpc>
                <a:spcPct val="107000"/>
              </a:lnSpc>
              <a:spcAft>
                <a:spcPts val="1400"/>
              </a:spcAft>
            </a:pPr>
            <a:r>
              <a:rPr lang="en-IN" dirty="0"/>
              <a:t>13. </a:t>
            </a:r>
            <a:r>
              <a:rPr lang="en-IN" b="1" kern="100" dirty="0">
                <a:effectLst/>
              </a:rPr>
              <a:t>Deep Learning Models (Causal-BERT)</a:t>
            </a:r>
            <a:r>
              <a:rPr lang="en-IN" b="1" dirty="0"/>
              <a:t> </a:t>
            </a:r>
            <a:r>
              <a:rPr lang="en-IN" b="0" dirty="0"/>
              <a:t>[12]:</a:t>
            </a:r>
          </a:p>
          <a:p>
            <a:pPr lvl="0" algn="just">
              <a:lnSpc>
                <a:spcPct val="107000"/>
              </a:lnSpc>
              <a:spcAft>
                <a:spcPts val="1400"/>
              </a:spcAft>
            </a:pPr>
            <a:r>
              <a:rPr lang="en-IN" kern="100" dirty="0">
                <a:effectLst/>
              </a:rPr>
              <a:t>Causal-BERT</a:t>
            </a:r>
            <a:r>
              <a:rPr lang="en-IN" b="0" kern="100" dirty="0">
                <a:effectLst/>
              </a:rPr>
              <a:t> leverages language models to detect cause-effect relationships in natural language text. It is particularly effective in identifying implicit and explicit causal patterns from unstructured financial reports. </a:t>
            </a:r>
          </a:p>
          <a:p>
            <a:pPr lvl="0" algn="just">
              <a:lnSpc>
                <a:spcPct val="107000"/>
              </a:lnSpc>
              <a:spcAft>
                <a:spcPts val="1400"/>
              </a:spcAft>
              <a:buSzPts val="1000"/>
              <a:tabLst>
                <a:tab pos="457200" algn="l"/>
              </a:tabLst>
            </a:pPr>
            <a:endParaRPr lang="en-IN" sz="1800" b="0" kern="100" dirty="0">
              <a:effectLst/>
            </a:endParaRPr>
          </a:p>
          <a:p>
            <a:pPr lvl="0" algn="just">
              <a:lnSpc>
                <a:spcPct val="107000"/>
              </a:lnSpc>
              <a:spcAft>
                <a:spcPts val="1400"/>
              </a:spcAft>
              <a:buSzPts val="1000"/>
              <a:tabLst>
                <a:tab pos="457200" algn="l"/>
              </a:tabLst>
            </a:pPr>
            <a:endParaRPr lang="en-IN" sz="1800" b="0" kern="100" dirty="0">
              <a:effectLst/>
            </a:endParaRPr>
          </a:p>
        </p:txBody>
      </p:sp>
    </p:spTree>
    <p:extLst>
      <p:ext uri="{BB962C8B-B14F-4D97-AF65-F5344CB8AC3E}">
        <p14:creationId xmlns:p14="http://schemas.microsoft.com/office/powerpoint/2010/main" val="242956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21888-24D9-C5F2-00EB-1DCCDBEECC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EBA0D-68C1-F904-471B-D775E4131F8A}"/>
              </a:ext>
            </a:extLst>
          </p:cNvPr>
          <p:cNvSpPr>
            <a:spLocks noGrp="1"/>
          </p:cNvSpPr>
          <p:nvPr>
            <p:ph type="title"/>
          </p:nvPr>
        </p:nvSpPr>
        <p:spPr/>
        <p:txBody>
          <a:bodyPr/>
          <a:lstStyle/>
          <a:p>
            <a:r>
              <a:rPr lang="en-GB" dirty="0"/>
              <a:t>Advantages</a:t>
            </a:r>
          </a:p>
        </p:txBody>
      </p:sp>
      <p:sp>
        <p:nvSpPr>
          <p:cNvPr id="3" name="Content Placeholder 2">
            <a:extLst>
              <a:ext uri="{FF2B5EF4-FFF2-40B4-BE49-F238E27FC236}">
                <a16:creationId xmlns:a16="http://schemas.microsoft.com/office/drawing/2014/main" id="{33970BB5-40A4-8FE6-A4CC-A19BB97BD915}"/>
              </a:ext>
            </a:extLst>
          </p:cNvPr>
          <p:cNvSpPr>
            <a:spLocks noGrp="1"/>
          </p:cNvSpPr>
          <p:nvPr>
            <p:ph idx="1"/>
          </p:nvPr>
        </p:nvSpPr>
        <p:spPr/>
        <p:txBody>
          <a:bodyPr/>
          <a:lstStyle/>
          <a:p>
            <a:pPr algn="just">
              <a:lnSpc>
                <a:spcPct val="150000"/>
              </a:lnSpc>
              <a:spcAft>
                <a:spcPts val="800"/>
              </a:spcAft>
              <a:buAutoNum type="arabicPeriod"/>
            </a:pPr>
            <a:r>
              <a:rPr lang="en-US" sz="1800" b="1" kern="100" dirty="0">
                <a:effectLst/>
                <a:latin typeface="Cambria" panose="02040503050406030204" pitchFamily="18" charset="0"/>
                <a:ea typeface="Calibri" panose="020F0502020204030204" pitchFamily="34" charset="0"/>
                <a:cs typeface="Mangal" panose="02040503050203030202" pitchFamily="18" charset="0"/>
              </a:rPr>
              <a:t>Improved Accuracy</a:t>
            </a:r>
            <a:r>
              <a:rPr lang="en-US" sz="1800" kern="100" dirty="0">
                <a:effectLst/>
                <a:latin typeface="Cambria" panose="02040503050406030204" pitchFamily="18" charset="0"/>
                <a:ea typeface="Calibri" panose="020F0502020204030204" pitchFamily="34" charset="0"/>
                <a:cs typeface="Mangal" panose="02040503050203030202" pitchFamily="18" charset="0"/>
              </a:rPr>
              <a:t>: Deep learning models combined with machine learning enhance prediction accuracy, especially for sentiment and causality detection in financial data. </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Methods: </a:t>
            </a:r>
            <a:r>
              <a:rPr lang="en-US" sz="1800" b="1" kern="100" dirty="0">
                <a:effectLst/>
                <a:latin typeface="Cambria" panose="02040503050406030204" pitchFamily="18" charset="0"/>
                <a:ea typeface="Calibri" panose="020F0502020204030204" pitchFamily="34" charset="0"/>
                <a:cs typeface="Mangal" panose="02040503050203030202" pitchFamily="18" charset="0"/>
              </a:rPr>
              <a:t>1,2,4,5,11)</a:t>
            </a:r>
          </a:p>
          <a:p>
            <a:pPr algn="just">
              <a:lnSpc>
                <a:spcPct val="150000"/>
              </a:lnSpc>
              <a:spcAft>
                <a:spcPts val="800"/>
              </a:spcAft>
              <a:buAutoNum type="arabicPeriod"/>
            </a:pPr>
            <a:r>
              <a:rPr lang="en-US" sz="1800" b="1" kern="100" dirty="0">
                <a:effectLst/>
                <a:latin typeface="Cambria" panose="02040503050406030204" pitchFamily="18" charset="0"/>
                <a:ea typeface="Calibri" panose="020F0502020204030204" pitchFamily="34" charset="0"/>
                <a:cs typeface="Mangal" panose="02040503050203030202" pitchFamily="18" charset="0"/>
              </a:rPr>
              <a:t>Wide Application</a:t>
            </a:r>
            <a:r>
              <a:rPr lang="en-US" sz="1800" kern="100" dirty="0">
                <a:effectLst/>
                <a:latin typeface="Cambria" panose="02040503050406030204" pitchFamily="18" charset="0"/>
                <a:ea typeface="Calibri" panose="020F0502020204030204" pitchFamily="34" charset="0"/>
                <a:cs typeface="Mangal" panose="02040503050203030202" pitchFamily="18" charset="0"/>
              </a:rPr>
              <a:t>: These methods are useful for analyzing large-scale datasets from various sources, such as financial news. </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a:t>
            </a:r>
            <a:r>
              <a:rPr lang="en-US" sz="1800" b="1" kern="100" dirty="0">
                <a:effectLst/>
                <a:latin typeface="Cambria" panose="02040503050406030204" pitchFamily="18" charset="0"/>
                <a:ea typeface="Calibri" panose="020F0502020204030204" pitchFamily="34" charset="0"/>
                <a:cs typeface="Mangal" panose="02040503050203030202" pitchFamily="18" charset="0"/>
              </a:rPr>
              <a:t> 1)</a:t>
            </a:r>
            <a:endParaRPr lang="en-IN" sz="1800" b="1" kern="100" dirty="0">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AutoNum type="arabicPeriod"/>
            </a:pPr>
            <a:r>
              <a:rPr lang="en-US" sz="1800" b="1" kern="100" dirty="0">
                <a:effectLst/>
                <a:latin typeface="Cambria" panose="02040503050406030204" pitchFamily="18" charset="0"/>
                <a:ea typeface="Calibri" panose="020F0502020204030204" pitchFamily="34" charset="0"/>
                <a:cs typeface="Mangal" panose="02040503050203030202" pitchFamily="18" charset="0"/>
              </a:rPr>
              <a:t>Automation</a:t>
            </a:r>
            <a:r>
              <a:rPr lang="en-US" sz="1800" kern="100" dirty="0">
                <a:effectLst/>
                <a:latin typeface="Cambria" panose="02040503050406030204" pitchFamily="18" charset="0"/>
                <a:ea typeface="Calibri" panose="020F0502020204030204" pitchFamily="34" charset="0"/>
                <a:cs typeface="Mangal" panose="02040503050203030202" pitchFamily="18" charset="0"/>
              </a:rPr>
              <a:t>: Machine learning (ML) methods automate feature extraction and sentiment classification, reducing manual intervention and enhancing scalability. </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Methods:</a:t>
            </a:r>
            <a:r>
              <a:rPr lang="en-US" sz="1800" b="1" kern="100" dirty="0">
                <a:effectLst/>
                <a:latin typeface="Cambria" panose="02040503050406030204" pitchFamily="18" charset="0"/>
                <a:ea typeface="Calibri" panose="020F0502020204030204" pitchFamily="34" charset="0"/>
                <a:cs typeface="Mangal" panose="02040503050203030202" pitchFamily="18" charset="0"/>
              </a:rPr>
              <a:t> 1,4,6)</a:t>
            </a:r>
          </a:p>
          <a:p>
            <a:pPr algn="just">
              <a:lnSpc>
                <a:spcPct val="150000"/>
              </a:lnSpc>
              <a:spcAft>
                <a:spcPts val="800"/>
              </a:spcAft>
              <a:buFont typeface="Arial" pitchFamily="34" charset="0"/>
              <a:buAutoNum type="arabicPeriod"/>
            </a:pPr>
            <a:r>
              <a:rPr lang="en-US" sz="1800" b="1" kern="100" dirty="0">
                <a:effectLst/>
                <a:latin typeface="Cambria" panose="02040503050406030204" pitchFamily="18" charset="0"/>
                <a:ea typeface="Calibri" panose="020F0502020204030204" pitchFamily="34" charset="0"/>
                <a:cs typeface="Mangal" panose="02040503050203030202" pitchFamily="18" charset="0"/>
              </a:rPr>
              <a:t>Handling Complex Interactions</a:t>
            </a:r>
            <a:r>
              <a:rPr lang="en-US" sz="1800" kern="100" dirty="0">
                <a:effectLst/>
                <a:latin typeface="Cambria" panose="02040503050406030204" pitchFamily="18" charset="0"/>
                <a:ea typeface="Calibri" panose="020F0502020204030204" pitchFamily="34" charset="0"/>
                <a:cs typeface="Mangal" panose="02040503050203030202" pitchFamily="18" charset="0"/>
              </a:rPr>
              <a:t>: Capable of modeling intricate relationships between multiple variables, providing more robust financial predictions. </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Methods:</a:t>
            </a:r>
            <a:r>
              <a:rPr lang="en-US" sz="1800" b="1" kern="100" dirty="0">
                <a:effectLst/>
                <a:latin typeface="Cambria" panose="02040503050406030204" pitchFamily="18" charset="0"/>
                <a:ea typeface="Calibri" panose="020F0502020204030204" pitchFamily="34" charset="0"/>
                <a:cs typeface="Mangal" panose="02040503050203030202" pitchFamily="18" charset="0"/>
              </a:rPr>
              <a:t> 2,13)</a:t>
            </a: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Arial" pitchFamily="34" charset="0"/>
              <a:buAutoNum type="arabicPeriod"/>
            </a:pPr>
            <a:r>
              <a:rPr lang="en-US" sz="1800" b="1" kern="100" dirty="0">
                <a:effectLst/>
                <a:latin typeface="Cambria" panose="02040503050406030204" pitchFamily="18" charset="0"/>
                <a:ea typeface="Calibri" panose="020F0502020204030204" pitchFamily="34" charset="0"/>
                <a:cs typeface="Mangal" panose="02040503050203030202" pitchFamily="18" charset="0"/>
              </a:rPr>
              <a:t>Handling Unstructured Data</a:t>
            </a:r>
            <a:r>
              <a:rPr lang="en-US" sz="1800" kern="100" dirty="0">
                <a:effectLst/>
                <a:latin typeface="Cambria" panose="02040503050406030204" pitchFamily="18" charset="0"/>
                <a:ea typeface="Calibri" panose="020F0502020204030204" pitchFamily="34" charset="0"/>
                <a:cs typeface="Mangal" panose="02040503050203030202" pitchFamily="18" charset="0"/>
              </a:rPr>
              <a:t>: NLP models can efficiently analyze and extract insights from unstructured text like financial reports and news articles. </a:t>
            </a:r>
            <a:r>
              <a:rPr lang="en-US" sz="1800" b="1" kern="100" dirty="0">
                <a:effectLst/>
                <a:latin typeface="Cambria" panose="02040503050406030204" pitchFamily="18" charset="0"/>
                <a:ea typeface="Calibri" panose="020F0502020204030204" pitchFamily="34" charset="0"/>
                <a:cs typeface="Mangal" panose="02040503050203030202" pitchFamily="18" charset="0"/>
              </a:rPr>
              <a:t>(</a:t>
            </a:r>
            <a:r>
              <a:rPr lang="en-US" sz="1800" b="1" kern="100" dirty="0">
                <a:latin typeface="Cambria" panose="02040503050406030204" pitchFamily="18" charset="0"/>
                <a:ea typeface="Calibri" panose="020F0502020204030204" pitchFamily="34" charset="0"/>
                <a:cs typeface="Mangal" panose="02040503050203030202" pitchFamily="18" charset="0"/>
              </a:rPr>
              <a:t>Method:</a:t>
            </a:r>
            <a:r>
              <a:rPr lang="en-US" sz="1800" b="1" kern="100" dirty="0">
                <a:effectLst/>
                <a:latin typeface="Cambria" panose="02040503050406030204" pitchFamily="18" charset="0"/>
                <a:ea typeface="Calibri" panose="020F0502020204030204" pitchFamily="34" charset="0"/>
                <a:cs typeface="Mangal" panose="02040503050203030202" pitchFamily="18" charset="0"/>
              </a:rPr>
              <a:t> 3)</a:t>
            </a: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AutoNum type="arabicPeriod"/>
            </a:pPr>
            <a:endParaRPr lang="en-IN" sz="18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pPr>
            <a:endParaRPr lang="en-GB" dirty="0">
              <a:latin typeface="Cambria" panose="02040503050406030204" pitchFamily="18" charset="0"/>
            </a:endParaRPr>
          </a:p>
        </p:txBody>
      </p:sp>
    </p:spTree>
    <p:extLst>
      <p:ext uri="{BB962C8B-B14F-4D97-AF65-F5344CB8AC3E}">
        <p14:creationId xmlns:p14="http://schemas.microsoft.com/office/powerpoint/2010/main" val="427546933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1928</TotalTime>
  <Words>3033</Words>
  <Application>Microsoft Macintosh PowerPoint</Application>
  <PresentationFormat>Widescreen</PresentationFormat>
  <Paragraphs>210</Paragraphs>
  <Slides>28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Bookman Old Style</vt:lpstr>
      <vt:lpstr>Calibri</vt:lpstr>
      <vt:lpstr>Cambria</vt:lpstr>
      <vt:lpstr>Segoe UI</vt:lpstr>
      <vt:lpstr>Times New Roman</vt:lpstr>
      <vt:lpstr>Verdana</vt:lpstr>
      <vt:lpstr>Bioinformatics</vt:lpstr>
      <vt:lpstr>PSCS184: Financial Causality Detection</vt:lpstr>
      <vt:lpstr>Introduction to Financial Causality Detection</vt:lpstr>
      <vt:lpstr>Introduction to NLP &amp; Generative AI for Finance</vt:lpstr>
      <vt:lpstr>Literature Review</vt:lpstr>
      <vt:lpstr>Literature Review</vt:lpstr>
      <vt:lpstr>Literature Review</vt:lpstr>
      <vt:lpstr>Literature Review</vt:lpstr>
      <vt:lpstr>Literature Review</vt:lpstr>
      <vt:lpstr>Advantages</vt:lpstr>
      <vt:lpstr>Advantages</vt:lpstr>
      <vt:lpstr>Existing method Drawback</vt:lpstr>
      <vt:lpstr>Existing method Drawback</vt:lpstr>
      <vt:lpstr>Proposed Method</vt:lpstr>
      <vt:lpstr>Proposed Method</vt:lpstr>
      <vt:lpstr>Objectives</vt:lpstr>
      <vt:lpstr>Objectives</vt:lpstr>
      <vt:lpstr>Methodology/Modules</vt:lpstr>
      <vt:lpstr>Architecture</vt:lpstr>
      <vt:lpstr>Hardware/software components</vt:lpstr>
      <vt:lpstr>Hardware/software components</vt:lpstr>
      <vt:lpstr>Timeline of Project</vt:lpstr>
      <vt:lpstr>Expected Outcomes</vt:lpstr>
      <vt:lpstr>Conclusion</vt:lpstr>
      <vt:lpstr>Github Link</vt:lpstr>
      <vt:lpstr>References</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 SAIPRIYA DIPIKA </cp:lastModifiedBy>
  <cp:revision>40</cp:revision>
  <dcterms:created xsi:type="dcterms:W3CDTF">2023-03-16T03:26:27Z</dcterms:created>
  <dcterms:modified xsi:type="dcterms:W3CDTF">2024-10-21T08:26:53Z</dcterms:modified>
</cp:coreProperties>
</file>