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175200" cy="42976800"/>
  <p:notesSz cx="6858000" cy="9296400"/>
  <p:defaultTextStyle>
    <a:defPPr>
      <a:defRPr lang="en-US"/>
    </a:defPPr>
    <a:lvl1pPr marL="0" algn="l" defTabSz="4179732" rtl="0" eaLnBrk="1" latinLnBrk="0" hangingPunct="1">
      <a:defRPr sz="8200" kern="1200">
        <a:solidFill>
          <a:schemeClr val="tx1"/>
        </a:solidFill>
        <a:latin typeface="+mn-lt"/>
        <a:ea typeface="+mn-ea"/>
        <a:cs typeface="+mn-cs"/>
      </a:defRPr>
    </a:lvl1pPr>
    <a:lvl2pPr marL="2089866" algn="l" defTabSz="4179732" rtl="0" eaLnBrk="1" latinLnBrk="0" hangingPunct="1">
      <a:defRPr sz="8200" kern="1200">
        <a:solidFill>
          <a:schemeClr val="tx1"/>
        </a:solidFill>
        <a:latin typeface="+mn-lt"/>
        <a:ea typeface="+mn-ea"/>
        <a:cs typeface="+mn-cs"/>
      </a:defRPr>
    </a:lvl2pPr>
    <a:lvl3pPr marL="4179732" algn="l" defTabSz="4179732" rtl="0" eaLnBrk="1" latinLnBrk="0" hangingPunct="1">
      <a:defRPr sz="8200" kern="1200">
        <a:solidFill>
          <a:schemeClr val="tx1"/>
        </a:solidFill>
        <a:latin typeface="+mn-lt"/>
        <a:ea typeface="+mn-ea"/>
        <a:cs typeface="+mn-cs"/>
      </a:defRPr>
    </a:lvl3pPr>
    <a:lvl4pPr marL="6269599" algn="l" defTabSz="4179732" rtl="0" eaLnBrk="1" latinLnBrk="0" hangingPunct="1">
      <a:defRPr sz="8200" kern="1200">
        <a:solidFill>
          <a:schemeClr val="tx1"/>
        </a:solidFill>
        <a:latin typeface="+mn-lt"/>
        <a:ea typeface="+mn-ea"/>
        <a:cs typeface="+mn-cs"/>
      </a:defRPr>
    </a:lvl4pPr>
    <a:lvl5pPr marL="8359466" algn="l" defTabSz="4179732" rtl="0" eaLnBrk="1" latinLnBrk="0" hangingPunct="1">
      <a:defRPr sz="8200" kern="1200">
        <a:solidFill>
          <a:schemeClr val="tx1"/>
        </a:solidFill>
        <a:latin typeface="+mn-lt"/>
        <a:ea typeface="+mn-ea"/>
        <a:cs typeface="+mn-cs"/>
      </a:defRPr>
    </a:lvl5pPr>
    <a:lvl6pPr marL="10449332" algn="l" defTabSz="4179732" rtl="0" eaLnBrk="1" latinLnBrk="0" hangingPunct="1">
      <a:defRPr sz="8200" kern="1200">
        <a:solidFill>
          <a:schemeClr val="tx1"/>
        </a:solidFill>
        <a:latin typeface="+mn-lt"/>
        <a:ea typeface="+mn-ea"/>
        <a:cs typeface="+mn-cs"/>
      </a:defRPr>
    </a:lvl6pPr>
    <a:lvl7pPr marL="12539198" algn="l" defTabSz="4179732" rtl="0" eaLnBrk="1" latinLnBrk="0" hangingPunct="1">
      <a:defRPr sz="8200" kern="1200">
        <a:solidFill>
          <a:schemeClr val="tx1"/>
        </a:solidFill>
        <a:latin typeface="+mn-lt"/>
        <a:ea typeface="+mn-ea"/>
        <a:cs typeface="+mn-cs"/>
      </a:defRPr>
    </a:lvl7pPr>
    <a:lvl8pPr marL="14629065" algn="l" defTabSz="4179732" rtl="0" eaLnBrk="1" latinLnBrk="0" hangingPunct="1">
      <a:defRPr sz="8200" kern="1200">
        <a:solidFill>
          <a:schemeClr val="tx1"/>
        </a:solidFill>
        <a:latin typeface="+mn-lt"/>
        <a:ea typeface="+mn-ea"/>
        <a:cs typeface="+mn-cs"/>
      </a:defRPr>
    </a:lvl8pPr>
    <a:lvl9pPr marL="16718932" algn="l" defTabSz="4179732"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339"/>
    <a:srgbClr val="7030A0"/>
    <a:srgbClr val="000000"/>
    <a:srgbClr val="D0D8E8"/>
    <a:srgbClr val="E7BD25"/>
    <a:srgbClr val="CC9900"/>
    <a:srgbClr val="AD3813"/>
    <a:srgbClr val="DB6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606" y="3384"/>
      </p:cViewPr>
      <p:guideLst>
        <p:guide orient="horz" pos="13536"/>
        <p:guide pos="9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13350668"/>
            <a:ext cx="25648920" cy="9212157"/>
          </a:xfrm>
        </p:spPr>
        <p:txBody>
          <a:bodyPr/>
          <a:lstStyle/>
          <a:p>
            <a:r>
              <a:rPr lang="en-US" smtClean="0"/>
              <a:t>Click to edit Master title style</a:t>
            </a:r>
            <a:endParaRPr lang="en-US"/>
          </a:p>
        </p:txBody>
      </p:sp>
      <p:sp>
        <p:nvSpPr>
          <p:cNvPr id="3" name="Subtitle 2"/>
          <p:cNvSpPr>
            <a:spLocks noGrp="1"/>
          </p:cNvSpPr>
          <p:nvPr>
            <p:ph type="subTitle" idx="1"/>
          </p:nvPr>
        </p:nvSpPr>
        <p:spPr>
          <a:xfrm>
            <a:off x="4526280" y="24353520"/>
            <a:ext cx="21122640" cy="10982960"/>
          </a:xfrm>
        </p:spPr>
        <p:txBody>
          <a:bodyPr/>
          <a:lstStyle>
            <a:lvl1pPr marL="0" indent="0" algn="ctr">
              <a:buNone/>
              <a:defRPr>
                <a:solidFill>
                  <a:schemeClr val="tx1">
                    <a:tint val="75000"/>
                  </a:schemeClr>
                </a:solidFill>
              </a:defRPr>
            </a:lvl1pPr>
            <a:lvl2pPr marL="2089866" indent="0" algn="ctr">
              <a:buNone/>
              <a:defRPr>
                <a:solidFill>
                  <a:schemeClr val="tx1">
                    <a:tint val="75000"/>
                  </a:schemeClr>
                </a:solidFill>
              </a:defRPr>
            </a:lvl2pPr>
            <a:lvl3pPr marL="4179732" indent="0" algn="ctr">
              <a:buNone/>
              <a:defRPr>
                <a:solidFill>
                  <a:schemeClr val="tx1">
                    <a:tint val="75000"/>
                  </a:schemeClr>
                </a:solidFill>
              </a:defRPr>
            </a:lvl3pPr>
            <a:lvl4pPr marL="6269599" indent="0" algn="ctr">
              <a:buNone/>
              <a:defRPr>
                <a:solidFill>
                  <a:schemeClr val="tx1">
                    <a:tint val="75000"/>
                  </a:schemeClr>
                </a:solidFill>
              </a:defRPr>
            </a:lvl4pPr>
            <a:lvl5pPr marL="8359466" indent="0" algn="ctr">
              <a:buNone/>
              <a:defRPr>
                <a:solidFill>
                  <a:schemeClr val="tx1">
                    <a:tint val="75000"/>
                  </a:schemeClr>
                </a:solidFill>
              </a:defRPr>
            </a:lvl5pPr>
            <a:lvl6pPr marL="10449332" indent="0" algn="ctr">
              <a:buNone/>
              <a:defRPr>
                <a:solidFill>
                  <a:schemeClr val="tx1">
                    <a:tint val="75000"/>
                  </a:schemeClr>
                </a:solidFill>
              </a:defRPr>
            </a:lvl6pPr>
            <a:lvl7pPr marL="12539198" indent="0" algn="ctr">
              <a:buNone/>
              <a:defRPr>
                <a:solidFill>
                  <a:schemeClr val="tx1">
                    <a:tint val="75000"/>
                  </a:schemeClr>
                </a:solidFill>
              </a:defRPr>
            </a:lvl7pPr>
            <a:lvl8pPr marL="14629065" indent="0" algn="ctr">
              <a:buNone/>
              <a:defRPr>
                <a:solidFill>
                  <a:schemeClr val="tx1">
                    <a:tint val="75000"/>
                  </a:schemeClr>
                </a:solidFill>
              </a:defRPr>
            </a:lvl8pPr>
            <a:lvl9pPr marL="1671893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ABEBF-DE17-4F6D-ACE1-49C7F93DEB70}"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306553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ABEBF-DE17-4F6D-ACE1-49C7F93DEB70}"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402904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5218" y="10783999"/>
            <a:ext cx="22406132" cy="2297965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76816" y="10783999"/>
            <a:ext cx="66715483" cy="2297965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ABEBF-DE17-4F6D-ACE1-49C7F93DEB70}"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39014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ABEBF-DE17-4F6D-ACE1-49C7F93DEB70}"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102788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3633" y="27616576"/>
            <a:ext cx="25648920" cy="853567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83633" y="18215406"/>
            <a:ext cx="25648920" cy="9401172"/>
          </a:xfrm>
        </p:spPr>
        <p:txBody>
          <a:bodyPr anchor="b"/>
          <a:lstStyle>
            <a:lvl1pPr marL="0" indent="0">
              <a:buNone/>
              <a:defRPr sz="9100">
                <a:solidFill>
                  <a:schemeClr val="tx1">
                    <a:tint val="75000"/>
                  </a:schemeClr>
                </a:solidFill>
              </a:defRPr>
            </a:lvl1pPr>
            <a:lvl2pPr marL="2089866" indent="0">
              <a:buNone/>
              <a:defRPr sz="8200">
                <a:solidFill>
                  <a:schemeClr val="tx1">
                    <a:tint val="75000"/>
                  </a:schemeClr>
                </a:solidFill>
              </a:defRPr>
            </a:lvl2pPr>
            <a:lvl3pPr marL="4179732" indent="0">
              <a:buNone/>
              <a:defRPr sz="7300">
                <a:solidFill>
                  <a:schemeClr val="tx1">
                    <a:tint val="75000"/>
                  </a:schemeClr>
                </a:solidFill>
              </a:defRPr>
            </a:lvl3pPr>
            <a:lvl4pPr marL="6269599" indent="0">
              <a:buNone/>
              <a:defRPr sz="6400">
                <a:solidFill>
                  <a:schemeClr val="tx1">
                    <a:tint val="75000"/>
                  </a:schemeClr>
                </a:solidFill>
              </a:defRPr>
            </a:lvl4pPr>
            <a:lvl5pPr marL="8359466" indent="0">
              <a:buNone/>
              <a:defRPr sz="6400">
                <a:solidFill>
                  <a:schemeClr val="tx1">
                    <a:tint val="75000"/>
                  </a:schemeClr>
                </a:solidFill>
              </a:defRPr>
            </a:lvl5pPr>
            <a:lvl6pPr marL="10449332" indent="0">
              <a:buNone/>
              <a:defRPr sz="6400">
                <a:solidFill>
                  <a:schemeClr val="tx1">
                    <a:tint val="75000"/>
                  </a:schemeClr>
                </a:solidFill>
              </a:defRPr>
            </a:lvl6pPr>
            <a:lvl7pPr marL="12539198" indent="0">
              <a:buNone/>
              <a:defRPr sz="6400">
                <a:solidFill>
                  <a:schemeClr val="tx1">
                    <a:tint val="75000"/>
                  </a:schemeClr>
                </a:solidFill>
              </a:defRPr>
            </a:lvl7pPr>
            <a:lvl8pPr marL="14629065" indent="0">
              <a:buNone/>
              <a:defRPr sz="6400">
                <a:solidFill>
                  <a:schemeClr val="tx1">
                    <a:tint val="75000"/>
                  </a:schemeClr>
                </a:solidFill>
              </a:defRPr>
            </a:lvl8pPr>
            <a:lvl9pPr marL="1671893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ABEBF-DE17-4F6D-ACE1-49C7F93DEB70}"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254722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76814" y="62843631"/>
            <a:ext cx="44560808" cy="17773692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40542" y="62843631"/>
            <a:ext cx="44560808" cy="17773692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ABEBF-DE17-4F6D-ACE1-49C7F93DEB70}"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89400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8760" y="1721065"/>
            <a:ext cx="27157680" cy="7162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08760" y="9620045"/>
            <a:ext cx="13332620" cy="4009175"/>
          </a:xfrm>
        </p:spPr>
        <p:txBody>
          <a:bodyPr anchor="b"/>
          <a:lstStyle>
            <a:lvl1pPr marL="0" indent="0">
              <a:buNone/>
              <a:defRPr sz="11000" b="1"/>
            </a:lvl1pPr>
            <a:lvl2pPr marL="2089866" indent="0">
              <a:buNone/>
              <a:defRPr sz="9100" b="1"/>
            </a:lvl2pPr>
            <a:lvl3pPr marL="4179732" indent="0">
              <a:buNone/>
              <a:defRPr sz="8200" b="1"/>
            </a:lvl3pPr>
            <a:lvl4pPr marL="6269599" indent="0">
              <a:buNone/>
              <a:defRPr sz="7300" b="1"/>
            </a:lvl4pPr>
            <a:lvl5pPr marL="8359466" indent="0">
              <a:buNone/>
              <a:defRPr sz="7300" b="1"/>
            </a:lvl5pPr>
            <a:lvl6pPr marL="10449332" indent="0">
              <a:buNone/>
              <a:defRPr sz="7300" b="1"/>
            </a:lvl6pPr>
            <a:lvl7pPr marL="12539198" indent="0">
              <a:buNone/>
              <a:defRPr sz="7300" b="1"/>
            </a:lvl7pPr>
            <a:lvl8pPr marL="14629065" indent="0">
              <a:buNone/>
              <a:defRPr sz="7300" b="1"/>
            </a:lvl8pPr>
            <a:lvl9pPr marL="1671893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08760" y="13629220"/>
            <a:ext cx="13332620" cy="24761405"/>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28584" y="9620045"/>
            <a:ext cx="13337858" cy="4009175"/>
          </a:xfrm>
        </p:spPr>
        <p:txBody>
          <a:bodyPr anchor="b"/>
          <a:lstStyle>
            <a:lvl1pPr marL="0" indent="0">
              <a:buNone/>
              <a:defRPr sz="11000" b="1"/>
            </a:lvl1pPr>
            <a:lvl2pPr marL="2089866" indent="0">
              <a:buNone/>
              <a:defRPr sz="9100" b="1"/>
            </a:lvl2pPr>
            <a:lvl3pPr marL="4179732" indent="0">
              <a:buNone/>
              <a:defRPr sz="8200" b="1"/>
            </a:lvl3pPr>
            <a:lvl4pPr marL="6269599" indent="0">
              <a:buNone/>
              <a:defRPr sz="7300" b="1"/>
            </a:lvl4pPr>
            <a:lvl5pPr marL="8359466" indent="0">
              <a:buNone/>
              <a:defRPr sz="7300" b="1"/>
            </a:lvl5pPr>
            <a:lvl6pPr marL="10449332" indent="0">
              <a:buNone/>
              <a:defRPr sz="7300" b="1"/>
            </a:lvl6pPr>
            <a:lvl7pPr marL="12539198" indent="0">
              <a:buNone/>
              <a:defRPr sz="7300" b="1"/>
            </a:lvl7pPr>
            <a:lvl8pPr marL="14629065" indent="0">
              <a:buNone/>
              <a:defRPr sz="7300" b="1"/>
            </a:lvl8pPr>
            <a:lvl9pPr marL="1671893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28584" y="13629220"/>
            <a:ext cx="13337858" cy="24761405"/>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ABEBF-DE17-4F6D-ACE1-49C7F93DEB70}" type="datetimeFigureOut">
              <a:rPr lang="en-US" smtClean="0"/>
              <a:t>5/29/2014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417783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ABEBF-DE17-4F6D-ACE1-49C7F93DEB70}" type="datetimeFigureOut">
              <a:rPr lang="en-US" smtClean="0"/>
              <a:t>5/29/2014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355888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ABEBF-DE17-4F6D-ACE1-49C7F93DEB70}" type="datetimeFigureOut">
              <a:rPr lang="en-US" smtClean="0"/>
              <a:t>5/29/2014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218214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8764" y="1711113"/>
            <a:ext cx="9927433" cy="728218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797667" y="1711118"/>
            <a:ext cx="16868775" cy="36679508"/>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08764" y="8993298"/>
            <a:ext cx="9927433" cy="29397328"/>
          </a:xfrm>
        </p:spPr>
        <p:txBody>
          <a:bodyPr/>
          <a:lstStyle>
            <a:lvl1pPr marL="0" indent="0">
              <a:buNone/>
              <a:defRPr sz="6400"/>
            </a:lvl1pPr>
            <a:lvl2pPr marL="2089866" indent="0">
              <a:buNone/>
              <a:defRPr sz="5500"/>
            </a:lvl2pPr>
            <a:lvl3pPr marL="4179732" indent="0">
              <a:buNone/>
              <a:defRPr sz="4600"/>
            </a:lvl3pPr>
            <a:lvl4pPr marL="6269599" indent="0">
              <a:buNone/>
              <a:defRPr sz="4100"/>
            </a:lvl4pPr>
            <a:lvl5pPr marL="8359466" indent="0">
              <a:buNone/>
              <a:defRPr sz="4100"/>
            </a:lvl5pPr>
            <a:lvl6pPr marL="10449332" indent="0">
              <a:buNone/>
              <a:defRPr sz="4100"/>
            </a:lvl6pPr>
            <a:lvl7pPr marL="12539198" indent="0">
              <a:buNone/>
              <a:defRPr sz="4100"/>
            </a:lvl7pPr>
            <a:lvl8pPr marL="14629065" indent="0">
              <a:buNone/>
              <a:defRPr sz="4100"/>
            </a:lvl8pPr>
            <a:lvl9pPr marL="1671893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ABEBF-DE17-4F6D-ACE1-49C7F93DEB70}"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392835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14550" y="30083760"/>
            <a:ext cx="18105120" cy="3551558"/>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14550" y="3840057"/>
            <a:ext cx="18105120" cy="25786080"/>
          </a:xfrm>
        </p:spPr>
        <p:txBody>
          <a:bodyPr/>
          <a:lstStyle>
            <a:lvl1pPr marL="0" indent="0">
              <a:buNone/>
              <a:defRPr sz="14600"/>
            </a:lvl1pPr>
            <a:lvl2pPr marL="2089866" indent="0">
              <a:buNone/>
              <a:defRPr sz="12800"/>
            </a:lvl2pPr>
            <a:lvl3pPr marL="4179732" indent="0">
              <a:buNone/>
              <a:defRPr sz="11000"/>
            </a:lvl3pPr>
            <a:lvl4pPr marL="6269599" indent="0">
              <a:buNone/>
              <a:defRPr sz="9100"/>
            </a:lvl4pPr>
            <a:lvl5pPr marL="8359466" indent="0">
              <a:buNone/>
              <a:defRPr sz="9100"/>
            </a:lvl5pPr>
            <a:lvl6pPr marL="10449332" indent="0">
              <a:buNone/>
              <a:defRPr sz="9100"/>
            </a:lvl6pPr>
            <a:lvl7pPr marL="12539198" indent="0">
              <a:buNone/>
              <a:defRPr sz="9100"/>
            </a:lvl7pPr>
            <a:lvl8pPr marL="14629065" indent="0">
              <a:buNone/>
              <a:defRPr sz="9100"/>
            </a:lvl8pPr>
            <a:lvl9pPr marL="16718932" indent="0">
              <a:buNone/>
              <a:defRPr sz="9100"/>
            </a:lvl9pPr>
          </a:lstStyle>
          <a:p>
            <a:endParaRPr lang="en-US"/>
          </a:p>
        </p:txBody>
      </p:sp>
      <p:sp>
        <p:nvSpPr>
          <p:cNvPr id="4" name="Text Placeholder 3"/>
          <p:cNvSpPr>
            <a:spLocks noGrp="1"/>
          </p:cNvSpPr>
          <p:nvPr>
            <p:ph type="body" sz="half" idx="2"/>
          </p:nvPr>
        </p:nvSpPr>
        <p:spPr>
          <a:xfrm>
            <a:off x="5914550" y="33635318"/>
            <a:ext cx="18105120" cy="5043802"/>
          </a:xfrm>
        </p:spPr>
        <p:txBody>
          <a:bodyPr/>
          <a:lstStyle>
            <a:lvl1pPr marL="0" indent="0">
              <a:buNone/>
              <a:defRPr sz="6400"/>
            </a:lvl1pPr>
            <a:lvl2pPr marL="2089866" indent="0">
              <a:buNone/>
              <a:defRPr sz="5500"/>
            </a:lvl2pPr>
            <a:lvl3pPr marL="4179732" indent="0">
              <a:buNone/>
              <a:defRPr sz="4600"/>
            </a:lvl3pPr>
            <a:lvl4pPr marL="6269599" indent="0">
              <a:buNone/>
              <a:defRPr sz="4100"/>
            </a:lvl4pPr>
            <a:lvl5pPr marL="8359466" indent="0">
              <a:buNone/>
              <a:defRPr sz="4100"/>
            </a:lvl5pPr>
            <a:lvl6pPr marL="10449332" indent="0">
              <a:buNone/>
              <a:defRPr sz="4100"/>
            </a:lvl6pPr>
            <a:lvl7pPr marL="12539198" indent="0">
              <a:buNone/>
              <a:defRPr sz="4100"/>
            </a:lvl7pPr>
            <a:lvl8pPr marL="14629065" indent="0">
              <a:buNone/>
              <a:defRPr sz="4100"/>
            </a:lvl8pPr>
            <a:lvl9pPr marL="1671893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ABEBF-DE17-4F6D-ACE1-49C7F93DEB70}"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901B3-251A-4176-B237-E2B2CCBFA4F5}" type="slidenum">
              <a:rPr lang="en-US" smtClean="0"/>
              <a:t>‹#›</a:t>
            </a:fld>
            <a:endParaRPr lang="en-US"/>
          </a:p>
        </p:txBody>
      </p:sp>
    </p:spTree>
    <p:extLst>
      <p:ext uri="{BB962C8B-B14F-4D97-AF65-F5344CB8AC3E}">
        <p14:creationId xmlns:p14="http://schemas.microsoft.com/office/powerpoint/2010/main" val="213215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21065"/>
            <a:ext cx="27157680" cy="7162800"/>
          </a:xfrm>
          <a:prstGeom prst="rect">
            <a:avLst/>
          </a:prstGeom>
        </p:spPr>
        <p:txBody>
          <a:bodyPr vert="horz" lIns="417973" tIns="208986" rIns="417973" bIns="20898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08760" y="10027925"/>
            <a:ext cx="27157680" cy="28362701"/>
          </a:xfrm>
          <a:prstGeom prst="rect">
            <a:avLst/>
          </a:prstGeom>
        </p:spPr>
        <p:txBody>
          <a:bodyPr vert="horz" lIns="417973" tIns="208986" rIns="417973" bIns="2089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08760" y="39833132"/>
            <a:ext cx="7040880" cy="2288117"/>
          </a:xfrm>
          <a:prstGeom prst="rect">
            <a:avLst/>
          </a:prstGeom>
        </p:spPr>
        <p:txBody>
          <a:bodyPr vert="horz" lIns="417973" tIns="208986" rIns="417973" bIns="208986" rtlCol="0" anchor="ctr"/>
          <a:lstStyle>
            <a:lvl1pPr algn="l">
              <a:defRPr sz="5500">
                <a:solidFill>
                  <a:schemeClr val="tx1">
                    <a:tint val="75000"/>
                  </a:schemeClr>
                </a:solidFill>
              </a:defRPr>
            </a:lvl1pPr>
          </a:lstStyle>
          <a:p>
            <a:fld id="{F35ABEBF-DE17-4F6D-ACE1-49C7F93DEB70}" type="datetimeFigureOut">
              <a:rPr lang="en-US" smtClean="0"/>
              <a:t>5/29/2014</a:t>
            </a:fld>
            <a:endParaRPr lang="en-US"/>
          </a:p>
        </p:txBody>
      </p:sp>
      <p:sp>
        <p:nvSpPr>
          <p:cNvPr id="5" name="Footer Placeholder 4"/>
          <p:cNvSpPr>
            <a:spLocks noGrp="1"/>
          </p:cNvSpPr>
          <p:nvPr>
            <p:ph type="ftr" sz="quarter" idx="3"/>
          </p:nvPr>
        </p:nvSpPr>
        <p:spPr>
          <a:xfrm>
            <a:off x="10309860" y="39833132"/>
            <a:ext cx="9555480" cy="2288117"/>
          </a:xfrm>
          <a:prstGeom prst="rect">
            <a:avLst/>
          </a:prstGeom>
        </p:spPr>
        <p:txBody>
          <a:bodyPr vert="horz" lIns="417973" tIns="208986" rIns="417973" bIns="20898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25560" y="39833132"/>
            <a:ext cx="7040880" cy="2288117"/>
          </a:xfrm>
          <a:prstGeom prst="rect">
            <a:avLst/>
          </a:prstGeom>
        </p:spPr>
        <p:txBody>
          <a:bodyPr vert="horz" lIns="417973" tIns="208986" rIns="417973" bIns="208986" rtlCol="0" anchor="ctr"/>
          <a:lstStyle>
            <a:lvl1pPr algn="r">
              <a:defRPr sz="5500">
                <a:solidFill>
                  <a:schemeClr val="tx1">
                    <a:tint val="75000"/>
                  </a:schemeClr>
                </a:solidFill>
              </a:defRPr>
            </a:lvl1pPr>
          </a:lstStyle>
          <a:p>
            <a:fld id="{995901B3-251A-4176-B237-E2B2CCBFA4F5}" type="slidenum">
              <a:rPr lang="en-US" smtClean="0"/>
              <a:t>‹#›</a:t>
            </a:fld>
            <a:endParaRPr lang="en-US"/>
          </a:p>
        </p:txBody>
      </p:sp>
    </p:spTree>
    <p:extLst>
      <p:ext uri="{BB962C8B-B14F-4D97-AF65-F5344CB8AC3E}">
        <p14:creationId xmlns:p14="http://schemas.microsoft.com/office/powerpoint/2010/main" val="2826899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9732" rtl="0" eaLnBrk="1" latinLnBrk="0" hangingPunct="1">
        <a:spcBef>
          <a:spcPct val="0"/>
        </a:spcBef>
        <a:buNone/>
        <a:defRPr sz="20100" kern="1200">
          <a:solidFill>
            <a:schemeClr val="tx1"/>
          </a:solidFill>
          <a:latin typeface="+mj-lt"/>
          <a:ea typeface="+mj-ea"/>
          <a:cs typeface="+mj-cs"/>
        </a:defRPr>
      </a:lvl1pPr>
    </p:titleStyle>
    <p:bodyStyle>
      <a:lvl1pPr marL="1567400" indent="-1567400" algn="l" defTabSz="4179732"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6033" indent="-1306167" algn="l" defTabSz="4179732"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4666" indent="-1044933" algn="l" defTabSz="4179732"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14532" indent="-1044933" algn="l" defTabSz="417973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404399" indent="-1044933" algn="l" defTabSz="417973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94265" indent="-1044933" algn="l" defTabSz="417973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84132" indent="-1044933" algn="l" defTabSz="417973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73999" indent="-1044933" algn="l" defTabSz="417973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63865" indent="-1044933" algn="l" defTabSz="417973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9732" rtl="0" eaLnBrk="1" latinLnBrk="0" hangingPunct="1">
        <a:defRPr sz="8200" kern="1200">
          <a:solidFill>
            <a:schemeClr val="tx1"/>
          </a:solidFill>
          <a:latin typeface="+mn-lt"/>
          <a:ea typeface="+mn-ea"/>
          <a:cs typeface="+mn-cs"/>
        </a:defRPr>
      </a:lvl1pPr>
      <a:lvl2pPr marL="2089866" algn="l" defTabSz="4179732" rtl="0" eaLnBrk="1" latinLnBrk="0" hangingPunct="1">
        <a:defRPr sz="8200" kern="1200">
          <a:solidFill>
            <a:schemeClr val="tx1"/>
          </a:solidFill>
          <a:latin typeface="+mn-lt"/>
          <a:ea typeface="+mn-ea"/>
          <a:cs typeface="+mn-cs"/>
        </a:defRPr>
      </a:lvl2pPr>
      <a:lvl3pPr marL="4179732" algn="l" defTabSz="4179732" rtl="0" eaLnBrk="1" latinLnBrk="0" hangingPunct="1">
        <a:defRPr sz="8200" kern="1200">
          <a:solidFill>
            <a:schemeClr val="tx1"/>
          </a:solidFill>
          <a:latin typeface="+mn-lt"/>
          <a:ea typeface="+mn-ea"/>
          <a:cs typeface="+mn-cs"/>
        </a:defRPr>
      </a:lvl3pPr>
      <a:lvl4pPr marL="6269599" algn="l" defTabSz="4179732" rtl="0" eaLnBrk="1" latinLnBrk="0" hangingPunct="1">
        <a:defRPr sz="8200" kern="1200">
          <a:solidFill>
            <a:schemeClr val="tx1"/>
          </a:solidFill>
          <a:latin typeface="+mn-lt"/>
          <a:ea typeface="+mn-ea"/>
          <a:cs typeface="+mn-cs"/>
        </a:defRPr>
      </a:lvl4pPr>
      <a:lvl5pPr marL="8359466" algn="l" defTabSz="4179732" rtl="0" eaLnBrk="1" latinLnBrk="0" hangingPunct="1">
        <a:defRPr sz="8200" kern="1200">
          <a:solidFill>
            <a:schemeClr val="tx1"/>
          </a:solidFill>
          <a:latin typeface="+mn-lt"/>
          <a:ea typeface="+mn-ea"/>
          <a:cs typeface="+mn-cs"/>
        </a:defRPr>
      </a:lvl5pPr>
      <a:lvl6pPr marL="10449332" algn="l" defTabSz="4179732" rtl="0" eaLnBrk="1" latinLnBrk="0" hangingPunct="1">
        <a:defRPr sz="8200" kern="1200">
          <a:solidFill>
            <a:schemeClr val="tx1"/>
          </a:solidFill>
          <a:latin typeface="+mn-lt"/>
          <a:ea typeface="+mn-ea"/>
          <a:cs typeface="+mn-cs"/>
        </a:defRPr>
      </a:lvl6pPr>
      <a:lvl7pPr marL="12539198" algn="l" defTabSz="4179732" rtl="0" eaLnBrk="1" latinLnBrk="0" hangingPunct="1">
        <a:defRPr sz="8200" kern="1200">
          <a:solidFill>
            <a:schemeClr val="tx1"/>
          </a:solidFill>
          <a:latin typeface="+mn-lt"/>
          <a:ea typeface="+mn-ea"/>
          <a:cs typeface="+mn-cs"/>
        </a:defRPr>
      </a:lvl7pPr>
      <a:lvl8pPr marL="14629065" algn="l" defTabSz="4179732" rtl="0" eaLnBrk="1" latinLnBrk="0" hangingPunct="1">
        <a:defRPr sz="8200" kern="1200">
          <a:solidFill>
            <a:schemeClr val="tx1"/>
          </a:solidFill>
          <a:latin typeface="+mn-lt"/>
          <a:ea typeface="+mn-ea"/>
          <a:cs typeface="+mn-cs"/>
        </a:defRPr>
      </a:lvl8pPr>
      <a:lvl9pPr marL="16718932" algn="l" defTabSz="417973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2.jpeg"/><Relationship Id="rId7" Type="http://schemas.openxmlformats.org/officeDocument/2006/relationships/image" Target="../media/image5.gif"/><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43002" y="39166800"/>
            <a:ext cx="27660598"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dirty="0">
              <a:solidFill>
                <a:schemeClr val="bg1"/>
              </a:solidFill>
            </a:endParaRPr>
          </a:p>
        </p:txBody>
      </p:sp>
      <p:sp>
        <p:nvSpPr>
          <p:cNvPr id="42" name="Rectangle 41"/>
          <p:cNvSpPr/>
          <p:nvPr/>
        </p:nvSpPr>
        <p:spPr>
          <a:xfrm>
            <a:off x="1143002" y="37185598"/>
            <a:ext cx="27660598"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dirty="0">
              <a:solidFill>
                <a:schemeClr val="bg1"/>
              </a:solidFill>
            </a:endParaRPr>
          </a:p>
        </p:txBody>
      </p:sp>
      <p:sp>
        <p:nvSpPr>
          <p:cNvPr id="36" name="Rectangle 35"/>
          <p:cNvSpPr/>
          <p:nvPr/>
        </p:nvSpPr>
        <p:spPr>
          <a:xfrm>
            <a:off x="1143001" y="4461202"/>
            <a:ext cx="13478164" cy="644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solidFill>
                <a:schemeClr val="bg1"/>
              </a:solidFill>
            </a:endParaRPr>
          </a:p>
        </p:txBody>
      </p:sp>
      <p:sp>
        <p:nvSpPr>
          <p:cNvPr id="35" name="Rectangle 34"/>
          <p:cNvSpPr/>
          <p:nvPr/>
        </p:nvSpPr>
        <p:spPr>
          <a:xfrm>
            <a:off x="15751843" y="4461202"/>
            <a:ext cx="13104310" cy="644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solidFill>
                <a:schemeClr val="bg1"/>
              </a:solidFill>
            </a:endParaRPr>
          </a:p>
        </p:txBody>
      </p:sp>
      <p:sp>
        <p:nvSpPr>
          <p:cNvPr id="34" name="Rectangle 33"/>
          <p:cNvSpPr/>
          <p:nvPr/>
        </p:nvSpPr>
        <p:spPr>
          <a:xfrm>
            <a:off x="1143001" y="16764000"/>
            <a:ext cx="13417521" cy="644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solidFill>
                <a:schemeClr val="bg1"/>
              </a:solidFill>
            </a:endParaRPr>
          </a:p>
        </p:txBody>
      </p:sp>
      <p:sp>
        <p:nvSpPr>
          <p:cNvPr id="29" name="Rectangle 28"/>
          <p:cNvSpPr/>
          <p:nvPr/>
        </p:nvSpPr>
        <p:spPr>
          <a:xfrm>
            <a:off x="1143000" y="34442400"/>
            <a:ext cx="27692957"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dirty="0">
              <a:solidFill>
                <a:schemeClr val="bg1"/>
              </a:solidFill>
            </a:endParaRPr>
          </a:p>
        </p:txBody>
      </p:sp>
      <p:sp>
        <p:nvSpPr>
          <p:cNvPr id="26" name="Rectangle 25"/>
          <p:cNvSpPr/>
          <p:nvPr/>
        </p:nvSpPr>
        <p:spPr>
          <a:xfrm>
            <a:off x="1143001" y="457203"/>
            <a:ext cx="27692958" cy="370522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5" name="Rectangle 24"/>
          <p:cNvSpPr/>
          <p:nvPr/>
        </p:nvSpPr>
        <p:spPr>
          <a:xfrm>
            <a:off x="15648698" y="16760293"/>
            <a:ext cx="13207454" cy="644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0580" y="25603200"/>
            <a:ext cx="7410262" cy="674131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77689" y="27021468"/>
            <a:ext cx="6511788" cy="6511789"/>
          </a:xfrm>
          <a:prstGeom prst="rect">
            <a:avLst/>
          </a:prstGeom>
        </p:spPr>
      </p:pic>
      <p:sp>
        <p:nvSpPr>
          <p:cNvPr id="9" name="Text Box 542"/>
          <p:cNvSpPr txBox="1">
            <a:spLocks noChangeArrowheads="1"/>
          </p:cNvSpPr>
          <p:nvPr/>
        </p:nvSpPr>
        <p:spPr bwMode="auto">
          <a:xfrm>
            <a:off x="1143002" y="39166801"/>
            <a:ext cx="27776212" cy="32778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2" tIns="45716" rIns="91432" bIns="45716">
            <a:spAutoFit/>
          </a:bodyPr>
          <a:lstStyle/>
          <a:p>
            <a:pPr>
              <a:spcBef>
                <a:spcPct val="50000"/>
              </a:spcBef>
            </a:pPr>
            <a:r>
              <a:rPr lang="en-US" alt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References</a:t>
            </a:r>
          </a:p>
          <a:p>
            <a:pPr>
              <a:spcBef>
                <a:spcPts val="1800"/>
              </a:spcBef>
            </a:pPr>
            <a:r>
              <a:rPr lang="en-US" altLang="en-US" sz="2000" dirty="0">
                <a:ea typeface="Tahoma" panose="020B0604030504040204" pitchFamily="34" charset="0"/>
                <a:cs typeface="Tahoma" panose="020B0604030504040204" pitchFamily="34" charset="0"/>
              </a:rPr>
              <a:t>Bailey SE 2004. A morphometric analysis of maxillary molar crowns of Middle-late Pleistocene hominins. J Hum </a:t>
            </a:r>
            <a:r>
              <a:rPr lang="en-US" altLang="en-US" sz="2000" dirty="0" err="1">
                <a:ea typeface="Tahoma" panose="020B0604030504040204" pitchFamily="34" charset="0"/>
                <a:cs typeface="Tahoma" panose="020B0604030504040204" pitchFamily="34" charset="0"/>
              </a:rPr>
              <a:t>Evol</a:t>
            </a:r>
            <a:r>
              <a:rPr lang="en-US" altLang="en-US" sz="2000" dirty="0">
                <a:ea typeface="Tahoma" panose="020B0604030504040204" pitchFamily="34" charset="0"/>
                <a:cs typeface="Tahoma" panose="020B0604030504040204" pitchFamily="34" charset="0"/>
              </a:rPr>
              <a:t>. 47: 183-198. ● Bailey SE, Lynch JM. 2005. Diagnostic differences in mandibular P4 shape between Neandertals and anatomically modern humans. Am J </a:t>
            </a:r>
            <a:r>
              <a:rPr lang="en-US" altLang="en-US" sz="2000" dirty="0" err="1">
                <a:ea typeface="Tahoma" panose="020B0604030504040204" pitchFamily="34" charset="0"/>
                <a:cs typeface="Tahoma" panose="020B0604030504040204" pitchFamily="34" charset="0"/>
              </a:rPr>
              <a:t>Phys</a:t>
            </a:r>
            <a:r>
              <a:rPr lang="en-US" altLang="en-US" sz="2000" dirty="0">
                <a:ea typeface="Tahoma" panose="020B0604030504040204" pitchFamily="34" charset="0"/>
                <a:cs typeface="Tahoma" panose="020B0604030504040204" pitchFamily="34" charset="0"/>
              </a:rPr>
              <a:t> </a:t>
            </a:r>
            <a:r>
              <a:rPr lang="en-US" altLang="en-US" sz="2000" dirty="0" err="1">
                <a:ea typeface="Tahoma" panose="020B0604030504040204" pitchFamily="34" charset="0"/>
                <a:cs typeface="Tahoma" panose="020B0604030504040204" pitchFamily="34" charset="0"/>
              </a:rPr>
              <a:t>Anthropol</a:t>
            </a:r>
            <a:r>
              <a:rPr lang="en-US" altLang="en-US" sz="2000" dirty="0">
                <a:ea typeface="Tahoma" panose="020B0604030504040204" pitchFamily="34" charset="0"/>
                <a:cs typeface="Tahoma" panose="020B0604030504040204" pitchFamily="34" charset="0"/>
              </a:rPr>
              <a:t> 126:268-277 ● </a:t>
            </a:r>
            <a:r>
              <a:rPr lang="en-US" altLang="en-US" sz="2000" dirty="0" err="1">
                <a:ea typeface="Tahoma" panose="020B0604030504040204" pitchFamily="34" charset="0"/>
                <a:cs typeface="Tahoma" panose="020B0604030504040204" pitchFamily="34" charset="0"/>
              </a:rPr>
              <a:t>Benazi</a:t>
            </a:r>
            <a:r>
              <a:rPr lang="en-US" altLang="en-US" sz="2000" dirty="0">
                <a:ea typeface="Tahoma" panose="020B0604030504040204" pitchFamily="34" charset="0"/>
                <a:cs typeface="Tahoma" panose="020B0604030504040204" pitchFamily="34" charset="0"/>
              </a:rPr>
              <a:t> S,</a:t>
            </a:r>
            <a:r>
              <a:rPr lang="en-US" sz="2000" dirty="0">
                <a:ea typeface="Tahoma" panose="020B0604030504040204" pitchFamily="34" charset="0"/>
                <a:cs typeface="Tahoma" panose="020B0604030504040204" pitchFamily="34" charset="0"/>
              </a:rPr>
              <a:t> </a:t>
            </a:r>
            <a:r>
              <a:rPr lang="en-US" sz="2000" dirty="0" err="1">
                <a:ea typeface="Tahoma" panose="020B0604030504040204" pitchFamily="34" charset="0"/>
                <a:cs typeface="Tahoma" panose="020B0604030504040204" pitchFamily="34" charset="0"/>
              </a:rPr>
              <a:t>Fornai</a:t>
            </a:r>
            <a:r>
              <a:rPr lang="en-US" sz="2000" dirty="0">
                <a:ea typeface="Tahoma" panose="020B0604030504040204" pitchFamily="34" charset="0"/>
                <a:cs typeface="Tahoma" panose="020B0604030504040204" pitchFamily="34" charset="0"/>
              </a:rPr>
              <a:t> C, Bayle P, </a:t>
            </a:r>
            <a:r>
              <a:rPr lang="en-US" sz="2000" dirty="0" err="1">
                <a:ea typeface="Tahoma" panose="020B0604030504040204" pitchFamily="34" charset="0"/>
                <a:cs typeface="Tahoma" panose="020B0604030504040204" pitchFamily="34" charset="0"/>
              </a:rPr>
              <a:t>Coquerelle</a:t>
            </a:r>
            <a:r>
              <a:rPr lang="en-US" sz="2000" dirty="0">
                <a:ea typeface="Tahoma" panose="020B0604030504040204" pitchFamily="34" charset="0"/>
                <a:cs typeface="Tahoma" panose="020B0604030504040204" pitchFamily="34" charset="0"/>
              </a:rPr>
              <a:t> M, </a:t>
            </a:r>
            <a:r>
              <a:rPr lang="en-US" sz="2000" dirty="0" err="1">
                <a:ea typeface="Tahoma" panose="020B0604030504040204" pitchFamily="34" charset="0"/>
                <a:cs typeface="Tahoma" panose="020B0604030504040204" pitchFamily="34" charset="0"/>
              </a:rPr>
              <a:t>Kullmer</a:t>
            </a:r>
            <a:r>
              <a:rPr lang="en-US" sz="2000" dirty="0">
                <a:ea typeface="Tahoma" panose="020B0604030504040204" pitchFamily="34" charset="0"/>
                <a:cs typeface="Tahoma" panose="020B0604030504040204" pitchFamily="34" charset="0"/>
              </a:rPr>
              <a:t>  </a:t>
            </a:r>
            <a:r>
              <a:rPr lang="en-US" sz="2000" dirty="0" err="1">
                <a:ea typeface="Tahoma" panose="020B0604030504040204" pitchFamily="34" charset="0"/>
                <a:cs typeface="Tahoma" panose="020B0604030504040204" pitchFamily="34" charset="0"/>
              </a:rPr>
              <a:t>O,Mallegni</a:t>
            </a:r>
            <a:r>
              <a:rPr lang="en-US" sz="2000" dirty="0">
                <a:ea typeface="Tahoma" panose="020B0604030504040204" pitchFamily="34" charset="0"/>
                <a:cs typeface="Tahoma" panose="020B0604030504040204" pitchFamily="34" charset="0"/>
              </a:rPr>
              <a:t> F, Weber G . 2011. Comparison of dental measurement systems for taxonomic assignment of Neanderthal and modern human lower second deciduous molars. J Hum </a:t>
            </a:r>
            <a:r>
              <a:rPr lang="en-US" sz="2000" dirty="0" err="1">
                <a:ea typeface="Tahoma" panose="020B0604030504040204" pitchFamily="34" charset="0"/>
                <a:cs typeface="Tahoma" panose="020B0604030504040204" pitchFamily="34" charset="0"/>
              </a:rPr>
              <a:t>Evol</a:t>
            </a:r>
            <a:r>
              <a:rPr lang="en-US" sz="2000" dirty="0">
                <a:ea typeface="Tahoma" panose="020B0604030504040204" pitchFamily="34" charset="0"/>
                <a:cs typeface="Tahoma" panose="020B0604030504040204" pitchFamily="34" charset="0"/>
              </a:rPr>
              <a:t>. 61(3): 320-326.</a:t>
            </a:r>
            <a:r>
              <a:rPr lang="en-US" altLang="en-US" sz="2000" dirty="0">
                <a:ea typeface="Tahoma" panose="020B0604030504040204" pitchFamily="34" charset="0"/>
                <a:cs typeface="Tahoma" panose="020B0604030504040204" pitchFamily="34" charset="0"/>
              </a:rPr>
              <a:t> ● </a:t>
            </a:r>
            <a:r>
              <a:rPr lang="en-US" altLang="en-US" sz="2000" dirty="0" err="1">
                <a:ea typeface="Tahoma" panose="020B0604030504040204" pitchFamily="34" charset="0"/>
                <a:cs typeface="Tahoma" panose="020B0604030504040204" pitchFamily="34" charset="0"/>
              </a:rPr>
              <a:t>Faerman</a:t>
            </a:r>
            <a:r>
              <a:rPr lang="en-US" altLang="en-US" sz="2000" dirty="0">
                <a:ea typeface="Tahoma" panose="020B0604030504040204" pitchFamily="34" charset="0"/>
                <a:cs typeface="Tahoma" panose="020B0604030504040204" pitchFamily="34" charset="0"/>
              </a:rPr>
              <a:t> M, </a:t>
            </a:r>
            <a:r>
              <a:rPr lang="en-US" altLang="en-US" sz="2000" dirty="0" err="1">
                <a:ea typeface="Tahoma" panose="020B0604030504040204" pitchFamily="34" charset="0"/>
                <a:cs typeface="Tahoma" panose="020B0604030504040204" pitchFamily="34" charset="0"/>
              </a:rPr>
              <a:t>Zilberman</a:t>
            </a:r>
            <a:r>
              <a:rPr lang="en-US" altLang="en-US" sz="2000" dirty="0">
                <a:ea typeface="Tahoma" panose="020B0604030504040204" pitchFamily="34" charset="0"/>
                <a:cs typeface="Tahoma" panose="020B0604030504040204" pitchFamily="34" charset="0"/>
              </a:rPr>
              <a:t> U, Smith P, </a:t>
            </a:r>
            <a:r>
              <a:rPr lang="en-US" altLang="en-US" sz="2000" dirty="0" err="1">
                <a:ea typeface="Tahoma" panose="020B0604030504040204" pitchFamily="34" charset="0"/>
                <a:cs typeface="Tahoma" panose="020B0604030504040204" pitchFamily="34" charset="0"/>
              </a:rPr>
              <a:t>Kharitonov</a:t>
            </a:r>
            <a:r>
              <a:rPr lang="en-US" altLang="en-US" sz="2000" dirty="0">
                <a:ea typeface="Tahoma" panose="020B0604030504040204" pitchFamily="34" charset="0"/>
                <a:cs typeface="Tahoma" panose="020B0604030504040204" pitchFamily="34" charset="0"/>
              </a:rPr>
              <a:t> V. 1994. A Neanderthal infant from the </a:t>
            </a:r>
            <a:r>
              <a:rPr lang="en-US" altLang="en-US" sz="2000" dirty="0" err="1">
                <a:ea typeface="Tahoma" panose="020B0604030504040204" pitchFamily="34" charset="0"/>
                <a:cs typeface="Tahoma" panose="020B0604030504040204" pitchFamily="34" charset="0"/>
              </a:rPr>
              <a:t>Barakai</a:t>
            </a:r>
            <a:r>
              <a:rPr lang="en-US" altLang="en-US" sz="2000" dirty="0">
                <a:ea typeface="Tahoma" panose="020B0604030504040204" pitchFamily="34" charset="0"/>
                <a:cs typeface="Tahoma" panose="020B0604030504040204" pitchFamily="34" charset="0"/>
              </a:rPr>
              <a:t> Cave, Western Caucasus. J Hum </a:t>
            </a:r>
            <a:r>
              <a:rPr lang="en-US" altLang="en-US" sz="2000" dirty="0" err="1">
                <a:ea typeface="Tahoma" panose="020B0604030504040204" pitchFamily="34" charset="0"/>
                <a:cs typeface="Tahoma" panose="020B0604030504040204" pitchFamily="34" charset="0"/>
              </a:rPr>
              <a:t>Evol</a:t>
            </a:r>
            <a:r>
              <a:rPr lang="en-US" altLang="en-US" sz="2000" dirty="0">
                <a:ea typeface="Tahoma" panose="020B0604030504040204" pitchFamily="34" charset="0"/>
                <a:cs typeface="Tahoma" panose="020B0604030504040204" pitchFamily="34" charset="0"/>
              </a:rPr>
              <a:t>. 27: 405-15. ● </a:t>
            </a:r>
            <a:r>
              <a:rPr lang="en-US" altLang="en-US" sz="2000" dirty="0" err="1">
                <a:ea typeface="Tahoma" panose="020B0604030504040204" pitchFamily="34" charset="0"/>
                <a:cs typeface="Tahoma" panose="020B0604030504040204" pitchFamily="34" charset="0"/>
              </a:rPr>
              <a:t>Ferson</a:t>
            </a:r>
            <a:r>
              <a:rPr lang="en-US" altLang="en-US" sz="2000" dirty="0">
                <a:ea typeface="Tahoma" panose="020B0604030504040204" pitchFamily="34" charset="0"/>
                <a:cs typeface="Tahoma" panose="020B0604030504040204" pitchFamily="34" charset="0"/>
              </a:rPr>
              <a:t> S, </a:t>
            </a:r>
            <a:r>
              <a:rPr lang="en-US" altLang="en-US" sz="2000" dirty="0" err="1">
                <a:ea typeface="Tahoma" panose="020B0604030504040204" pitchFamily="34" charset="0"/>
                <a:cs typeface="Tahoma" panose="020B0604030504040204" pitchFamily="34" charset="0"/>
              </a:rPr>
              <a:t>Rohlf</a:t>
            </a:r>
            <a:r>
              <a:rPr lang="en-US" altLang="en-US" sz="2000" dirty="0">
                <a:ea typeface="Tahoma" panose="020B0604030504040204" pitchFamily="34" charset="0"/>
                <a:cs typeface="Tahoma" panose="020B0604030504040204" pitchFamily="34" charset="0"/>
              </a:rPr>
              <a:t> FJ Koehn RK. 1985. Measuring shape variation of two-dimensional outlines. Sys </a:t>
            </a:r>
            <a:r>
              <a:rPr lang="en-US" altLang="en-US" sz="2000" dirty="0" err="1">
                <a:ea typeface="Tahoma" panose="020B0604030504040204" pitchFamily="34" charset="0"/>
                <a:cs typeface="Tahoma" panose="020B0604030504040204" pitchFamily="34" charset="0"/>
              </a:rPr>
              <a:t>Zool</a:t>
            </a:r>
            <a:r>
              <a:rPr lang="en-US" altLang="en-US" sz="2000" dirty="0">
                <a:ea typeface="Tahoma" panose="020B0604030504040204" pitchFamily="34" charset="0"/>
                <a:cs typeface="Tahoma" panose="020B0604030504040204" pitchFamily="34" charset="0"/>
              </a:rPr>
              <a:t> 34: 59-68. ● </a:t>
            </a:r>
            <a:r>
              <a:rPr lang="en-US" altLang="en-US" sz="2000" dirty="0" err="1">
                <a:ea typeface="Tahoma" panose="020B0604030504040204" pitchFamily="34" charset="0"/>
                <a:cs typeface="Tahoma" panose="020B0604030504040204" pitchFamily="34" charset="0"/>
              </a:rPr>
              <a:t>Iovita</a:t>
            </a:r>
            <a:r>
              <a:rPr lang="en-US" altLang="en-US" sz="2000" dirty="0">
                <a:ea typeface="Tahoma" panose="020B0604030504040204" pitchFamily="34" charset="0"/>
                <a:cs typeface="Tahoma" panose="020B0604030504040204" pitchFamily="34" charset="0"/>
              </a:rPr>
              <a:t> R, </a:t>
            </a:r>
            <a:r>
              <a:rPr lang="en-US" altLang="en-US" sz="2000" dirty="0" err="1">
                <a:ea typeface="Tahoma" panose="020B0604030504040204" pitchFamily="34" charset="0"/>
                <a:cs typeface="Tahoma" panose="020B0604030504040204" pitchFamily="34" charset="0"/>
              </a:rPr>
              <a:t>McPherron</a:t>
            </a:r>
            <a:r>
              <a:rPr lang="en-US" altLang="en-US" sz="2000" dirty="0">
                <a:ea typeface="Tahoma" panose="020B0604030504040204" pitchFamily="34" charset="0"/>
                <a:cs typeface="Tahoma" panose="020B0604030504040204" pitchFamily="34" charset="0"/>
              </a:rPr>
              <a:t> SP. 2011. The </a:t>
            </a:r>
            <a:r>
              <a:rPr lang="en-US" altLang="en-US" sz="2000" dirty="0" err="1">
                <a:ea typeface="Tahoma" panose="020B0604030504040204" pitchFamily="34" charset="0"/>
                <a:cs typeface="Tahoma" panose="020B0604030504040204" pitchFamily="34" charset="0"/>
              </a:rPr>
              <a:t>handaxe</a:t>
            </a:r>
            <a:r>
              <a:rPr lang="en-US" altLang="en-US" sz="2000" dirty="0">
                <a:ea typeface="Tahoma" panose="020B0604030504040204" pitchFamily="34" charset="0"/>
                <a:cs typeface="Tahoma" panose="020B0604030504040204" pitchFamily="34" charset="0"/>
              </a:rPr>
              <a:t> reloaded: A morphometric reassessment of </a:t>
            </a:r>
            <a:r>
              <a:rPr lang="en-US" altLang="en-US" sz="2000" dirty="0" err="1">
                <a:ea typeface="Tahoma" panose="020B0604030504040204" pitchFamily="34" charset="0"/>
                <a:cs typeface="Tahoma" panose="020B0604030504040204" pitchFamily="34" charset="0"/>
              </a:rPr>
              <a:t>Acheulian</a:t>
            </a:r>
            <a:r>
              <a:rPr lang="en-US" altLang="en-US" sz="2000" dirty="0">
                <a:ea typeface="Tahoma" panose="020B0604030504040204" pitchFamily="34" charset="0"/>
                <a:cs typeface="Tahoma" panose="020B0604030504040204" pitchFamily="34" charset="0"/>
              </a:rPr>
              <a:t> and Middle Paleolithic </a:t>
            </a:r>
            <a:r>
              <a:rPr lang="en-US" altLang="en-US" sz="2000" dirty="0" err="1">
                <a:ea typeface="Tahoma" panose="020B0604030504040204" pitchFamily="34" charset="0"/>
                <a:cs typeface="Tahoma" panose="020B0604030504040204" pitchFamily="34" charset="0"/>
              </a:rPr>
              <a:t>handaxes</a:t>
            </a:r>
            <a:r>
              <a:rPr lang="en-US" altLang="en-US" sz="2000" dirty="0">
                <a:ea typeface="Tahoma" panose="020B0604030504040204" pitchFamily="34" charset="0"/>
                <a:cs typeface="Tahoma" panose="020B0604030504040204" pitchFamily="34" charset="0"/>
              </a:rPr>
              <a:t> ● </a:t>
            </a:r>
            <a:r>
              <a:rPr lang="en-US" altLang="en-US" sz="2000" dirty="0" err="1">
                <a:ea typeface="Tahoma" panose="020B0604030504040204" pitchFamily="34" charset="0"/>
                <a:cs typeface="Tahoma" panose="020B0604030504040204" pitchFamily="34" charset="0"/>
              </a:rPr>
              <a:t>Kuhl</a:t>
            </a:r>
            <a:r>
              <a:rPr lang="en-US" altLang="en-US" sz="2000" dirty="0">
                <a:ea typeface="Tahoma" panose="020B0604030504040204" pitchFamily="34" charset="0"/>
                <a:cs typeface="Tahoma" panose="020B0604030504040204" pitchFamily="34" charset="0"/>
              </a:rPr>
              <a:t> FP, </a:t>
            </a:r>
            <a:r>
              <a:rPr lang="en-US" altLang="en-US" sz="2000" dirty="0" err="1">
                <a:ea typeface="Tahoma" panose="020B0604030504040204" pitchFamily="34" charset="0"/>
                <a:cs typeface="Tahoma" panose="020B0604030504040204" pitchFamily="34" charset="0"/>
              </a:rPr>
              <a:t>Giardina</a:t>
            </a:r>
            <a:r>
              <a:rPr lang="en-US" altLang="en-US" sz="2000" dirty="0">
                <a:ea typeface="Tahoma" panose="020B0604030504040204" pitchFamily="34" charset="0"/>
                <a:cs typeface="Tahoma" panose="020B0604030504040204" pitchFamily="34" charset="0"/>
              </a:rPr>
              <a:t> CR. 1982. Elliptic Fourier Features of a closed contour. </a:t>
            </a:r>
            <a:r>
              <a:rPr lang="en-US" altLang="en-US" sz="2000" dirty="0" err="1">
                <a:ea typeface="Tahoma" panose="020B0604030504040204" pitchFamily="34" charset="0"/>
                <a:cs typeface="Tahoma" panose="020B0604030504040204" pitchFamily="34" charset="0"/>
              </a:rPr>
              <a:t>Comput</a:t>
            </a:r>
            <a:r>
              <a:rPr lang="en-US" altLang="en-US" sz="2000" dirty="0">
                <a:ea typeface="Tahoma" panose="020B0604030504040204" pitchFamily="34" charset="0"/>
                <a:cs typeface="Tahoma" panose="020B0604030504040204" pitchFamily="34" charset="0"/>
              </a:rPr>
              <a:t> Gr Image Process. 18: 236-258. ● Skinner AR, Blackwell BAB, Martin S, Ortega A, </a:t>
            </a:r>
            <a:r>
              <a:rPr lang="en-US" altLang="en-US" sz="2000" dirty="0" err="1">
                <a:ea typeface="Tahoma" panose="020B0604030504040204" pitchFamily="34" charset="0"/>
                <a:cs typeface="Tahoma" panose="020B0604030504040204" pitchFamily="34" charset="0"/>
              </a:rPr>
              <a:t>Blickstein</a:t>
            </a:r>
            <a:r>
              <a:rPr lang="en-US" altLang="en-US" sz="2000" dirty="0">
                <a:ea typeface="Tahoma" panose="020B0604030504040204" pitchFamily="34" charset="0"/>
                <a:cs typeface="Tahoma" panose="020B0604030504040204" pitchFamily="34" charset="0"/>
              </a:rPr>
              <a:t> JIB, </a:t>
            </a:r>
            <a:r>
              <a:rPr lang="en-US" altLang="en-US" sz="2000" dirty="0" err="1">
                <a:ea typeface="Tahoma" panose="020B0604030504040204" pitchFamily="34" charset="0"/>
                <a:cs typeface="Tahoma" panose="020B0604030504040204" pitchFamily="34" charset="0"/>
              </a:rPr>
              <a:t>Golovanova</a:t>
            </a:r>
            <a:r>
              <a:rPr lang="en-US" altLang="en-US" sz="2000" dirty="0">
                <a:ea typeface="Tahoma" panose="020B0604030504040204" pitchFamily="34" charset="0"/>
                <a:cs typeface="Tahoma" panose="020B0604030504040204" pitchFamily="34" charset="0"/>
              </a:rPr>
              <a:t> LV, </a:t>
            </a:r>
            <a:r>
              <a:rPr lang="en-US" altLang="en-US" sz="2000" dirty="0" err="1">
                <a:ea typeface="Tahoma" panose="020B0604030504040204" pitchFamily="34" charset="0"/>
                <a:cs typeface="Tahoma" panose="020B0604030504040204" pitchFamily="34" charset="0"/>
              </a:rPr>
              <a:t>Doronichev</a:t>
            </a:r>
            <a:r>
              <a:rPr lang="en-US" altLang="en-US" sz="2000" dirty="0">
                <a:ea typeface="Tahoma" panose="020B0604030504040204" pitchFamily="34" charset="0"/>
                <a:cs typeface="Tahoma" panose="020B0604030504040204" pitchFamily="34" charset="0"/>
              </a:rPr>
              <a:t> VB. ESR dating at </a:t>
            </a:r>
            <a:r>
              <a:rPr lang="en-US" altLang="en-US" sz="2000" dirty="0" err="1">
                <a:ea typeface="Tahoma" panose="020B0604030504040204" pitchFamily="34" charset="0"/>
                <a:cs typeface="Tahoma" panose="020B0604030504040204" pitchFamily="34" charset="0"/>
              </a:rPr>
              <a:t>Mezmaiskaya</a:t>
            </a:r>
            <a:r>
              <a:rPr lang="en-US" altLang="en-US" sz="2000" dirty="0">
                <a:ea typeface="Tahoma" panose="020B0604030504040204" pitchFamily="34" charset="0"/>
                <a:cs typeface="Tahoma" panose="020B0604030504040204" pitchFamily="34" charset="0"/>
              </a:rPr>
              <a:t> Cave Russia. </a:t>
            </a:r>
            <a:r>
              <a:rPr lang="en-US" altLang="en-US" sz="2000" dirty="0" err="1">
                <a:ea typeface="Tahoma" panose="020B0604030504040204" pitchFamily="34" charset="0"/>
                <a:cs typeface="Tahoma" panose="020B0604030504040204" pitchFamily="34" charset="0"/>
              </a:rPr>
              <a:t>Ap</a:t>
            </a:r>
            <a:r>
              <a:rPr lang="en-US" altLang="en-US" sz="2000" dirty="0">
                <a:ea typeface="Tahoma" panose="020B0604030504040204" pitchFamily="34" charset="0"/>
                <a:cs typeface="Tahoma" panose="020B0604030504040204" pitchFamily="34" charset="0"/>
              </a:rPr>
              <a:t> Rad </a:t>
            </a:r>
            <a:r>
              <a:rPr lang="en-US" altLang="en-US" sz="2000" dirty="0" err="1">
                <a:ea typeface="Tahoma" panose="020B0604030504040204" pitchFamily="34" charset="0"/>
                <a:cs typeface="Tahoma" panose="020B0604030504040204" pitchFamily="34" charset="0"/>
              </a:rPr>
              <a:t>Iso</a:t>
            </a:r>
            <a:r>
              <a:rPr lang="en-US" altLang="en-US" sz="2000" dirty="0">
                <a:ea typeface="Tahoma" panose="020B0604030504040204" pitchFamily="34" charset="0"/>
                <a:cs typeface="Tahoma" panose="020B0604030504040204" pitchFamily="34" charset="0"/>
              </a:rPr>
              <a:t>. 62: 219-224. ● Souday C, Bailey SE. 2011. Size and shape analysis of second deciduous molars in the genus </a:t>
            </a:r>
            <a:r>
              <a:rPr lang="en-US" altLang="en-US" sz="2000" i="1" dirty="0">
                <a:ea typeface="Tahoma" panose="020B0604030504040204" pitchFamily="34" charset="0"/>
                <a:cs typeface="Tahoma" panose="020B0604030504040204" pitchFamily="34" charset="0"/>
              </a:rPr>
              <a:t>Homo</a:t>
            </a:r>
            <a:r>
              <a:rPr lang="en-US" altLang="en-US" sz="2000" dirty="0">
                <a:ea typeface="Tahoma" panose="020B0604030504040204" pitchFamily="34" charset="0"/>
                <a:cs typeface="Tahoma" panose="020B0604030504040204" pitchFamily="34" charset="0"/>
              </a:rPr>
              <a:t>.  Am J </a:t>
            </a:r>
            <a:r>
              <a:rPr lang="en-US" altLang="en-US" sz="2000" dirty="0" err="1">
                <a:ea typeface="Tahoma" panose="020B0604030504040204" pitchFamily="34" charset="0"/>
                <a:cs typeface="Tahoma" panose="020B0604030504040204" pitchFamily="34" charset="0"/>
              </a:rPr>
              <a:t>Phys</a:t>
            </a:r>
            <a:r>
              <a:rPr lang="en-US" altLang="en-US" sz="2000" dirty="0">
                <a:ea typeface="Tahoma" panose="020B0604030504040204" pitchFamily="34" charset="0"/>
                <a:cs typeface="Tahoma" panose="020B0604030504040204" pitchFamily="34" charset="0"/>
              </a:rPr>
              <a:t> </a:t>
            </a:r>
            <a:r>
              <a:rPr lang="en-US" altLang="en-US" sz="2000" dirty="0" err="1">
                <a:ea typeface="Tahoma" panose="020B0604030504040204" pitchFamily="34" charset="0"/>
                <a:cs typeface="Tahoma" panose="020B0604030504040204" pitchFamily="34" charset="0"/>
              </a:rPr>
              <a:t>Anthropol</a:t>
            </a:r>
            <a:r>
              <a:rPr lang="en-US" altLang="en-US" sz="2000" dirty="0">
                <a:ea typeface="Tahoma" panose="020B0604030504040204" pitchFamily="34" charset="0"/>
                <a:cs typeface="Tahoma" panose="020B0604030504040204" pitchFamily="34" charset="0"/>
              </a:rPr>
              <a:t> S52: 209 ● Tattersall I, Schwartz  J. 1999. Hominins and hybrids: the place of Neandertals in human evolution. PNAS. 96: 7117-7119.</a:t>
            </a:r>
          </a:p>
          <a:p>
            <a:pPr>
              <a:spcBef>
                <a:spcPct val="50000"/>
              </a:spcBef>
            </a:pPr>
            <a:r>
              <a:rPr lang="en-US" sz="2400" dirty="0"/>
              <a:t>*also available from https://raduiovita.wordpress.com/software/                                                                                                                                                                                                                         E-mail address: sbailey@nyu.edu</a:t>
            </a:r>
            <a:endParaRPr lang="en-US" altLang="en-US" sz="2400" dirty="0"/>
          </a:p>
        </p:txBody>
      </p:sp>
      <p:sp>
        <p:nvSpPr>
          <p:cNvPr id="10" name="Text Box 542"/>
          <p:cNvSpPr txBox="1">
            <a:spLocks noChangeArrowheads="1"/>
          </p:cNvSpPr>
          <p:nvPr/>
        </p:nvSpPr>
        <p:spPr bwMode="auto">
          <a:xfrm>
            <a:off x="1143001" y="37109400"/>
            <a:ext cx="27655553" cy="19106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2" tIns="45716" rIns="91432" bIns="45716">
            <a:spAutoFit/>
          </a:bodyPr>
          <a:lstStyle/>
          <a:p>
            <a:pPr>
              <a:spcBef>
                <a:spcPct val="50000"/>
              </a:spcBef>
            </a:pPr>
            <a:r>
              <a:rPr lang="en-US" alt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Acknowledgements</a:t>
            </a:r>
          </a:p>
          <a:p>
            <a:pPr>
              <a:spcBef>
                <a:spcPct val="50000"/>
              </a:spcBef>
            </a:pPr>
            <a:r>
              <a:rPr lang="en-US" altLang="en-US" sz="3100" dirty="0"/>
              <a:t>This research was funded in part by the Science Foundation of Ireland, and the LSB Leakey Foundation. We thank Jean-Jacques </a:t>
            </a:r>
            <a:r>
              <a:rPr lang="en-US" altLang="en-US" sz="3100" dirty="0" err="1"/>
              <a:t>Hublin</a:t>
            </a:r>
            <a:r>
              <a:rPr lang="en-US" altLang="en-US" sz="3100" dirty="0"/>
              <a:t> for providing access to 3D reconstructions of certain fossil teeth from the MPI collection, as well as </a:t>
            </a:r>
            <a:r>
              <a:rPr lang="en-US" altLang="en-US" sz="3100" dirty="0" err="1"/>
              <a:t>Heiko</a:t>
            </a:r>
            <a:r>
              <a:rPr lang="en-US" altLang="en-US" sz="3100" dirty="0"/>
              <a:t> </a:t>
            </a:r>
            <a:r>
              <a:rPr lang="en-US" altLang="en-US" sz="3100" dirty="0" err="1"/>
              <a:t>Temming</a:t>
            </a:r>
            <a:r>
              <a:rPr lang="en-US" altLang="en-US" sz="3100" dirty="0"/>
              <a:t> and Matt Skinner who made and processed any 3D scans used in this analysis.</a:t>
            </a:r>
          </a:p>
        </p:txBody>
      </p:sp>
      <p:sp>
        <p:nvSpPr>
          <p:cNvPr id="11" name="Text Box 2"/>
          <p:cNvSpPr txBox="1">
            <a:spLocks noChangeArrowheads="1"/>
          </p:cNvSpPr>
          <p:nvPr/>
        </p:nvSpPr>
        <p:spPr bwMode="auto">
          <a:xfrm>
            <a:off x="2225338" y="692530"/>
            <a:ext cx="26610622" cy="4163351"/>
          </a:xfrm>
          <a:prstGeom prst="rect">
            <a:avLst/>
          </a:prstGeom>
          <a:noFill/>
          <a:ln w="25400">
            <a:noFill/>
            <a:miter lim="800000"/>
            <a:headEnd/>
            <a:tailEnd/>
          </a:ln>
          <a:effectLst/>
          <a:extLst>
            <a:ext uri="{909E8E84-426E-40DD-AFC4-6F175D3DCCD1}">
              <a14:hiddenFill xmlns:a14="http://schemas.microsoft.com/office/drawing/2010/main">
                <a:solidFill>
                  <a:srgbClr val="DDDDDD">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2" tIns="45716" rIns="91432" bIns="45716">
            <a:spAutoFit/>
          </a:bodyPr>
          <a:lstStyle/>
          <a:p>
            <a:pPr algn="ctr"/>
            <a:r>
              <a:rPr lang="en-US" sz="6000" b="1" dirty="0">
                <a:solidFill>
                  <a:schemeClr val="bg1"/>
                </a:solidFill>
              </a:rPr>
              <a:t>The power of deciduous teeth in diagnosing taxa:  </a:t>
            </a:r>
            <a:br>
              <a:rPr lang="en-US" sz="6000" b="1" dirty="0">
                <a:solidFill>
                  <a:schemeClr val="bg1"/>
                </a:solidFill>
              </a:rPr>
            </a:br>
            <a:r>
              <a:rPr lang="en-US" sz="6000" b="1" dirty="0">
                <a:solidFill>
                  <a:schemeClr val="bg1"/>
                </a:solidFill>
              </a:rPr>
              <a:t>Case study of a late surviving Neandertal in the Caucasus </a:t>
            </a:r>
          </a:p>
          <a:p>
            <a:pPr algn="ctr"/>
            <a:r>
              <a:rPr lang="en-US" altLang="en-US" sz="4000" dirty="0">
                <a:solidFill>
                  <a:schemeClr val="bg1"/>
                </a:solidFill>
                <a:latin typeface="Tahoma" pitchFamily="34" charset="0"/>
                <a:sym typeface="Symbol" pitchFamily="18" charset="2"/>
              </a:rPr>
              <a:t>Bailey S</a:t>
            </a:r>
            <a:r>
              <a:rPr lang="en-US" altLang="en-US" sz="4000" baseline="30000" dirty="0">
                <a:solidFill>
                  <a:schemeClr val="bg1"/>
                </a:solidFill>
                <a:latin typeface="Tahoma" pitchFamily="34" charset="0"/>
                <a:sym typeface="Symbol" pitchFamily="18" charset="2"/>
              </a:rPr>
              <a:t>1,2</a:t>
            </a:r>
            <a:r>
              <a:rPr lang="en-US" altLang="en-US" sz="4000" dirty="0">
                <a:solidFill>
                  <a:schemeClr val="bg1"/>
                </a:solidFill>
                <a:latin typeface="Tahoma" pitchFamily="34" charset="0"/>
                <a:sym typeface="Symbol" pitchFamily="18" charset="2"/>
              </a:rPr>
              <a:t>, </a:t>
            </a:r>
            <a:r>
              <a:rPr lang="en-US" altLang="en-US" sz="4000" dirty="0" err="1">
                <a:solidFill>
                  <a:schemeClr val="bg1"/>
                </a:solidFill>
                <a:latin typeface="Tahoma" pitchFamily="34" charset="0"/>
                <a:sym typeface="Symbol" pitchFamily="18" charset="2"/>
              </a:rPr>
              <a:t>Iovita</a:t>
            </a:r>
            <a:r>
              <a:rPr lang="en-US" altLang="en-US" sz="4000" dirty="0">
                <a:solidFill>
                  <a:schemeClr val="bg1"/>
                </a:solidFill>
                <a:latin typeface="Tahoma" pitchFamily="34" charset="0"/>
                <a:sym typeface="Symbol" pitchFamily="18" charset="2"/>
              </a:rPr>
              <a:t> R</a:t>
            </a:r>
            <a:r>
              <a:rPr lang="en-US" altLang="en-US" sz="4000" baseline="30000" dirty="0">
                <a:solidFill>
                  <a:schemeClr val="bg1"/>
                </a:solidFill>
                <a:latin typeface="Tahoma" pitchFamily="34" charset="0"/>
                <a:sym typeface="Symbol" pitchFamily="18" charset="2"/>
              </a:rPr>
              <a:t>3</a:t>
            </a:r>
            <a:r>
              <a:rPr lang="en-US" altLang="en-US" sz="4000" dirty="0">
                <a:solidFill>
                  <a:schemeClr val="bg1"/>
                </a:solidFill>
                <a:latin typeface="Tahoma" pitchFamily="34" charset="0"/>
                <a:sym typeface="Symbol" pitchFamily="18" charset="2"/>
              </a:rPr>
              <a:t>, </a:t>
            </a:r>
            <a:r>
              <a:rPr lang="en-US" altLang="en-US" sz="4000" dirty="0" err="1">
                <a:solidFill>
                  <a:schemeClr val="bg1"/>
                </a:solidFill>
                <a:latin typeface="Tahoma" pitchFamily="34" charset="0"/>
                <a:sym typeface="Symbol" pitchFamily="18" charset="2"/>
              </a:rPr>
              <a:t>Higham</a:t>
            </a:r>
            <a:r>
              <a:rPr lang="en-US" altLang="en-US" sz="4000" dirty="0">
                <a:solidFill>
                  <a:schemeClr val="bg1"/>
                </a:solidFill>
                <a:latin typeface="Tahoma" pitchFamily="34" charset="0"/>
                <a:sym typeface="Symbol" pitchFamily="18" charset="2"/>
              </a:rPr>
              <a:t> T</a:t>
            </a:r>
            <a:r>
              <a:rPr lang="en-US" altLang="en-US" sz="4000" baseline="30000" dirty="0">
                <a:solidFill>
                  <a:schemeClr val="bg1"/>
                </a:solidFill>
                <a:latin typeface="Tahoma" pitchFamily="34" charset="0"/>
                <a:sym typeface="Symbol" pitchFamily="18" charset="2"/>
              </a:rPr>
              <a:t>4</a:t>
            </a:r>
            <a:r>
              <a:rPr lang="en-US" altLang="en-US" sz="4000" dirty="0">
                <a:solidFill>
                  <a:schemeClr val="bg1"/>
                </a:solidFill>
                <a:latin typeface="Tahoma" pitchFamily="34" charset="0"/>
                <a:sym typeface="Symbol" pitchFamily="18" charset="2"/>
              </a:rPr>
              <a:t>, </a:t>
            </a:r>
            <a:r>
              <a:rPr lang="en-US" altLang="en-US" sz="4000" dirty="0" err="1">
                <a:solidFill>
                  <a:schemeClr val="bg1"/>
                </a:solidFill>
                <a:latin typeface="Tahoma" pitchFamily="34" charset="0"/>
                <a:sym typeface="Symbol" pitchFamily="18" charset="2"/>
              </a:rPr>
              <a:t>Kharitonov</a:t>
            </a:r>
            <a:r>
              <a:rPr lang="en-US" altLang="en-US" sz="4000" dirty="0">
                <a:solidFill>
                  <a:schemeClr val="bg1"/>
                </a:solidFill>
                <a:latin typeface="Tahoma" pitchFamily="34" charset="0"/>
                <a:sym typeface="Symbol" pitchFamily="18" charset="2"/>
              </a:rPr>
              <a:t> V</a:t>
            </a:r>
            <a:r>
              <a:rPr lang="en-US" altLang="en-US" sz="4000" baseline="30000" dirty="0">
                <a:solidFill>
                  <a:schemeClr val="bg1"/>
                </a:solidFill>
                <a:latin typeface="Tahoma" pitchFamily="34" charset="0"/>
                <a:sym typeface="Symbol" pitchFamily="18" charset="2"/>
              </a:rPr>
              <a:t>5</a:t>
            </a:r>
            <a:r>
              <a:rPr lang="en-US" altLang="en-US" sz="4000" dirty="0">
                <a:solidFill>
                  <a:schemeClr val="bg1"/>
                </a:solidFill>
                <a:latin typeface="Tahoma" pitchFamily="34" charset="0"/>
                <a:sym typeface="Symbol" pitchFamily="18" charset="2"/>
              </a:rPr>
              <a:t>, </a:t>
            </a:r>
            <a:r>
              <a:rPr lang="en-US" altLang="en-US" sz="4000" dirty="0" err="1">
                <a:solidFill>
                  <a:schemeClr val="bg1"/>
                </a:solidFill>
                <a:latin typeface="Tahoma" pitchFamily="34" charset="0"/>
                <a:sym typeface="Symbol" pitchFamily="18" charset="2"/>
              </a:rPr>
              <a:t>Buzhilova</a:t>
            </a:r>
            <a:r>
              <a:rPr lang="en-US" altLang="en-US" sz="4000" dirty="0">
                <a:solidFill>
                  <a:schemeClr val="bg1"/>
                </a:solidFill>
                <a:latin typeface="Tahoma" pitchFamily="34" charset="0"/>
                <a:sym typeface="Symbol" pitchFamily="18" charset="2"/>
              </a:rPr>
              <a:t> A</a:t>
            </a:r>
            <a:r>
              <a:rPr lang="en-US" altLang="en-US" sz="4000" baseline="30000" dirty="0">
                <a:solidFill>
                  <a:schemeClr val="bg1"/>
                </a:solidFill>
                <a:latin typeface="Tahoma" pitchFamily="34" charset="0"/>
                <a:sym typeface="Symbol" pitchFamily="18" charset="2"/>
              </a:rPr>
              <a:t>5</a:t>
            </a:r>
            <a:r>
              <a:rPr lang="en-US" altLang="en-US" sz="4000" dirty="0">
                <a:solidFill>
                  <a:schemeClr val="bg1"/>
                </a:solidFill>
                <a:latin typeface="Tahoma" pitchFamily="34" charset="0"/>
                <a:sym typeface="Symbol" pitchFamily="18" charset="2"/>
              </a:rPr>
              <a:t>, </a:t>
            </a:r>
            <a:r>
              <a:rPr lang="en-US" altLang="en-US" sz="4000" dirty="0" err="1">
                <a:solidFill>
                  <a:schemeClr val="bg1"/>
                </a:solidFill>
                <a:latin typeface="Tahoma" pitchFamily="34" charset="0"/>
                <a:sym typeface="Symbol" pitchFamily="18" charset="2"/>
              </a:rPr>
              <a:t>Pinhasi</a:t>
            </a:r>
            <a:r>
              <a:rPr lang="en-US" altLang="en-US" sz="4000" dirty="0">
                <a:solidFill>
                  <a:schemeClr val="bg1"/>
                </a:solidFill>
                <a:latin typeface="Tahoma" pitchFamily="34" charset="0"/>
                <a:sym typeface="Symbol" pitchFamily="18" charset="2"/>
              </a:rPr>
              <a:t> R</a:t>
            </a:r>
            <a:r>
              <a:rPr lang="en-US" altLang="en-US" sz="4000" baseline="30000" dirty="0">
                <a:solidFill>
                  <a:schemeClr val="bg1"/>
                </a:solidFill>
                <a:latin typeface="Tahoma" pitchFamily="34" charset="0"/>
                <a:sym typeface="Symbol" pitchFamily="18" charset="2"/>
              </a:rPr>
              <a:t>6</a:t>
            </a:r>
            <a:endParaRPr lang="en-US" altLang="en-US" sz="4000" baseline="30000" dirty="0">
              <a:solidFill>
                <a:schemeClr val="bg1"/>
              </a:solidFill>
              <a:latin typeface="Tahoma" pitchFamily="34" charset="0"/>
            </a:endParaRPr>
          </a:p>
          <a:p>
            <a:pPr algn="ctr"/>
            <a:r>
              <a:rPr lang="en-US" altLang="en-US" sz="3200" baseline="30000" dirty="0">
                <a:solidFill>
                  <a:schemeClr val="bg1"/>
                </a:solidFill>
                <a:latin typeface="Tahoma" pitchFamily="34" charset="0"/>
              </a:rPr>
              <a:t>1 </a:t>
            </a:r>
            <a:r>
              <a:rPr lang="en-US" altLang="en-US" sz="3200" dirty="0">
                <a:solidFill>
                  <a:schemeClr val="bg1"/>
                </a:solidFill>
                <a:latin typeface="Tahoma" pitchFamily="34" charset="0"/>
              </a:rPr>
              <a:t>CSHO, New York University </a:t>
            </a:r>
            <a:r>
              <a:rPr lang="en-US" altLang="en-US" sz="3200" baseline="30000" dirty="0">
                <a:solidFill>
                  <a:schemeClr val="bg1"/>
                </a:solidFill>
                <a:latin typeface="Tahoma" pitchFamily="34" charset="0"/>
              </a:rPr>
              <a:t>2</a:t>
            </a:r>
            <a:r>
              <a:rPr lang="en-US" altLang="en-US" sz="3200" dirty="0">
                <a:solidFill>
                  <a:schemeClr val="bg1"/>
                </a:solidFill>
                <a:latin typeface="Tahoma" pitchFamily="34" charset="0"/>
              </a:rPr>
              <a:t>Department of Anthropology, Max Planck Institute for Evolutionary Anthropology, </a:t>
            </a:r>
            <a:r>
              <a:rPr lang="en-US" altLang="en-US" sz="3200" baseline="30000" dirty="0">
                <a:solidFill>
                  <a:schemeClr val="bg1"/>
                </a:solidFill>
                <a:latin typeface="Tahoma" pitchFamily="34" charset="0"/>
              </a:rPr>
              <a:t>3</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MONREPOS Archaeological Research Centre and Museum, RGZM </a:t>
            </a:r>
            <a:r>
              <a:rPr lang="en-US" altLang="en-US" sz="3200" baseline="30000" dirty="0">
                <a:solidFill>
                  <a:schemeClr val="bg1"/>
                </a:solidFill>
                <a:latin typeface="Tahoma" pitchFamily="34" charset="0"/>
              </a:rPr>
              <a:t>4</a:t>
            </a:r>
            <a:r>
              <a:rPr lang="en-US" altLang="en-US" sz="3200" dirty="0">
                <a:solidFill>
                  <a:schemeClr val="bg1"/>
                </a:solidFill>
                <a:latin typeface="Tahoma" pitchFamily="34" charset="0"/>
              </a:rPr>
              <a:t>University of Oxford </a:t>
            </a:r>
            <a:r>
              <a:rPr lang="en-US" altLang="en-US" sz="3200" baseline="30000" dirty="0">
                <a:solidFill>
                  <a:schemeClr val="bg1"/>
                </a:solidFill>
                <a:latin typeface="Tahoma" pitchFamily="34" charset="0"/>
              </a:rPr>
              <a:t>5</a:t>
            </a:r>
            <a:r>
              <a:rPr lang="en-US" altLang="en-US" sz="3200" dirty="0">
                <a:solidFill>
                  <a:schemeClr val="bg1"/>
                </a:solidFill>
                <a:latin typeface="Tahoma" pitchFamily="34" charset="0"/>
              </a:rPr>
              <a:t>Lomonosav Moscow State University </a:t>
            </a:r>
            <a:r>
              <a:rPr lang="en-US" altLang="en-US" sz="3200" baseline="30000" dirty="0">
                <a:solidFill>
                  <a:schemeClr val="bg1"/>
                </a:solidFill>
                <a:latin typeface="Tahoma" pitchFamily="34" charset="0"/>
              </a:rPr>
              <a:t>6</a:t>
            </a:r>
            <a:r>
              <a:rPr lang="en-US" altLang="en-US" sz="3200" dirty="0">
                <a:solidFill>
                  <a:schemeClr val="bg1"/>
                </a:solidFill>
                <a:latin typeface="Tahoma" pitchFamily="34" charset="0"/>
              </a:rPr>
              <a:t>University College Dublin</a:t>
            </a:r>
          </a:p>
          <a:p>
            <a:pPr algn="ctr"/>
            <a:endParaRPr lang="en-US" altLang="en-US" sz="3200" dirty="0">
              <a:latin typeface="Tahoma" pitchFamily="34" charset="0"/>
            </a:endParaRPr>
          </a:p>
        </p:txBody>
      </p:sp>
      <p:sp>
        <p:nvSpPr>
          <p:cNvPr id="15" name="TextBox 14"/>
          <p:cNvSpPr txBox="1"/>
          <p:nvPr/>
        </p:nvSpPr>
        <p:spPr>
          <a:xfrm>
            <a:off x="1143001" y="4421413"/>
            <a:ext cx="13449262" cy="12803497"/>
          </a:xfrm>
          <a:prstGeom prst="rect">
            <a:avLst/>
          </a:prstGeom>
          <a:noFill/>
          <a:ln>
            <a:noFill/>
          </a:ln>
        </p:spPr>
        <p:txBody>
          <a:bodyPr wrap="square" lIns="91432" tIns="45716" rIns="91432" bIns="45716" rtlCol="0">
            <a:spAutoFit/>
          </a:bodyPr>
          <a:lstStyle/>
          <a:p>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r>
              <a:rPr lang="en-GB" sz="3200" dirty="0"/>
              <a:t>     </a:t>
            </a:r>
            <a:r>
              <a:rPr lang="en-GB" sz="3100" dirty="0"/>
              <a:t>The Mousterian cave of </a:t>
            </a:r>
            <a:r>
              <a:rPr lang="en-GB" sz="3100" dirty="0" err="1"/>
              <a:t>Barakaevskaya</a:t>
            </a:r>
            <a:r>
              <a:rPr lang="en-GB" sz="3100" dirty="0"/>
              <a:t> </a:t>
            </a:r>
            <a:br>
              <a:rPr lang="en-GB" sz="3100" dirty="0"/>
            </a:br>
            <a:r>
              <a:rPr lang="en-GB" sz="3100" dirty="0"/>
              <a:t>(</a:t>
            </a:r>
            <a:r>
              <a:rPr lang="en-GB" sz="3100" dirty="0" err="1"/>
              <a:t>Barakai</a:t>
            </a:r>
            <a:r>
              <a:rPr lang="en-GB" sz="3100" dirty="0"/>
              <a:t>) is one of several caves and </a:t>
            </a:r>
            <a:br>
              <a:rPr lang="en-GB" sz="3100" dirty="0"/>
            </a:br>
            <a:r>
              <a:rPr lang="en-GB" sz="3100" dirty="0" err="1"/>
              <a:t>rockshelters</a:t>
            </a:r>
            <a:r>
              <a:rPr lang="en-GB" sz="3100" dirty="0"/>
              <a:t>  along the </a:t>
            </a:r>
            <a:r>
              <a:rPr lang="en-GB" sz="3100" dirty="0" err="1"/>
              <a:t>Gubs</a:t>
            </a:r>
            <a:r>
              <a:rPr lang="en-GB" sz="3100" dirty="0"/>
              <a:t> River, located in</a:t>
            </a:r>
            <a:br>
              <a:rPr lang="en-GB" sz="3100" dirty="0"/>
            </a:br>
            <a:r>
              <a:rPr lang="en-GB" sz="3100" dirty="0"/>
              <a:t> </a:t>
            </a:r>
            <a:r>
              <a:rPr lang="en-GB" sz="3100" dirty="0" err="1"/>
              <a:t>Borisovskoe</a:t>
            </a:r>
            <a:r>
              <a:rPr lang="en-GB" sz="3100" dirty="0"/>
              <a:t> Gorge, northern Caucasus </a:t>
            </a:r>
            <a:br>
              <a:rPr lang="en-GB" sz="3100" dirty="0"/>
            </a:br>
            <a:r>
              <a:rPr lang="en-GB" sz="3100" dirty="0"/>
              <a:t>(Figure 1) . A single Mousterian layer  from </a:t>
            </a:r>
            <a:br>
              <a:rPr lang="en-GB" sz="3100" dirty="0"/>
            </a:br>
            <a:r>
              <a:rPr lang="en-GB" sz="3100" dirty="0"/>
              <a:t>this cave yielded thousands of flint </a:t>
            </a:r>
            <a:r>
              <a:rPr lang="en-GB" sz="3100" dirty="0" err="1"/>
              <a:t>artifacts</a:t>
            </a:r>
            <a:r>
              <a:rPr lang="en-GB" sz="3100" dirty="0"/>
              <a:t>,</a:t>
            </a:r>
            <a:br>
              <a:rPr lang="en-GB" sz="3100" dirty="0"/>
            </a:br>
            <a:r>
              <a:rPr lang="en-GB" sz="3100" dirty="0"/>
              <a:t>retouched bones, faunal remains and a child’s</a:t>
            </a:r>
            <a:br>
              <a:rPr lang="en-GB" sz="3100" dirty="0"/>
            </a:br>
            <a:r>
              <a:rPr lang="en-GB" sz="3100" dirty="0"/>
              <a:t>mandible. Based on its robust size, </a:t>
            </a:r>
            <a:r>
              <a:rPr lang="en-GB" sz="3100" dirty="0" err="1"/>
              <a:t>taurodont</a:t>
            </a:r>
            <a:r>
              <a:rPr lang="en-GB" sz="3100" dirty="0"/>
              <a:t> </a:t>
            </a:r>
            <a:br>
              <a:rPr lang="en-GB" sz="3100" dirty="0"/>
            </a:br>
            <a:r>
              <a:rPr lang="en-GB" sz="3100" dirty="0"/>
              <a:t>molars and morphologically complex teeth,</a:t>
            </a:r>
            <a:br>
              <a:rPr lang="en-GB" sz="3100" dirty="0"/>
            </a:br>
            <a:r>
              <a:rPr lang="en-GB" sz="3100" dirty="0" err="1"/>
              <a:t>Faerman</a:t>
            </a:r>
            <a:r>
              <a:rPr lang="en-GB" sz="3100" dirty="0"/>
              <a:t> et al (1994) concluded that the </a:t>
            </a:r>
            <a:br>
              <a:rPr lang="en-GB" sz="3100" dirty="0"/>
            </a:br>
            <a:r>
              <a:rPr lang="en-GB" sz="3100" dirty="0"/>
              <a:t>mandible belonged to a Neandertal. </a:t>
            </a:r>
          </a:p>
          <a:p>
            <a:pPr>
              <a:spcBef>
                <a:spcPts val="1200"/>
              </a:spcBef>
            </a:pPr>
            <a:r>
              <a:rPr lang="en-GB" sz="3100" dirty="0"/>
              <a:t>     Recent dating of the layer in which the mandible was found places it within the range of 38,950-36,420 </a:t>
            </a:r>
            <a:r>
              <a:rPr lang="en-GB" sz="3100" dirty="0" err="1"/>
              <a:t>cal</a:t>
            </a:r>
            <a:r>
              <a:rPr lang="en-GB" sz="3100" dirty="0"/>
              <a:t> BP (OxA-23002), roughly contemporaneous with </a:t>
            </a:r>
            <a:r>
              <a:rPr lang="en-GB" sz="3100" dirty="0" err="1"/>
              <a:t>Mesmaiskaya</a:t>
            </a:r>
            <a:r>
              <a:rPr lang="en-GB" sz="3100" dirty="0"/>
              <a:t> (Skinner et al 2005). This new date, together with the somewhat ambiguous dental morphology (e.g. a divided middle </a:t>
            </a:r>
            <a:r>
              <a:rPr lang="en-GB" sz="3100" dirty="0" err="1"/>
              <a:t>trigonid</a:t>
            </a:r>
            <a:r>
              <a:rPr lang="en-GB" sz="3100" dirty="0"/>
              <a:t> crest), has prompted us to apply relatively new geometric morphometric techniques to confirm the taxonomic status of the individual.  In the process ,we examine whether or not the lower deciduous first molar is taxonomically diagnostic.  Benazzi et al (2011) have confirmed shape differences (e.g., more ovoid outline) between Neandertals and </a:t>
            </a:r>
            <a:r>
              <a:rPr lang="en-GB" sz="3100" i="1" dirty="0"/>
              <a:t>H. sapiens</a:t>
            </a:r>
            <a:r>
              <a:rPr lang="en-GB" sz="3100" dirty="0"/>
              <a:t> noted in the lower deciduous second molar (Tattersall and Schwartz,1999; Souday and Bailey, 2011), but the shape of the lower first deciduous molar has not yet been assessed in this way.  This study examines variation in the lower deciduous molar shapes of Neandertals, fossil and recent </a:t>
            </a:r>
            <a:r>
              <a:rPr lang="en-GB" sz="3100" i="1" dirty="0"/>
              <a:t>H. sapiens</a:t>
            </a:r>
            <a:r>
              <a:rPr lang="en-GB" sz="3100" dirty="0"/>
              <a:t> and seeks to place the </a:t>
            </a:r>
            <a:r>
              <a:rPr lang="en-GB" sz="3100" dirty="0" err="1"/>
              <a:t>Barakai</a:t>
            </a:r>
            <a:r>
              <a:rPr lang="en-GB" sz="3100" dirty="0"/>
              <a:t> individual within that context. </a:t>
            </a:r>
          </a:p>
        </p:txBody>
      </p:sp>
      <p:sp>
        <p:nvSpPr>
          <p:cNvPr id="16" name="TextBox 15"/>
          <p:cNvSpPr txBox="1"/>
          <p:nvPr/>
        </p:nvSpPr>
        <p:spPr>
          <a:xfrm>
            <a:off x="15713631" y="4421412"/>
            <a:ext cx="12974802" cy="3726372"/>
          </a:xfrm>
          <a:prstGeom prst="rect">
            <a:avLst/>
          </a:prstGeom>
          <a:noFill/>
          <a:ln>
            <a:noFill/>
          </a:ln>
        </p:spPr>
        <p:txBody>
          <a:bodyPr wrap="square" lIns="91432" tIns="45716" rIns="91432" bIns="45716" rtlCol="0">
            <a:spAutoFit/>
          </a:bodyPr>
          <a:lstStyle/>
          <a:p>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Materials</a:t>
            </a:r>
          </a:p>
          <a:p>
            <a:r>
              <a:rPr lang="en-GB" sz="3100" dirty="0"/>
              <a:t>Our analysis included the deciduous lower first and </a:t>
            </a:r>
            <a:br>
              <a:rPr lang="en-GB" sz="3100" dirty="0"/>
            </a:br>
            <a:r>
              <a:rPr lang="en-GB" sz="3100" dirty="0"/>
              <a:t>second molars of  24 Neandertal, 19 Upper Paleolithic </a:t>
            </a:r>
            <a:br>
              <a:rPr lang="en-GB" sz="3100" dirty="0"/>
            </a:br>
            <a:r>
              <a:rPr lang="en-GB" sz="3100" i="1" dirty="0"/>
              <a:t>H. sapiens</a:t>
            </a:r>
            <a:r>
              <a:rPr lang="en-GB" sz="3100" dirty="0"/>
              <a:t>,  4 early </a:t>
            </a:r>
            <a:r>
              <a:rPr lang="en-GB" sz="3100" i="1" dirty="0"/>
              <a:t>H. sapiens</a:t>
            </a:r>
            <a:r>
              <a:rPr lang="en-GB" sz="3100" dirty="0"/>
              <a:t>, and  131 recent </a:t>
            </a:r>
            <a:br>
              <a:rPr lang="en-GB" sz="3100" dirty="0"/>
            </a:br>
            <a:r>
              <a:rPr lang="en-GB" sz="3100" i="1" dirty="0"/>
              <a:t>H. sapiens </a:t>
            </a:r>
            <a:r>
              <a:rPr lang="en-GB" sz="3100" dirty="0"/>
              <a:t>individuals from Africa, Asia, Europe, </a:t>
            </a:r>
            <a:br>
              <a:rPr lang="en-GB" sz="3100" dirty="0"/>
            </a:br>
            <a:r>
              <a:rPr lang="en-GB" sz="3100" dirty="0"/>
              <a:t>Australia and the Americas  (Table 1). </a:t>
            </a:r>
          </a:p>
          <a:p>
            <a:endParaRPr lang="en-US" sz="3200" dirty="0"/>
          </a:p>
        </p:txBody>
      </p:sp>
      <p:graphicFrame>
        <p:nvGraphicFramePr>
          <p:cNvPr id="18" name="Table 17"/>
          <p:cNvGraphicFramePr>
            <a:graphicFrameLocks noGrp="1"/>
          </p:cNvGraphicFramePr>
          <p:nvPr>
            <p:extLst>
              <p:ext uri="{D42A27DB-BD31-4B8C-83A1-F6EECF244321}">
                <p14:modId xmlns:p14="http://schemas.microsoft.com/office/powerpoint/2010/main" val="39671474"/>
              </p:ext>
            </p:extLst>
          </p:nvPr>
        </p:nvGraphicFramePr>
        <p:xfrm>
          <a:off x="15713631" y="8804942"/>
          <a:ext cx="13169556" cy="7560463"/>
        </p:xfrm>
        <a:graphic>
          <a:graphicData uri="http://schemas.openxmlformats.org/drawingml/2006/table">
            <a:tbl>
              <a:tblPr firstRow="1" firstCol="1" bandRow="1">
                <a:tableStyleId>{5C22544A-7EE6-4342-B048-85BDC9FD1C3A}</a:tableStyleId>
              </a:tblPr>
              <a:tblGrid>
                <a:gridCol w="11468322"/>
                <a:gridCol w="850617"/>
                <a:gridCol w="850617"/>
              </a:tblGrid>
              <a:tr h="446183">
                <a:tc>
                  <a:txBody>
                    <a:bodyPr/>
                    <a:lstStyle/>
                    <a:p>
                      <a:pPr marL="0" marR="0">
                        <a:lnSpc>
                          <a:spcPct val="115000"/>
                        </a:lnSpc>
                        <a:spcBef>
                          <a:spcPts val="0"/>
                        </a:spcBef>
                        <a:spcAft>
                          <a:spcPts val="0"/>
                        </a:spcAft>
                      </a:pPr>
                      <a:r>
                        <a:rPr lang="en-US" sz="2500" dirty="0">
                          <a:effectLst/>
                        </a:rPr>
                        <a:t>Group</a:t>
                      </a:r>
                      <a:endParaRPr lang="en-US" sz="2500" dirty="0">
                        <a:effectLst/>
                        <a:latin typeface="Calibri"/>
                        <a:ea typeface="Calibri"/>
                        <a:cs typeface="Times New Roman"/>
                      </a:endParaRPr>
                    </a:p>
                  </a:txBody>
                  <a:tcPr marL="68580" marR="68580" marT="0" marB="0">
                    <a:solidFill>
                      <a:srgbClr val="A7D339"/>
                    </a:solidFill>
                  </a:tcPr>
                </a:tc>
                <a:tc>
                  <a:txBody>
                    <a:bodyPr/>
                    <a:lstStyle/>
                    <a:p>
                      <a:pPr marL="0" marR="0">
                        <a:lnSpc>
                          <a:spcPct val="115000"/>
                        </a:lnSpc>
                        <a:spcBef>
                          <a:spcPts val="0"/>
                        </a:spcBef>
                        <a:spcAft>
                          <a:spcPts val="0"/>
                        </a:spcAft>
                      </a:pPr>
                      <a:r>
                        <a:rPr lang="en-US" sz="2500" dirty="0">
                          <a:effectLst/>
                        </a:rPr>
                        <a:t>dm</a:t>
                      </a:r>
                      <a:r>
                        <a:rPr lang="en-US" sz="2500" baseline="-25000" dirty="0">
                          <a:effectLst/>
                        </a:rPr>
                        <a:t>1</a:t>
                      </a:r>
                      <a:endParaRPr lang="en-US" sz="2500" dirty="0">
                        <a:effectLst/>
                        <a:latin typeface="Calibri"/>
                        <a:ea typeface="Calibri"/>
                        <a:cs typeface="Times New Roman"/>
                      </a:endParaRPr>
                    </a:p>
                  </a:txBody>
                  <a:tcPr marL="68580" marR="68580" marT="0" marB="0">
                    <a:solidFill>
                      <a:srgbClr val="A7D339"/>
                    </a:solidFill>
                  </a:tcPr>
                </a:tc>
                <a:tc>
                  <a:txBody>
                    <a:bodyPr/>
                    <a:lstStyle/>
                    <a:p>
                      <a:pPr marL="0" marR="0">
                        <a:lnSpc>
                          <a:spcPct val="115000"/>
                        </a:lnSpc>
                        <a:spcBef>
                          <a:spcPts val="0"/>
                        </a:spcBef>
                        <a:spcAft>
                          <a:spcPts val="0"/>
                        </a:spcAft>
                      </a:pPr>
                      <a:r>
                        <a:rPr lang="en-US" sz="2500" dirty="0" smtClean="0">
                          <a:effectLst/>
                        </a:rPr>
                        <a:t>dm</a:t>
                      </a:r>
                      <a:r>
                        <a:rPr lang="en-US" sz="2500" baseline="-25000" dirty="0" smtClean="0">
                          <a:effectLst/>
                        </a:rPr>
                        <a:t>2</a:t>
                      </a:r>
                      <a:endParaRPr lang="en-US" sz="2500" dirty="0">
                        <a:effectLst/>
                        <a:latin typeface="Calibri"/>
                        <a:ea typeface="Calibri"/>
                        <a:cs typeface="Times New Roman"/>
                      </a:endParaRPr>
                    </a:p>
                  </a:txBody>
                  <a:tcPr marL="68580" marR="68580" marT="0" marB="0">
                    <a:solidFill>
                      <a:srgbClr val="A7D339"/>
                    </a:solidFill>
                  </a:tcPr>
                </a:tc>
              </a:tr>
              <a:tr h="1911275">
                <a:tc>
                  <a:txBody>
                    <a:bodyPr/>
                    <a:lstStyle/>
                    <a:p>
                      <a:pPr marL="0" marR="0" indent="0" algn="l" defTabSz="4180088" rtl="0" eaLnBrk="1" fontAlgn="auto" latinLnBrk="0" hangingPunct="1">
                        <a:lnSpc>
                          <a:spcPct val="115000"/>
                        </a:lnSpc>
                        <a:spcBef>
                          <a:spcPts val="0"/>
                        </a:spcBef>
                        <a:spcAft>
                          <a:spcPts val="0"/>
                        </a:spcAft>
                        <a:buClrTx/>
                        <a:buSzTx/>
                        <a:buFontTx/>
                        <a:buNone/>
                        <a:tabLst/>
                        <a:defRPr/>
                      </a:pPr>
                      <a:r>
                        <a:rPr lang="en-US" sz="2500" i="1" dirty="0">
                          <a:solidFill>
                            <a:schemeClr val="tx1"/>
                          </a:solidFill>
                          <a:effectLst/>
                        </a:rPr>
                        <a:t>H. neanderthalensis </a:t>
                      </a:r>
                      <a:r>
                        <a:rPr lang="en-US" sz="2500" dirty="0">
                          <a:solidFill>
                            <a:schemeClr val="tx1"/>
                          </a:solidFill>
                          <a:effectLst/>
                        </a:rPr>
                        <a:t>(n=24) </a:t>
                      </a:r>
                      <a:endParaRPr lang="en-US" sz="2500" dirty="0" smtClean="0">
                        <a:solidFill>
                          <a:schemeClr val="tx1"/>
                        </a:solidFill>
                        <a:effectLst/>
                      </a:endParaRPr>
                    </a:p>
                    <a:p>
                      <a:pPr marL="0" marR="0" indent="0" algn="l" defTabSz="4180088" rtl="0" eaLnBrk="1" fontAlgn="auto" latinLnBrk="0" hangingPunct="1">
                        <a:lnSpc>
                          <a:spcPct val="115000"/>
                        </a:lnSpc>
                        <a:spcBef>
                          <a:spcPts val="0"/>
                        </a:spcBef>
                        <a:spcAft>
                          <a:spcPts val="0"/>
                        </a:spcAft>
                        <a:buClrTx/>
                        <a:buSzTx/>
                        <a:buFontTx/>
                        <a:buNone/>
                        <a:tabLst/>
                        <a:defRPr/>
                      </a:pPr>
                      <a:r>
                        <a:rPr lang="en-US" sz="2500" b="0" dirty="0" err="1" smtClean="0">
                          <a:solidFill>
                            <a:schemeClr val="tx1"/>
                          </a:solidFill>
                          <a:effectLst/>
                        </a:rPr>
                        <a:t>Archi</a:t>
                      </a:r>
                      <a:r>
                        <a:rPr lang="en-US" sz="2500" b="0" dirty="0" smtClean="0">
                          <a:solidFill>
                            <a:schemeClr val="tx1"/>
                          </a:solidFill>
                          <a:effectLst/>
                        </a:rPr>
                        <a:t>, </a:t>
                      </a:r>
                      <a:r>
                        <a:rPr lang="en-US" sz="2500" b="0" dirty="0" err="1" smtClean="0">
                          <a:solidFill>
                            <a:schemeClr val="tx1"/>
                          </a:solidFill>
                          <a:effectLst/>
                        </a:rPr>
                        <a:t>Arcy</a:t>
                      </a:r>
                      <a:r>
                        <a:rPr lang="en-US" sz="2500" b="0" dirty="0" smtClean="0">
                          <a:solidFill>
                            <a:schemeClr val="tx1"/>
                          </a:solidFill>
                          <a:effectLst/>
                        </a:rPr>
                        <a:t> </a:t>
                      </a:r>
                      <a:r>
                        <a:rPr lang="en-US" sz="2500" b="0" dirty="0" err="1" smtClean="0">
                          <a:solidFill>
                            <a:schemeClr val="tx1"/>
                          </a:solidFill>
                          <a:effectLst/>
                        </a:rPr>
                        <a:t>sur</a:t>
                      </a:r>
                      <a:r>
                        <a:rPr lang="en-US" sz="2500" b="0" dirty="0" smtClean="0">
                          <a:solidFill>
                            <a:schemeClr val="tx1"/>
                          </a:solidFill>
                          <a:effectLst/>
                        </a:rPr>
                        <a:t> Cure, </a:t>
                      </a:r>
                      <a:r>
                        <a:rPr lang="en-US" sz="2500" b="0" dirty="0" err="1" smtClean="0">
                          <a:solidFill>
                            <a:schemeClr val="tx1"/>
                          </a:solidFill>
                          <a:effectLst/>
                        </a:rPr>
                        <a:t>Barakai</a:t>
                      </a:r>
                      <a:r>
                        <a:rPr lang="en-US" sz="2500" b="0" dirty="0" smtClean="0">
                          <a:solidFill>
                            <a:schemeClr val="tx1"/>
                          </a:solidFill>
                          <a:effectLst/>
                        </a:rPr>
                        <a:t>, </a:t>
                      </a:r>
                      <a:r>
                        <a:rPr lang="en-US" sz="2500" b="0" dirty="0" err="1" smtClean="0">
                          <a:solidFill>
                            <a:schemeClr val="tx1"/>
                          </a:solidFill>
                          <a:effectLst/>
                        </a:rPr>
                        <a:t>Cova</a:t>
                      </a:r>
                      <a:r>
                        <a:rPr lang="en-US" sz="2500" b="0" dirty="0" smtClean="0">
                          <a:solidFill>
                            <a:schemeClr val="tx1"/>
                          </a:solidFill>
                          <a:effectLst/>
                        </a:rPr>
                        <a:t> </a:t>
                      </a:r>
                      <a:r>
                        <a:rPr lang="en-US" sz="2500" b="0" dirty="0" err="1" smtClean="0">
                          <a:solidFill>
                            <a:schemeClr val="tx1"/>
                          </a:solidFill>
                          <a:effectLst/>
                        </a:rPr>
                        <a:t>Negra</a:t>
                      </a:r>
                      <a:r>
                        <a:rPr lang="en-US" sz="2500" b="0" dirty="0" smtClean="0">
                          <a:solidFill>
                            <a:schemeClr val="tx1"/>
                          </a:solidFill>
                          <a:effectLst/>
                        </a:rPr>
                        <a:t>, </a:t>
                      </a:r>
                      <a:r>
                        <a:rPr lang="en-US" sz="2500" b="0" dirty="0" err="1" smtClean="0">
                          <a:solidFill>
                            <a:schemeClr val="tx1"/>
                          </a:solidFill>
                          <a:effectLst/>
                        </a:rPr>
                        <a:t>Engis</a:t>
                      </a:r>
                      <a:r>
                        <a:rPr lang="en-US" sz="2500" b="0" dirty="0" smtClean="0">
                          <a:solidFill>
                            <a:schemeClr val="tx1"/>
                          </a:solidFill>
                          <a:effectLst/>
                        </a:rPr>
                        <a:t>, </a:t>
                      </a:r>
                      <a:r>
                        <a:rPr lang="en-US" sz="2500" b="0" dirty="0" err="1" smtClean="0">
                          <a:solidFill>
                            <a:schemeClr val="tx1"/>
                          </a:solidFill>
                          <a:effectLst/>
                        </a:rPr>
                        <a:t>Krapina</a:t>
                      </a:r>
                      <a:r>
                        <a:rPr lang="en-US" sz="2500" b="0" dirty="0" smtClean="0">
                          <a:solidFill>
                            <a:schemeClr val="tx1"/>
                          </a:solidFill>
                          <a:effectLst/>
                        </a:rPr>
                        <a:t>, </a:t>
                      </a:r>
                      <a:r>
                        <a:rPr lang="en-US" sz="2500" b="0" dirty="0" err="1" smtClean="0">
                          <a:solidFill>
                            <a:schemeClr val="tx1"/>
                          </a:solidFill>
                          <a:effectLst/>
                        </a:rPr>
                        <a:t>Kebara</a:t>
                      </a:r>
                      <a:r>
                        <a:rPr lang="en-US" sz="2500" b="0" dirty="0" smtClean="0">
                          <a:solidFill>
                            <a:schemeClr val="tx1"/>
                          </a:solidFill>
                          <a:effectLst/>
                        </a:rPr>
                        <a:t>, La Chaise, La </a:t>
                      </a:r>
                      <a:r>
                        <a:rPr lang="en-US" sz="2500" b="0" dirty="0" err="1" smtClean="0">
                          <a:solidFill>
                            <a:schemeClr val="tx1"/>
                          </a:solidFill>
                          <a:effectLst/>
                        </a:rPr>
                        <a:t>Ferrassie</a:t>
                      </a:r>
                      <a:r>
                        <a:rPr lang="en-US" sz="2500" b="0" dirty="0" smtClean="0">
                          <a:solidFill>
                            <a:schemeClr val="tx1"/>
                          </a:solidFill>
                          <a:effectLst/>
                        </a:rPr>
                        <a:t>, </a:t>
                      </a:r>
                      <a:r>
                        <a:rPr lang="en-US" sz="2500" b="0" dirty="0" err="1" smtClean="0">
                          <a:solidFill>
                            <a:schemeClr val="tx1"/>
                          </a:solidFill>
                          <a:effectLst/>
                        </a:rPr>
                        <a:t>Fontéchevade</a:t>
                      </a:r>
                      <a:r>
                        <a:rPr lang="en-US" sz="2500" b="0" dirty="0" smtClean="0">
                          <a:solidFill>
                            <a:schemeClr val="tx1"/>
                          </a:solidFill>
                          <a:effectLst/>
                        </a:rPr>
                        <a:t>, </a:t>
                      </a:r>
                      <a:r>
                        <a:rPr lang="en-US" sz="2500" b="0" dirty="0" err="1" smtClean="0">
                          <a:solidFill>
                            <a:schemeClr val="tx1"/>
                          </a:solidFill>
                          <a:effectLst/>
                        </a:rPr>
                        <a:t>Mezmaiskaya</a:t>
                      </a:r>
                      <a:r>
                        <a:rPr lang="en-US" sz="2500" b="0" dirty="0" smtClean="0">
                          <a:solidFill>
                            <a:schemeClr val="tx1"/>
                          </a:solidFill>
                          <a:effectLst/>
                        </a:rPr>
                        <a:t>, </a:t>
                      </a:r>
                      <a:r>
                        <a:rPr lang="en-US" sz="2500" b="0" dirty="0" err="1" smtClean="0">
                          <a:solidFill>
                            <a:schemeClr val="tx1"/>
                          </a:solidFill>
                          <a:effectLst/>
                        </a:rPr>
                        <a:t>Molare</a:t>
                      </a:r>
                      <a:r>
                        <a:rPr lang="en-US" sz="2500" b="0" dirty="0" smtClean="0">
                          <a:solidFill>
                            <a:schemeClr val="tx1"/>
                          </a:solidFill>
                          <a:effectLst/>
                        </a:rPr>
                        <a:t>, </a:t>
                      </a:r>
                      <a:r>
                        <a:rPr lang="en-US" sz="2500" b="0" dirty="0" err="1" smtClean="0">
                          <a:solidFill>
                            <a:schemeClr val="tx1"/>
                          </a:solidFill>
                          <a:effectLst/>
                        </a:rPr>
                        <a:t>Peche</a:t>
                      </a:r>
                      <a:r>
                        <a:rPr lang="en-US" sz="2500" b="0" dirty="0" smtClean="0">
                          <a:solidFill>
                            <a:schemeClr val="tx1"/>
                          </a:solidFill>
                          <a:effectLst/>
                        </a:rPr>
                        <a:t> de </a:t>
                      </a:r>
                      <a:r>
                        <a:rPr lang="en-US" sz="2500" b="0" dirty="0" err="1" smtClean="0">
                          <a:solidFill>
                            <a:schemeClr val="tx1"/>
                          </a:solidFill>
                          <a:effectLst/>
                        </a:rPr>
                        <a:t>l’Azé</a:t>
                      </a:r>
                      <a:r>
                        <a:rPr lang="en-US" sz="2500" b="0" dirty="0" smtClean="0">
                          <a:solidFill>
                            <a:schemeClr val="tx1"/>
                          </a:solidFill>
                          <a:effectLst/>
                        </a:rPr>
                        <a:t>, Roc de </a:t>
                      </a:r>
                      <a:r>
                        <a:rPr lang="en-US" sz="2500" b="0" dirty="0" err="1" smtClean="0">
                          <a:solidFill>
                            <a:schemeClr val="tx1"/>
                          </a:solidFill>
                          <a:effectLst/>
                        </a:rPr>
                        <a:t>Marsal</a:t>
                      </a:r>
                      <a:r>
                        <a:rPr lang="en-US" sz="2500" b="0" dirty="0" smtClean="0">
                          <a:solidFill>
                            <a:schemeClr val="tx1"/>
                          </a:solidFill>
                          <a:effectLst/>
                        </a:rPr>
                        <a:t>, </a:t>
                      </a:r>
                      <a:r>
                        <a:rPr lang="en-US" sz="2500" b="0" dirty="0" err="1" smtClean="0">
                          <a:solidFill>
                            <a:schemeClr val="tx1"/>
                          </a:solidFill>
                          <a:effectLst/>
                        </a:rPr>
                        <a:t>Scladina</a:t>
                      </a:r>
                      <a:r>
                        <a:rPr lang="en-US" sz="2500" b="0" dirty="0" smtClean="0">
                          <a:solidFill>
                            <a:schemeClr val="tx1"/>
                          </a:solidFill>
                          <a:effectLst/>
                        </a:rPr>
                        <a:t>,</a:t>
                      </a:r>
                      <a:r>
                        <a:rPr lang="en-US" sz="2500" b="0" baseline="0" dirty="0" smtClean="0">
                          <a:solidFill>
                            <a:schemeClr val="tx1"/>
                          </a:solidFill>
                          <a:effectLst/>
                        </a:rPr>
                        <a:t> </a:t>
                      </a:r>
                      <a:r>
                        <a:rPr lang="en-US" sz="2500" b="0" dirty="0" err="1" smtClean="0">
                          <a:solidFill>
                            <a:schemeClr val="tx1"/>
                          </a:solidFill>
                          <a:effectLst/>
                        </a:rPr>
                        <a:t>Valgadoba</a:t>
                      </a:r>
                      <a:endParaRPr lang="en-US" sz="2500" b="0" dirty="0" smtClean="0">
                        <a:solidFill>
                          <a:schemeClr val="tx1"/>
                        </a:solidFill>
                        <a:effectLst/>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n=13 </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n=18 </a:t>
                      </a:r>
                      <a:endParaRPr lang="en-US" sz="2500" dirty="0">
                        <a:effectLst/>
                        <a:latin typeface="Calibri"/>
                        <a:ea typeface="Calibri"/>
                        <a:cs typeface="Times New Roman"/>
                      </a:endParaRPr>
                    </a:p>
                  </a:txBody>
                  <a:tcPr marL="68580" marR="68580" marT="0" marB="0">
                    <a:solidFill>
                      <a:srgbClr val="A7D339">
                        <a:alpha val="50196"/>
                      </a:srgbClr>
                    </a:solidFill>
                  </a:tcPr>
                </a:tc>
              </a:tr>
              <a:tr h="1498842">
                <a:tc>
                  <a:txBody>
                    <a:bodyPr/>
                    <a:lstStyle/>
                    <a:p>
                      <a:pPr marL="0" marR="0" indent="0" algn="l" defTabSz="4180088" rtl="0" eaLnBrk="1" fontAlgn="auto" latinLnBrk="0" hangingPunct="1">
                        <a:lnSpc>
                          <a:spcPct val="115000"/>
                        </a:lnSpc>
                        <a:spcBef>
                          <a:spcPts val="0"/>
                        </a:spcBef>
                        <a:spcAft>
                          <a:spcPts val="0"/>
                        </a:spcAft>
                        <a:buClrTx/>
                        <a:buSzTx/>
                        <a:buFontTx/>
                        <a:buNone/>
                        <a:tabLst/>
                        <a:defRPr/>
                      </a:pPr>
                      <a:r>
                        <a:rPr lang="en-US" sz="2500" dirty="0">
                          <a:solidFill>
                            <a:schemeClr val="tx1"/>
                          </a:solidFill>
                          <a:effectLst/>
                        </a:rPr>
                        <a:t>Upper </a:t>
                      </a:r>
                      <a:r>
                        <a:rPr lang="en-US" sz="2500" dirty="0" smtClean="0">
                          <a:solidFill>
                            <a:schemeClr val="tx1"/>
                          </a:solidFill>
                          <a:effectLst/>
                        </a:rPr>
                        <a:t>Paleolithic  </a:t>
                      </a:r>
                      <a:r>
                        <a:rPr lang="en-US" sz="2500" i="1" dirty="0">
                          <a:solidFill>
                            <a:schemeClr val="tx1"/>
                          </a:solidFill>
                          <a:effectLst/>
                        </a:rPr>
                        <a:t>H. sapiens </a:t>
                      </a:r>
                      <a:r>
                        <a:rPr lang="en-US" sz="2500" dirty="0">
                          <a:solidFill>
                            <a:schemeClr val="tx1"/>
                          </a:solidFill>
                          <a:effectLst/>
                        </a:rPr>
                        <a:t>(n=19</a:t>
                      </a:r>
                      <a:r>
                        <a:rPr lang="en-US" sz="2500" dirty="0" smtClean="0">
                          <a:solidFill>
                            <a:schemeClr val="tx1"/>
                          </a:solidFill>
                          <a:effectLst/>
                        </a:rPr>
                        <a:t>) </a:t>
                      </a:r>
                    </a:p>
                    <a:p>
                      <a:pPr marL="0" marR="0" indent="0" algn="l" defTabSz="4180088" rtl="0" eaLnBrk="1" fontAlgn="auto" latinLnBrk="0" hangingPunct="1">
                        <a:lnSpc>
                          <a:spcPct val="115000"/>
                        </a:lnSpc>
                        <a:spcBef>
                          <a:spcPts val="0"/>
                        </a:spcBef>
                        <a:spcAft>
                          <a:spcPts val="0"/>
                        </a:spcAft>
                        <a:buClrTx/>
                        <a:buSzTx/>
                        <a:buFontTx/>
                        <a:buNone/>
                        <a:tabLst/>
                        <a:defRPr/>
                      </a:pPr>
                      <a:r>
                        <a:rPr lang="en-US" sz="2500" b="0" dirty="0" err="1" smtClean="0">
                          <a:solidFill>
                            <a:schemeClr val="tx1"/>
                          </a:solidFill>
                          <a:effectLst/>
                        </a:rPr>
                        <a:t>Aveline</a:t>
                      </a:r>
                      <a:r>
                        <a:rPr lang="en-US" sz="2500" b="0" dirty="0" smtClean="0">
                          <a:solidFill>
                            <a:schemeClr val="tx1"/>
                          </a:solidFill>
                          <a:effectLst/>
                        </a:rPr>
                        <a:t>, </a:t>
                      </a:r>
                      <a:r>
                        <a:rPr lang="en-US" sz="2500" b="0" dirty="0" err="1" smtClean="0">
                          <a:solidFill>
                            <a:schemeClr val="tx1"/>
                          </a:solidFill>
                          <a:effectLst/>
                        </a:rPr>
                        <a:t>Balla</a:t>
                      </a:r>
                      <a:r>
                        <a:rPr lang="en-US" sz="2500" b="0" dirty="0" smtClean="0">
                          <a:solidFill>
                            <a:schemeClr val="tx1"/>
                          </a:solidFill>
                          <a:effectLst/>
                        </a:rPr>
                        <a:t> </a:t>
                      </a:r>
                      <a:r>
                        <a:rPr lang="en-US" sz="2500" b="0" dirty="0" err="1" smtClean="0">
                          <a:solidFill>
                            <a:schemeClr val="tx1"/>
                          </a:solidFill>
                          <a:effectLst/>
                        </a:rPr>
                        <a:t>Barlang</a:t>
                      </a:r>
                      <a:r>
                        <a:rPr lang="en-US" sz="2500" b="0" dirty="0" smtClean="0">
                          <a:solidFill>
                            <a:schemeClr val="tx1"/>
                          </a:solidFill>
                          <a:effectLst/>
                        </a:rPr>
                        <a:t>, </a:t>
                      </a:r>
                      <a:r>
                        <a:rPr lang="en-US" sz="2500" b="0" dirty="0" err="1" smtClean="0">
                          <a:solidFill>
                            <a:schemeClr val="tx1"/>
                          </a:solidFill>
                          <a:effectLst/>
                        </a:rPr>
                        <a:t>Combe</a:t>
                      </a:r>
                      <a:r>
                        <a:rPr lang="en-US" sz="2500" b="0" dirty="0" smtClean="0">
                          <a:solidFill>
                            <a:schemeClr val="tx1"/>
                          </a:solidFill>
                          <a:effectLst/>
                        </a:rPr>
                        <a:t> </a:t>
                      </a:r>
                      <a:r>
                        <a:rPr lang="en-US" sz="2500" b="0" dirty="0" err="1" smtClean="0">
                          <a:solidFill>
                            <a:schemeClr val="tx1"/>
                          </a:solidFill>
                          <a:effectLst/>
                        </a:rPr>
                        <a:t>Capelle</a:t>
                      </a:r>
                      <a:r>
                        <a:rPr lang="en-US" sz="2500" b="0" dirty="0" smtClean="0">
                          <a:solidFill>
                            <a:schemeClr val="tx1"/>
                          </a:solidFill>
                          <a:effectLst/>
                        </a:rPr>
                        <a:t>, </a:t>
                      </a:r>
                      <a:r>
                        <a:rPr lang="en-US" sz="2500" b="0" dirty="0" err="1" smtClean="0">
                          <a:solidFill>
                            <a:schemeClr val="tx1"/>
                          </a:solidFill>
                          <a:effectLst/>
                        </a:rPr>
                        <a:t>Combe</a:t>
                      </a:r>
                      <a:r>
                        <a:rPr lang="en-US" sz="2500" b="0" dirty="0" smtClean="0">
                          <a:solidFill>
                            <a:schemeClr val="tx1"/>
                          </a:solidFill>
                          <a:effectLst/>
                        </a:rPr>
                        <a:t> </a:t>
                      </a:r>
                      <a:r>
                        <a:rPr lang="en-US" sz="2500" b="0" dirty="0" err="1" smtClean="0">
                          <a:solidFill>
                            <a:schemeClr val="tx1"/>
                          </a:solidFill>
                          <a:effectLst/>
                        </a:rPr>
                        <a:t>Grenal</a:t>
                      </a:r>
                      <a:r>
                        <a:rPr lang="en-US" sz="2500" b="0" dirty="0" smtClean="0">
                          <a:solidFill>
                            <a:schemeClr val="tx1"/>
                          </a:solidFill>
                          <a:effectLst/>
                        </a:rPr>
                        <a:t>, </a:t>
                      </a:r>
                      <a:r>
                        <a:rPr lang="en-US" sz="2500" b="0" dirty="0" err="1" smtClean="0">
                          <a:solidFill>
                            <a:schemeClr val="tx1"/>
                          </a:solidFill>
                          <a:effectLst/>
                        </a:rPr>
                        <a:t>Estelas</a:t>
                      </a:r>
                      <a:r>
                        <a:rPr lang="en-US" sz="2500" b="0" dirty="0" smtClean="0">
                          <a:solidFill>
                            <a:schemeClr val="tx1"/>
                          </a:solidFill>
                          <a:effectLst/>
                        </a:rPr>
                        <a:t>, </a:t>
                      </a:r>
                      <a:r>
                        <a:rPr lang="en-US" sz="2500" b="0" dirty="0" err="1" smtClean="0">
                          <a:solidFill>
                            <a:schemeClr val="tx1"/>
                          </a:solidFill>
                          <a:effectLst/>
                        </a:rPr>
                        <a:t>Figuier</a:t>
                      </a:r>
                      <a:r>
                        <a:rPr lang="en-US" sz="2500" b="0" dirty="0" smtClean="0">
                          <a:solidFill>
                            <a:schemeClr val="tx1"/>
                          </a:solidFill>
                          <a:effectLst/>
                        </a:rPr>
                        <a:t>, </a:t>
                      </a:r>
                      <a:r>
                        <a:rPr lang="en-US" sz="2500" b="0" dirty="0" err="1" smtClean="0">
                          <a:solidFill>
                            <a:schemeClr val="tx1"/>
                          </a:solidFill>
                          <a:effectLst/>
                        </a:rPr>
                        <a:t>Isturitz</a:t>
                      </a:r>
                      <a:r>
                        <a:rPr lang="en-US" sz="2500" b="0" dirty="0" smtClean="0">
                          <a:solidFill>
                            <a:schemeClr val="tx1"/>
                          </a:solidFill>
                          <a:effectLst/>
                        </a:rPr>
                        <a:t>, </a:t>
                      </a:r>
                      <a:r>
                        <a:rPr lang="en-US" sz="2500" b="0" dirty="0" err="1" smtClean="0">
                          <a:solidFill>
                            <a:schemeClr val="tx1"/>
                          </a:solidFill>
                          <a:effectLst/>
                        </a:rPr>
                        <a:t>Kostenki</a:t>
                      </a:r>
                      <a:r>
                        <a:rPr lang="en-US" sz="2500" b="0" dirty="0" smtClean="0">
                          <a:solidFill>
                            <a:schemeClr val="tx1"/>
                          </a:solidFill>
                          <a:effectLst/>
                        </a:rPr>
                        <a:t>, </a:t>
                      </a:r>
                      <a:r>
                        <a:rPr lang="en-US" sz="2500" b="0" dirty="0" err="1" smtClean="0">
                          <a:solidFill>
                            <a:schemeClr val="tx1"/>
                          </a:solidFill>
                          <a:effectLst/>
                        </a:rPr>
                        <a:t>Lagar</a:t>
                      </a:r>
                      <a:r>
                        <a:rPr lang="en-US" sz="2500" b="0" dirty="0" smtClean="0">
                          <a:solidFill>
                            <a:schemeClr val="tx1"/>
                          </a:solidFill>
                          <a:effectLst/>
                        </a:rPr>
                        <a:t> Velho, Madeleine, </a:t>
                      </a:r>
                      <a:r>
                        <a:rPr lang="en-US" sz="2500" b="0" dirty="0" err="1" smtClean="0">
                          <a:solidFill>
                            <a:schemeClr val="tx1"/>
                          </a:solidFill>
                          <a:effectLst/>
                        </a:rPr>
                        <a:t>Miesslingtal</a:t>
                      </a:r>
                      <a:r>
                        <a:rPr lang="en-US" sz="2500" b="0" dirty="0" smtClean="0">
                          <a:solidFill>
                            <a:schemeClr val="tx1"/>
                          </a:solidFill>
                          <a:effectLst/>
                        </a:rPr>
                        <a:t>, </a:t>
                      </a:r>
                      <a:r>
                        <a:rPr lang="en-US" sz="2500" b="0" dirty="0" err="1" smtClean="0">
                          <a:solidFill>
                            <a:schemeClr val="tx1"/>
                          </a:solidFill>
                          <a:effectLst/>
                        </a:rPr>
                        <a:t>Shukbah</a:t>
                      </a:r>
                      <a:r>
                        <a:rPr lang="en-US" sz="2500" b="0" dirty="0" smtClean="0">
                          <a:solidFill>
                            <a:schemeClr val="tx1"/>
                          </a:solidFill>
                          <a:effectLst/>
                        </a:rPr>
                        <a:t>, </a:t>
                      </a:r>
                      <a:r>
                        <a:rPr lang="en-US" sz="2500" b="0" dirty="0" err="1" smtClean="0">
                          <a:solidFill>
                            <a:schemeClr val="tx1"/>
                          </a:solidFill>
                          <a:effectLst/>
                        </a:rPr>
                        <a:t>Solutre</a:t>
                      </a:r>
                      <a:r>
                        <a:rPr lang="en-US" sz="2500" b="0" dirty="0" smtClean="0">
                          <a:solidFill>
                            <a:schemeClr val="tx1"/>
                          </a:solidFill>
                          <a:effectLst/>
                        </a:rPr>
                        <a:t>, St. </a:t>
                      </a:r>
                      <a:r>
                        <a:rPr lang="en-US" sz="2500" b="0" dirty="0" err="1" smtClean="0">
                          <a:solidFill>
                            <a:schemeClr val="tx1"/>
                          </a:solidFill>
                          <a:effectLst/>
                        </a:rPr>
                        <a:t>Germain</a:t>
                      </a:r>
                      <a:r>
                        <a:rPr lang="en-US" sz="2500" b="0" dirty="0" smtClean="0">
                          <a:solidFill>
                            <a:schemeClr val="tx1"/>
                          </a:solidFill>
                          <a:effectLst/>
                        </a:rPr>
                        <a:t>, </a:t>
                      </a:r>
                      <a:r>
                        <a:rPr lang="en-US" sz="2500" b="0" dirty="0" err="1" smtClean="0">
                          <a:solidFill>
                            <a:schemeClr val="tx1"/>
                          </a:solidFill>
                          <a:effectLst/>
                        </a:rPr>
                        <a:t>Sunghir</a:t>
                      </a:r>
                      <a:endParaRPr lang="en-US" sz="2500" b="0" dirty="0">
                        <a:solidFill>
                          <a:schemeClr val="tx1"/>
                        </a:solidFill>
                        <a:effectLst/>
                        <a:latin typeface="Calibri"/>
                        <a:ea typeface="Calibri"/>
                        <a:cs typeface="Times New Roman"/>
                      </a:endParaRPr>
                    </a:p>
                  </a:txBody>
                  <a:tcPr marL="68580" marR="68580" marT="0" marB="0">
                    <a:solidFill>
                      <a:srgbClr val="A7D339">
                        <a:alpha val="20000"/>
                      </a:srgbClr>
                    </a:solidFill>
                  </a:tcPr>
                </a:tc>
                <a:tc>
                  <a:txBody>
                    <a:bodyPr/>
                    <a:lstStyle/>
                    <a:p>
                      <a:pPr marL="0" marR="0">
                        <a:lnSpc>
                          <a:spcPct val="115000"/>
                        </a:lnSpc>
                        <a:spcBef>
                          <a:spcPts val="0"/>
                        </a:spcBef>
                        <a:spcAft>
                          <a:spcPts val="0"/>
                        </a:spcAft>
                      </a:pPr>
                      <a:r>
                        <a:rPr lang="en-US" sz="2500" dirty="0" smtClean="0">
                          <a:effectLst/>
                        </a:rPr>
                        <a:t>n=10</a:t>
                      </a:r>
                      <a:endParaRPr lang="en-US" sz="2500" dirty="0">
                        <a:effectLst/>
                        <a:latin typeface="Calibri"/>
                        <a:ea typeface="Calibri"/>
                        <a:cs typeface="Times New Roman"/>
                      </a:endParaRPr>
                    </a:p>
                  </a:txBody>
                  <a:tcPr marL="68580" marR="68580" marT="0" marB="0">
                    <a:solidFill>
                      <a:srgbClr val="A7D339">
                        <a:alpha val="20000"/>
                      </a:srgbClr>
                    </a:solidFill>
                  </a:tcPr>
                </a:tc>
                <a:tc>
                  <a:txBody>
                    <a:bodyPr/>
                    <a:lstStyle/>
                    <a:p>
                      <a:pPr marL="0" marR="0">
                        <a:lnSpc>
                          <a:spcPct val="115000"/>
                        </a:lnSpc>
                        <a:spcBef>
                          <a:spcPts val="0"/>
                        </a:spcBef>
                        <a:spcAft>
                          <a:spcPts val="0"/>
                        </a:spcAft>
                      </a:pPr>
                      <a:r>
                        <a:rPr lang="en-US" sz="2500" dirty="0" smtClean="0">
                          <a:effectLst/>
                        </a:rPr>
                        <a:t>n=15</a:t>
                      </a:r>
                      <a:endParaRPr lang="en-US" sz="2500" dirty="0">
                        <a:effectLst/>
                        <a:latin typeface="Calibri"/>
                        <a:ea typeface="Calibri"/>
                        <a:cs typeface="Times New Roman"/>
                      </a:endParaRPr>
                    </a:p>
                  </a:txBody>
                  <a:tcPr marL="68580" marR="68580" marT="0" marB="0">
                    <a:solidFill>
                      <a:srgbClr val="A7D339">
                        <a:alpha val="20000"/>
                      </a:srgbClr>
                    </a:solidFill>
                  </a:tcPr>
                </a:tc>
              </a:tr>
              <a:tr h="1015758">
                <a:tc>
                  <a:txBody>
                    <a:bodyPr/>
                    <a:lstStyle/>
                    <a:p>
                      <a:pPr marL="0" marR="0">
                        <a:lnSpc>
                          <a:spcPct val="115000"/>
                        </a:lnSpc>
                        <a:spcBef>
                          <a:spcPts val="0"/>
                        </a:spcBef>
                        <a:spcAft>
                          <a:spcPts val="0"/>
                        </a:spcAft>
                      </a:pPr>
                      <a:r>
                        <a:rPr lang="en-US" sz="2500" dirty="0">
                          <a:solidFill>
                            <a:schemeClr val="tx1"/>
                          </a:solidFill>
                          <a:effectLst/>
                        </a:rPr>
                        <a:t>Early </a:t>
                      </a:r>
                      <a:r>
                        <a:rPr lang="en-US" sz="2500" i="1" dirty="0">
                          <a:solidFill>
                            <a:schemeClr val="tx1"/>
                          </a:solidFill>
                          <a:effectLst/>
                        </a:rPr>
                        <a:t>H. sapiens </a:t>
                      </a:r>
                      <a:r>
                        <a:rPr lang="en-US" sz="2500" dirty="0">
                          <a:solidFill>
                            <a:schemeClr val="tx1"/>
                          </a:solidFill>
                          <a:effectLst/>
                        </a:rPr>
                        <a:t>(n=4</a:t>
                      </a:r>
                      <a:r>
                        <a:rPr lang="en-US" sz="2500" dirty="0" smtClean="0">
                          <a:solidFill>
                            <a:schemeClr val="tx1"/>
                          </a:solidFill>
                          <a:effectLst/>
                        </a:rPr>
                        <a:t>) </a:t>
                      </a:r>
                    </a:p>
                    <a:p>
                      <a:pPr marL="0" marR="0">
                        <a:lnSpc>
                          <a:spcPct val="115000"/>
                        </a:lnSpc>
                        <a:spcBef>
                          <a:spcPts val="0"/>
                        </a:spcBef>
                        <a:spcAft>
                          <a:spcPts val="0"/>
                        </a:spcAft>
                      </a:pPr>
                      <a:r>
                        <a:rPr lang="en-US" sz="2500" b="0" dirty="0" err="1" smtClean="0">
                          <a:solidFill>
                            <a:schemeClr val="tx1"/>
                          </a:solidFill>
                          <a:effectLst/>
                        </a:rPr>
                        <a:t>Qafzeh</a:t>
                      </a:r>
                      <a:r>
                        <a:rPr lang="en-US" sz="2500" b="0" dirty="0" smtClean="0">
                          <a:solidFill>
                            <a:schemeClr val="tx1"/>
                          </a:solidFill>
                          <a:effectLst/>
                        </a:rPr>
                        <a:t>, Die </a:t>
                      </a:r>
                      <a:r>
                        <a:rPr lang="en-US" sz="2500" b="0" dirty="0" err="1" smtClean="0">
                          <a:solidFill>
                            <a:schemeClr val="tx1"/>
                          </a:solidFill>
                          <a:effectLst/>
                        </a:rPr>
                        <a:t>Kelders</a:t>
                      </a:r>
                      <a:r>
                        <a:rPr lang="en-US" sz="2500" b="0" dirty="0" smtClean="0">
                          <a:solidFill>
                            <a:schemeClr val="tx1"/>
                          </a:solidFill>
                          <a:effectLst/>
                        </a:rPr>
                        <a:t>, </a:t>
                      </a:r>
                      <a:r>
                        <a:rPr lang="en-US" sz="2500" b="0" dirty="0" err="1" smtClean="0">
                          <a:solidFill>
                            <a:schemeClr val="tx1"/>
                          </a:solidFill>
                          <a:effectLst/>
                        </a:rPr>
                        <a:t>Equus</a:t>
                      </a:r>
                      <a:r>
                        <a:rPr lang="en-US" sz="2500" b="0" dirty="0" smtClean="0">
                          <a:solidFill>
                            <a:schemeClr val="tx1"/>
                          </a:solidFill>
                          <a:effectLst/>
                        </a:rPr>
                        <a:t> Cave</a:t>
                      </a:r>
                      <a:endParaRPr lang="en-US" sz="2500" b="0" dirty="0">
                        <a:solidFill>
                          <a:schemeClr val="tx1"/>
                        </a:solidFill>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n=3</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n=2</a:t>
                      </a:r>
                      <a:endParaRPr lang="en-US" sz="2500" dirty="0">
                        <a:effectLst/>
                        <a:latin typeface="Calibri"/>
                        <a:ea typeface="Calibri"/>
                        <a:cs typeface="Times New Roman"/>
                      </a:endParaRPr>
                    </a:p>
                  </a:txBody>
                  <a:tcPr marL="68580" marR="68580" marT="0" marB="0">
                    <a:solidFill>
                      <a:srgbClr val="A7D339">
                        <a:alpha val="50196"/>
                      </a:srgbClr>
                    </a:solidFill>
                  </a:tcPr>
                </a:tc>
              </a:tr>
              <a:tr h="457490">
                <a:tc>
                  <a:txBody>
                    <a:bodyPr/>
                    <a:lstStyle/>
                    <a:p>
                      <a:pPr marL="0" marR="0">
                        <a:lnSpc>
                          <a:spcPct val="115000"/>
                        </a:lnSpc>
                        <a:spcBef>
                          <a:spcPts val="0"/>
                        </a:spcBef>
                        <a:spcAft>
                          <a:spcPts val="0"/>
                        </a:spcAft>
                      </a:pPr>
                      <a:r>
                        <a:rPr lang="en-US" sz="2500" dirty="0">
                          <a:solidFill>
                            <a:schemeClr val="tx1"/>
                          </a:solidFill>
                          <a:effectLst/>
                        </a:rPr>
                        <a:t>Recent </a:t>
                      </a:r>
                      <a:r>
                        <a:rPr lang="en-US" sz="2500" i="1" dirty="0">
                          <a:solidFill>
                            <a:schemeClr val="tx1"/>
                          </a:solidFill>
                          <a:effectLst/>
                        </a:rPr>
                        <a:t>H. sapiens </a:t>
                      </a:r>
                      <a:r>
                        <a:rPr lang="en-US" sz="2500" dirty="0">
                          <a:solidFill>
                            <a:schemeClr val="tx1"/>
                          </a:solidFill>
                          <a:effectLst/>
                        </a:rPr>
                        <a:t>(</a:t>
                      </a:r>
                      <a:r>
                        <a:rPr lang="en-US" sz="2500" dirty="0" smtClean="0">
                          <a:solidFill>
                            <a:schemeClr val="tx1"/>
                          </a:solidFill>
                          <a:effectLst/>
                        </a:rPr>
                        <a:t>n=131)</a:t>
                      </a:r>
                      <a:endParaRPr lang="en-US" sz="2500" dirty="0">
                        <a:solidFill>
                          <a:schemeClr val="tx1"/>
                        </a:solidFill>
                        <a:effectLst/>
                        <a:latin typeface="Calibri"/>
                        <a:ea typeface="Calibri"/>
                        <a:cs typeface="Times New Roman"/>
                      </a:endParaRPr>
                    </a:p>
                  </a:txBody>
                  <a:tcPr marL="68580" marR="68580" marT="0" marB="0">
                    <a:solidFill>
                      <a:srgbClr val="A7D339">
                        <a:alpha val="20000"/>
                      </a:srgbClr>
                    </a:solidFill>
                  </a:tcPr>
                </a:tc>
                <a:tc>
                  <a:txBody>
                    <a:bodyPr/>
                    <a:lstStyle/>
                    <a:p>
                      <a:pPr marL="0" marR="0">
                        <a:lnSpc>
                          <a:spcPct val="115000"/>
                        </a:lnSpc>
                        <a:spcBef>
                          <a:spcPts val="0"/>
                        </a:spcBef>
                        <a:spcAft>
                          <a:spcPts val="0"/>
                        </a:spcAft>
                      </a:pPr>
                      <a:r>
                        <a:rPr lang="en-US" sz="2500" dirty="0">
                          <a:effectLst/>
                        </a:rPr>
                        <a:t> </a:t>
                      </a:r>
                      <a:endParaRPr lang="en-US" sz="2500" dirty="0">
                        <a:effectLst/>
                        <a:latin typeface="Calibri"/>
                        <a:ea typeface="Calibri"/>
                        <a:cs typeface="Times New Roman"/>
                      </a:endParaRPr>
                    </a:p>
                  </a:txBody>
                  <a:tcPr marL="68580" marR="68580" marT="0" marB="0">
                    <a:solidFill>
                      <a:srgbClr val="A7D339">
                        <a:alpha val="20000"/>
                      </a:srgbClr>
                    </a:solidFill>
                  </a:tcPr>
                </a:tc>
                <a:tc>
                  <a:txBody>
                    <a:bodyPr/>
                    <a:lstStyle/>
                    <a:p>
                      <a:pPr marL="0" marR="0">
                        <a:lnSpc>
                          <a:spcPct val="115000"/>
                        </a:lnSpc>
                        <a:spcBef>
                          <a:spcPts val="0"/>
                        </a:spcBef>
                        <a:spcAft>
                          <a:spcPts val="0"/>
                        </a:spcAft>
                      </a:pPr>
                      <a:r>
                        <a:rPr lang="en-US" sz="2500" dirty="0">
                          <a:effectLst/>
                        </a:rPr>
                        <a:t> </a:t>
                      </a:r>
                      <a:endParaRPr lang="en-US" sz="2500" dirty="0">
                        <a:effectLst/>
                        <a:latin typeface="Calibri"/>
                        <a:ea typeface="Calibri"/>
                        <a:cs typeface="Times New Roman"/>
                      </a:endParaRPr>
                    </a:p>
                  </a:txBody>
                  <a:tcPr marL="68580" marR="68580" marT="0" marB="0">
                    <a:solidFill>
                      <a:srgbClr val="A7D339">
                        <a:alpha val="20000"/>
                      </a:srgbClr>
                    </a:solidFill>
                  </a:tcPr>
                </a:tc>
              </a:tr>
              <a:tr h="446183">
                <a:tc>
                  <a:txBody>
                    <a:bodyPr/>
                    <a:lstStyle/>
                    <a:p>
                      <a:pPr marL="0" marR="0">
                        <a:lnSpc>
                          <a:spcPct val="115000"/>
                        </a:lnSpc>
                        <a:spcBef>
                          <a:spcPts val="0"/>
                        </a:spcBef>
                        <a:spcAft>
                          <a:spcPts val="0"/>
                        </a:spcAft>
                      </a:pPr>
                      <a:r>
                        <a:rPr lang="en-US" sz="2500" b="0" dirty="0">
                          <a:solidFill>
                            <a:schemeClr val="tx1"/>
                          </a:solidFill>
                          <a:effectLst/>
                        </a:rPr>
                        <a:t> </a:t>
                      </a:r>
                      <a:r>
                        <a:rPr lang="en-US" sz="2500" b="0" dirty="0" smtClean="0">
                          <a:solidFill>
                            <a:schemeClr val="tx1"/>
                          </a:solidFill>
                          <a:effectLst/>
                        </a:rPr>
                        <a:t>     Africa (East, South, West, Egypt)</a:t>
                      </a:r>
                      <a:endParaRPr lang="en-US" sz="2500" b="0" dirty="0">
                        <a:solidFill>
                          <a:schemeClr val="tx1"/>
                        </a:solidFill>
                        <a:effectLst/>
                        <a:latin typeface="Calibri"/>
                        <a:ea typeface="Calibri"/>
                        <a:cs typeface="Times New Roman"/>
                      </a:endParaRPr>
                    </a:p>
                  </a:txBody>
                  <a:tcPr marL="68580" marR="68580" marT="0" marB="0">
                    <a:lnB w="12700" cap="flat" cmpd="sng" algn="ctr">
                      <a:noFill/>
                      <a:prstDash val="solid"/>
                      <a:round/>
                      <a:headEnd type="none" w="med" len="med"/>
                      <a:tailEnd type="none" w="med" len="med"/>
                    </a:lnB>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n=62</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n=61</a:t>
                      </a:r>
                      <a:endParaRPr lang="en-US" sz="2500" dirty="0">
                        <a:effectLst/>
                        <a:latin typeface="Calibri"/>
                        <a:ea typeface="Calibri"/>
                        <a:cs typeface="Times New Roman"/>
                      </a:endParaRPr>
                    </a:p>
                  </a:txBody>
                  <a:tcPr marL="68580" marR="68580" marT="0" marB="0">
                    <a:solidFill>
                      <a:srgbClr val="A7D339">
                        <a:alpha val="50196"/>
                      </a:srgbClr>
                    </a:solidFill>
                  </a:tcPr>
                </a:tc>
              </a:tr>
              <a:tr h="446183">
                <a:tc>
                  <a:txBody>
                    <a:bodyPr/>
                    <a:lstStyle/>
                    <a:p>
                      <a:pPr marL="0" marR="0">
                        <a:lnSpc>
                          <a:spcPct val="115000"/>
                        </a:lnSpc>
                        <a:spcBef>
                          <a:spcPts val="0"/>
                        </a:spcBef>
                        <a:spcAft>
                          <a:spcPts val="0"/>
                        </a:spcAft>
                      </a:pPr>
                      <a:r>
                        <a:rPr lang="en-US" sz="2500" b="0" dirty="0">
                          <a:solidFill>
                            <a:schemeClr val="tx1"/>
                          </a:solidFill>
                          <a:effectLst/>
                        </a:rPr>
                        <a:t> </a:t>
                      </a:r>
                      <a:r>
                        <a:rPr lang="en-US" sz="2500" b="0" dirty="0" smtClean="0">
                          <a:solidFill>
                            <a:schemeClr val="tx1"/>
                          </a:solidFill>
                          <a:effectLst/>
                        </a:rPr>
                        <a:t>     India</a:t>
                      </a:r>
                      <a:endParaRPr lang="en-US" sz="2500" b="0" dirty="0">
                        <a:solidFill>
                          <a:schemeClr val="tx1"/>
                        </a:solidFill>
                        <a:effectLst/>
                        <a:latin typeface="Calibri"/>
                        <a:ea typeface="Calibri"/>
                        <a:cs typeface="Times New Roman"/>
                      </a:endParaRP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n=9</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latin typeface="Calibri"/>
                          <a:ea typeface="Calibri"/>
                          <a:cs typeface="Times New Roman"/>
                        </a:rPr>
                        <a:t>n=10</a:t>
                      </a:r>
                      <a:endParaRPr lang="en-US" sz="2500" dirty="0">
                        <a:effectLst/>
                        <a:latin typeface="Calibri"/>
                        <a:ea typeface="Calibri"/>
                        <a:cs typeface="Times New Roman"/>
                      </a:endParaRPr>
                    </a:p>
                  </a:txBody>
                  <a:tcPr marL="68580" marR="68580" marT="0" marB="0">
                    <a:solidFill>
                      <a:srgbClr val="A7D339">
                        <a:alpha val="50196"/>
                      </a:srgbClr>
                    </a:solidFill>
                  </a:tcPr>
                </a:tc>
              </a:tr>
              <a:tr h="446183">
                <a:tc>
                  <a:txBody>
                    <a:bodyPr/>
                    <a:lstStyle/>
                    <a:p>
                      <a:pPr marL="0" marR="0">
                        <a:lnSpc>
                          <a:spcPct val="115000"/>
                        </a:lnSpc>
                        <a:spcBef>
                          <a:spcPts val="0"/>
                        </a:spcBef>
                        <a:spcAft>
                          <a:spcPts val="0"/>
                        </a:spcAft>
                      </a:pPr>
                      <a:r>
                        <a:rPr lang="en-US" sz="2500" b="0" dirty="0">
                          <a:solidFill>
                            <a:schemeClr val="tx1"/>
                          </a:solidFill>
                          <a:effectLst/>
                        </a:rPr>
                        <a:t> </a:t>
                      </a:r>
                      <a:r>
                        <a:rPr lang="en-US" sz="2500" b="0" dirty="0" smtClean="0">
                          <a:solidFill>
                            <a:schemeClr val="tx1"/>
                          </a:solidFill>
                          <a:effectLst/>
                        </a:rPr>
                        <a:t>     Europe (West, South)</a:t>
                      </a:r>
                      <a:endParaRPr lang="en-US" sz="2500" b="0" dirty="0">
                        <a:solidFill>
                          <a:schemeClr val="tx1"/>
                        </a:solidFill>
                        <a:effectLst/>
                        <a:latin typeface="Calibri"/>
                        <a:ea typeface="Calibri"/>
                        <a:cs typeface="Times New Roman"/>
                      </a:endParaRP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n=38</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n=42</a:t>
                      </a:r>
                      <a:endParaRPr lang="en-US" sz="2500" dirty="0">
                        <a:effectLst/>
                        <a:latin typeface="Calibri"/>
                        <a:ea typeface="Calibri"/>
                        <a:cs typeface="Times New Roman"/>
                      </a:endParaRPr>
                    </a:p>
                  </a:txBody>
                  <a:tcPr marL="68580" marR="68580" marT="0" marB="0">
                    <a:solidFill>
                      <a:srgbClr val="A7D339">
                        <a:alpha val="50196"/>
                      </a:srgbClr>
                    </a:solidFill>
                  </a:tcPr>
                </a:tc>
              </a:tr>
              <a:tr h="446183">
                <a:tc>
                  <a:txBody>
                    <a:bodyPr/>
                    <a:lstStyle/>
                    <a:p>
                      <a:pPr marL="0" marR="0">
                        <a:lnSpc>
                          <a:spcPct val="115000"/>
                        </a:lnSpc>
                        <a:spcBef>
                          <a:spcPts val="0"/>
                        </a:spcBef>
                        <a:spcAft>
                          <a:spcPts val="0"/>
                        </a:spcAft>
                      </a:pPr>
                      <a:r>
                        <a:rPr lang="en-US" sz="2500" b="0" dirty="0">
                          <a:solidFill>
                            <a:schemeClr val="tx1"/>
                          </a:solidFill>
                          <a:effectLst/>
                        </a:rPr>
                        <a:t> </a:t>
                      </a:r>
                      <a:r>
                        <a:rPr lang="en-US" sz="2500" b="0" dirty="0" smtClean="0">
                          <a:solidFill>
                            <a:schemeClr val="tx1"/>
                          </a:solidFill>
                          <a:effectLst/>
                        </a:rPr>
                        <a:t>     South America</a:t>
                      </a:r>
                      <a:endParaRPr lang="en-US" sz="2500" b="0" dirty="0">
                        <a:solidFill>
                          <a:schemeClr val="tx1"/>
                        </a:solidFill>
                        <a:effectLst/>
                        <a:latin typeface="Calibri"/>
                        <a:ea typeface="Calibri"/>
                        <a:cs typeface="Times New Roman"/>
                      </a:endParaRPr>
                    </a:p>
                  </a:txBody>
                  <a:tcPr marL="68580" marR="68580" marT="0" marB="0">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n=16</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n=16</a:t>
                      </a:r>
                      <a:endParaRPr lang="en-US" sz="2500" dirty="0">
                        <a:effectLst/>
                        <a:latin typeface="Calibri"/>
                        <a:ea typeface="Calibri"/>
                        <a:cs typeface="Times New Roman"/>
                      </a:endParaRPr>
                    </a:p>
                  </a:txBody>
                  <a:tcPr marL="68580" marR="68580" marT="0" marB="0">
                    <a:solidFill>
                      <a:srgbClr val="A7D339">
                        <a:alpha val="50196"/>
                      </a:srgbClr>
                    </a:solidFill>
                  </a:tcPr>
                </a:tc>
              </a:tr>
              <a:tr h="446183">
                <a:tc>
                  <a:txBody>
                    <a:bodyPr/>
                    <a:lstStyle/>
                    <a:p>
                      <a:pPr marL="0" marR="0">
                        <a:lnSpc>
                          <a:spcPct val="115000"/>
                        </a:lnSpc>
                        <a:spcBef>
                          <a:spcPts val="0"/>
                        </a:spcBef>
                        <a:spcAft>
                          <a:spcPts val="0"/>
                        </a:spcAft>
                      </a:pPr>
                      <a:r>
                        <a:rPr lang="en-US" sz="2500" b="0" dirty="0">
                          <a:solidFill>
                            <a:schemeClr val="tx1"/>
                          </a:solidFill>
                          <a:effectLst/>
                        </a:rPr>
                        <a:t> </a:t>
                      </a:r>
                      <a:r>
                        <a:rPr lang="en-US" sz="2500" b="0" dirty="0" smtClean="0">
                          <a:solidFill>
                            <a:schemeClr val="tx1"/>
                          </a:solidFill>
                          <a:effectLst/>
                        </a:rPr>
                        <a:t>     Australia</a:t>
                      </a:r>
                      <a:endParaRPr lang="en-US" sz="2500" b="0" dirty="0">
                        <a:solidFill>
                          <a:schemeClr val="tx1"/>
                        </a:solidFill>
                        <a:effectLst/>
                        <a:latin typeface="Calibri"/>
                        <a:ea typeface="Calibri"/>
                        <a:cs typeface="Times New Roman"/>
                      </a:endParaRPr>
                    </a:p>
                  </a:txBody>
                  <a:tcPr marL="68580" marR="68580" marT="0" marB="0">
                    <a:lnT w="12700" cap="flat" cmpd="sng" algn="ctr">
                      <a:noFill/>
                      <a:prstDash val="solid"/>
                      <a:round/>
                      <a:headEnd type="none" w="med" len="med"/>
                      <a:tailEnd type="none" w="med" len="med"/>
                    </a:lnT>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n=2</a:t>
                      </a:r>
                      <a:endParaRPr lang="en-US" sz="2500" dirty="0">
                        <a:effectLst/>
                        <a:latin typeface="Calibri"/>
                        <a:ea typeface="Calibri"/>
                        <a:cs typeface="Times New Roman"/>
                      </a:endParaRPr>
                    </a:p>
                  </a:txBody>
                  <a:tcPr marL="68580" marR="68580" marT="0" marB="0">
                    <a:solidFill>
                      <a:srgbClr val="A7D339">
                        <a:alpha val="50196"/>
                      </a:srgbClr>
                    </a:solidFill>
                  </a:tcPr>
                </a:tc>
                <a:tc>
                  <a:txBody>
                    <a:bodyPr/>
                    <a:lstStyle/>
                    <a:p>
                      <a:pPr marL="0" marR="0">
                        <a:lnSpc>
                          <a:spcPct val="115000"/>
                        </a:lnSpc>
                        <a:spcBef>
                          <a:spcPts val="0"/>
                        </a:spcBef>
                        <a:spcAft>
                          <a:spcPts val="0"/>
                        </a:spcAft>
                      </a:pPr>
                      <a:r>
                        <a:rPr lang="en-US" sz="2500" dirty="0" smtClean="0">
                          <a:effectLst/>
                        </a:rPr>
                        <a:t>n=2</a:t>
                      </a:r>
                      <a:endParaRPr lang="en-US" sz="2500" dirty="0">
                        <a:effectLst/>
                        <a:latin typeface="Calibri"/>
                        <a:ea typeface="Calibri"/>
                        <a:cs typeface="Times New Roman"/>
                      </a:endParaRPr>
                    </a:p>
                  </a:txBody>
                  <a:tcPr marL="68580" marR="68580" marT="0" marB="0">
                    <a:solidFill>
                      <a:srgbClr val="A7D339">
                        <a:alpha val="50196"/>
                      </a:srgbClr>
                    </a:solidFill>
                  </a:tcPr>
                </a:tc>
              </a:tr>
            </a:tbl>
          </a:graphicData>
        </a:graphic>
      </p:graphicFrame>
      <p:sp>
        <p:nvSpPr>
          <p:cNvPr id="19" name="TextBox 18"/>
          <p:cNvSpPr txBox="1"/>
          <p:nvPr/>
        </p:nvSpPr>
        <p:spPr>
          <a:xfrm>
            <a:off x="1143001" y="16858150"/>
            <a:ext cx="13417521" cy="10895282"/>
          </a:xfrm>
          <a:prstGeom prst="rect">
            <a:avLst/>
          </a:prstGeom>
          <a:noFill/>
          <a:ln>
            <a:noFill/>
          </a:ln>
        </p:spPr>
        <p:txBody>
          <a:bodyPr wrap="square" lIns="91432" tIns="45716" rIns="91432" bIns="45716" rtlCol="0">
            <a:spAutoFit/>
          </a:bodyPr>
          <a:lstStyle/>
          <a:p>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Methods</a:t>
            </a:r>
          </a:p>
          <a:p>
            <a:r>
              <a:rPr lang="en-US" sz="3200" dirty="0"/>
              <a:t>    </a:t>
            </a:r>
            <a:r>
              <a:rPr lang="en-US" sz="3100" dirty="0"/>
              <a:t>Occlusal images were taken with a Canon Rebel XT and Nikon D80 digital camera or extracted from three-dimensional models based on </a:t>
            </a:r>
            <a:r>
              <a:rPr lang="en-US" sz="3100" dirty="0" err="1"/>
              <a:t>mCT</a:t>
            </a:r>
            <a:r>
              <a:rPr lang="en-US" sz="3100" dirty="0"/>
              <a:t> scans processed at the Max Planck Institute for Evolutionary Anthropology. All teeth were oriented using standard procedures (Bailey 2004). Images were imported into and edited in Adobe Photoshop®. Where the left tooth was not available, the right tooth was photographed and mirror imaged.  Backgrounds were removed to ensure maximum contrast and each image was scaled to approximately the same size and resolution (300 dpi). </a:t>
            </a:r>
          </a:p>
          <a:p>
            <a:pPr>
              <a:spcBef>
                <a:spcPts val="1200"/>
              </a:spcBef>
            </a:pPr>
            <a:r>
              <a:rPr lang="en-US" sz="3100" dirty="0"/>
              <a:t>     Outlines were automatically extracted using scripts developed by RI for </a:t>
            </a:r>
            <a:r>
              <a:rPr lang="en-US" sz="3100" dirty="0" err="1"/>
              <a:t>ImageJ</a:t>
            </a:r>
            <a:r>
              <a:rPr lang="en-US" sz="3100" dirty="0"/>
              <a:t> and R (</a:t>
            </a:r>
            <a:r>
              <a:rPr lang="en-US" sz="3100" dirty="0" err="1"/>
              <a:t>Iovita</a:t>
            </a:r>
            <a:r>
              <a:rPr lang="en-US" sz="3100" dirty="0"/>
              <a:t> and </a:t>
            </a:r>
            <a:r>
              <a:rPr lang="en-US" sz="3100" dirty="0" err="1"/>
              <a:t>McPherron</a:t>
            </a:r>
            <a:r>
              <a:rPr lang="en-US" sz="3100" dirty="0"/>
              <a:t> 2011*, Figure 2). Elliptical Fourier analysis (EFA, </a:t>
            </a:r>
            <a:r>
              <a:rPr lang="en-US" sz="3100" dirty="0" err="1"/>
              <a:t>Kuhl</a:t>
            </a:r>
            <a:r>
              <a:rPr lang="en-US" sz="3100" dirty="0"/>
              <a:t> and </a:t>
            </a:r>
            <a:r>
              <a:rPr lang="en-US" sz="3100" dirty="0" err="1"/>
              <a:t>Giardina</a:t>
            </a:r>
            <a:r>
              <a:rPr lang="en-US" sz="3100" dirty="0"/>
              <a:t>, 1982; </a:t>
            </a:r>
            <a:r>
              <a:rPr lang="en-US" sz="3100" dirty="0" err="1"/>
              <a:t>Ferson</a:t>
            </a:r>
            <a:r>
              <a:rPr lang="en-US" sz="3100" dirty="0"/>
              <a:t> et al., 1985) was used to describe the outlines of the dm1 and dm2. Normalized Fourier coefficients were used in order to remove the effects of size, position, and rotation. The elliptic Fourier coefficients for each specimen (from the 2nd to the 8th harmonic) were treated as variables in discriminant function analyses. The d1 coefficient from the first harmonic was retained (the other coefficients, a1-c1 are respectively 1 and 0), as it represents the elongation of the best-fitting ellipse and may contain important shape information. Following Bailey and Lynch (2005), </a:t>
            </a:r>
            <a:r>
              <a:rPr lang="en-US" sz="3100" dirty="0" err="1"/>
              <a:t>Wilks</a:t>
            </a:r>
            <a:r>
              <a:rPr lang="en-US" sz="3100" dirty="0"/>
              <a:t> Lambda was first calculated for MANOVA, then subjected to a permutation test with 10000 iterations. Finally, </a:t>
            </a:r>
            <a:r>
              <a:rPr lang="en-US" sz="3100" dirty="0" err="1"/>
              <a:t>Barakai</a:t>
            </a:r>
            <a:r>
              <a:rPr lang="en-US" sz="3100" dirty="0"/>
              <a:t> was treated as an unknown and reclassified using the LDA, calculating the posterior probabilities of assignation to a particular group.</a:t>
            </a:r>
          </a:p>
        </p:txBody>
      </p:sp>
      <p:sp>
        <p:nvSpPr>
          <p:cNvPr id="22" name="TextBox 21"/>
          <p:cNvSpPr txBox="1"/>
          <p:nvPr/>
        </p:nvSpPr>
        <p:spPr>
          <a:xfrm>
            <a:off x="15621000" y="16760295"/>
            <a:ext cx="13214958" cy="9448732"/>
          </a:xfrm>
          <a:prstGeom prst="rect">
            <a:avLst/>
          </a:prstGeom>
          <a:noFill/>
          <a:ln>
            <a:noFill/>
          </a:ln>
        </p:spPr>
        <p:txBody>
          <a:bodyPr wrap="square" lIns="91432" tIns="45716" rIns="91432" bIns="45716" rtlCol="0">
            <a:spAutoFit/>
          </a:bodyPr>
          <a:lstStyle/>
          <a:p>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r>
              <a:rPr lang="en-US" sz="3100" dirty="0"/>
              <a:t>     Figures 3 and 4 plot the individual lower dm1s and dm2s, respectively.  For the lower dm1, Neandertals are clearly separated from Upper Paleolithic </a:t>
            </a:r>
            <a:r>
              <a:rPr lang="en-US" sz="3100" i="1" dirty="0"/>
              <a:t>H. sapiens</a:t>
            </a:r>
            <a:r>
              <a:rPr lang="en-US" sz="3100" dirty="0"/>
              <a:t> along LD1, showing no overlap between the groups.  Adding early </a:t>
            </a:r>
            <a:r>
              <a:rPr lang="en-US" sz="3100" i="1" dirty="0"/>
              <a:t>H. sapiens </a:t>
            </a:r>
            <a:r>
              <a:rPr lang="en-US" sz="3100" dirty="0"/>
              <a:t>and recent </a:t>
            </a:r>
            <a:r>
              <a:rPr lang="en-US" sz="3100" i="1" dirty="0"/>
              <a:t>H. sapiens </a:t>
            </a:r>
            <a:r>
              <a:rPr lang="en-US" sz="3100" dirty="0"/>
              <a:t>muddies the picture somewhat. EHS are not separated from Neandertals along LD 1but LD2distinguishes them quite well. Recent </a:t>
            </a:r>
            <a:r>
              <a:rPr lang="en-US" sz="3100" i="1" dirty="0"/>
              <a:t>H. sapiens</a:t>
            </a:r>
            <a:r>
              <a:rPr lang="en-US" sz="3100" dirty="0"/>
              <a:t> are somewhat scattered and overlap the Neandertal distribution.  They tend to fall in the upper right corner of the plot (positive scores for LD1 and LD2) whereas the Neandertals fall on the lower left corner (negative scores for LD1 and LD2).  The outline of the lower dm2 shows a similar pattern, with clear distinction between Upper Paleolithic </a:t>
            </a:r>
            <a:r>
              <a:rPr lang="en-US" sz="3100" i="1" dirty="0"/>
              <a:t>H. sapiens </a:t>
            </a:r>
            <a:r>
              <a:rPr lang="en-US" sz="3100" dirty="0"/>
              <a:t> and Neandertals and some recent </a:t>
            </a:r>
            <a:r>
              <a:rPr lang="en-US" sz="3100" i="1" dirty="0"/>
              <a:t>H. sapiens </a:t>
            </a:r>
            <a:r>
              <a:rPr lang="en-US" sz="3100" dirty="0"/>
              <a:t>overlapping with the Neandertal distribution.  Once again the EHS overlap with Neandertals along LD1 and are better discriminated along LD2.  </a:t>
            </a:r>
          </a:p>
          <a:p>
            <a:pPr>
              <a:spcBef>
                <a:spcPts val="1200"/>
              </a:spcBef>
            </a:pPr>
            <a:r>
              <a:rPr lang="en-US" sz="3100" dirty="0"/>
              <a:t>     LD1 accounts for 58.8% of the trace and LD for 31.6% (dm1) and 75.2% and 16.8% (dm2).  These linear discriminants are robust at the 0.05 level according to the permutation tests on </a:t>
            </a:r>
            <a:r>
              <a:rPr lang="en-US" sz="3100" dirty="0" err="1"/>
              <a:t>Wilks</a:t>
            </a:r>
            <a:r>
              <a:rPr lang="en-US" sz="3100" dirty="0"/>
              <a:t> </a:t>
            </a:r>
            <a:r>
              <a:rPr lang="en-US" sz="3100" dirty="0" err="1"/>
              <a:t>Lamda</a:t>
            </a:r>
            <a:r>
              <a:rPr lang="en-US" sz="3100" dirty="0"/>
              <a:t>.  The </a:t>
            </a:r>
            <a:r>
              <a:rPr lang="en-US" sz="3100" dirty="0" err="1"/>
              <a:t>Barakai</a:t>
            </a:r>
            <a:r>
              <a:rPr lang="en-US" sz="3100" dirty="0"/>
              <a:t> individual classifies as a Neandertal with a posterior probability of 92%  based on ldm1 and 87.5% based on ldm2. Not surprisingly, the </a:t>
            </a:r>
            <a:r>
              <a:rPr lang="en-US" sz="3100" dirty="0" err="1"/>
              <a:t>Barakai</a:t>
            </a:r>
            <a:r>
              <a:rPr lang="en-US" sz="3100" dirty="0"/>
              <a:t> individual lies comfortably within the Neandertal distribution for both dm1 and dm2 shapes in Figures 3 and 4.</a:t>
            </a:r>
          </a:p>
        </p:txBody>
      </p:sp>
      <p:sp>
        <p:nvSpPr>
          <p:cNvPr id="28" name="TextBox 27"/>
          <p:cNvSpPr txBox="1"/>
          <p:nvPr/>
        </p:nvSpPr>
        <p:spPr>
          <a:xfrm>
            <a:off x="1143001" y="34442401"/>
            <a:ext cx="27692957" cy="2616093"/>
          </a:xfrm>
          <a:prstGeom prst="rect">
            <a:avLst/>
          </a:prstGeom>
          <a:noFill/>
          <a:ln>
            <a:noFill/>
          </a:ln>
        </p:spPr>
        <p:txBody>
          <a:bodyPr wrap="square" lIns="91432" tIns="45716" rIns="91432" bIns="45716" rtlCol="0">
            <a:spAutoFit/>
          </a:bodyPr>
          <a:lstStyle/>
          <a:p>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Conclusions</a:t>
            </a:r>
          </a:p>
          <a:p>
            <a:r>
              <a:rPr lang="en-US" sz="3100" dirty="0"/>
              <a:t>Until very recently the deciduous teeth of Middle-Late Pleistocene hominins were given little attention.  This study of the lower dm1 and dm2 provides further evidence of shape differences in the </a:t>
            </a:r>
            <a:r>
              <a:rPr lang="en-US" sz="3100" dirty="0" err="1"/>
              <a:t>postcanine</a:t>
            </a:r>
            <a:r>
              <a:rPr lang="en-US" sz="3100" dirty="0"/>
              <a:t> teeth of Neandertals and </a:t>
            </a:r>
            <a:r>
              <a:rPr lang="en-US" sz="3100" i="1" dirty="0"/>
              <a:t>H. sapiens </a:t>
            </a:r>
            <a:r>
              <a:rPr lang="en-US" sz="3100" dirty="0"/>
              <a:t>and demonstrates the utility of deciduous teeth for taxonomic assessment</a:t>
            </a:r>
            <a:r>
              <a:rPr lang="en-US" sz="3100" i="1" dirty="0"/>
              <a:t>.</a:t>
            </a:r>
            <a:r>
              <a:rPr lang="en-US" sz="3100" dirty="0"/>
              <a:t> The </a:t>
            </a:r>
            <a:r>
              <a:rPr lang="en-US" sz="3100" dirty="0" err="1"/>
              <a:t>Barakai</a:t>
            </a:r>
            <a:r>
              <a:rPr lang="en-US" sz="3100" dirty="0"/>
              <a:t> individual is clearly affiliated with Neandertals, confirming its previous taxonomic designation (</a:t>
            </a:r>
            <a:r>
              <a:rPr lang="en-US" sz="3100" dirty="0" err="1"/>
              <a:t>Faerman</a:t>
            </a:r>
            <a:r>
              <a:rPr lang="en-US" sz="3100" dirty="0"/>
              <a:t> et al, 1994). The recent date places it with other late surviving Neandertals in the Caucasus.  We are currently investigating meristic variation and the affect of allometry on the shapes of lower dm1, dm2 and M1 (Bailey et al in prep).</a:t>
            </a:r>
          </a:p>
        </p:txBody>
      </p:sp>
      <p:grpSp>
        <p:nvGrpSpPr>
          <p:cNvPr id="30" name="Group 29"/>
          <p:cNvGrpSpPr/>
          <p:nvPr/>
        </p:nvGrpSpPr>
        <p:grpSpPr>
          <a:xfrm>
            <a:off x="1900714" y="28041600"/>
            <a:ext cx="11510486" cy="6026681"/>
            <a:chOff x="17887182" y="12813970"/>
            <a:chExt cx="11510486" cy="6026681"/>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41317" y="12813970"/>
              <a:ext cx="11456351" cy="5354838"/>
            </a:xfrm>
            <a:prstGeom prst="rect">
              <a:avLst/>
            </a:prstGeom>
            <a:ln>
              <a:noFill/>
            </a:ln>
            <a:effectLst>
              <a:outerShdw blurRad="292100" dist="139700" dir="2700000" algn="tl" rotWithShape="0">
                <a:srgbClr val="333333">
                  <a:alpha val="65000"/>
                </a:srgbClr>
              </a:outerShdw>
            </a:effectLst>
          </p:spPr>
        </p:pic>
        <p:sp>
          <p:nvSpPr>
            <p:cNvPr id="27" name="TextBox 26"/>
            <p:cNvSpPr txBox="1"/>
            <p:nvPr/>
          </p:nvSpPr>
          <p:spPr>
            <a:xfrm>
              <a:off x="17887182" y="18378986"/>
              <a:ext cx="7501734" cy="461665"/>
            </a:xfrm>
            <a:prstGeom prst="rect">
              <a:avLst/>
            </a:prstGeom>
            <a:noFill/>
          </p:spPr>
          <p:txBody>
            <a:bodyPr wrap="none" rtlCol="0">
              <a:spAutoFit/>
            </a:bodyPr>
            <a:lstStyle/>
            <a:p>
              <a:r>
                <a:rPr lang="en-US" sz="2400" dirty="0"/>
                <a:t>Figure 2: Outline acquisition of lower deciduous first molar</a:t>
              </a:r>
            </a:p>
          </p:txBody>
        </p:sp>
      </p:grpSp>
      <p:sp>
        <p:nvSpPr>
          <p:cNvPr id="31" name="TextBox 30"/>
          <p:cNvSpPr txBox="1"/>
          <p:nvPr/>
        </p:nvSpPr>
        <p:spPr>
          <a:xfrm>
            <a:off x="9418454" y="9334152"/>
            <a:ext cx="5003723" cy="471635"/>
          </a:xfrm>
          <a:prstGeom prst="rect">
            <a:avLst/>
          </a:prstGeom>
          <a:noFill/>
        </p:spPr>
        <p:txBody>
          <a:bodyPr wrap="square" lIns="91432" tIns="45716" rIns="91432" bIns="45716" rtlCol="0">
            <a:spAutoFit/>
          </a:bodyPr>
          <a:lstStyle/>
          <a:p>
            <a:r>
              <a:rPr lang="en-US" sz="2400" dirty="0"/>
              <a:t>Figure 1: Location of </a:t>
            </a:r>
            <a:r>
              <a:rPr lang="en-US" sz="2400" dirty="0" err="1"/>
              <a:t>Barakai</a:t>
            </a:r>
            <a:r>
              <a:rPr lang="en-US" sz="2400" dirty="0"/>
              <a:t> cave</a:t>
            </a:r>
          </a:p>
        </p:txBody>
      </p:sp>
      <p:sp>
        <p:nvSpPr>
          <p:cNvPr id="41" name="Rectangle 40"/>
          <p:cNvSpPr/>
          <p:nvPr/>
        </p:nvSpPr>
        <p:spPr>
          <a:xfrm>
            <a:off x="22544544" y="33505563"/>
            <a:ext cx="5957750" cy="471635"/>
          </a:xfrm>
          <a:prstGeom prst="rect">
            <a:avLst/>
          </a:prstGeom>
        </p:spPr>
        <p:txBody>
          <a:bodyPr wrap="square" lIns="91432" tIns="45716" rIns="91432" bIns="45716">
            <a:spAutoFit/>
          </a:bodyPr>
          <a:lstStyle/>
          <a:p>
            <a:r>
              <a:rPr lang="en-US" sz="2400" dirty="0"/>
              <a:t>Figure 4: Plot of lower dm2 outlines</a:t>
            </a:r>
          </a:p>
        </p:txBody>
      </p:sp>
      <p:pic>
        <p:nvPicPr>
          <p:cNvPr id="4" name="Picture 3"/>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225297" y="5710103"/>
            <a:ext cx="5196880" cy="3644389"/>
          </a:xfrm>
          <a:prstGeom prst="rect">
            <a:avLst/>
          </a:prstGeom>
          <a:ln>
            <a:noFill/>
          </a:ln>
          <a:effectLst>
            <a:outerShdw blurRad="292100" dist="139700" dir="2700000" algn="tl" rotWithShape="0">
              <a:srgbClr val="333333">
                <a:alpha val="65000"/>
              </a:srgbClr>
            </a:outerShdw>
          </a:effectLst>
        </p:spPr>
      </p:pic>
      <p:sp>
        <p:nvSpPr>
          <p:cNvPr id="32" name="Rectangle 31"/>
          <p:cNvSpPr/>
          <p:nvPr/>
        </p:nvSpPr>
        <p:spPr>
          <a:xfrm>
            <a:off x="15697201" y="8347060"/>
            <a:ext cx="13158952" cy="471635"/>
          </a:xfrm>
          <a:prstGeom prst="rect">
            <a:avLst/>
          </a:prstGeom>
          <a:ln>
            <a:solidFill>
              <a:srgbClr val="A7D339"/>
            </a:solidFill>
          </a:ln>
        </p:spPr>
        <p:txBody>
          <a:bodyPr wrap="square" lIns="91432" tIns="45716" rIns="91432" bIns="45716">
            <a:spAutoFit/>
          </a:bodyPr>
          <a:lstStyle/>
          <a:p>
            <a:r>
              <a:rPr lang="en-US" sz="2400" dirty="0"/>
              <a:t>Table 1</a:t>
            </a:r>
          </a:p>
        </p:txBody>
      </p:sp>
      <p:pic>
        <p:nvPicPr>
          <p:cNvPr id="1030" name="Picture 6" descr="Crest positive"/>
          <p:cNvPicPr>
            <a:picLocks noChangeAspect="1" noChangeArrowheads="1"/>
          </p:cNvPicPr>
          <p:nvPr/>
        </p:nvPicPr>
        <p:blipFill rotWithShape="1">
          <a:blip r:embed="rId7">
            <a:extLst>
              <a:ext uri="{28A0092B-C50C-407E-A947-70E740481C1C}">
                <a14:useLocalDpi xmlns:a14="http://schemas.microsoft.com/office/drawing/2010/main" val="0"/>
              </a:ext>
            </a:extLst>
          </a:blip>
          <a:srcRect l="139" r="-2347" b="53309"/>
          <a:stretch/>
        </p:blipFill>
        <p:spPr bwMode="auto">
          <a:xfrm>
            <a:off x="25577126" y="670085"/>
            <a:ext cx="990600" cy="12522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jobvector.de/images/jv_employer/1/1/4/0/0/logo_image_path/standart/minerva-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9285" y="1231074"/>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ages.palass.org/annual_meeting/Palass2012logo.gif"/>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5908" t="10610" b="21904"/>
          <a:stretch/>
        </p:blipFill>
        <p:spPr bwMode="auto">
          <a:xfrm>
            <a:off x="26702827" y="649393"/>
            <a:ext cx="918300" cy="12485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th.uh.edu/%7Emolshan/OLSH/msu_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38397" y="649393"/>
            <a:ext cx="1008432" cy="12485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eb.rgzm.de/fileadmin/templates/images/leibniz.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22053" y="2018642"/>
            <a:ext cx="1067306" cy="82736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600201" y="1259649"/>
            <a:ext cx="2867025" cy="933450"/>
            <a:chOff x="1600200" y="2133602"/>
            <a:chExt cx="2867025" cy="933450"/>
          </a:xfrm>
        </p:grpSpPr>
        <p:sp>
          <p:nvSpPr>
            <p:cNvPr id="3" name="Rectangle 2"/>
            <p:cNvSpPr/>
            <p:nvPr/>
          </p:nvSpPr>
          <p:spPr>
            <a:xfrm>
              <a:off x="1600200" y="2892593"/>
              <a:ext cx="2867025" cy="174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SHO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133602"/>
              <a:ext cx="2867025" cy="933450"/>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4846104" y="5236140"/>
            <a:ext cx="3957496" cy="2638331"/>
          </a:xfrm>
          <a:prstGeom prst="rect">
            <a:avLst/>
          </a:prstGeom>
          <a:ln>
            <a:noFill/>
          </a:ln>
          <a:effectLst>
            <a:outerShdw blurRad="190500" algn="tl" rotWithShape="0">
              <a:srgbClr val="000000">
                <a:alpha val="70000"/>
              </a:srgbClr>
            </a:outerShdw>
          </a:effectLst>
        </p:spPr>
      </p:pic>
      <p:sp>
        <p:nvSpPr>
          <p:cNvPr id="47" name="Rectangle 46"/>
          <p:cNvSpPr/>
          <p:nvPr/>
        </p:nvSpPr>
        <p:spPr>
          <a:xfrm>
            <a:off x="15924746" y="32165442"/>
            <a:ext cx="5423286" cy="471635"/>
          </a:xfrm>
          <a:prstGeom prst="rect">
            <a:avLst/>
          </a:prstGeom>
        </p:spPr>
        <p:txBody>
          <a:bodyPr wrap="square" lIns="91432" tIns="45716" rIns="91432" bIns="45716">
            <a:spAutoFit/>
          </a:bodyPr>
          <a:lstStyle/>
          <a:p>
            <a:r>
              <a:rPr lang="en-US" sz="2400" dirty="0"/>
              <a:t>Figure 3:  Plot of lower dm1 outlines</a:t>
            </a:r>
          </a:p>
        </p:txBody>
      </p:sp>
    </p:spTree>
    <p:extLst>
      <p:ext uri="{BB962C8B-B14F-4D97-AF65-F5344CB8AC3E}">
        <p14:creationId xmlns:p14="http://schemas.microsoft.com/office/powerpoint/2010/main" val="111089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10272</TotalTime>
  <Words>1215</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 Bailey</dc:creator>
  <cp:lastModifiedBy>Shara Bailey</cp:lastModifiedBy>
  <cp:revision>59</cp:revision>
  <cp:lastPrinted>2014-04-02T19:24:19Z</cp:lastPrinted>
  <dcterms:created xsi:type="dcterms:W3CDTF">2014-03-25T20:22:43Z</dcterms:created>
  <dcterms:modified xsi:type="dcterms:W3CDTF">2014-05-29T14:31:17Z</dcterms:modified>
</cp:coreProperties>
</file>