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2.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2" r:id="rId7"/>
    <p:sldId id="263" r:id="rId8"/>
    <p:sldId id="267" r:id="rId9"/>
    <p:sldId id="264" r:id="rId10"/>
    <p:sldId id="269" r:id="rId11"/>
    <p:sldId id="268" r:id="rId12"/>
    <p:sldId id="271" r:id="rId13"/>
    <p:sldId id="272" r:id="rId14"/>
    <p:sldId id="273" r:id="rId15"/>
    <p:sldId id="274" r:id="rId16"/>
    <p:sldId id="275" r:id="rId17"/>
    <p:sldId id="276" r:id="rId18"/>
    <p:sldId id="277" r:id="rId19"/>
    <p:sldId id="278"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Style moyen 3 - Accentuation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8B5D4B-A056-44AB-807B-9D86AF65962D}" type="doc">
      <dgm:prSet loTypeId="urn:microsoft.com/office/officeart/2005/8/layout/hierarchy1" loCatId="hierarchy" qsTypeId="urn:microsoft.com/office/officeart/2005/8/quickstyle/simple5" qsCatId="simple" csTypeId="urn:microsoft.com/office/officeart/2005/8/colors/accent1_2" csCatId="accent1"/>
      <dgm:spPr/>
      <dgm:t>
        <a:bodyPr/>
        <a:lstStyle/>
        <a:p>
          <a:endParaRPr lang="en-US"/>
        </a:p>
      </dgm:t>
    </dgm:pt>
    <dgm:pt modelId="{5DF37FBF-AFD0-405A-820B-5F83571C9344}">
      <dgm:prSet/>
      <dgm:spPr/>
      <dgm:t>
        <a:bodyPr/>
        <a:lstStyle/>
        <a:p>
          <a:r>
            <a:rPr lang="fr-FR" baseline="0"/>
            <a:t>La gestion axée sur les résultats va aider à réaliser ce projet en se concentrant sur la définition et l'atteinte des objectifs spécifiques liés à ces KPI. </a:t>
          </a:r>
          <a:endParaRPr lang="en-US"/>
        </a:p>
      </dgm:t>
    </dgm:pt>
    <dgm:pt modelId="{2703A029-C8BA-49B3-8476-765C89365B77}" type="parTrans" cxnId="{438E0C80-0B9C-4923-A131-821212B83261}">
      <dgm:prSet/>
      <dgm:spPr/>
      <dgm:t>
        <a:bodyPr/>
        <a:lstStyle/>
        <a:p>
          <a:endParaRPr lang="en-US"/>
        </a:p>
      </dgm:t>
    </dgm:pt>
    <dgm:pt modelId="{E32B5D3A-0F37-45D7-98E2-29B21D6BB140}" type="sibTrans" cxnId="{438E0C80-0B9C-4923-A131-821212B83261}">
      <dgm:prSet/>
      <dgm:spPr/>
      <dgm:t>
        <a:bodyPr/>
        <a:lstStyle/>
        <a:p>
          <a:endParaRPr lang="en-US"/>
        </a:p>
      </dgm:t>
    </dgm:pt>
    <dgm:pt modelId="{84CFA419-200C-428B-A391-31F801605E80}">
      <dgm:prSet/>
      <dgm:spPr/>
      <dgm:t>
        <a:bodyPr/>
        <a:lstStyle/>
        <a:p>
          <a:r>
            <a:rPr lang="fr-FR" baseline="0"/>
            <a:t>Objectif :</a:t>
          </a:r>
          <a:endParaRPr lang="en-US"/>
        </a:p>
      </dgm:t>
    </dgm:pt>
    <dgm:pt modelId="{D831E74E-105D-4420-8A56-B2677D2B3DD5}" type="parTrans" cxnId="{DD44D609-690F-4AEF-BAE6-B6024CD5A25F}">
      <dgm:prSet/>
      <dgm:spPr/>
      <dgm:t>
        <a:bodyPr/>
        <a:lstStyle/>
        <a:p>
          <a:endParaRPr lang="en-US"/>
        </a:p>
      </dgm:t>
    </dgm:pt>
    <dgm:pt modelId="{9CAA362B-C831-4644-A9A5-336EC5CBE5E0}" type="sibTrans" cxnId="{DD44D609-690F-4AEF-BAE6-B6024CD5A25F}">
      <dgm:prSet/>
      <dgm:spPr/>
      <dgm:t>
        <a:bodyPr/>
        <a:lstStyle/>
        <a:p>
          <a:endParaRPr lang="en-US"/>
        </a:p>
      </dgm:t>
    </dgm:pt>
    <dgm:pt modelId="{96CF908A-D0D5-459C-A862-13D235387D5B}">
      <dgm:prSet/>
      <dgm:spPr/>
      <dgm:t>
        <a:bodyPr/>
        <a:lstStyle/>
        <a:p>
          <a:pPr>
            <a:lnSpc>
              <a:spcPct val="100000"/>
            </a:lnSpc>
          </a:pPr>
          <a:r>
            <a:rPr lang="fr-FR" b="0" i="0" baseline="0"/>
            <a:t>Établir des objectifs clairs et mesurables pour chaque KPI afin de définir les attentes et les résultats souhaités.</a:t>
          </a:r>
          <a:endParaRPr lang="en-US"/>
        </a:p>
      </dgm:t>
    </dgm:pt>
    <dgm:pt modelId="{C5C143A2-148C-40DA-8EE0-B1155BF00D3B}" type="parTrans" cxnId="{CBFBBCE7-A3EE-4101-B513-83BFB936A6D4}">
      <dgm:prSet/>
      <dgm:spPr/>
      <dgm:t>
        <a:bodyPr/>
        <a:lstStyle/>
        <a:p>
          <a:endParaRPr lang="en-US"/>
        </a:p>
      </dgm:t>
    </dgm:pt>
    <dgm:pt modelId="{2B4BA1DE-FB92-4100-88FE-902E5336B80A}" type="sibTrans" cxnId="{CBFBBCE7-A3EE-4101-B513-83BFB936A6D4}">
      <dgm:prSet/>
      <dgm:spPr/>
      <dgm:t>
        <a:bodyPr/>
        <a:lstStyle/>
        <a:p>
          <a:endParaRPr lang="en-US"/>
        </a:p>
      </dgm:t>
    </dgm:pt>
    <dgm:pt modelId="{D080729A-968D-48DA-8AB4-08D940B62581}">
      <dgm:prSet/>
      <dgm:spPr/>
      <dgm:t>
        <a:bodyPr/>
        <a:lstStyle/>
        <a:p>
          <a:pPr>
            <a:lnSpc>
              <a:spcPct val="100000"/>
            </a:lnSpc>
          </a:pPr>
          <a:r>
            <a:rPr lang="fr-FR" baseline="0"/>
            <a:t>Collecter et analyser les données de manière régulière pour évaluer les progrès par rapport aux objectifs fixés.</a:t>
          </a:r>
          <a:endParaRPr lang="en-US"/>
        </a:p>
      </dgm:t>
    </dgm:pt>
    <dgm:pt modelId="{6DF398AB-290A-4700-8FDB-9096BE4BDD3A}" type="parTrans" cxnId="{514BE363-DBE9-4811-A318-47566086657D}">
      <dgm:prSet/>
      <dgm:spPr/>
      <dgm:t>
        <a:bodyPr/>
        <a:lstStyle/>
        <a:p>
          <a:endParaRPr lang="en-US"/>
        </a:p>
      </dgm:t>
    </dgm:pt>
    <dgm:pt modelId="{FB418FE6-4ABA-4557-A30B-7EB0ABC4ED45}" type="sibTrans" cxnId="{514BE363-DBE9-4811-A318-47566086657D}">
      <dgm:prSet/>
      <dgm:spPr/>
      <dgm:t>
        <a:bodyPr/>
        <a:lstStyle/>
        <a:p>
          <a:endParaRPr lang="en-US"/>
        </a:p>
      </dgm:t>
    </dgm:pt>
    <dgm:pt modelId="{4AA8EB02-5249-41C3-86E1-740623B72F29}" type="pres">
      <dgm:prSet presAssocID="{E38B5D4B-A056-44AB-807B-9D86AF65962D}" presName="hierChild1" presStyleCnt="0">
        <dgm:presLayoutVars>
          <dgm:chPref val="1"/>
          <dgm:dir/>
          <dgm:animOne val="branch"/>
          <dgm:animLvl val="lvl"/>
          <dgm:resizeHandles/>
        </dgm:presLayoutVars>
      </dgm:prSet>
      <dgm:spPr/>
    </dgm:pt>
    <dgm:pt modelId="{C54468FB-9259-49A8-847A-05453EA577C0}" type="pres">
      <dgm:prSet presAssocID="{5DF37FBF-AFD0-405A-820B-5F83571C9344}" presName="hierRoot1" presStyleCnt="0"/>
      <dgm:spPr/>
    </dgm:pt>
    <dgm:pt modelId="{95AE4AD3-7A97-406F-BCED-44DFF984031D}" type="pres">
      <dgm:prSet presAssocID="{5DF37FBF-AFD0-405A-820B-5F83571C9344}" presName="composite" presStyleCnt="0"/>
      <dgm:spPr/>
    </dgm:pt>
    <dgm:pt modelId="{3406C5A8-F5EB-4F53-82A9-1F7671EC5F24}" type="pres">
      <dgm:prSet presAssocID="{5DF37FBF-AFD0-405A-820B-5F83571C9344}" presName="background" presStyleLbl="node0" presStyleIdx="0" presStyleCnt="2"/>
      <dgm:spPr/>
    </dgm:pt>
    <dgm:pt modelId="{0623473C-C79A-4170-A587-97ED7A705070}" type="pres">
      <dgm:prSet presAssocID="{5DF37FBF-AFD0-405A-820B-5F83571C9344}" presName="text" presStyleLbl="fgAcc0" presStyleIdx="0" presStyleCnt="2">
        <dgm:presLayoutVars>
          <dgm:chPref val="3"/>
        </dgm:presLayoutVars>
      </dgm:prSet>
      <dgm:spPr/>
    </dgm:pt>
    <dgm:pt modelId="{18023343-1668-49E2-A0AF-CA6E04C2FB1C}" type="pres">
      <dgm:prSet presAssocID="{5DF37FBF-AFD0-405A-820B-5F83571C9344}" presName="hierChild2" presStyleCnt="0"/>
      <dgm:spPr/>
    </dgm:pt>
    <dgm:pt modelId="{95A4EB93-33D8-46C0-9181-A260F3797BB3}" type="pres">
      <dgm:prSet presAssocID="{84CFA419-200C-428B-A391-31F801605E80}" presName="hierRoot1" presStyleCnt="0"/>
      <dgm:spPr/>
    </dgm:pt>
    <dgm:pt modelId="{F8B4187F-3262-4403-920C-62DA1A3EB04F}" type="pres">
      <dgm:prSet presAssocID="{84CFA419-200C-428B-A391-31F801605E80}" presName="composite" presStyleCnt="0"/>
      <dgm:spPr/>
    </dgm:pt>
    <dgm:pt modelId="{CD4816F0-41EF-4DA1-948B-AD31B3526BE0}" type="pres">
      <dgm:prSet presAssocID="{84CFA419-200C-428B-A391-31F801605E80}" presName="background" presStyleLbl="node0" presStyleIdx="1" presStyleCnt="2"/>
      <dgm:spPr/>
    </dgm:pt>
    <dgm:pt modelId="{719F2705-6BF4-4BC4-B04E-94D35DE1A87C}" type="pres">
      <dgm:prSet presAssocID="{84CFA419-200C-428B-A391-31F801605E80}" presName="text" presStyleLbl="fgAcc0" presStyleIdx="1" presStyleCnt="2">
        <dgm:presLayoutVars>
          <dgm:chPref val="3"/>
        </dgm:presLayoutVars>
      </dgm:prSet>
      <dgm:spPr/>
    </dgm:pt>
    <dgm:pt modelId="{EE0CAFAB-DE70-41A6-A6EA-EAB480C73AB7}" type="pres">
      <dgm:prSet presAssocID="{84CFA419-200C-428B-A391-31F801605E80}" presName="hierChild2" presStyleCnt="0"/>
      <dgm:spPr/>
    </dgm:pt>
    <dgm:pt modelId="{8497D9D5-8FB2-4D65-9A65-20E844A48969}" type="pres">
      <dgm:prSet presAssocID="{C5C143A2-148C-40DA-8EE0-B1155BF00D3B}" presName="Name10" presStyleLbl="parChTrans1D2" presStyleIdx="0" presStyleCnt="2"/>
      <dgm:spPr/>
    </dgm:pt>
    <dgm:pt modelId="{B4A0D00F-CF8F-4191-A482-73A48E1DFBBF}" type="pres">
      <dgm:prSet presAssocID="{96CF908A-D0D5-459C-A862-13D235387D5B}" presName="hierRoot2" presStyleCnt="0"/>
      <dgm:spPr/>
    </dgm:pt>
    <dgm:pt modelId="{C0DBAC55-03C3-43CF-932E-B1D5B2D2303B}" type="pres">
      <dgm:prSet presAssocID="{96CF908A-D0D5-459C-A862-13D235387D5B}" presName="composite2" presStyleCnt="0"/>
      <dgm:spPr/>
    </dgm:pt>
    <dgm:pt modelId="{1A8E1A29-F379-454B-9723-889BB17FEFE0}" type="pres">
      <dgm:prSet presAssocID="{96CF908A-D0D5-459C-A862-13D235387D5B}" presName="background2" presStyleLbl="node2" presStyleIdx="0" presStyleCnt="2"/>
      <dgm:spPr/>
    </dgm:pt>
    <dgm:pt modelId="{3B11D1CC-8F8C-4321-B435-15A38978BF02}" type="pres">
      <dgm:prSet presAssocID="{96CF908A-D0D5-459C-A862-13D235387D5B}" presName="text2" presStyleLbl="fgAcc2" presStyleIdx="0" presStyleCnt="2">
        <dgm:presLayoutVars>
          <dgm:chPref val="3"/>
        </dgm:presLayoutVars>
      </dgm:prSet>
      <dgm:spPr/>
    </dgm:pt>
    <dgm:pt modelId="{1569DBA7-3C10-4C26-A2EC-F78593C7C5F1}" type="pres">
      <dgm:prSet presAssocID="{96CF908A-D0D5-459C-A862-13D235387D5B}" presName="hierChild3" presStyleCnt="0"/>
      <dgm:spPr/>
    </dgm:pt>
    <dgm:pt modelId="{BF6E270B-0477-446E-A1D9-B3180AB33993}" type="pres">
      <dgm:prSet presAssocID="{6DF398AB-290A-4700-8FDB-9096BE4BDD3A}" presName="Name10" presStyleLbl="parChTrans1D2" presStyleIdx="1" presStyleCnt="2"/>
      <dgm:spPr/>
    </dgm:pt>
    <dgm:pt modelId="{F9EC333A-E8D9-4B5F-A358-C52E4D404B08}" type="pres">
      <dgm:prSet presAssocID="{D080729A-968D-48DA-8AB4-08D940B62581}" presName="hierRoot2" presStyleCnt="0"/>
      <dgm:spPr/>
    </dgm:pt>
    <dgm:pt modelId="{6C2447B9-01F3-40CB-A04A-652B1F530653}" type="pres">
      <dgm:prSet presAssocID="{D080729A-968D-48DA-8AB4-08D940B62581}" presName="composite2" presStyleCnt="0"/>
      <dgm:spPr/>
    </dgm:pt>
    <dgm:pt modelId="{6DDFEE6F-681E-454C-B6EF-68AEFA28EA04}" type="pres">
      <dgm:prSet presAssocID="{D080729A-968D-48DA-8AB4-08D940B62581}" presName="background2" presStyleLbl="node2" presStyleIdx="1" presStyleCnt="2"/>
      <dgm:spPr/>
    </dgm:pt>
    <dgm:pt modelId="{E660C160-894F-45C4-8192-BD0E49E47047}" type="pres">
      <dgm:prSet presAssocID="{D080729A-968D-48DA-8AB4-08D940B62581}" presName="text2" presStyleLbl="fgAcc2" presStyleIdx="1" presStyleCnt="2">
        <dgm:presLayoutVars>
          <dgm:chPref val="3"/>
        </dgm:presLayoutVars>
      </dgm:prSet>
      <dgm:spPr/>
    </dgm:pt>
    <dgm:pt modelId="{A760AB45-7D82-4926-A1EF-D378B251C051}" type="pres">
      <dgm:prSet presAssocID="{D080729A-968D-48DA-8AB4-08D940B62581}" presName="hierChild3" presStyleCnt="0"/>
      <dgm:spPr/>
    </dgm:pt>
  </dgm:ptLst>
  <dgm:cxnLst>
    <dgm:cxn modelId="{DD44D609-690F-4AEF-BAE6-B6024CD5A25F}" srcId="{E38B5D4B-A056-44AB-807B-9D86AF65962D}" destId="{84CFA419-200C-428B-A391-31F801605E80}" srcOrd="1" destOrd="0" parTransId="{D831E74E-105D-4420-8A56-B2677D2B3DD5}" sibTransId="{9CAA362B-C831-4644-A9A5-336EC5CBE5E0}"/>
    <dgm:cxn modelId="{8B54800E-8108-4A85-B6F6-9DE80E0A0914}" type="presOf" srcId="{E38B5D4B-A056-44AB-807B-9D86AF65962D}" destId="{4AA8EB02-5249-41C3-86E1-740623B72F29}" srcOrd="0" destOrd="0" presId="urn:microsoft.com/office/officeart/2005/8/layout/hierarchy1"/>
    <dgm:cxn modelId="{D67CC91B-DF36-4909-8999-D1639EAFB2E2}" type="presOf" srcId="{84CFA419-200C-428B-A391-31F801605E80}" destId="{719F2705-6BF4-4BC4-B04E-94D35DE1A87C}" srcOrd="0" destOrd="0" presId="urn:microsoft.com/office/officeart/2005/8/layout/hierarchy1"/>
    <dgm:cxn modelId="{38AFF025-E2F3-47DD-9F2C-BF7B02CDEEAD}" type="presOf" srcId="{C5C143A2-148C-40DA-8EE0-B1155BF00D3B}" destId="{8497D9D5-8FB2-4D65-9A65-20E844A48969}" srcOrd="0" destOrd="0" presId="urn:microsoft.com/office/officeart/2005/8/layout/hierarchy1"/>
    <dgm:cxn modelId="{A55EF730-2893-4020-B103-CB4B5A1D0668}" type="presOf" srcId="{D080729A-968D-48DA-8AB4-08D940B62581}" destId="{E660C160-894F-45C4-8192-BD0E49E47047}" srcOrd="0" destOrd="0" presId="urn:microsoft.com/office/officeart/2005/8/layout/hierarchy1"/>
    <dgm:cxn modelId="{514BE363-DBE9-4811-A318-47566086657D}" srcId="{84CFA419-200C-428B-A391-31F801605E80}" destId="{D080729A-968D-48DA-8AB4-08D940B62581}" srcOrd="1" destOrd="0" parTransId="{6DF398AB-290A-4700-8FDB-9096BE4BDD3A}" sibTransId="{FB418FE6-4ABA-4557-A30B-7EB0ABC4ED45}"/>
    <dgm:cxn modelId="{438E0C80-0B9C-4923-A131-821212B83261}" srcId="{E38B5D4B-A056-44AB-807B-9D86AF65962D}" destId="{5DF37FBF-AFD0-405A-820B-5F83571C9344}" srcOrd="0" destOrd="0" parTransId="{2703A029-C8BA-49B3-8476-765C89365B77}" sibTransId="{E32B5D3A-0F37-45D7-98E2-29B21D6BB140}"/>
    <dgm:cxn modelId="{D228508C-9794-40AB-BB45-4B20482BB442}" type="presOf" srcId="{96CF908A-D0D5-459C-A862-13D235387D5B}" destId="{3B11D1CC-8F8C-4321-B435-15A38978BF02}" srcOrd="0" destOrd="0" presId="urn:microsoft.com/office/officeart/2005/8/layout/hierarchy1"/>
    <dgm:cxn modelId="{A0721CC2-54C4-4EBF-9865-AB6BE5418973}" type="presOf" srcId="{6DF398AB-290A-4700-8FDB-9096BE4BDD3A}" destId="{BF6E270B-0477-446E-A1D9-B3180AB33993}" srcOrd="0" destOrd="0" presId="urn:microsoft.com/office/officeart/2005/8/layout/hierarchy1"/>
    <dgm:cxn modelId="{CBFBBCE7-A3EE-4101-B513-83BFB936A6D4}" srcId="{84CFA419-200C-428B-A391-31F801605E80}" destId="{96CF908A-D0D5-459C-A862-13D235387D5B}" srcOrd="0" destOrd="0" parTransId="{C5C143A2-148C-40DA-8EE0-B1155BF00D3B}" sibTransId="{2B4BA1DE-FB92-4100-88FE-902E5336B80A}"/>
    <dgm:cxn modelId="{D8737DF5-8C4F-4D3F-B73C-88F5A8400842}" type="presOf" srcId="{5DF37FBF-AFD0-405A-820B-5F83571C9344}" destId="{0623473C-C79A-4170-A587-97ED7A705070}" srcOrd="0" destOrd="0" presId="urn:microsoft.com/office/officeart/2005/8/layout/hierarchy1"/>
    <dgm:cxn modelId="{5BE4CD50-84C8-4964-BADD-09A5B4842136}" type="presParOf" srcId="{4AA8EB02-5249-41C3-86E1-740623B72F29}" destId="{C54468FB-9259-49A8-847A-05453EA577C0}" srcOrd="0" destOrd="0" presId="urn:microsoft.com/office/officeart/2005/8/layout/hierarchy1"/>
    <dgm:cxn modelId="{20F2BC9B-8187-4496-A7B4-20AAD26BDD74}" type="presParOf" srcId="{C54468FB-9259-49A8-847A-05453EA577C0}" destId="{95AE4AD3-7A97-406F-BCED-44DFF984031D}" srcOrd="0" destOrd="0" presId="urn:microsoft.com/office/officeart/2005/8/layout/hierarchy1"/>
    <dgm:cxn modelId="{8711CE8E-57A2-4097-B95F-F9690FD3C8DE}" type="presParOf" srcId="{95AE4AD3-7A97-406F-BCED-44DFF984031D}" destId="{3406C5A8-F5EB-4F53-82A9-1F7671EC5F24}" srcOrd="0" destOrd="0" presId="urn:microsoft.com/office/officeart/2005/8/layout/hierarchy1"/>
    <dgm:cxn modelId="{6CD24709-DCE8-4DA3-BB82-B5901C30BB36}" type="presParOf" srcId="{95AE4AD3-7A97-406F-BCED-44DFF984031D}" destId="{0623473C-C79A-4170-A587-97ED7A705070}" srcOrd="1" destOrd="0" presId="urn:microsoft.com/office/officeart/2005/8/layout/hierarchy1"/>
    <dgm:cxn modelId="{45C4AC77-208C-4A99-A235-C4312A464FFE}" type="presParOf" srcId="{C54468FB-9259-49A8-847A-05453EA577C0}" destId="{18023343-1668-49E2-A0AF-CA6E04C2FB1C}" srcOrd="1" destOrd="0" presId="urn:microsoft.com/office/officeart/2005/8/layout/hierarchy1"/>
    <dgm:cxn modelId="{2FD3905E-017A-4705-AD9E-810199FD44F8}" type="presParOf" srcId="{4AA8EB02-5249-41C3-86E1-740623B72F29}" destId="{95A4EB93-33D8-46C0-9181-A260F3797BB3}" srcOrd="1" destOrd="0" presId="urn:microsoft.com/office/officeart/2005/8/layout/hierarchy1"/>
    <dgm:cxn modelId="{C1A64701-6A07-482C-BE3A-53BB0724197D}" type="presParOf" srcId="{95A4EB93-33D8-46C0-9181-A260F3797BB3}" destId="{F8B4187F-3262-4403-920C-62DA1A3EB04F}" srcOrd="0" destOrd="0" presId="urn:microsoft.com/office/officeart/2005/8/layout/hierarchy1"/>
    <dgm:cxn modelId="{BE35DB75-F78F-49DB-9B98-EE7B89C7C9E6}" type="presParOf" srcId="{F8B4187F-3262-4403-920C-62DA1A3EB04F}" destId="{CD4816F0-41EF-4DA1-948B-AD31B3526BE0}" srcOrd="0" destOrd="0" presId="urn:microsoft.com/office/officeart/2005/8/layout/hierarchy1"/>
    <dgm:cxn modelId="{E52F29F6-598E-4000-97B2-830C28C5F13E}" type="presParOf" srcId="{F8B4187F-3262-4403-920C-62DA1A3EB04F}" destId="{719F2705-6BF4-4BC4-B04E-94D35DE1A87C}" srcOrd="1" destOrd="0" presId="urn:microsoft.com/office/officeart/2005/8/layout/hierarchy1"/>
    <dgm:cxn modelId="{2A16F4D4-152A-4258-87E3-EB25D9505E30}" type="presParOf" srcId="{95A4EB93-33D8-46C0-9181-A260F3797BB3}" destId="{EE0CAFAB-DE70-41A6-A6EA-EAB480C73AB7}" srcOrd="1" destOrd="0" presId="urn:microsoft.com/office/officeart/2005/8/layout/hierarchy1"/>
    <dgm:cxn modelId="{21B01836-D1B0-406C-80C3-7B68F5AC5A4D}" type="presParOf" srcId="{EE0CAFAB-DE70-41A6-A6EA-EAB480C73AB7}" destId="{8497D9D5-8FB2-4D65-9A65-20E844A48969}" srcOrd="0" destOrd="0" presId="urn:microsoft.com/office/officeart/2005/8/layout/hierarchy1"/>
    <dgm:cxn modelId="{72321456-8965-42EA-BA43-D06F622003C2}" type="presParOf" srcId="{EE0CAFAB-DE70-41A6-A6EA-EAB480C73AB7}" destId="{B4A0D00F-CF8F-4191-A482-73A48E1DFBBF}" srcOrd="1" destOrd="0" presId="urn:microsoft.com/office/officeart/2005/8/layout/hierarchy1"/>
    <dgm:cxn modelId="{40EA29D4-C51A-4AF4-B61D-F611AAAE4AE7}" type="presParOf" srcId="{B4A0D00F-CF8F-4191-A482-73A48E1DFBBF}" destId="{C0DBAC55-03C3-43CF-932E-B1D5B2D2303B}" srcOrd="0" destOrd="0" presId="urn:microsoft.com/office/officeart/2005/8/layout/hierarchy1"/>
    <dgm:cxn modelId="{AC787DC5-FC05-46F3-B41C-F08CEA442EE4}" type="presParOf" srcId="{C0DBAC55-03C3-43CF-932E-B1D5B2D2303B}" destId="{1A8E1A29-F379-454B-9723-889BB17FEFE0}" srcOrd="0" destOrd="0" presId="urn:microsoft.com/office/officeart/2005/8/layout/hierarchy1"/>
    <dgm:cxn modelId="{5DF47A9F-631B-4948-B772-9E68EB5FC2FE}" type="presParOf" srcId="{C0DBAC55-03C3-43CF-932E-B1D5B2D2303B}" destId="{3B11D1CC-8F8C-4321-B435-15A38978BF02}" srcOrd="1" destOrd="0" presId="urn:microsoft.com/office/officeart/2005/8/layout/hierarchy1"/>
    <dgm:cxn modelId="{27795CDC-1A23-496A-9C9C-B8F3B9817B2C}" type="presParOf" srcId="{B4A0D00F-CF8F-4191-A482-73A48E1DFBBF}" destId="{1569DBA7-3C10-4C26-A2EC-F78593C7C5F1}" srcOrd="1" destOrd="0" presId="urn:microsoft.com/office/officeart/2005/8/layout/hierarchy1"/>
    <dgm:cxn modelId="{B8FD47A6-948A-4EB0-8537-94FD2CD0BF33}" type="presParOf" srcId="{EE0CAFAB-DE70-41A6-A6EA-EAB480C73AB7}" destId="{BF6E270B-0477-446E-A1D9-B3180AB33993}" srcOrd="2" destOrd="0" presId="urn:microsoft.com/office/officeart/2005/8/layout/hierarchy1"/>
    <dgm:cxn modelId="{7634206E-AB32-44AD-BA8B-24077E737C87}" type="presParOf" srcId="{EE0CAFAB-DE70-41A6-A6EA-EAB480C73AB7}" destId="{F9EC333A-E8D9-4B5F-A358-C52E4D404B08}" srcOrd="3" destOrd="0" presId="urn:microsoft.com/office/officeart/2005/8/layout/hierarchy1"/>
    <dgm:cxn modelId="{13097217-1707-40EC-A23E-11355363BD68}" type="presParOf" srcId="{F9EC333A-E8D9-4B5F-A358-C52E4D404B08}" destId="{6C2447B9-01F3-40CB-A04A-652B1F530653}" srcOrd="0" destOrd="0" presId="urn:microsoft.com/office/officeart/2005/8/layout/hierarchy1"/>
    <dgm:cxn modelId="{70A398F4-6C0B-4AA6-9307-CF94E6449A0D}" type="presParOf" srcId="{6C2447B9-01F3-40CB-A04A-652B1F530653}" destId="{6DDFEE6F-681E-454C-B6EF-68AEFA28EA04}" srcOrd="0" destOrd="0" presId="urn:microsoft.com/office/officeart/2005/8/layout/hierarchy1"/>
    <dgm:cxn modelId="{113EC284-AE12-4807-9750-ADFD2D85AAFC}" type="presParOf" srcId="{6C2447B9-01F3-40CB-A04A-652B1F530653}" destId="{E660C160-894F-45C4-8192-BD0E49E47047}" srcOrd="1" destOrd="0" presId="urn:microsoft.com/office/officeart/2005/8/layout/hierarchy1"/>
    <dgm:cxn modelId="{4FDCAC5E-0671-4EF9-83F7-2B10E2C5C775}" type="presParOf" srcId="{F9EC333A-E8D9-4B5F-A358-C52E4D404B08}" destId="{A760AB45-7D82-4926-A1EF-D378B251C05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3BD7BC-D481-4784-9ABE-3A18BA828E5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C87A2BF-A427-4427-A4E1-44014B1BE0BB}">
      <dgm:prSet/>
      <dgm:spPr/>
      <dgm:t>
        <a:bodyPr/>
        <a:lstStyle/>
        <a:p>
          <a:pPr>
            <a:lnSpc>
              <a:spcPct val="100000"/>
            </a:lnSpc>
          </a:pPr>
          <a:r>
            <a:rPr lang="fr-FR"/>
            <a:t>Utiliser les résultats de l'analyse pour prendre des décisions éclairées concernant le choix de la zone optimale pour l'installation des panneaux solaires.</a:t>
          </a:r>
          <a:endParaRPr lang="en-US"/>
        </a:p>
      </dgm:t>
    </dgm:pt>
    <dgm:pt modelId="{73ADC2AD-97EC-49EE-823B-56484BF621C2}" type="parTrans" cxnId="{71A13E94-1315-474D-BDF7-F12480587245}">
      <dgm:prSet/>
      <dgm:spPr/>
      <dgm:t>
        <a:bodyPr/>
        <a:lstStyle/>
        <a:p>
          <a:endParaRPr lang="en-US"/>
        </a:p>
      </dgm:t>
    </dgm:pt>
    <dgm:pt modelId="{B05B79B9-CDE5-4CFE-9205-A8AE37C9FB45}" type="sibTrans" cxnId="{71A13E94-1315-474D-BDF7-F12480587245}">
      <dgm:prSet/>
      <dgm:spPr/>
      <dgm:t>
        <a:bodyPr/>
        <a:lstStyle/>
        <a:p>
          <a:endParaRPr lang="en-US"/>
        </a:p>
      </dgm:t>
    </dgm:pt>
    <dgm:pt modelId="{CFAAC22B-15AE-4281-8AD5-7AB7DEF48997}">
      <dgm:prSet/>
      <dgm:spPr/>
      <dgm:t>
        <a:bodyPr/>
        <a:lstStyle/>
        <a:p>
          <a:pPr>
            <a:lnSpc>
              <a:spcPct val="100000"/>
            </a:lnSpc>
          </a:pPr>
          <a:r>
            <a:rPr lang="fr-FR"/>
            <a:t>Adapter les stratégies et les actions en fonction des résultats obtenus pour maximiser l'efficacité du projet et minimiser les risques potentiels.</a:t>
          </a:r>
          <a:endParaRPr lang="en-US"/>
        </a:p>
      </dgm:t>
    </dgm:pt>
    <dgm:pt modelId="{2A6E82BA-6FDF-4385-B41A-5F7924E472D0}" type="parTrans" cxnId="{36063E28-F0BB-4C7C-9ADD-CC818463B9C0}">
      <dgm:prSet/>
      <dgm:spPr/>
      <dgm:t>
        <a:bodyPr/>
        <a:lstStyle/>
        <a:p>
          <a:endParaRPr lang="en-US"/>
        </a:p>
      </dgm:t>
    </dgm:pt>
    <dgm:pt modelId="{0EF2BD9B-EB3C-4257-8056-5CE52157FC0E}" type="sibTrans" cxnId="{36063E28-F0BB-4C7C-9ADD-CC818463B9C0}">
      <dgm:prSet/>
      <dgm:spPr/>
      <dgm:t>
        <a:bodyPr/>
        <a:lstStyle/>
        <a:p>
          <a:endParaRPr lang="en-US"/>
        </a:p>
      </dgm:t>
    </dgm:pt>
    <dgm:pt modelId="{4CC523E7-39AF-4584-8B64-578BB037B6B8}" type="pres">
      <dgm:prSet presAssocID="{4B3BD7BC-D481-4784-9ABE-3A18BA828E5B}" presName="root" presStyleCnt="0">
        <dgm:presLayoutVars>
          <dgm:dir/>
          <dgm:resizeHandles val="exact"/>
        </dgm:presLayoutVars>
      </dgm:prSet>
      <dgm:spPr/>
    </dgm:pt>
    <dgm:pt modelId="{6C1E9DF3-ECC6-4950-BE92-BD4C7D8BB58E}" type="pres">
      <dgm:prSet presAssocID="{BC87A2BF-A427-4427-A4E1-44014B1BE0BB}" presName="compNode" presStyleCnt="0"/>
      <dgm:spPr/>
    </dgm:pt>
    <dgm:pt modelId="{63C4C453-FD4B-4298-B0FD-870061E7C77E}" type="pres">
      <dgm:prSet presAssocID="{BC87A2BF-A427-4427-A4E1-44014B1BE0BB}" presName="bgRect" presStyleLbl="bgShp" presStyleIdx="0" presStyleCnt="2"/>
      <dgm:spPr/>
    </dgm:pt>
    <dgm:pt modelId="{86BFA249-4A92-401C-803D-1FA08F491617}" type="pres">
      <dgm:prSet presAssocID="{BC87A2BF-A427-4427-A4E1-44014B1BE0B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che"/>
        </a:ext>
      </dgm:extLst>
    </dgm:pt>
    <dgm:pt modelId="{E5BCAD75-41F2-476C-8D6D-684E05660212}" type="pres">
      <dgm:prSet presAssocID="{BC87A2BF-A427-4427-A4E1-44014B1BE0BB}" presName="spaceRect" presStyleCnt="0"/>
      <dgm:spPr/>
    </dgm:pt>
    <dgm:pt modelId="{A991B083-CE3C-405D-BE6E-F014DBB50C26}" type="pres">
      <dgm:prSet presAssocID="{BC87A2BF-A427-4427-A4E1-44014B1BE0BB}" presName="parTx" presStyleLbl="revTx" presStyleIdx="0" presStyleCnt="2">
        <dgm:presLayoutVars>
          <dgm:chMax val="0"/>
          <dgm:chPref val="0"/>
        </dgm:presLayoutVars>
      </dgm:prSet>
      <dgm:spPr/>
    </dgm:pt>
    <dgm:pt modelId="{9F029216-8DFB-484A-97DB-A550BE4828A0}" type="pres">
      <dgm:prSet presAssocID="{B05B79B9-CDE5-4CFE-9205-A8AE37C9FB45}" presName="sibTrans" presStyleCnt="0"/>
      <dgm:spPr/>
    </dgm:pt>
    <dgm:pt modelId="{918F04D4-2D88-4BBC-9401-D1A0270A7F61}" type="pres">
      <dgm:prSet presAssocID="{CFAAC22B-15AE-4281-8AD5-7AB7DEF48997}" presName="compNode" presStyleCnt="0"/>
      <dgm:spPr/>
    </dgm:pt>
    <dgm:pt modelId="{336004E3-AA46-4BF0-836A-8FB2E55DCF2D}" type="pres">
      <dgm:prSet presAssocID="{CFAAC22B-15AE-4281-8AD5-7AB7DEF48997}" presName="bgRect" presStyleLbl="bgShp" presStyleIdx="1" presStyleCnt="2"/>
      <dgm:spPr/>
    </dgm:pt>
    <dgm:pt modelId="{B8E7AEC6-74B4-4170-8CED-38D00E1CD8B2}" type="pres">
      <dgm:prSet presAssocID="{CFAAC22B-15AE-4281-8AD5-7AB7DEF4899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3B20E9E0-5C7B-46C9-9416-78A43941A268}" type="pres">
      <dgm:prSet presAssocID="{CFAAC22B-15AE-4281-8AD5-7AB7DEF48997}" presName="spaceRect" presStyleCnt="0"/>
      <dgm:spPr/>
    </dgm:pt>
    <dgm:pt modelId="{75D860CA-9373-46C1-9C56-87CCE1040000}" type="pres">
      <dgm:prSet presAssocID="{CFAAC22B-15AE-4281-8AD5-7AB7DEF48997}" presName="parTx" presStyleLbl="revTx" presStyleIdx="1" presStyleCnt="2">
        <dgm:presLayoutVars>
          <dgm:chMax val="0"/>
          <dgm:chPref val="0"/>
        </dgm:presLayoutVars>
      </dgm:prSet>
      <dgm:spPr/>
    </dgm:pt>
  </dgm:ptLst>
  <dgm:cxnLst>
    <dgm:cxn modelId="{E4892B0B-A6C2-4D03-B695-C38FBD331A2C}" type="presOf" srcId="{CFAAC22B-15AE-4281-8AD5-7AB7DEF48997}" destId="{75D860CA-9373-46C1-9C56-87CCE1040000}" srcOrd="0" destOrd="0" presId="urn:microsoft.com/office/officeart/2018/2/layout/IconVerticalSolidList"/>
    <dgm:cxn modelId="{36063E28-F0BB-4C7C-9ADD-CC818463B9C0}" srcId="{4B3BD7BC-D481-4784-9ABE-3A18BA828E5B}" destId="{CFAAC22B-15AE-4281-8AD5-7AB7DEF48997}" srcOrd="1" destOrd="0" parTransId="{2A6E82BA-6FDF-4385-B41A-5F7924E472D0}" sibTransId="{0EF2BD9B-EB3C-4257-8056-5CE52157FC0E}"/>
    <dgm:cxn modelId="{B0749746-8AD2-4038-9E4A-25D255DF6C17}" type="presOf" srcId="{BC87A2BF-A427-4427-A4E1-44014B1BE0BB}" destId="{A991B083-CE3C-405D-BE6E-F014DBB50C26}" srcOrd="0" destOrd="0" presId="urn:microsoft.com/office/officeart/2018/2/layout/IconVerticalSolidList"/>
    <dgm:cxn modelId="{71A13E94-1315-474D-BDF7-F12480587245}" srcId="{4B3BD7BC-D481-4784-9ABE-3A18BA828E5B}" destId="{BC87A2BF-A427-4427-A4E1-44014B1BE0BB}" srcOrd="0" destOrd="0" parTransId="{73ADC2AD-97EC-49EE-823B-56484BF621C2}" sibTransId="{B05B79B9-CDE5-4CFE-9205-A8AE37C9FB45}"/>
    <dgm:cxn modelId="{8944A2DF-1060-4E1A-B936-31CFC1E12B0E}" type="presOf" srcId="{4B3BD7BC-D481-4784-9ABE-3A18BA828E5B}" destId="{4CC523E7-39AF-4584-8B64-578BB037B6B8}" srcOrd="0" destOrd="0" presId="urn:microsoft.com/office/officeart/2018/2/layout/IconVerticalSolidList"/>
    <dgm:cxn modelId="{F46D6B4F-2F3F-4610-824E-10C1E7CEC50E}" type="presParOf" srcId="{4CC523E7-39AF-4584-8B64-578BB037B6B8}" destId="{6C1E9DF3-ECC6-4950-BE92-BD4C7D8BB58E}" srcOrd="0" destOrd="0" presId="urn:microsoft.com/office/officeart/2018/2/layout/IconVerticalSolidList"/>
    <dgm:cxn modelId="{8C5C3465-E9A0-4035-A6C0-E19F643D1C92}" type="presParOf" srcId="{6C1E9DF3-ECC6-4950-BE92-BD4C7D8BB58E}" destId="{63C4C453-FD4B-4298-B0FD-870061E7C77E}" srcOrd="0" destOrd="0" presId="urn:microsoft.com/office/officeart/2018/2/layout/IconVerticalSolidList"/>
    <dgm:cxn modelId="{A4E508FD-8EAA-45CA-9265-736439DFBA57}" type="presParOf" srcId="{6C1E9DF3-ECC6-4950-BE92-BD4C7D8BB58E}" destId="{86BFA249-4A92-401C-803D-1FA08F491617}" srcOrd="1" destOrd="0" presId="urn:microsoft.com/office/officeart/2018/2/layout/IconVerticalSolidList"/>
    <dgm:cxn modelId="{42C96F04-F35D-4930-B7CC-97B29FADF4FE}" type="presParOf" srcId="{6C1E9DF3-ECC6-4950-BE92-BD4C7D8BB58E}" destId="{E5BCAD75-41F2-476C-8D6D-684E05660212}" srcOrd="2" destOrd="0" presId="urn:microsoft.com/office/officeart/2018/2/layout/IconVerticalSolidList"/>
    <dgm:cxn modelId="{9F3A67A0-F8DB-4EEA-A259-46952B002A52}" type="presParOf" srcId="{6C1E9DF3-ECC6-4950-BE92-BD4C7D8BB58E}" destId="{A991B083-CE3C-405D-BE6E-F014DBB50C26}" srcOrd="3" destOrd="0" presId="urn:microsoft.com/office/officeart/2018/2/layout/IconVerticalSolidList"/>
    <dgm:cxn modelId="{56905086-6A54-4331-9D4E-606A4DF5E34E}" type="presParOf" srcId="{4CC523E7-39AF-4584-8B64-578BB037B6B8}" destId="{9F029216-8DFB-484A-97DB-A550BE4828A0}" srcOrd="1" destOrd="0" presId="urn:microsoft.com/office/officeart/2018/2/layout/IconVerticalSolidList"/>
    <dgm:cxn modelId="{A625ED60-8A8A-4D41-B990-1C78980D3653}" type="presParOf" srcId="{4CC523E7-39AF-4584-8B64-578BB037B6B8}" destId="{918F04D4-2D88-4BBC-9401-D1A0270A7F61}" srcOrd="2" destOrd="0" presId="urn:microsoft.com/office/officeart/2018/2/layout/IconVerticalSolidList"/>
    <dgm:cxn modelId="{5F27E66D-6681-452E-9B69-E256DE56BE40}" type="presParOf" srcId="{918F04D4-2D88-4BBC-9401-D1A0270A7F61}" destId="{336004E3-AA46-4BF0-836A-8FB2E55DCF2D}" srcOrd="0" destOrd="0" presId="urn:microsoft.com/office/officeart/2018/2/layout/IconVerticalSolidList"/>
    <dgm:cxn modelId="{C3550521-DA6D-4246-B7B7-BCABD8B9C75E}" type="presParOf" srcId="{918F04D4-2D88-4BBC-9401-D1A0270A7F61}" destId="{B8E7AEC6-74B4-4170-8CED-38D00E1CD8B2}" srcOrd="1" destOrd="0" presId="urn:microsoft.com/office/officeart/2018/2/layout/IconVerticalSolidList"/>
    <dgm:cxn modelId="{6D03A674-402C-4E1F-B085-9A5D6930E218}" type="presParOf" srcId="{918F04D4-2D88-4BBC-9401-D1A0270A7F61}" destId="{3B20E9E0-5C7B-46C9-9416-78A43941A268}" srcOrd="2" destOrd="0" presId="urn:microsoft.com/office/officeart/2018/2/layout/IconVerticalSolidList"/>
    <dgm:cxn modelId="{E0E1A192-63CA-49B8-8D67-01E24853EAD0}" type="presParOf" srcId="{918F04D4-2D88-4BBC-9401-D1A0270A7F61}" destId="{75D860CA-9373-46C1-9C56-87CCE104000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E984E3-D498-4820-97C9-3302C63C8F4D}" type="doc">
      <dgm:prSet loTypeId="urn:microsoft.com/office/officeart/2016/7/layout/RepeatingBendingProcessNew" loCatId="process" qsTypeId="urn:microsoft.com/office/officeart/2005/8/quickstyle/simple5" qsCatId="simple" csTypeId="urn:microsoft.com/office/officeart/2005/8/colors/colorful2" csCatId="colorful" phldr="1"/>
      <dgm:spPr/>
      <dgm:t>
        <a:bodyPr/>
        <a:lstStyle/>
        <a:p>
          <a:endParaRPr lang="en-US"/>
        </a:p>
      </dgm:t>
    </dgm:pt>
    <dgm:pt modelId="{A0B41CFD-DA74-45F4-B950-43A0DCAFC5EE}">
      <dgm:prSet/>
      <dgm:spPr/>
      <dgm:t>
        <a:bodyPr/>
        <a:lstStyle/>
        <a:p>
          <a:r>
            <a:rPr lang="fr-FR" b="1" i="0" baseline="0" dirty="0"/>
            <a:t>Uniformiser le format de date et d'heure : </a:t>
          </a:r>
          <a:r>
            <a:rPr lang="nl-NL" b="0" i="0" baseline="0" dirty="0"/>
            <a:t>formater en "jj/mm/aaaa hh:mm:ss".</a:t>
          </a:r>
          <a:endParaRPr lang="en-US" dirty="0"/>
        </a:p>
      </dgm:t>
    </dgm:pt>
    <dgm:pt modelId="{F981B8D1-1578-479A-9D13-E6F37F9B7ED1}" type="parTrans" cxnId="{9079EA2C-C767-4F24-8A67-A1D6C348949D}">
      <dgm:prSet/>
      <dgm:spPr/>
      <dgm:t>
        <a:bodyPr/>
        <a:lstStyle/>
        <a:p>
          <a:endParaRPr lang="en-US"/>
        </a:p>
      </dgm:t>
    </dgm:pt>
    <dgm:pt modelId="{1BBF764E-FC7A-429F-ABB0-4C26C7DD26E4}" type="sibTrans" cxnId="{9079EA2C-C767-4F24-8A67-A1D6C348949D}">
      <dgm:prSet/>
      <dgm:spPr/>
      <dgm:t>
        <a:bodyPr/>
        <a:lstStyle/>
        <a:p>
          <a:endParaRPr lang="en-US"/>
        </a:p>
      </dgm:t>
    </dgm:pt>
    <dgm:pt modelId="{3EB0553B-1706-4269-9B95-290F01361444}">
      <dgm:prSet/>
      <dgm:spPr/>
      <dgm:t>
        <a:bodyPr/>
        <a:lstStyle/>
        <a:p>
          <a:r>
            <a:rPr lang="fr-FR" b="1" i="0" baseline="0" dirty="0"/>
            <a:t>Supprimer les virgules dans les nombres </a:t>
          </a:r>
          <a:endParaRPr lang="en-US" dirty="0"/>
        </a:p>
      </dgm:t>
    </dgm:pt>
    <dgm:pt modelId="{C7C6FEFE-1928-4B33-8CBE-47FA394C510B}" type="parTrans" cxnId="{E74A6F48-A82A-4EAF-92A7-85FAE838DD6C}">
      <dgm:prSet/>
      <dgm:spPr/>
      <dgm:t>
        <a:bodyPr/>
        <a:lstStyle/>
        <a:p>
          <a:endParaRPr lang="en-US"/>
        </a:p>
      </dgm:t>
    </dgm:pt>
    <dgm:pt modelId="{A6133340-1C9F-44AF-BF17-9EA9E17DAC97}" type="sibTrans" cxnId="{E74A6F48-A82A-4EAF-92A7-85FAE838DD6C}">
      <dgm:prSet/>
      <dgm:spPr/>
      <dgm:t>
        <a:bodyPr/>
        <a:lstStyle/>
        <a:p>
          <a:endParaRPr lang="en-US"/>
        </a:p>
      </dgm:t>
    </dgm:pt>
    <dgm:pt modelId="{4BA8DBDB-731E-41FB-8B5B-C0DF8A4A918E}">
      <dgm:prSet/>
      <dgm:spPr/>
      <dgm:t>
        <a:bodyPr/>
        <a:lstStyle/>
        <a:p>
          <a:r>
            <a:rPr lang="fr-FR" b="1" i="0" baseline="0" dirty="0"/>
            <a:t>Corriger les valeurs aberrantes : </a:t>
          </a:r>
          <a:r>
            <a:rPr lang="fr-FR" b="0" i="0" baseline="0" dirty="0"/>
            <a:t>Parcourir les données et identifier les valeurs aberrantes. Dans la colonne "WSgust", il y a des valeurs anormalement élevées qui pourraient être des erreurs. </a:t>
          </a:r>
          <a:endParaRPr lang="en-US" dirty="0"/>
        </a:p>
      </dgm:t>
    </dgm:pt>
    <dgm:pt modelId="{FF86A94A-B07A-4CDE-BBDA-472A92AB92B4}" type="parTrans" cxnId="{6E2B2EE7-B72F-4DB1-A8E6-DEB2FCA7717F}">
      <dgm:prSet/>
      <dgm:spPr/>
      <dgm:t>
        <a:bodyPr/>
        <a:lstStyle/>
        <a:p>
          <a:endParaRPr lang="en-US"/>
        </a:p>
      </dgm:t>
    </dgm:pt>
    <dgm:pt modelId="{500E483A-6770-4210-99A4-4C6B9CE35557}" type="sibTrans" cxnId="{6E2B2EE7-B72F-4DB1-A8E6-DEB2FCA7717F}">
      <dgm:prSet/>
      <dgm:spPr/>
      <dgm:t>
        <a:bodyPr/>
        <a:lstStyle/>
        <a:p>
          <a:endParaRPr lang="en-US"/>
        </a:p>
      </dgm:t>
    </dgm:pt>
    <dgm:pt modelId="{82A55C65-EDB7-4008-B4F5-78A950EB6161}">
      <dgm:prSet/>
      <dgm:spPr/>
      <dgm:t>
        <a:bodyPr/>
        <a:lstStyle/>
        <a:p>
          <a:r>
            <a:rPr lang="fr-FR" b="1" i="0" baseline="0" dirty="0"/>
            <a:t>Supprimer les espaces dans les valeurs numériques </a:t>
          </a:r>
          <a:endParaRPr lang="en-US" dirty="0"/>
        </a:p>
      </dgm:t>
    </dgm:pt>
    <dgm:pt modelId="{496A5B90-1DED-4392-BAEB-F3F38D8027C1}" type="parTrans" cxnId="{C9B1251F-FA7C-473C-93C7-9C9681F8C18B}">
      <dgm:prSet/>
      <dgm:spPr/>
      <dgm:t>
        <a:bodyPr/>
        <a:lstStyle/>
        <a:p>
          <a:endParaRPr lang="en-US"/>
        </a:p>
      </dgm:t>
    </dgm:pt>
    <dgm:pt modelId="{E4EF35E2-5F7D-4564-A953-B3CACB19F328}" type="sibTrans" cxnId="{C9B1251F-FA7C-473C-93C7-9C9681F8C18B}">
      <dgm:prSet/>
      <dgm:spPr/>
      <dgm:t>
        <a:bodyPr/>
        <a:lstStyle/>
        <a:p>
          <a:endParaRPr lang="en-US"/>
        </a:p>
      </dgm:t>
    </dgm:pt>
    <dgm:pt modelId="{0B2F77BC-8DBE-4081-932A-159B1C34A6B6}">
      <dgm:prSet/>
      <dgm:spPr/>
      <dgm:t>
        <a:bodyPr/>
        <a:lstStyle/>
        <a:p>
          <a:r>
            <a:rPr lang="fr-FR" b="1" i="0" baseline="0" dirty="0"/>
            <a:t>Supprimer les colonnes moins pertinents</a:t>
          </a:r>
          <a:endParaRPr lang="en-US" dirty="0"/>
        </a:p>
      </dgm:t>
    </dgm:pt>
    <dgm:pt modelId="{4AE4C7B0-4238-427B-913C-00E083404E46}" type="parTrans" cxnId="{BB27A9B7-761D-4113-BC01-B091156C8711}">
      <dgm:prSet/>
      <dgm:spPr/>
      <dgm:t>
        <a:bodyPr/>
        <a:lstStyle/>
        <a:p>
          <a:endParaRPr lang="en-US"/>
        </a:p>
      </dgm:t>
    </dgm:pt>
    <dgm:pt modelId="{91C87351-3817-4F0F-9764-ABE7D970D079}" type="sibTrans" cxnId="{BB27A9B7-761D-4113-BC01-B091156C8711}">
      <dgm:prSet/>
      <dgm:spPr/>
      <dgm:t>
        <a:bodyPr/>
        <a:lstStyle/>
        <a:p>
          <a:endParaRPr lang="en-US"/>
        </a:p>
      </dgm:t>
    </dgm:pt>
    <dgm:pt modelId="{48AFA7CF-C3D8-40B5-95B5-91980D85AC84}">
      <dgm:prSet/>
      <dgm:spPr/>
      <dgm:t>
        <a:bodyPr/>
        <a:lstStyle/>
        <a:p>
          <a:r>
            <a:rPr lang="en-US" b="1" i="0" kern="1200" baseline="0">
              <a:latin typeface="Century Schoolbook" panose="02040604050505020304"/>
              <a:ea typeface="+mn-ea"/>
              <a:cs typeface="+mn-cs"/>
            </a:rPr>
            <a:t>Changer les types de données</a:t>
          </a:r>
        </a:p>
      </dgm:t>
    </dgm:pt>
    <dgm:pt modelId="{DF23C684-1400-4EF6-BD2C-D2385E21900E}" type="parTrans" cxnId="{B436F176-C0C4-4D18-BB60-AEEDBC18BB21}">
      <dgm:prSet/>
      <dgm:spPr/>
      <dgm:t>
        <a:bodyPr/>
        <a:lstStyle/>
        <a:p>
          <a:endParaRPr lang="fr-FR"/>
        </a:p>
      </dgm:t>
    </dgm:pt>
    <dgm:pt modelId="{6543B4AA-A50C-4C03-9DC2-4682D29FBBE1}" type="sibTrans" cxnId="{B436F176-C0C4-4D18-BB60-AEEDBC18BB21}">
      <dgm:prSet/>
      <dgm:spPr/>
      <dgm:t>
        <a:bodyPr/>
        <a:lstStyle/>
        <a:p>
          <a:endParaRPr lang="fr-FR"/>
        </a:p>
      </dgm:t>
    </dgm:pt>
    <dgm:pt modelId="{AEDB3AE7-1D0C-4699-85B0-42C5528A33A8}" type="pres">
      <dgm:prSet presAssocID="{1AE984E3-D498-4820-97C9-3302C63C8F4D}" presName="Name0" presStyleCnt="0">
        <dgm:presLayoutVars>
          <dgm:dir/>
          <dgm:resizeHandles val="exact"/>
        </dgm:presLayoutVars>
      </dgm:prSet>
      <dgm:spPr/>
    </dgm:pt>
    <dgm:pt modelId="{2A3CB0AF-F75F-4FE2-9807-939DCD0BDDBB}" type="pres">
      <dgm:prSet presAssocID="{A0B41CFD-DA74-45F4-B950-43A0DCAFC5EE}" presName="node" presStyleLbl="node1" presStyleIdx="0" presStyleCnt="6" custScaleX="114796" custScaleY="150034" custLinFactNeighborX="-18572" custLinFactNeighborY="-84">
        <dgm:presLayoutVars>
          <dgm:bulletEnabled val="1"/>
        </dgm:presLayoutVars>
      </dgm:prSet>
      <dgm:spPr/>
    </dgm:pt>
    <dgm:pt modelId="{CD54A038-6722-4EB5-A600-40C944B53096}" type="pres">
      <dgm:prSet presAssocID="{1BBF764E-FC7A-429F-ABB0-4C26C7DD26E4}" presName="sibTrans" presStyleLbl="sibTrans1D1" presStyleIdx="0" presStyleCnt="5"/>
      <dgm:spPr/>
    </dgm:pt>
    <dgm:pt modelId="{5834AA6D-D19F-4512-9884-844E91D65425}" type="pres">
      <dgm:prSet presAssocID="{1BBF764E-FC7A-429F-ABB0-4C26C7DD26E4}" presName="connectorText" presStyleLbl="sibTrans1D1" presStyleIdx="0" presStyleCnt="5"/>
      <dgm:spPr/>
    </dgm:pt>
    <dgm:pt modelId="{0B9842B7-0A2E-4D6E-866F-0DFA52F851A6}" type="pres">
      <dgm:prSet presAssocID="{3EB0553B-1706-4269-9B95-290F01361444}" presName="node" presStyleLbl="node1" presStyleIdx="1" presStyleCnt="6" custLinFactNeighborX="32501">
        <dgm:presLayoutVars>
          <dgm:bulletEnabled val="1"/>
        </dgm:presLayoutVars>
      </dgm:prSet>
      <dgm:spPr/>
    </dgm:pt>
    <dgm:pt modelId="{203F18BB-3FF3-40BF-B94E-CA4818B1E894}" type="pres">
      <dgm:prSet presAssocID="{A6133340-1C9F-44AF-BF17-9EA9E17DAC97}" presName="sibTrans" presStyleLbl="sibTrans1D1" presStyleIdx="1" presStyleCnt="5"/>
      <dgm:spPr/>
    </dgm:pt>
    <dgm:pt modelId="{E5834784-9488-4903-AC10-25D554C829A8}" type="pres">
      <dgm:prSet presAssocID="{A6133340-1C9F-44AF-BF17-9EA9E17DAC97}" presName="connectorText" presStyleLbl="sibTrans1D1" presStyleIdx="1" presStyleCnt="5"/>
      <dgm:spPr/>
    </dgm:pt>
    <dgm:pt modelId="{A8EF65F8-E2E3-4F61-9711-921AA47E5767}" type="pres">
      <dgm:prSet presAssocID="{4BA8DBDB-731E-41FB-8B5B-C0DF8A4A918E}" presName="node" presStyleLbl="node1" presStyleIdx="2" presStyleCnt="6" custScaleX="164936" custScaleY="193939">
        <dgm:presLayoutVars>
          <dgm:bulletEnabled val="1"/>
        </dgm:presLayoutVars>
      </dgm:prSet>
      <dgm:spPr/>
    </dgm:pt>
    <dgm:pt modelId="{CA3991E4-6576-4DCB-9812-0F588AED70C3}" type="pres">
      <dgm:prSet presAssocID="{500E483A-6770-4210-99A4-4C6B9CE35557}" presName="sibTrans" presStyleLbl="sibTrans1D1" presStyleIdx="2" presStyleCnt="5"/>
      <dgm:spPr/>
    </dgm:pt>
    <dgm:pt modelId="{E6679EC4-C8B4-4045-A611-CF0D56953A61}" type="pres">
      <dgm:prSet presAssocID="{500E483A-6770-4210-99A4-4C6B9CE35557}" presName="connectorText" presStyleLbl="sibTrans1D1" presStyleIdx="2" presStyleCnt="5"/>
      <dgm:spPr/>
    </dgm:pt>
    <dgm:pt modelId="{6E40B6B9-B930-4BDD-8C19-93E84B1AB94F}" type="pres">
      <dgm:prSet presAssocID="{82A55C65-EDB7-4008-B4F5-78A950EB6161}" presName="node" presStyleLbl="node1" presStyleIdx="3" presStyleCnt="6">
        <dgm:presLayoutVars>
          <dgm:bulletEnabled val="1"/>
        </dgm:presLayoutVars>
      </dgm:prSet>
      <dgm:spPr/>
    </dgm:pt>
    <dgm:pt modelId="{D4A6C68F-7D90-49BB-838B-A92E3849D58A}" type="pres">
      <dgm:prSet presAssocID="{E4EF35E2-5F7D-4564-A953-B3CACB19F328}" presName="sibTrans" presStyleLbl="sibTrans1D1" presStyleIdx="3" presStyleCnt="5"/>
      <dgm:spPr/>
    </dgm:pt>
    <dgm:pt modelId="{783900A6-D215-4DE7-98B8-56CB240D3B91}" type="pres">
      <dgm:prSet presAssocID="{E4EF35E2-5F7D-4564-A953-B3CACB19F328}" presName="connectorText" presStyleLbl="sibTrans1D1" presStyleIdx="3" presStyleCnt="5"/>
      <dgm:spPr/>
    </dgm:pt>
    <dgm:pt modelId="{CDF2C5AE-E040-49DC-8FC6-49AF57CDA68F}" type="pres">
      <dgm:prSet presAssocID="{0B2F77BC-8DBE-4081-932A-159B1C34A6B6}" presName="node" presStyleLbl="node1" presStyleIdx="4" presStyleCnt="6">
        <dgm:presLayoutVars>
          <dgm:bulletEnabled val="1"/>
        </dgm:presLayoutVars>
      </dgm:prSet>
      <dgm:spPr/>
    </dgm:pt>
    <dgm:pt modelId="{CF1C848D-7A1A-4FFA-9B41-8BD23CD3EB8A}" type="pres">
      <dgm:prSet presAssocID="{91C87351-3817-4F0F-9764-ABE7D970D079}" presName="sibTrans" presStyleLbl="sibTrans1D1" presStyleIdx="4" presStyleCnt="5"/>
      <dgm:spPr/>
    </dgm:pt>
    <dgm:pt modelId="{0843E246-D7D7-48AE-AC02-6C8DB83A13BA}" type="pres">
      <dgm:prSet presAssocID="{91C87351-3817-4F0F-9764-ABE7D970D079}" presName="connectorText" presStyleLbl="sibTrans1D1" presStyleIdx="4" presStyleCnt="5"/>
      <dgm:spPr/>
    </dgm:pt>
    <dgm:pt modelId="{9E81B8EA-85A2-488D-94F8-E05B1EAE1B5E}" type="pres">
      <dgm:prSet presAssocID="{48AFA7CF-C3D8-40B5-95B5-91980D85AC84}" presName="node" presStyleLbl="node1" presStyleIdx="5" presStyleCnt="6">
        <dgm:presLayoutVars>
          <dgm:bulletEnabled val="1"/>
        </dgm:presLayoutVars>
      </dgm:prSet>
      <dgm:spPr/>
    </dgm:pt>
  </dgm:ptLst>
  <dgm:cxnLst>
    <dgm:cxn modelId="{5F52FF0A-81CB-4C2C-8C22-3278B073E79E}" type="presOf" srcId="{82A55C65-EDB7-4008-B4F5-78A950EB6161}" destId="{6E40B6B9-B930-4BDD-8C19-93E84B1AB94F}" srcOrd="0" destOrd="0" presId="urn:microsoft.com/office/officeart/2016/7/layout/RepeatingBendingProcessNew"/>
    <dgm:cxn modelId="{6B48B113-9D2E-4403-8BB9-8A00F7BCC262}" type="presOf" srcId="{91C87351-3817-4F0F-9764-ABE7D970D079}" destId="{CF1C848D-7A1A-4FFA-9B41-8BD23CD3EB8A}" srcOrd="0" destOrd="0" presId="urn:microsoft.com/office/officeart/2016/7/layout/RepeatingBendingProcessNew"/>
    <dgm:cxn modelId="{D67C3414-5906-4DB6-B01A-2F14BA2D85EA}" type="presOf" srcId="{A0B41CFD-DA74-45F4-B950-43A0DCAFC5EE}" destId="{2A3CB0AF-F75F-4FE2-9807-939DCD0BDDBB}" srcOrd="0" destOrd="0" presId="urn:microsoft.com/office/officeart/2016/7/layout/RepeatingBendingProcessNew"/>
    <dgm:cxn modelId="{E9146C1E-814D-44AD-87D7-38A8E70E504A}" type="presOf" srcId="{E4EF35E2-5F7D-4564-A953-B3CACB19F328}" destId="{783900A6-D215-4DE7-98B8-56CB240D3B91}" srcOrd="1" destOrd="0" presId="urn:microsoft.com/office/officeart/2016/7/layout/RepeatingBendingProcessNew"/>
    <dgm:cxn modelId="{C9B1251F-FA7C-473C-93C7-9C9681F8C18B}" srcId="{1AE984E3-D498-4820-97C9-3302C63C8F4D}" destId="{82A55C65-EDB7-4008-B4F5-78A950EB6161}" srcOrd="3" destOrd="0" parTransId="{496A5B90-1DED-4392-BAEB-F3F38D8027C1}" sibTransId="{E4EF35E2-5F7D-4564-A953-B3CACB19F328}"/>
    <dgm:cxn modelId="{9079EA2C-C767-4F24-8A67-A1D6C348949D}" srcId="{1AE984E3-D498-4820-97C9-3302C63C8F4D}" destId="{A0B41CFD-DA74-45F4-B950-43A0DCAFC5EE}" srcOrd="0" destOrd="0" parTransId="{F981B8D1-1578-479A-9D13-E6F37F9B7ED1}" sibTransId="{1BBF764E-FC7A-429F-ABB0-4C26C7DD26E4}"/>
    <dgm:cxn modelId="{5EA0F03B-F038-40A1-B0A9-9BD033FDBFF9}" type="presOf" srcId="{E4EF35E2-5F7D-4564-A953-B3CACB19F328}" destId="{D4A6C68F-7D90-49BB-838B-A92E3849D58A}" srcOrd="0" destOrd="0" presId="urn:microsoft.com/office/officeart/2016/7/layout/RepeatingBendingProcessNew"/>
    <dgm:cxn modelId="{08CBA75F-B513-43CD-B6A5-AF1CE2E915E1}" type="presOf" srcId="{4BA8DBDB-731E-41FB-8B5B-C0DF8A4A918E}" destId="{A8EF65F8-E2E3-4F61-9711-921AA47E5767}" srcOrd="0" destOrd="0" presId="urn:microsoft.com/office/officeart/2016/7/layout/RepeatingBendingProcessNew"/>
    <dgm:cxn modelId="{E74A6F48-A82A-4EAF-92A7-85FAE838DD6C}" srcId="{1AE984E3-D498-4820-97C9-3302C63C8F4D}" destId="{3EB0553B-1706-4269-9B95-290F01361444}" srcOrd="1" destOrd="0" parTransId="{C7C6FEFE-1928-4B33-8CBE-47FA394C510B}" sibTransId="{A6133340-1C9F-44AF-BF17-9EA9E17DAC97}"/>
    <dgm:cxn modelId="{EE224050-5B2E-42BE-95CB-CEEB94DB0EA6}" type="presOf" srcId="{1BBF764E-FC7A-429F-ABB0-4C26C7DD26E4}" destId="{CD54A038-6722-4EB5-A600-40C944B53096}" srcOrd="0" destOrd="0" presId="urn:microsoft.com/office/officeart/2016/7/layout/RepeatingBendingProcessNew"/>
    <dgm:cxn modelId="{B436F176-C0C4-4D18-BB60-AEEDBC18BB21}" srcId="{1AE984E3-D498-4820-97C9-3302C63C8F4D}" destId="{48AFA7CF-C3D8-40B5-95B5-91980D85AC84}" srcOrd="5" destOrd="0" parTransId="{DF23C684-1400-4EF6-BD2C-D2385E21900E}" sibTransId="{6543B4AA-A50C-4C03-9DC2-4682D29FBBE1}"/>
    <dgm:cxn modelId="{595361A6-B8E3-415E-972F-FB62EF197EF4}" type="presOf" srcId="{91C87351-3817-4F0F-9764-ABE7D970D079}" destId="{0843E246-D7D7-48AE-AC02-6C8DB83A13BA}" srcOrd="1" destOrd="0" presId="urn:microsoft.com/office/officeart/2016/7/layout/RepeatingBendingProcessNew"/>
    <dgm:cxn modelId="{B9FC80A7-BE5B-4074-BF03-48A29219EBF5}" type="presOf" srcId="{3EB0553B-1706-4269-9B95-290F01361444}" destId="{0B9842B7-0A2E-4D6E-866F-0DFA52F851A6}" srcOrd="0" destOrd="0" presId="urn:microsoft.com/office/officeart/2016/7/layout/RepeatingBendingProcessNew"/>
    <dgm:cxn modelId="{BB27A9B7-761D-4113-BC01-B091156C8711}" srcId="{1AE984E3-D498-4820-97C9-3302C63C8F4D}" destId="{0B2F77BC-8DBE-4081-932A-159B1C34A6B6}" srcOrd="4" destOrd="0" parTransId="{4AE4C7B0-4238-427B-913C-00E083404E46}" sibTransId="{91C87351-3817-4F0F-9764-ABE7D970D079}"/>
    <dgm:cxn modelId="{BF4880C2-3D6C-47DA-9696-D0063C205DF3}" type="presOf" srcId="{A6133340-1C9F-44AF-BF17-9EA9E17DAC97}" destId="{203F18BB-3FF3-40BF-B94E-CA4818B1E894}" srcOrd="0" destOrd="0" presId="urn:microsoft.com/office/officeart/2016/7/layout/RepeatingBendingProcessNew"/>
    <dgm:cxn modelId="{83AC68C3-6F11-469D-8F7C-91927DAFC200}" type="presOf" srcId="{1BBF764E-FC7A-429F-ABB0-4C26C7DD26E4}" destId="{5834AA6D-D19F-4512-9884-844E91D65425}" srcOrd="1" destOrd="0" presId="urn:microsoft.com/office/officeart/2016/7/layout/RepeatingBendingProcessNew"/>
    <dgm:cxn modelId="{A089D1DA-F82D-4237-85A8-172BB5CF4FB4}" type="presOf" srcId="{0B2F77BC-8DBE-4081-932A-159B1C34A6B6}" destId="{CDF2C5AE-E040-49DC-8FC6-49AF57CDA68F}" srcOrd="0" destOrd="0" presId="urn:microsoft.com/office/officeart/2016/7/layout/RepeatingBendingProcessNew"/>
    <dgm:cxn modelId="{6F033ADD-07E6-4F78-85F2-96BBA9747670}" type="presOf" srcId="{500E483A-6770-4210-99A4-4C6B9CE35557}" destId="{E6679EC4-C8B4-4045-A611-CF0D56953A61}" srcOrd="1" destOrd="0" presId="urn:microsoft.com/office/officeart/2016/7/layout/RepeatingBendingProcessNew"/>
    <dgm:cxn modelId="{6E2B2EE7-B72F-4DB1-A8E6-DEB2FCA7717F}" srcId="{1AE984E3-D498-4820-97C9-3302C63C8F4D}" destId="{4BA8DBDB-731E-41FB-8B5B-C0DF8A4A918E}" srcOrd="2" destOrd="0" parTransId="{FF86A94A-B07A-4CDE-BBDA-472A92AB92B4}" sibTransId="{500E483A-6770-4210-99A4-4C6B9CE35557}"/>
    <dgm:cxn modelId="{2CDCC3FC-E848-43BE-A53E-A9A6B1A308D2}" type="presOf" srcId="{500E483A-6770-4210-99A4-4C6B9CE35557}" destId="{CA3991E4-6576-4DCB-9812-0F588AED70C3}" srcOrd="0" destOrd="0" presId="urn:microsoft.com/office/officeart/2016/7/layout/RepeatingBendingProcessNew"/>
    <dgm:cxn modelId="{1BE719FD-5F6C-48E5-A8FD-7D92F1ED1EBB}" type="presOf" srcId="{A6133340-1C9F-44AF-BF17-9EA9E17DAC97}" destId="{E5834784-9488-4903-AC10-25D554C829A8}" srcOrd="1" destOrd="0" presId="urn:microsoft.com/office/officeart/2016/7/layout/RepeatingBendingProcessNew"/>
    <dgm:cxn modelId="{B91AD2FD-944E-40A9-BB10-A61361B41EA2}" type="presOf" srcId="{1AE984E3-D498-4820-97C9-3302C63C8F4D}" destId="{AEDB3AE7-1D0C-4699-85B0-42C5528A33A8}" srcOrd="0" destOrd="0" presId="urn:microsoft.com/office/officeart/2016/7/layout/RepeatingBendingProcessNew"/>
    <dgm:cxn modelId="{47DF1CFE-CC72-4ECB-B30A-2E5D4C607B30}" type="presOf" srcId="{48AFA7CF-C3D8-40B5-95B5-91980D85AC84}" destId="{9E81B8EA-85A2-488D-94F8-E05B1EAE1B5E}" srcOrd="0" destOrd="0" presId="urn:microsoft.com/office/officeart/2016/7/layout/RepeatingBendingProcessNew"/>
    <dgm:cxn modelId="{641F1750-8082-4EC8-8723-1586E35F429B}" type="presParOf" srcId="{AEDB3AE7-1D0C-4699-85B0-42C5528A33A8}" destId="{2A3CB0AF-F75F-4FE2-9807-939DCD0BDDBB}" srcOrd="0" destOrd="0" presId="urn:microsoft.com/office/officeart/2016/7/layout/RepeatingBendingProcessNew"/>
    <dgm:cxn modelId="{DD3064D0-D2B4-4B2D-9975-288EB57EB030}" type="presParOf" srcId="{AEDB3AE7-1D0C-4699-85B0-42C5528A33A8}" destId="{CD54A038-6722-4EB5-A600-40C944B53096}" srcOrd="1" destOrd="0" presId="urn:microsoft.com/office/officeart/2016/7/layout/RepeatingBendingProcessNew"/>
    <dgm:cxn modelId="{5264AF1E-6BAC-47D1-8118-518DDD9F4850}" type="presParOf" srcId="{CD54A038-6722-4EB5-A600-40C944B53096}" destId="{5834AA6D-D19F-4512-9884-844E91D65425}" srcOrd="0" destOrd="0" presId="urn:microsoft.com/office/officeart/2016/7/layout/RepeatingBendingProcessNew"/>
    <dgm:cxn modelId="{02EC89FF-9986-4B58-A73A-5076865B61A8}" type="presParOf" srcId="{AEDB3AE7-1D0C-4699-85B0-42C5528A33A8}" destId="{0B9842B7-0A2E-4D6E-866F-0DFA52F851A6}" srcOrd="2" destOrd="0" presId="urn:microsoft.com/office/officeart/2016/7/layout/RepeatingBendingProcessNew"/>
    <dgm:cxn modelId="{4062B543-DF57-4B91-AB00-FED042A3FFC4}" type="presParOf" srcId="{AEDB3AE7-1D0C-4699-85B0-42C5528A33A8}" destId="{203F18BB-3FF3-40BF-B94E-CA4818B1E894}" srcOrd="3" destOrd="0" presId="urn:microsoft.com/office/officeart/2016/7/layout/RepeatingBendingProcessNew"/>
    <dgm:cxn modelId="{254C0808-E4FD-4CA8-9DB0-63F23C555D62}" type="presParOf" srcId="{203F18BB-3FF3-40BF-B94E-CA4818B1E894}" destId="{E5834784-9488-4903-AC10-25D554C829A8}" srcOrd="0" destOrd="0" presId="urn:microsoft.com/office/officeart/2016/7/layout/RepeatingBendingProcessNew"/>
    <dgm:cxn modelId="{174A57C3-91BA-44FB-AA5E-66D2AF33692A}" type="presParOf" srcId="{AEDB3AE7-1D0C-4699-85B0-42C5528A33A8}" destId="{A8EF65F8-E2E3-4F61-9711-921AA47E5767}" srcOrd="4" destOrd="0" presId="urn:microsoft.com/office/officeart/2016/7/layout/RepeatingBendingProcessNew"/>
    <dgm:cxn modelId="{3F55DE46-D82E-4304-AF5A-E568320C2C1B}" type="presParOf" srcId="{AEDB3AE7-1D0C-4699-85B0-42C5528A33A8}" destId="{CA3991E4-6576-4DCB-9812-0F588AED70C3}" srcOrd="5" destOrd="0" presId="urn:microsoft.com/office/officeart/2016/7/layout/RepeatingBendingProcessNew"/>
    <dgm:cxn modelId="{D274F033-C818-4204-B7DC-9546C8766A39}" type="presParOf" srcId="{CA3991E4-6576-4DCB-9812-0F588AED70C3}" destId="{E6679EC4-C8B4-4045-A611-CF0D56953A61}" srcOrd="0" destOrd="0" presId="urn:microsoft.com/office/officeart/2016/7/layout/RepeatingBendingProcessNew"/>
    <dgm:cxn modelId="{DCA4526D-E6BC-4ED5-92AB-DEAA32125506}" type="presParOf" srcId="{AEDB3AE7-1D0C-4699-85B0-42C5528A33A8}" destId="{6E40B6B9-B930-4BDD-8C19-93E84B1AB94F}" srcOrd="6" destOrd="0" presId="urn:microsoft.com/office/officeart/2016/7/layout/RepeatingBendingProcessNew"/>
    <dgm:cxn modelId="{FCE5CA08-7915-42EB-A346-FA33B93E81A0}" type="presParOf" srcId="{AEDB3AE7-1D0C-4699-85B0-42C5528A33A8}" destId="{D4A6C68F-7D90-49BB-838B-A92E3849D58A}" srcOrd="7" destOrd="0" presId="urn:microsoft.com/office/officeart/2016/7/layout/RepeatingBendingProcessNew"/>
    <dgm:cxn modelId="{A5925A60-5B84-48C4-A628-26CF3B1836A0}" type="presParOf" srcId="{D4A6C68F-7D90-49BB-838B-A92E3849D58A}" destId="{783900A6-D215-4DE7-98B8-56CB240D3B91}" srcOrd="0" destOrd="0" presId="urn:microsoft.com/office/officeart/2016/7/layout/RepeatingBendingProcessNew"/>
    <dgm:cxn modelId="{7DC0F038-FDA0-4AE3-884D-9B4D5DE30894}" type="presParOf" srcId="{AEDB3AE7-1D0C-4699-85B0-42C5528A33A8}" destId="{CDF2C5AE-E040-49DC-8FC6-49AF57CDA68F}" srcOrd="8" destOrd="0" presId="urn:microsoft.com/office/officeart/2016/7/layout/RepeatingBendingProcessNew"/>
    <dgm:cxn modelId="{37F7336D-16D7-46CA-BC13-1BABB74F4AD7}" type="presParOf" srcId="{AEDB3AE7-1D0C-4699-85B0-42C5528A33A8}" destId="{CF1C848D-7A1A-4FFA-9B41-8BD23CD3EB8A}" srcOrd="9" destOrd="0" presId="urn:microsoft.com/office/officeart/2016/7/layout/RepeatingBendingProcessNew"/>
    <dgm:cxn modelId="{C94A726C-40B2-4A3F-84C4-61257E9E828D}" type="presParOf" srcId="{CF1C848D-7A1A-4FFA-9B41-8BD23CD3EB8A}" destId="{0843E246-D7D7-48AE-AC02-6C8DB83A13BA}" srcOrd="0" destOrd="0" presId="urn:microsoft.com/office/officeart/2016/7/layout/RepeatingBendingProcessNew"/>
    <dgm:cxn modelId="{199ECC0A-75B8-4534-8645-9BEB9E60C578}" type="presParOf" srcId="{AEDB3AE7-1D0C-4699-85B0-42C5528A33A8}" destId="{9E81B8EA-85A2-488D-94F8-E05B1EAE1B5E}" srcOrd="10" destOrd="0" presId="urn:microsoft.com/office/officeart/2016/7/layout/RepeatingBendingProcessNew"/>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22CF2AA-D6EE-48F3-A2C6-4D5A4B35063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4C9D33E-13FA-4401-AA90-64A97B9554EC}">
      <dgm:prSet/>
      <dgm:spPr/>
      <dgm:t>
        <a:bodyPr/>
        <a:lstStyle/>
        <a:p>
          <a:r>
            <a:rPr lang="fr-FR"/>
            <a:t>Moyenne : </a:t>
          </a:r>
          <a:endParaRPr lang="en-US"/>
        </a:p>
      </dgm:t>
    </dgm:pt>
    <dgm:pt modelId="{802726E0-EE79-4DC4-B3DC-B888BA0B17B3}" type="parTrans" cxnId="{DDDEEC9E-DC98-4873-A7E5-D43B0C8E762E}">
      <dgm:prSet/>
      <dgm:spPr/>
      <dgm:t>
        <a:bodyPr/>
        <a:lstStyle/>
        <a:p>
          <a:endParaRPr lang="en-US"/>
        </a:p>
      </dgm:t>
    </dgm:pt>
    <dgm:pt modelId="{20DB25D2-A98B-4171-BC69-2D34A0F9332B}" type="sibTrans" cxnId="{DDDEEC9E-DC98-4873-A7E5-D43B0C8E762E}">
      <dgm:prSet/>
      <dgm:spPr/>
      <dgm:t>
        <a:bodyPr/>
        <a:lstStyle/>
        <a:p>
          <a:endParaRPr lang="en-US"/>
        </a:p>
      </dgm:t>
    </dgm:pt>
    <dgm:pt modelId="{1FE2E0A4-64FF-40DA-8F8E-4F4DBB5DB031}">
      <dgm:prSet/>
      <dgm:spPr/>
      <dgm:t>
        <a:bodyPr/>
        <a:lstStyle/>
        <a:p>
          <a:r>
            <a:rPr lang="fr-FR" dirty="0"/>
            <a:t>Énergie solaire disponible : 6008985,77</a:t>
          </a:r>
          <a:endParaRPr lang="en-US" dirty="0"/>
        </a:p>
      </dgm:t>
    </dgm:pt>
    <dgm:pt modelId="{535F7B88-7F78-45FF-96E7-E8E7CE7B15F0}" type="parTrans" cxnId="{5F5C82BF-3D5F-4B6A-804B-AE883BC41D60}">
      <dgm:prSet/>
      <dgm:spPr/>
      <dgm:t>
        <a:bodyPr/>
        <a:lstStyle/>
        <a:p>
          <a:endParaRPr lang="en-US"/>
        </a:p>
      </dgm:t>
    </dgm:pt>
    <dgm:pt modelId="{2A1070A3-244D-4058-8875-1D73CAB3015A}" type="sibTrans" cxnId="{5F5C82BF-3D5F-4B6A-804B-AE883BC41D60}">
      <dgm:prSet/>
      <dgm:spPr/>
      <dgm:t>
        <a:bodyPr/>
        <a:lstStyle/>
        <a:p>
          <a:endParaRPr lang="en-US"/>
        </a:p>
      </dgm:t>
    </dgm:pt>
    <dgm:pt modelId="{ED82DF82-C1FB-43B8-AC3A-7C72614B5A43}">
      <dgm:prSet/>
      <dgm:spPr/>
      <dgm:t>
        <a:bodyPr/>
        <a:lstStyle/>
        <a:p>
          <a:r>
            <a:rPr lang="fr-FR" dirty="0"/>
            <a:t>Énergie solaire générée : 12553810,09</a:t>
          </a:r>
          <a:br>
            <a:rPr lang="fr-FR" dirty="0"/>
          </a:br>
          <a:r>
            <a:rPr lang="fr-FR" dirty="0"/>
            <a:t>Moyenne barométrique : 994,19</a:t>
          </a:r>
          <a:endParaRPr lang="en-US" dirty="0"/>
        </a:p>
      </dgm:t>
    </dgm:pt>
    <dgm:pt modelId="{9A66A380-9A45-4DF8-9D35-F402833C8862}" type="parTrans" cxnId="{94999B24-217E-43F4-AAB0-D86039F58C6B}">
      <dgm:prSet/>
      <dgm:spPr/>
      <dgm:t>
        <a:bodyPr/>
        <a:lstStyle/>
        <a:p>
          <a:endParaRPr lang="en-US"/>
        </a:p>
      </dgm:t>
    </dgm:pt>
    <dgm:pt modelId="{9C6471A7-72E9-4ED6-8A35-93F61FD7F9B7}" type="sibTrans" cxnId="{94999B24-217E-43F4-AAB0-D86039F58C6B}">
      <dgm:prSet/>
      <dgm:spPr/>
      <dgm:t>
        <a:bodyPr/>
        <a:lstStyle/>
        <a:p>
          <a:endParaRPr lang="en-US"/>
        </a:p>
      </dgm:t>
    </dgm:pt>
    <dgm:pt modelId="{C4CF390B-3667-44DD-A9E4-F5E4E4EBC8C4}">
      <dgm:prSet/>
      <dgm:spPr/>
      <dgm:t>
        <a:bodyPr/>
        <a:lstStyle/>
        <a:p>
          <a:r>
            <a:rPr lang="fr-FR"/>
            <a:t>Moyenne température ambiante : 28,19</a:t>
          </a:r>
          <a:br>
            <a:rPr lang="fr-FR"/>
          </a:br>
          <a:r>
            <a:rPr lang="fr-FR"/>
            <a:t>Moyenne de la vitesse du vent : 2,12</a:t>
          </a:r>
          <a:endParaRPr lang="en-US"/>
        </a:p>
      </dgm:t>
    </dgm:pt>
    <dgm:pt modelId="{43BB8E55-F04D-402E-8E23-1092D7F5D83D}" type="parTrans" cxnId="{70B4C3ED-81D1-4E90-9DE0-A846119F7755}">
      <dgm:prSet/>
      <dgm:spPr/>
      <dgm:t>
        <a:bodyPr/>
        <a:lstStyle/>
        <a:p>
          <a:endParaRPr lang="en-US"/>
        </a:p>
      </dgm:t>
    </dgm:pt>
    <dgm:pt modelId="{80F4337F-6EC4-4C1B-AED4-ABF1DEB9765B}" type="sibTrans" cxnId="{70B4C3ED-81D1-4E90-9DE0-A846119F7755}">
      <dgm:prSet/>
      <dgm:spPr/>
      <dgm:t>
        <a:bodyPr/>
        <a:lstStyle/>
        <a:p>
          <a:endParaRPr lang="en-US"/>
        </a:p>
      </dgm:t>
    </dgm:pt>
    <dgm:pt modelId="{3E1BBED7-64A2-433C-848B-D8C9CF3970FD}" type="pres">
      <dgm:prSet presAssocID="{F22CF2AA-D6EE-48F3-A2C6-4D5A4B350631}" presName="linear" presStyleCnt="0">
        <dgm:presLayoutVars>
          <dgm:animLvl val="lvl"/>
          <dgm:resizeHandles val="exact"/>
        </dgm:presLayoutVars>
      </dgm:prSet>
      <dgm:spPr/>
    </dgm:pt>
    <dgm:pt modelId="{8CA4768F-1971-4A81-ACC0-618605121D6A}" type="pres">
      <dgm:prSet presAssocID="{F4C9D33E-13FA-4401-AA90-64A97B9554EC}" presName="parentText" presStyleLbl="node1" presStyleIdx="0" presStyleCnt="1">
        <dgm:presLayoutVars>
          <dgm:chMax val="0"/>
          <dgm:bulletEnabled val="1"/>
        </dgm:presLayoutVars>
      </dgm:prSet>
      <dgm:spPr/>
    </dgm:pt>
    <dgm:pt modelId="{1D4EB363-E141-4F6D-AC64-4E80F53458D8}" type="pres">
      <dgm:prSet presAssocID="{F4C9D33E-13FA-4401-AA90-64A97B9554EC}" presName="childText" presStyleLbl="revTx" presStyleIdx="0" presStyleCnt="1">
        <dgm:presLayoutVars>
          <dgm:bulletEnabled val="1"/>
        </dgm:presLayoutVars>
      </dgm:prSet>
      <dgm:spPr/>
    </dgm:pt>
  </dgm:ptLst>
  <dgm:cxnLst>
    <dgm:cxn modelId="{94999B24-217E-43F4-AAB0-D86039F58C6B}" srcId="{F4C9D33E-13FA-4401-AA90-64A97B9554EC}" destId="{ED82DF82-C1FB-43B8-AC3A-7C72614B5A43}" srcOrd="1" destOrd="0" parTransId="{9A66A380-9A45-4DF8-9D35-F402833C8862}" sibTransId="{9C6471A7-72E9-4ED6-8A35-93F61FD7F9B7}"/>
    <dgm:cxn modelId="{422EA348-37F1-46A7-BB05-3A7C418BD074}" type="presOf" srcId="{ED82DF82-C1FB-43B8-AC3A-7C72614B5A43}" destId="{1D4EB363-E141-4F6D-AC64-4E80F53458D8}" srcOrd="0" destOrd="1" presId="urn:microsoft.com/office/officeart/2005/8/layout/vList2"/>
    <dgm:cxn modelId="{2C069C6C-746D-42EE-ADD6-01B46763F53F}" type="presOf" srcId="{C4CF390B-3667-44DD-A9E4-F5E4E4EBC8C4}" destId="{1D4EB363-E141-4F6D-AC64-4E80F53458D8}" srcOrd="0" destOrd="2" presId="urn:microsoft.com/office/officeart/2005/8/layout/vList2"/>
    <dgm:cxn modelId="{DDDEEC9E-DC98-4873-A7E5-D43B0C8E762E}" srcId="{F22CF2AA-D6EE-48F3-A2C6-4D5A4B350631}" destId="{F4C9D33E-13FA-4401-AA90-64A97B9554EC}" srcOrd="0" destOrd="0" parTransId="{802726E0-EE79-4DC4-B3DC-B888BA0B17B3}" sibTransId="{20DB25D2-A98B-4171-BC69-2D34A0F9332B}"/>
    <dgm:cxn modelId="{DFDE77A7-30D8-4568-83D1-4BEE2641E5E9}" type="presOf" srcId="{1FE2E0A4-64FF-40DA-8F8E-4F4DBB5DB031}" destId="{1D4EB363-E141-4F6D-AC64-4E80F53458D8}" srcOrd="0" destOrd="0" presId="urn:microsoft.com/office/officeart/2005/8/layout/vList2"/>
    <dgm:cxn modelId="{5F5C82BF-3D5F-4B6A-804B-AE883BC41D60}" srcId="{F4C9D33E-13FA-4401-AA90-64A97B9554EC}" destId="{1FE2E0A4-64FF-40DA-8F8E-4F4DBB5DB031}" srcOrd="0" destOrd="0" parTransId="{535F7B88-7F78-45FF-96E7-E8E7CE7B15F0}" sibTransId="{2A1070A3-244D-4058-8875-1D73CAB3015A}"/>
    <dgm:cxn modelId="{CF87B5D2-F9F6-4D8B-B507-78B8782840A6}" type="presOf" srcId="{F4C9D33E-13FA-4401-AA90-64A97B9554EC}" destId="{8CA4768F-1971-4A81-ACC0-618605121D6A}" srcOrd="0" destOrd="0" presId="urn:microsoft.com/office/officeart/2005/8/layout/vList2"/>
    <dgm:cxn modelId="{3DC9D1E6-8896-47D6-81CF-0FBAB433A7D2}" type="presOf" srcId="{F22CF2AA-D6EE-48F3-A2C6-4D5A4B350631}" destId="{3E1BBED7-64A2-433C-848B-D8C9CF3970FD}" srcOrd="0" destOrd="0" presId="urn:microsoft.com/office/officeart/2005/8/layout/vList2"/>
    <dgm:cxn modelId="{70B4C3ED-81D1-4E90-9DE0-A846119F7755}" srcId="{F4C9D33E-13FA-4401-AA90-64A97B9554EC}" destId="{C4CF390B-3667-44DD-A9E4-F5E4E4EBC8C4}" srcOrd="2" destOrd="0" parTransId="{43BB8E55-F04D-402E-8E23-1092D7F5D83D}" sibTransId="{80F4337F-6EC4-4C1B-AED4-ABF1DEB9765B}"/>
    <dgm:cxn modelId="{8F4AE8C0-80AE-434D-B94A-0F82827756B9}" type="presParOf" srcId="{3E1BBED7-64A2-433C-848B-D8C9CF3970FD}" destId="{8CA4768F-1971-4A81-ACC0-618605121D6A}" srcOrd="0" destOrd="0" presId="urn:microsoft.com/office/officeart/2005/8/layout/vList2"/>
    <dgm:cxn modelId="{2691C34D-9472-4091-AAEB-636819BA8D0F}" type="presParOf" srcId="{3E1BBED7-64A2-433C-848B-D8C9CF3970FD}" destId="{1D4EB363-E141-4F6D-AC64-4E80F53458D8}"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BD508F6-94C9-419D-BD8F-0CE894F9BF4E}"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FFBC202D-65FE-4E9E-AC86-2AE16CD19FFE}" type="pres">
      <dgm:prSet presAssocID="{DBD508F6-94C9-419D-BD8F-0CE894F9BF4E}" presName="Name0" presStyleCnt="0">
        <dgm:presLayoutVars>
          <dgm:dir/>
          <dgm:animLvl val="lvl"/>
          <dgm:resizeHandles val="exact"/>
        </dgm:presLayoutVars>
      </dgm:prSet>
      <dgm:spPr/>
    </dgm:pt>
  </dgm:ptLst>
  <dgm:cxnLst>
    <dgm:cxn modelId="{A209C3DC-7F04-41C0-BFC5-147BD68A302D}" type="presOf" srcId="{DBD508F6-94C9-419D-BD8F-0CE894F9BF4E}" destId="{FFBC202D-65FE-4E9E-AC86-2AE16CD19FFE}"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23B843-B675-438F-A997-3AEDEACD4294}"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7DFBDC15-BA17-470B-8D97-8FFD83B162B2}">
      <dgm:prSet/>
      <dgm:spPr/>
      <dgm:t>
        <a:bodyPr/>
        <a:lstStyle/>
        <a:p>
          <a:r>
            <a:rPr lang="fr-FR" dirty="0"/>
            <a:t>Moyenne</a:t>
          </a:r>
        </a:p>
      </dgm:t>
    </dgm:pt>
    <dgm:pt modelId="{4A6C24A8-046F-4D0B-B15E-27AAB37F01AD}" type="parTrans" cxnId="{DA40C928-F40D-4E7D-9BDF-141810085E37}">
      <dgm:prSet/>
      <dgm:spPr/>
    </dgm:pt>
    <dgm:pt modelId="{BE8E87A4-D0D0-4AA9-A67E-80D32C37A03B}" type="sibTrans" cxnId="{DA40C928-F40D-4E7D-9BDF-141810085E37}">
      <dgm:prSet/>
      <dgm:spPr/>
    </dgm:pt>
    <dgm:pt modelId="{D8E95AE7-F748-41E3-B74C-01B58AEDCECC}" type="pres">
      <dgm:prSet presAssocID="{7523B843-B675-438F-A997-3AEDEACD4294}" presName="Name0" presStyleCnt="0">
        <dgm:presLayoutVars>
          <dgm:dir/>
          <dgm:animLvl val="lvl"/>
          <dgm:resizeHandles val="exact"/>
        </dgm:presLayoutVars>
      </dgm:prSet>
      <dgm:spPr/>
    </dgm:pt>
    <dgm:pt modelId="{DA70087D-5868-4683-B574-BEF11B455D45}" type="pres">
      <dgm:prSet presAssocID="{7DFBDC15-BA17-470B-8D97-8FFD83B162B2}" presName="composite" presStyleCnt="0"/>
      <dgm:spPr/>
    </dgm:pt>
    <dgm:pt modelId="{A5CF071E-2E2E-4505-8E73-A38C54C4FEB2}" type="pres">
      <dgm:prSet presAssocID="{7DFBDC15-BA17-470B-8D97-8FFD83B162B2}" presName="parTx" presStyleLbl="alignNode1" presStyleIdx="0" presStyleCnt="1">
        <dgm:presLayoutVars>
          <dgm:chMax val="0"/>
          <dgm:chPref val="0"/>
          <dgm:bulletEnabled val="1"/>
        </dgm:presLayoutVars>
      </dgm:prSet>
      <dgm:spPr/>
    </dgm:pt>
    <dgm:pt modelId="{462448F0-17C4-4566-B3E5-4E1F18A4FFF7}" type="pres">
      <dgm:prSet presAssocID="{7DFBDC15-BA17-470B-8D97-8FFD83B162B2}" presName="desTx" presStyleLbl="alignAccFollowNode1" presStyleIdx="0" presStyleCnt="1" custScaleY="129906">
        <dgm:presLayoutVars>
          <dgm:bulletEnabled val="1"/>
        </dgm:presLayoutVars>
      </dgm:prSet>
      <dgm:spPr/>
    </dgm:pt>
  </dgm:ptLst>
  <dgm:cxnLst>
    <dgm:cxn modelId="{DA40C928-F40D-4E7D-9BDF-141810085E37}" srcId="{7523B843-B675-438F-A997-3AEDEACD4294}" destId="{7DFBDC15-BA17-470B-8D97-8FFD83B162B2}" srcOrd="0" destOrd="0" parTransId="{4A6C24A8-046F-4D0B-B15E-27AAB37F01AD}" sibTransId="{BE8E87A4-D0D0-4AA9-A67E-80D32C37A03B}"/>
    <dgm:cxn modelId="{F73D699F-9A1F-4621-906A-00A7FA5BBEA6}" type="presOf" srcId="{7523B843-B675-438F-A997-3AEDEACD4294}" destId="{D8E95AE7-F748-41E3-B74C-01B58AEDCECC}" srcOrd="0" destOrd="0" presId="urn:microsoft.com/office/officeart/2005/8/layout/hList1"/>
    <dgm:cxn modelId="{473B22A1-97F0-45A0-9C52-77A1CE89AA3C}" type="presOf" srcId="{7DFBDC15-BA17-470B-8D97-8FFD83B162B2}" destId="{A5CF071E-2E2E-4505-8E73-A38C54C4FEB2}" srcOrd="0" destOrd="0" presId="urn:microsoft.com/office/officeart/2005/8/layout/hList1"/>
    <dgm:cxn modelId="{6366BBD4-2C37-4E8C-9DBF-2A84CF0E4306}" type="presParOf" srcId="{D8E95AE7-F748-41E3-B74C-01B58AEDCECC}" destId="{DA70087D-5868-4683-B574-BEF11B455D45}" srcOrd="0" destOrd="0" presId="urn:microsoft.com/office/officeart/2005/8/layout/hList1"/>
    <dgm:cxn modelId="{0ED66EA7-6C1E-46A4-91B3-D4AAE0E8D8A4}" type="presParOf" srcId="{DA70087D-5868-4683-B574-BEF11B455D45}" destId="{A5CF071E-2E2E-4505-8E73-A38C54C4FEB2}" srcOrd="0" destOrd="0" presId="urn:microsoft.com/office/officeart/2005/8/layout/hList1"/>
    <dgm:cxn modelId="{08A1E2E4-1EB2-4340-8DD2-11EE1168EB1C}" type="presParOf" srcId="{DA70087D-5868-4683-B574-BEF11B455D45}" destId="{462448F0-17C4-4566-B3E5-4E1F18A4FFF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6ED66C9-640D-4EEB-8EC5-483322CD0FDB}" type="doc">
      <dgm:prSet loTypeId="urn:microsoft.com/office/officeart/2016/7/layout/LinearBlockProcessNumbered" loCatId="process" qsTypeId="urn:microsoft.com/office/officeart/2005/8/quickstyle/simple2" qsCatId="simple" csTypeId="urn:microsoft.com/office/officeart/2005/8/colors/colorful1" csCatId="colorful"/>
      <dgm:spPr/>
      <dgm:t>
        <a:bodyPr/>
        <a:lstStyle/>
        <a:p>
          <a:endParaRPr lang="en-US"/>
        </a:p>
      </dgm:t>
    </dgm:pt>
    <dgm:pt modelId="{B46CC0A6-96DD-49CE-9E90-0E1B64CA98DF}">
      <dgm:prSet/>
      <dgm:spPr/>
      <dgm:t>
        <a:bodyPr/>
        <a:lstStyle/>
        <a:p>
          <a:r>
            <a:rPr lang="fr-FR"/>
            <a:t>Le Bénin présente la plus grande quantité d'énergie solaire disponible et générée parmi les trois pays, avec des conditions météorologiques favorables.</a:t>
          </a:r>
          <a:endParaRPr lang="en-US"/>
        </a:p>
      </dgm:t>
    </dgm:pt>
    <dgm:pt modelId="{58EEF357-9131-47AA-ABCC-27FD35647F1C}" type="parTrans" cxnId="{ACD7C5BE-B049-42D3-A1FC-D16646D0BD44}">
      <dgm:prSet/>
      <dgm:spPr/>
      <dgm:t>
        <a:bodyPr/>
        <a:lstStyle/>
        <a:p>
          <a:endParaRPr lang="en-US"/>
        </a:p>
      </dgm:t>
    </dgm:pt>
    <dgm:pt modelId="{AA3C96A1-993D-4228-9ECA-384482CE7535}" type="sibTrans" cxnId="{ACD7C5BE-B049-42D3-A1FC-D16646D0BD44}">
      <dgm:prSet phldrT="01"/>
      <dgm:spPr/>
      <dgm:t>
        <a:bodyPr/>
        <a:lstStyle/>
        <a:p>
          <a:r>
            <a:rPr lang="en-US" dirty="0"/>
            <a:t>01</a:t>
          </a:r>
        </a:p>
      </dgm:t>
    </dgm:pt>
    <dgm:pt modelId="{C1E60083-C9FA-4D92-972B-83769C6D41BC}">
      <dgm:prSet/>
      <dgm:spPr/>
      <dgm:t>
        <a:bodyPr/>
        <a:lstStyle/>
        <a:p>
          <a:r>
            <a:rPr lang="fr-FR"/>
            <a:t>La Sierra Leone affiche des niveaux d'énergie solaire légèrement inférieurs au Bénin mais bénéficie de conditions météorologiques stables.</a:t>
          </a:r>
          <a:endParaRPr lang="en-US"/>
        </a:p>
      </dgm:t>
    </dgm:pt>
    <dgm:pt modelId="{8297B7D1-A341-4897-B71F-83823C91C0D7}" type="parTrans" cxnId="{40C5288F-F5FE-449B-BE5B-F48D903F0B74}">
      <dgm:prSet/>
      <dgm:spPr/>
      <dgm:t>
        <a:bodyPr/>
        <a:lstStyle/>
        <a:p>
          <a:endParaRPr lang="en-US"/>
        </a:p>
      </dgm:t>
    </dgm:pt>
    <dgm:pt modelId="{1B8C0007-9736-4151-BF3F-B0E7F997E492}" type="sibTrans" cxnId="{40C5288F-F5FE-449B-BE5B-F48D903F0B74}">
      <dgm:prSet phldrT="02"/>
      <dgm:spPr/>
      <dgm:t>
        <a:bodyPr/>
        <a:lstStyle/>
        <a:p>
          <a:r>
            <a:rPr lang="en-US"/>
            <a:t>02</a:t>
          </a:r>
        </a:p>
      </dgm:t>
    </dgm:pt>
    <dgm:pt modelId="{492F24BB-DC34-423E-A759-DDFD4EC6EEE1}">
      <dgm:prSet/>
      <dgm:spPr/>
      <dgm:t>
        <a:bodyPr/>
        <a:lstStyle/>
        <a:p>
          <a:r>
            <a:rPr lang="fr-FR"/>
            <a:t>Le Togo se situe entre le Bénin et la Sierra Leone en termes d'énergie solaire, mais présente une vitesse du vent plus élevée.</a:t>
          </a:r>
          <a:endParaRPr lang="en-US"/>
        </a:p>
      </dgm:t>
    </dgm:pt>
    <dgm:pt modelId="{089D118B-235E-4B37-AC04-48B7670EB1E6}" type="parTrans" cxnId="{2D2FCAEF-0605-4938-94E6-BD700CA8F89A}">
      <dgm:prSet/>
      <dgm:spPr/>
      <dgm:t>
        <a:bodyPr/>
        <a:lstStyle/>
        <a:p>
          <a:endParaRPr lang="en-US"/>
        </a:p>
      </dgm:t>
    </dgm:pt>
    <dgm:pt modelId="{97860CFB-A8B6-4EFC-AAAD-A06BA4B758B7}" type="sibTrans" cxnId="{2D2FCAEF-0605-4938-94E6-BD700CA8F89A}">
      <dgm:prSet phldrT="03"/>
      <dgm:spPr/>
      <dgm:t>
        <a:bodyPr/>
        <a:lstStyle/>
        <a:p>
          <a:r>
            <a:rPr lang="en-US"/>
            <a:t>03</a:t>
          </a:r>
        </a:p>
      </dgm:t>
    </dgm:pt>
    <dgm:pt modelId="{B2786EAD-7656-4C21-9523-112D3DEFA2D6}" type="pres">
      <dgm:prSet presAssocID="{16ED66C9-640D-4EEB-8EC5-483322CD0FDB}" presName="Name0" presStyleCnt="0">
        <dgm:presLayoutVars>
          <dgm:animLvl val="lvl"/>
          <dgm:resizeHandles val="exact"/>
        </dgm:presLayoutVars>
      </dgm:prSet>
      <dgm:spPr/>
    </dgm:pt>
    <dgm:pt modelId="{5DE83481-9B71-4A0E-98F5-D05189E9B6DA}" type="pres">
      <dgm:prSet presAssocID="{B46CC0A6-96DD-49CE-9E90-0E1B64CA98DF}" presName="compositeNode" presStyleCnt="0">
        <dgm:presLayoutVars>
          <dgm:bulletEnabled val="1"/>
        </dgm:presLayoutVars>
      </dgm:prSet>
      <dgm:spPr/>
    </dgm:pt>
    <dgm:pt modelId="{435B3A52-9D21-4970-B48E-EEDAFC8D0612}" type="pres">
      <dgm:prSet presAssocID="{B46CC0A6-96DD-49CE-9E90-0E1B64CA98DF}" presName="bgRect" presStyleLbl="alignNode1" presStyleIdx="0" presStyleCnt="3"/>
      <dgm:spPr/>
    </dgm:pt>
    <dgm:pt modelId="{02492468-FFDE-4AC4-BE96-B4E00C967B3A}" type="pres">
      <dgm:prSet presAssocID="{AA3C96A1-993D-4228-9ECA-384482CE7535}" presName="sibTransNodeRect" presStyleLbl="alignNode1" presStyleIdx="0" presStyleCnt="3">
        <dgm:presLayoutVars>
          <dgm:chMax val="0"/>
          <dgm:bulletEnabled val="1"/>
        </dgm:presLayoutVars>
      </dgm:prSet>
      <dgm:spPr/>
    </dgm:pt>
    <dgm:pt modelId="{E94C21C3-BAAF-4F59-B9E1-A4221B5CA818}" type="pres">
      <dgm:prSet presAssocID="{B46CC0A6-96DD-49CE-9E90-0E1B64CA98DF}" presName="nodeRect" presStyleLbl="alignNode1" presStyleIdx="0" presStyleCnt="3">
        <dgm:presLayoutVars>
          <dgm:bulletEnabled val="1"/>
        </dgm:presLayoutVars>
      </dgm:prSet>
      <dgm:spPr/>
    </dgm:pt>
    <dgm:pt modelId="{7A12FC50-BEA7-4C2B-8DCB-8B5BEC8EE231}" type="pres">
      <dgm:prSet presAssocID="{AA3C96A1-993D-4228-9ECA-384482CE7535}" presName="sibTrans" presStyleCnt="0"/>
      <dgm:spPr/>
    </dgm:pt>
    <dgm:pt modelId="{4CEF01AE-F6E8-4048-AC23-7F421402B763}" type="pres">
      <dgm:prSet presAssocID="{C1E60083-C9FA-4D92-972B-83769C6D41BC}" presName="compositeNode" presStyleCnt="0">
        <dgm:presLayoutVars>
          <dgm:bulletEnabled val="1"/>
        </dgm:presLayoutVars>
      </dgm:prSet>
      <dgm:spPr/>
    </dgm:pt>
    <dgm:pt modelId="{B1FC2B8F-813E-457F-87D1-7A9E8326076C}" type="pres">
      <dgm:prSet presAssocID="{C1E60083-C9FA-4D92-972B-83769C6D41BC}" presName="bgRect" presStyleLbl="alignNode1" presStyleIdx="1" presStyleCnt="3"/>
      <dgm:spPr/>
    </dgm:pt>
    <dgm:pt modelId="{165CCCD4-0014-4A32-8992-F42462113BA2}" type="pres">
      <dgm:prSet presAssocID="{1B8C0007-9736-4151-BF3F-B0E7F997E492}" presName="sibTransNodeRect" presStyleLbl="alignNode1" presStyleIdx="1" presStyleCnt="3">
        <dgm:presLayoutVars>
          <dgm:chMax val="0"/>
          <dgm:bulletEnabled val="1"/>
        </dgm:presLayoutVars>
      </dgm:prSet>
      <dgm:spPr/>
    </dgm:pt>
    <dgm:pt modelId="{ACAFBF87-2E31-4807-8662-CB1C139744E5}" type="pres">
      <dgm:prSet presAssocID="{C1E60083-C9FA-4D92-972B-83769C6D41BC}" presName="nodeRect" presStyleLbl="alignNode1" presStyleIdx="1" presStyleCnt="3">
        <dgm:presLayoutVars>
          <dgm:bulletEnabled val="1"/>
        </dgm:presLayoutVars>
      </dgm:prSet>
      <dgm:spPr/>
    </dgm:pt>
    <dgm:pt modelId="{A1ACC6E7-0B41-4B24-A76B-1EC640A00154}" type="pres">
      <dgm:prSet presAssocID="{1B8C0007-9736-4151-BF3F-B0E7F997E492}" presName="sibTrans" presStyleCnt="0"/>
      <dgm:spPr/>
    </dgm:pt>
    <dgm:pt modelId="{6BA5E12F-E61D-4E72-8A6C-BC937231EC79}" type="pres">
      <dgm:prSet presAssocID="{492F24BB-DC34-423E-A759-DDFD4EC6EEE1}" presName="compositeNode" presStyleCnt="0">
        <dgm:presLayoutVars>
          <dgm:bulletEnabled val="1"/>
        </dgm:presLayoutVars>
      </dgm:prSet>
      <dgm:spPr/>
    </dgm:pt>
    <dgm:pt modelId="{F7580D03-B8B1-44A1-8A9F-AC01D60C96F8}" type="pres">
      <dgm:prSet presAssocID="{492F24BB-DC34-423E-A759-DDFD4EC6EEE1}" presName="bgRect" presStyleLbl="alignNode1" presStyleIdx="2" presStyleCnt="3"/>
      <dgm:spPr/>
    </dgm:pt>
    <dgm:pt modelId="{10372F07-F271-4CC3-B445-897C353BD03B}" type="pres">
      <dgm:prSet presAssocID="{97860CFB-A8B6-4EFC-AAAD-A06BA4B758B7}" presName="sibTransNodeRect" presStyleLbl="alignNode1" presStyleIdx="2" presStyleCnt="3">
        <dgm:presLayoutVars>
          <dgm:chMax val="0"/>
          <dgm:bulletEnabled val="1"/>
        </dgm:presLayoutVars>
      </dgm:prSet>
      <dgm:spPr/>
    </dgm:pt>
    <dgm:pt modelId="{97D7BBCB-8046-4433-9E44-4B6D3ADF0F56}" type="pres">
      <dgm:prSet presAssocID="{492F24BB-DC34-423E-A759-DDFD4EC6EEE1}" presName="nodeRect" presStyleLbl="alignNode1" presStyleIdx="2" presStyleCnt="3">
        <dgm:presLayoutVars>
          <dgm:bulletEnabled val="1"/>
        </dgm:presLayoutVars>
      </dgm:prSet>
      <dgm:spPr/>
    </dgm:pt>
  </dgm:ptLst>
  <dgm:cxnLst>
    <dgm:cxn modelId="{C65F3705-A171-4981-92FD-CC5D325C1C41}" type="presOf" srcId="{C1E60083-C9FA-4D92-972B-83769C6D41BC}" destId="{ACAFBF87-2E31-4807-8662-CB1C139744E5}" srcOrd="1" destOrd="0" presId="urn:microsoft.com/office/officeart/2016/7/layout/LinearBlockProcessNumbered"/>
    <dgm:cxn modelId="{DE779510-8A26-493F-89EA-4D4DC196A438}" type="presOf" srcId="{97860CFB-A8B6-4EFC-AAAD-A06BA4B758B7}" destId="{10372F07-F271-4CC3-B445-897C353BD03B}" srcOrd="0" destOrd="0" presId="urn:microsoft.com/office/officeart/2016/7/layout/LinearBlockProcessNumbered"/>
    <dgm:cxn modelId="{15E34024-2E94-40B5-B941-2BB19937CF78}" type="presOf" srcId="{C1E60083-C9FA-4D92-972B-83769C6D41BC}" destId="{B1FC2B8F-813E-457F-87D1-7A9E8326076C}" srcOrd="0" destOrd="0" presId="urn:microsoft.com/office/officeart/2016/7/layout/LinearBlockProcessNumbered"/>
    <dgm:cxn modelId="{BDF46E3E-F4FA-422C-9214-207398250F06}" type="presOf" srcId="{B46CC0A6-96DD-49CE-9E90-0E1B64CA98DF}" destId="{435B3A52-9D21-4970-B48E-EEDAFC8D0612}" srcOrd="0" destOrd="0" presId="urn:microsoft.com/office/officeart/2016/7/layout/LinearBlockProcessNumbered"/>
    <dgm:cxn modelId="{5DEC4B4F-F114-45B8-9177-5971EA4918BD}" type="presOf" srcId="{AA3C96A1-993D-4228-9ECA-384482CE7535}" destId="{02492468-FFDE-4AC4-BE96-B4E00C967B3A}" srcOrd="0" destOrd="0" presId="urn:microsoft.com/office/officeart/2016/7/layout/LinearBlockProcessNumbered"/>
    <dgm:cxn modelId="{171F5759-1003-482C-9CEE-1D9BE1524B88}" type="presOf" srcId="{492F24BB-DC34-423E-A759-DDFD4EC6EEE1}" destId="{97D7BBCB-8046-4433-9E44-4B6D3ADF0F56}" srcOrd="1" destOrd="0" presId="urn:microsoft.com/office/officeart/2016/7/layout/LinearBlockProcessNumbered"/>
    <dgm:cxn modelId="{40C5288F-F5FE-449B-BE5B-F48D903F0B74}" srcId="{16ED66C9-640D-4EEB-8EC5-483322CD0FDB}" destId="{C1E60083-C9FA-4D92-972B-83769C6D41BC}" srcOrd="1" destOrd="0" parTransId="{8297B7D1-A341-4897-B71F-83823C91C0D7}" sibTransId="{1B8C0007-9736-4151-BF3F-B0E7F997E492}"/>
    <dgm:cxn modelId="{BF067C94-9271-4847-8086-790A34D07423}" type="presOf" srcId="{16ED66C9-640D-4EEB-8EC5-483322CD0FDB}" destId="{B2786EAD-7656-4C21-9523-112D3DEFA2D6}" srcOrd="0" destOrd="0" presId="urn:microsoft.com/office/officeart/2016/7/layout/LinearBlockProcessNumbered"/>
    <dgm:cxn modelId="{CAEE6DB9-8CB8-4BDB-AB08-033F093DE651}" type="presOf" srcId="{1B8C0007-9736-4151-BF3F-B0E7F997E492}" destId="{165CCCD4-0014-4A32-8992-F42462113BA2}" srcOrd="0" destOrd="0" presId="urn:microsoft.com/office/officeart/2016/7/layout/LinearBlockProcessNumbered"/>
    <dgm:cxn modelId="{ACD7C5BE-B049-42D3-A1FC-D16646D0BD44}" srcId="{16ED66C9-640D-4EEB-8EC5-483322CD0FDB}" destId="{B46CC0A6-96DD-49CE-9E90-0E1B64CA98DF}" srcOrd="0" destOrd="0" parTransId="{58EEF357-9131-47AA-ABCC-27FD35647F1C}" sibTransId="{AA3C96A1-993D-4228-9ECA-384482CE7535}"/>
    <dgm:cxn modelId="{D8A802C2-2178-44B5-8943-0F82F2E3532B}" type="presOf" srcId="{B46CC0A6-96DD-49CE-9E90-0E1B64CA98DF}" destId="{E94C21C3-BAAF-4F59-B9E1-A4221B5CA818}" srcOrd="1" destOrd="0" presId="urn:microsoft.com/office/officeart/2016/7/layout/LinearBlockProcessNumbered"/>
    <dgm:cxn modelId="{E4DCACC4-F2FD-4C28-8D12-40D813068B51}" type="presOf" srcId="{492F24BB-DC34-423E-A759-DDFD4EC6EEE1}" destId="{F7580D03-B8B1-44A1-8A9F-AC01D60C96F8}" srcOrd="0" destOrd="0" presId="urn:microsoft.com/office/officeart/2016/7/layout/LinearBlockProcessNumbered"/>
    <dgm:cxn modelId="{2D2FCAEF-0605-4938-94E6-BD700CA8F89A}" srcId="{16ED66C9-640D-4EEB-8EC5-483322CD0FDB}" destId="{492F24BB-DC34-423E-A759-DDFD4EC6EEE1}" srcOrd="2" destOrd="0" parTransId="{089D118B-235E-4B37-AC04-48B7670EB1E6}" sibTransId="{97860CFB-A8B6-4EFC-AAAD-A06BA4B758B7}"/>
    <dgm:cxn modelId="{AC931F8B-34CD-4D22-AFE1-D21A75491ED8}" type="presParOf" srcId="{B2786EAD-7656-4C21-9523-112D3DEFA2D6}" destId="{5DE83481-9B71-4A0E-98F5-D05189E9B6DA}" srcOrd="0" destOrd="0" presId="urn:microsoft.com/office/officeart/2016/7/layout/LinearBlockProcessNumbered"/>
    <dgm:cxn modelId="{C46140F5-90B5-4D28-A9BF-9BF3762A26CB}" type="presParOf" srcId="{5DE83481-9B71-4A0E-98F5-D05189E9B6DA}" destId="{435B3A52-9D21-4970-B48E-EEDAFC8D0612}" srcOrd="0" destOrd="0" presId="urn:microsoft.com/office/officeart/2016/7/layout/LinearBlockProcessNumbered"/>
    <dgm:cxn modelId="{5E2BEB2C-6AFF-4B70-9C74-2184BA667D6E}" type="presParOf" srcId="{5DE83481-9B71-4A0E-98F5-D05189E9B6DA}" destId="{02492468-FFDE-4AC4-BE96-B4E00C967B3A}" srcOrd="1" destOrd="0" presId="urn:microsoft.com/office/officeart/2016/7/layout/LinearBlockProcessNumbered"/>
    <dgm:cxn modelId="{46110E06-461C-4B1D-9B6A-D20D37F9A664}" type="presParOf" srcId="{5DE83481-9B71-4A0E-98F5-D05189E9B6DA}" destId="{E94C21C3-BAAF-4F59-B9E1-A4221B5CA818}" srcOrd="2" destOrd="0" presId="urn:microsoft.com/office/officeart/2016/7/layout/LinearBlockProcessNumbered"/>
    <dgm:cxn modelId="{13BFEB8E-D4B9-4B49-B3A5-A24528B92403}" type="presParOf" srcId="{B2786EAD-7656-4C21-9523-112D3DEFA2D6}" destId="{7A12FC50-BEA7-4C2B-8DCB-8B5BEC8EE231}" srcOrd="1" destOrd="0" presId="urn:microsoft.com/office/officeart/2016/7/layout/LinearBlockProcessNumbered"/>
    <dgm:cxn modelId="{277BA91E-3C71-487A-B33C-399D279A1B26}" type="presParOf" srcId="{B2786EAD-7656-4C21-9523-112D3DEFA2D6}" destId="{4CEF01AE-F6E8-4048-AC23-7F421402B763}" srcOrd="2" destOrd="0" presId="urn:microsoft.com/office/officeart/2016/7/layout/LinearBlockProcessNumbered"/>
    <dgm:cxn modelId="{FDDB5A34-0832-4E73-B8E2-91D43CDAE9D7}" type="presParOf" srcId="{4CEF01AE-F6E8-4048-AC23-7F421402B763}" destId="{B1FC2B8F-813E-457F-87D1-7A9E8326076C}" srcOrd="0" destOrd="0" presId="urn:microsoft.com/office/officeart/2016/7/layout/LinearBlockProcessNumbered"/>
    <dgm:cxn modelId="{B94888B1-ED70-44C7-8A04-A44EDAE740B8}" type="presParOf" srcId="{4CEF01AE-F6E8-4048-AC23-7F421402B763}" destId="{165CCCD4-0014-4A32-8992-F42462113BA2}" srcOrd="1" destOrd="0" presId="urn:microsoft.com/office/officeart/2016/7/layout/LinearBlockProcessNumbered"/>
    <dgm:cxn modelId="{071E51AC-DEA6-4BD2-A63F-D692FFF34768}" type="presParOf" srcId="{4CEF01AE-F6E8-4048-AC23-7F421402B763}" destId="{ACAFBF87-2E31-4807-8662-CB1C139744E5}" srcOrd="2" destOrd="0" presId="urn:microsoft.com/office/officeart/2016/7/layout/LinearBlockProcessNumbered"/>
    <dgm:cxn modelId="{79CE688C-B5B1-4555-90FA-EE985187C07B}" type="presParOf" srcId="{B2786EAD-7656-4C21-9523-112D3DEFA2D6}" destId="{A1ACC6E7-0B41-4B24-A76B-1EC640A00154}" srcOrd="3" destOrd="0" presId="urn:microsoft.com/office/officeart/2016/7/layout/LinearBlockProcessNumbered"/>
    <dgm:cxn modelId="{5A461EDD-F8E7-4F3E-9782-82F9A3F34F8F}" type="presParOf" srcId="{B2786EAD-7656-4C21-9523-112D3DEFA2D6}" destId="{6BA5E12F-E61D-4E72-8A6C-BC937231EC79}" srcOrd="4" destOrd="0" presId="urn:microsoft.com/office/officeart/2016/7/layout/LinearBlockProcessNumbered"/>
    <dgm:cxn modelId="{C7CCBCAF-79C9-49BE-B884-3C687F491584}" type="presParOf" srcId="{6BA5E12F-E61D-4E72-8A6C-BC937231EC79}" destId="{F7580D03-B8B1-44A1-8A9F-AC01D60C96F8}" srcOrd="0" destOrd="0" presId="urn:microsoft.com/office/officeart/2016/7/layout/LinearBlockProcessNumbered"/>
    <dgm:cxn modelId="{60911CF4-3A31-4536-A883-7B1C600ED8C2}" type="presParOf" srcId="{6BA5E12F-E61D-4E72-8A6C-BC937231EC79}" destId="{10372F07-F271-4CC3-B445-897C353BD03B}" srcOrd="1" destOrd="0" presId="urn:microsoft.com/office/officeart/2016/7/layout/LinearBlockProcessNumbered"/>
    <dgm:cxn modelId="{6588A6A2-ACCB-4828-A788-4703917EB7A4}" type="presParOf" srcId="{6BA5E12F-E61D-4E72-8A6C-BC937231EC79}" destId="{97D7BBCB-8046-4433-9E44-4B6D3ADF0F56}"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6E270B-0477-446E-A1D9-B3180AB33993}">
      <dsp:nvSpPr>
        <dsp:cNvPr id="0" name=""/>
        <dsp:cNvSpPr/>
      </dsp:nvSpPr>
      <dsp:spPr>
        <a:xfrm>
          <a:off x="5558349" y="1601880"/>
          <a:ext cx="1538176" cy="732032"/>
        </a:xfrm>
        <a:custGeom>
          <a:avLst/>
          <a:gdLst/>
          <a:ahLst/>
          <a:cxnLst/>
          <a:rect l="0" t="0" r="0" b="0"/>
          <a:pathLst>
            <a:path>
              <a:moveTo>
                <a:pt x="0" y="0"/>
              </a:moveTo>
              <a:lnTo>
                <a:pt x="0" y="498858"/>
              </a:lnTo>
              <a:lnTo>
                <a:pt x="1538176" y="498858"/>
              </a:lnTo>
              <a:lnTo>
                <a:pt x="1538176" y="732032"/>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97D9D5-8FB2-4D65-9A65-20E844A48969}">
      <dsp:nvSpPr>
        <dsp:cNvPr id="0" name=""/>
        <dsp:cNvSpPr/>
      </dsp:nvSpPr>
      <dsp:spPr>
        <a:xfrm>
          <a:off x="4020173" y="1601880"/>
          <a:ext cx="1538176" cy="732032"/>
        </a:xfrm>
        <a:custGeom>
          <a:avLst/>
          <a:gdLst/>
          <a:ahLst/>
          <a:cxnLst/>
          <a:rect l="0" t="0" r="0" b="0"/>
          <a:pathLst>
            <a:path>
              <a:moveTo>
                <a:pt x="1538176" y="0"/>
              </a:moveTo>
              <a:lnTo>
                <a:pt x="1538176" y="498858"/>
              </a:lnTo>
              <a:lnTo>
                <a:pt x="0" y="498858"/>
              </a:lnTo>
              <a:lnTo>
                <a:pt x="0" y="732032"/>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06C5A8-F5EB-4F53-82A9-1F7671EC5F24}">
      <dsp:nvSpPr>
        <dsp:cNvPr id="0" name=""/>
        <dsp:cNvSpPr/>
      </dsp:nvSpPr>
      <dsp:spPr>
        <a:xfrm>
          <a:off x="1223489" y="3575"/>
          <a:ext cx="2517015" cy="1598304"/>
        </a:xfrm>
        <a:prstGeom prst="roundRect">
          <a:avLst>
            <a:gd name="adj" fmla="val 10000"/>
          </a:avLst>
        </a:prstGeom>
        <a:solidFill>
          <a:schemeClr val="accent1">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sp>
    <dsp:sp modelId="{0623473C-C79A-4170-A587-97ED7A705070}">
      <dsp:nvSpPr>
        <dsp:cNvPr id="0" name=""/>
        <dsp:cNvSpPr/>
      </dsp:nvSpPr>
      <dsp:spPr>
        <a:xfrm>
          <a:off x="1503157" y="269260"/>
          <a:ext cx="2517015" cy="159830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lt1">
              <a:alpha val="90000"/>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kern="1200" baseline="0"/>
            <a:t>La gestion axée sur les résultats va aider à réaliser ce projet en se concentrant sur la définition et l'atteinte des objectifs spécifiques liés à ces KPI. </a:t>
          </a:r>
          <a:endParaRPr lang="en-US" sz="1400" kern="1200"/>
        </a:p>
      </dsp:txBody>
      <dsp:txXfrm>
        <a:off x="1549970" y="316073"/>
        <a:ext cx="2423389" cy="1504678"/>
      </dsp:txXfrm>
    </dsp:sp>
    <dsp:sp modelId="{CD4816F0-41EF-4DA1-948B-AD31B3526BE0}">
      <dsp:nvSpPr>
        <dsp:cNvPr id="0" name=""/>
        <dsp:cNvSpPr/>
      </dsp:nvSpPr>
      <dsp:spPr>
        <a:xfrm>
          <a:off x="4299841" y="3575"/>
          <a:ext cx="2517015" cy="1598304"/>
        </a:xfrm>
        <a:prstGeom prst="roundRect">
          <a:avLst>
            <a:gd name="adj" fmla="val 10000"/>
          </a:avLst>
        </a:prstGeom>
        <a:solidFill>
          <a:schemeClr val="accent1">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sp>
    <dsp:sp modelId="{719F2705-6BF4-4BC4-B04E-94D35DE1A87C}">
      <dsp:nvSpPr>
        <dsp:cNvPr id="0" name=""/>
        <dsp:cNvSpPr/>
      </dsp:nvSpPr>
      <dsp:spPr>
        <a:xfrm>
          <a:off x="4579509" y="269260"/>
          <a:ext cx="2517015" cy="159830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lt1">
              <a:alpha val="90000"/>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kern="1200" baseline="0"/>
            <a:t>Objectif :</a:t>
          </a:r>
          <a:endParaRPr lang="en-US" sz="1400" kern="1200"/>
        </a:p>
      </dsp:txBody>
      <dsp:txXfrm>
        <a:off x="4626322" y="316073"/>
        <a:ext cx="2423389" cy="1504678"/>
      </dsp:txXfrm>
    </dsp:sp>
    <dsp:sp modelId="{1A8E1A29-F379-454B-9723-889BB17FEFE0}">
      <dsp:nvSpPr>
        <dsp:cNvPr id="0" name=""/>
        <dsp:cNvSpPr/>
      </dsp:nvSpPr>
      <dsp:spPr>
        <a:xfrm>
          <a:off x="2761665" y="2333912"/>
          <a:ext cx="2517015" cy="1598304"/>
        </a:xfrm>
        <a:prstGeom prst="roundRect">
          <a:avLst>
            <a:gd name="adj" fmla="val 10000"/>
          </a:avLst>
        </a:prstGeom>
        <a:solidFill>
          <a:schemeClr val="accent1">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sp>
    <dsp:sp modelId="{3B11D1CC-8F8C-4321-B435-15A38978BF02}">
      <dsp:nvSpPr>
        <dsp:cNvPr id="0" name=""/>
        <dsp:cNvSpPr/>
      </dsp:nvSpPr>
      <dsp:spPr>
        <a:xfrm>
          <a:off x="3041333" y="2599597"/>
          <a:ext cx="2517015" cy="159830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lt1">
              <a:alpha val="90000"/>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100000"/>
            </a:lnSpc>
            <a:spcBef>
              <a:spcPct val="0"/>
            </a:spcBef>
            <a:spcAft>
              <a:spcPct val="35000"/>
            </a:spcAft>
            <a:buNone/>
          </a:pPr>
          <a:r>
            <a:rPr lang="fr-FR" sz="1400" b="0" i="0" kern="1200" baseline="0"/>
            <a:t>Établir des objectifs clairs et mesurables pour chaque KPI afin de définir les attentes et les résultats souhaités.</a:t>
          </a:r>
          <a:endParaRPr lang="en-US" sz="1400" kern="1200"/>
        </a:p>
      </dsp:txBody>
      <dsp:txXfrm>
        <a:off x="3088146" y="2646410"/>
        <a:ext cx="2423389" cy="1504678"/>
      </dsp:txXfrm>
    </dsp:sp>
    <dsp:sp modelId="{6DDFEE6F-681E-454C-B6EF-68AEFA28EA04}">
      <dsp:nvSpPr>
        <dsp:cNvPr id="0" name=""/>
        <dsp:cNvSpPr/>
      </dsp:nvSpPr>
      <dsp:spPr>
        <a:xfrm>
          <a:off x="5838017" y="2333912"/>
          <a:ext cx="2517015" cy="1598304"/>
        </a:xfrm>
        <a:prstGeom prst="roundRect">
          <a:avLst>
            <a:gd name="adj" fmla="val 10000"/>
          </a:avLst>
        </a:prstGeom>
        <a:solidFill>
          <a:schemeClr val="accent1">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sp>
    <dsp:sp modelId="{E660C160-894F-45C4-8192-BD0E49E47047}">
      <dsp:nvSpPr>
        <dsp:cNvPr id="0" name=""/>
        <dsp:cNvSpPr/>
      </dsp:nvSpPr>
      <dsp:spPr>
        <a:xfrm>
          <a:off x="6117686" y="2599597"/>
          <a:ext cx="2517015" cy="159830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lt1">
              <a:alpha val="90000"/>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100000"/>
            </a:lnSpc>
            <a:spcBef>
              <a:spcPct val="0"/>
            </a:spcBef>
            <a:spcAft>
              <a:spcPct val="35000"/>
            </a:spcAft>
            <a:buNone/>
          </a:pPr>
          <a:r>
            <a:rPr lang="fr-FR" sz="1400" kern="1200" baseline="0"/>
            <a:t>Collecter et analyser les données de manière régulière pour évaluer les progrès par rapport aux objectifs fixés.</a:t>
          </a:r>
          <a:endParaRPr lang="en-US" sz="1400" kern="1200"/>
        </a:p>
      </dsp:txBody>
      <dsp:txXfrm>
        <a:off x="6164499" y="2646410"/>
        <a:ext cx="2423389" cy="15046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C4C453-FD4B-4298-B0FD-870061E7C77E}">
      <dsp:nvSpPr>
        <dsp:cNvPr id="0" name=""/>
        <dsp:cNvSpPr/>
      </dsp:nvSpPr>
      <dsp:spPr>
        <a:xfrm>
          <a:off x="0" y="500231"/>
          <a:ext cx="8595360" cy="9235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BFA249-4A92-401C-803D-1FA08F491617}">
      <dsp:nvSpPr>
        <dsp:cNvPr id="0" name=""/>
        <dsp:cNvSpPr/>
      </dsp:nvSpPr>
      <dsp:spPr>
        <a:xfrm>
          <a:off x="279360" y="708020"/>
          <a:ext cx="507927" cy="5079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91B083-CE3C-405D-BE6E-F014DBB50C26}">
      <dsp:nvSpPr>
        <dsp:cNvPr id="0" name=""/>
        <dsp:cNvSpPr/>
      </dsp:nvSpPr>
      <dsp:spPr>
        <a:xfrm>
          <a:off x="1066647" y="500231"/>
          <a:ext cx="7528712" cy="923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738" tIns="97738" rIns="97738" bIns="97738" numCol="1" spcCol="1270" anchor="ctr" anchorCtr="0">
          <a:noAutofit/>
        </a:bodyPr>
        <a:lstStyle/>
        <a:p>
          <a:pPr marL="0" lvl="0" indent="0" algn="l" defTabSz="666750">
            <a:lnSpc>
              <a:spcPct val="100000"/>
            </a:lnSpc>
            <a:spcBef>
              <a:spcPct val="0"/>
            </a:spcBef>
            <a:spcAft>
              <a:spcPct val="35000"/>
            </a:spcAft>
            <a:buNone/>
          </a:pPr>
          <a:r>
            <a:rPr lang="fr-FR" sz="1500" kern="1200"/>
            <a:t>Utiliser les résultats de l'analyse pour prendre des décisions éclairées concernant le choix de la zone optimale pour l'installation des panneaux solaires.</a:t>
          </a:r>
          <a:endParaRPr lang="en-US" sz="1500" kern="1200"/>
        </a:p>
      </dsp:txBody>
      <dsp:txXfrm>
        <a:off x="1066647" y="500231"/>
        <a:ext cx="7528712" cy="923504"/>
      </dsp:txXfrm>
    </dsp:sp>
    <dsp:sp modelId="{336004E3-AA46-4BF0-836A-8FB2E55DCF2D}">
      <dsp:nvSpPr>
        <dsp:cNvPr id="0" name=""/>
        <dsp:cNvSpPr/>
      </dsp:nvSpPr>
      <dsp:spPr>
        <a:xfrm>
          <a:off x="0" y="1654612"/>
          <a:ext cx="8595360" cy="9235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E7AEC6-74B4-4170-8CED-38D00E1CD8B2}">
      <dsp:nvSpPr>
        <dsp:cNvPr id="0" name=""/>
        <dsp:cNvSpPr/>
      </dsp:nvSpPr>
      <dsp:spPr>
        <a:xfrm>
          <a:off x="279360" y="1862401"/>
          <a:ext cx="507927" cy="5079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D860CA-9373-46C1-9C56-87CCE1040000}">
      <dsp:nvSpPr>
        <dsp:cNvPr id="0" name=""/>
        <dsp:cNvSpPr/>
      </dsp:nvSpPr>
      <dsp:spPr>
        <a:xfrm>
          <a:off x="1066647" y="1654612"/>
          <a:ext cx="7528712" cy="923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738" tIns="97738" rIns="97738" bIns="97738" numCol="1" spcCol="1270" anchor="ctr" anchorCtr="0">
          <a:noAutofit/>
        </a:bodyPr>
        <a:lstStyle/>
        <a:p>
          <a:pPr marL="0" lvl="0" indent="0" algn="l" defTabSz="666750">
            <a:lnSpc>
              <a:spcPct val="100000"/>
            </a:lnSpc>
            <a:spcBef>
              <a:spcPct val="0"/>
            </a:spcBef>
            <a:spcAft>
              <a:spcPct val="35000"/>
            </a:spcAft>
            <a:buNone/>
          </a:pPr>
          <a:r>
            <a:rPr lang="fr-FR" sz="1500" kern="1200"/>
            <a:t>Adapter les stratégies et les actions en fonction des résultats obtenus pour maximiser l'efficacité du projet et minimiser les risques potentiels.</a:t>
          </a:r>
          <a:endParaRPr lang="en-US" sz="1500" kern="1200"/>
        </a:p>
      </dsp:txBody>
      <dsp:txXfrm>
        <a:off x="1066647" y="1654612"/>
        <a:ext cx="7528712" cy="9235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4A038-6722-4EB5-A600-40C944B53096}">
      <dsp:nvSpPr>
        <dsp:cNvPr id="0" name=""/>
        <dsp:cNvSpPr/>
      </dsp:nvSpPr>
      <dsp:spPr>
        <a:xfrm>
          <a:off x="2295389" y="610909"/>
          <a:ext cx="1050009" cy="91440"/>
        </a:xfrm>
        <a:custGeom>
          <a:avLst/>
          <a:gdLst/>
          <a:ahLst/>
          <a:cxnLst/>
          <a:rect l="0" t="0" r="0" b="0"/>
          <a:pathLst>
            <a:path>
              <a:moveTo>
                <a:pt x="0" y="45720"/>
              </a:moveTo>
              <a:lnTo>
                <a:pt x="542104" y="45720"/>
              </a:lnTo>
              <a:lnTo>
                <a:pt x="542104" y="46455"/>
              </a:lnTo>
              <a:lnTo>
                <a:pt x="1050009" y="46455"/>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93379" y="654951"/>
        <a:ext cx="54030" cy="3355"/>
      </dsp:txXfrm>
    </dsp:sp>
    <dsp:sp modelId="{2A3CB0AF-F75F-4FE2-9807-939DCD0BDDBB}">
      <dsp:nvSpPr>
        <dsp:cNvPr id="0" name=""/>
        <dsp:cNvSpPr/>
      </dsp:nvSpPr>
      <dsp:spPr>
        <a:xfrm>
          <a:off x="622494" y="0"/>
          <a:ext cx="1674694" cy="1313257"/>
        </a:xfrm>
        <a:prstGeom prst="rect">
          <a:avLst/>
        </a:prstGeom>
        <a:solidFill>
          <a:schemeClr val="accent2">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2">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1485" tIns="75036" rIns="71485" bIns="75036" numCol="1" spcCol="1270" anchor="ctr" anchorCtr="0">
          <a:noAutofit/>
        </a:bodyPr>
        <a:lstStyle/>
        <a:p>
          <a:pPr marL="0" lvl="0" indent="0" algn="ctr" defTabSz="533400">
            <a:lnSpc>
              <a:spcPct val="90000"/>
            </a:lnSpc>
            <a:spcBef>
              <a:spcPct val="0"/>
            </a:spcBef>
            <a:spcAft>
              <a:spcPct val="35000"/>
            </a:spcAft>
            <a:buNone/>
          </a:pPr>
          <a:r>
            <a:rPr lang="fr-FR" sz="1200" b="1" i="0" kern="1200" baseline="0" dirty="0"/>
            <a:t>Uniformiser le format de date et d'heure : </a:t>
          </a:r>
          <a:r>
            <a:rPr lang="nl-NL" sz="1200" b="0" i="0" kern="1200" baseline="0" dirty="0"/>
            <a:t>formater en "jj/mm/aaaa hh:mm:ss".</a:t>
          </a:r>
          <a:endParaRPr lang="en-US" sz="1200" kern="1200" dirty="0"/>
        </a:p>
      </dsp:txBody>
      <dsp:txXfrm>
        <a:off x="622494" y="0"/>
        <a:ext cx="1674694" cy="1313257"/>
      </dsp:txXfrm>
    </dsp:sp>
    <dsp:sp modelId="{203F18BB-3FF3-40BF-B94E-CA4818B1E894}">
      <dsp:nvSpPr>
        <dsp:cNvPr id="0" name=""/>
        <dsp:cNvSpPr/>
      </dsp:nvSpPr>
      <dsp:spPr>
        <a:xfrm>
          <a:off x="2096511" y="1093217"/>
          <a:ext cx="2010710" cy="523909"/>
        </a:xfrm>
        <a:custGeom>
          <a:avLst/>
          <a:gdLst/>
          <a:ahLst/>
          <a:cxnLst/>
          <a:rect l="0" t="0" r="0" b="0"/>
          <a:pathLst>
            <a:path>
              <a:moveTo>
                <a:pt x="2010710" y="0"/>
              </a:moveTo>
              <a:lnTo>
                <a:pt x="2010710" y="279054"/>
              </a:lnTo>
              <a:lnTo>
                <a:pt x="0" y="279054"/>
              </a:lnTo>
              <a:lnTo>
                <a:pt x="0" y="523909"/>
              </a:lnTo>
            </a:path>
          </a:pathLst>
        </a:custGeom>
        <a:noFill/>
        <a:ln w="9525" cap="flat" cmpd="sng" algn="ctr">
          <a:solidFill>
            <a:schemeClr val="accent2">
              <a:hueOff val="-1856167"/>
              <a:satOff val="606"/>
              <a:lumOff val="-53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49722" y="1353495"/>
        <a:ext cx="104288" cy="3355"/>
      </dsp:txXfrm>
    </dsp:sp>
    <dsp:sp modelId="{0B9842B7-0A2E-4D6E-866F-0DFA52F851A6}">
      <dsp:nvSpPr>
        <dsp:cNvPr id="0" name=""/>
        <dsp:cNvSpPr/>
      </dsp:nvSpPr>
      <dsp:spPr>
        <a:xfrm>
          <a:off x="3377799" y="219711"/>
          <a:ext cx="1458844" cy="875306"/>
        </a:xfrm>
        <a:prstGeom prst="rect">
          <a:avLst/>
        </a:prstGeom>
        <a:solidFill>
          <a:schemeClr val="accent2">
            <a:hueOff val="-1484934"/>
            <a:satOff val="484"/>
            <a:lumOff val="-431"/>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2">
              <a:hueOff val="-1484934"/>
              <a:satOff val="484"/>
              <a:lumOff val="-431"/>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1485" tIns="75036" rIns="71485" bIns="75036" numCol="1" spcCol="1270" anchor="ctr" anchorCtr="0">
          <a:noAutofit/>
        </a:bodyPr>
        <a:lstStyle/>
        <a:p>
          <a:pPr marL="0" lvl="0" indent="0" algn="ctr" defTabSz="533400">
            <a:lnSpc>
              <a:spcPct val="90000"/>
            </a:lnSpc>
            <a:spcBef>
              <a:spcPct val="0"/>
            </a:spcBef>
            <a:spcAft>
              <a:spcPct val="35000"/>
            </a:spcAft>
            <a:buNone/>
          </a:pPr>
          <a:r>
            <a:rPr lang="fr-FR" sz="1200" b="1" i="0" kern="1200" baseline="0" dirty="0"/>
            <a:t>Supprimer les virgules dans les nombres </a:t>
          </a:r>
          <a:endParaRPr lang="en-US" sz="1200" kern="1200" dirty="0"/>
        </a:p>
      </dsp:txBody>
      <dsp:txXfrm>
        <a:off x="3377799" y="219711"/>
        <a:ext cx="1458844" cy="875306"/>
      </dsp:txXfrm>
    </dsp:sp>
    <dsp:sp modelId="{CA3991E4-6576-4DCB-9812-0F588AED70C3}">
      <dsp:nvSpPr>
        <dsp:cNvPr id="0" name=""/>
        <dsp:cNvSpPr/>
      </dsp:nvSpPr>
      <dsp:spPr>
        <a:xfrm>
          <a:off x="3297790" y="2452587"/>
          <a:ext cx="304934" cy="91440"/>
        </a:xfrm>
        <a:custGeom>
          <a:avLst/>
          <a:gdLst/>
          <a:ahLst/>
          <a:cxnLst/>
          <a:rect l="0" t="0" r="0" b="0"/>
          <a:pathLst>
            <a:path>
              <a:moveTo>
                <a:pt x="0" y="45720"/>
              </a:moveTo>
              <a:lnTo>
                <a:pt x="304934" y="45720"/>
              </a:lnTo>
            </a:path>
          </a:pathLst>
        </a:custGeom>
        <a:noFill/>
        <a:ln w="9525" cap="flat" cmpd="sng" algn="ctr">
          <a:solidFill>
            <a:schemeClr val="accent2">
              <a:hueOff val="-3712334"/>
              <a:satOff val="1211"/>
              <a:lumOff val="-107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41869" y="2496630"/>
        <a:ext cx="16776" cy="3355"/>
      </dsp:txXfrm>
    </dsp:sp>
    <dsp:sp modelId="{A8EF65F8-E2E3-4F61-9711-921AA47E5767}">
      <dsp:nvSpPr>
        <dsp:cNvPr id="0" name=""/>
        <dsp:cNvSpPr/>
      </dsp:nvSpPr>
      <dsp:spPr>
        <a:xfrm>
          <a:off x="893431" y="1649527"/>
          <a:ext cx="2406159" cy="1697560"/>
        </a:xfrm>
        <a:prstGeom prst="rect">
          <a:avLst/>
        </a:prstGeom>
        <a:solidFill>
          <a:schemeClr val="accent2">
            <a:hueOff val="-2969867"/>
            <a:satOff val="969"/>
            <a:lumOff val="-863"/>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2">
              <a:hueOff val="-2969867"/>
              <a:satOff val="969"/>
              <a:lumOff val="-863"/>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1485" tIns="75036" rIns="71485" bIns="75036" numCol="1" spcCol="1270" anchor="ctr" anchorCtr="0">
          <a:noAutofit/>
        </a:bodyPr>
        <a:lstStyle/>
        <a:p>
          <a:pPr marL="0" lvl="0" indent="0" algn="ctr" defTabSz="533400">
            <a:lnSpc>
              <a:spcPct val="90000"/>
            </a:lnSpc>
            <a:spcBef>
              <a:spcPct val="0"/>
            </a:spcBef>
            <a:spcAft>
              <a:spcPct val="35000"/>
            </a:spcAft>
            <a:buNone/>
          </a:pPr>
          <a:r>
            <a:rPr lang="fr-FR" sz="1200" b="1" i="0" kern="1200" baseline="0" dirty="0"/>
            <a:t>Corriger les valeurs aberrantes : </a:t>
          </a:r>
          <a:r>
            <a:rPr lang="fr-FR" sz="1200" b="0" i="0" kern="1200" baseline="0" dirty="0"/>
            <a:t>Parcourir les données et identifier les valeurs aberrantes. Dans la colonne "WSgust", il y a des valeurs anormalement élevées qui pourraient être des erreurs. </a:t>
          </a:r>
          <a:endParaRPr lang="en-US" sz="1200" kern="1200" dirty="0"/>
        </a:p>
      </dsp:txBody>
      <dsp:txXfrm>
        <a:off x="893431" y="1649527"/>
        <a:ext cx="2406159" cy="1697560"/>
      </dsp:txXfrm>
    </dsp:sp>
    <dsp:sp modelId="{D4A6C68F-7D90-49BB-838B-A92E3849D58A}">
      <dsp:nvSpPr>
        <dsp:cNvPr id="0" name=""/>
        <dsp:cNvSpPr/>
      </dsp:nvSpPr>
      <dsp:spPr>
        <a:xfrm>
          <a:off x="1622853" y="2934161"/>
          <a:ext cx="2741693" cy="716061"/>
        </a:xfrm>
        <a:custGeom>
          <a:avLst/>
          <a:gdLst/>
          <a:ahLst/>
          <a:cxnLst/>
          <a:rect l="0" t="0" r="0" b="0"/>
          <a:pathLst>
            <a:path>
              <a:moveTo>
                <a:pt x="2741693" y="0"/>
              </a:moveTo>
              <a:lnTo>
                <a:pt x="2741693" y="375130"/>
              </a:lnTo>
              <a:lnTo>
                <a:pt x="0" y="375130"/>
              </a:lnTo>
              <a:lnTo>
                <a:pt x="0" y="716061"/>
              </a:lnTo>
            </a:path>
          </a:pathLst>
        </a:custGeom>
        <a:noFill/>
        <a:ln w="9525" cap="flat" cmpd="sng" algn="ctr">
          <a:solidFill>
            <a:schemeClr val="accent2">
              <a:hueOff val="-5568501"/>
              <a:satOff val="1817"/>
              <a:lumOff val="-161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22661" y="3290514"/>
        <a:ext cx="142077" cy="3355"/>
      </dsp:txXfrm>
    </dsp:sp>
    <dsp:sp modelId="{6E40B6B9-B930-4BDD-8C19-93E84B1AB94F}">
      <dsp:nvSpPr>
        <dsp:cNvPr id="0" name=""/>
        <dsp:cNvSpPr/>
      </dsp:nvSpPr>
      <dsp:spPr>
        <a:xfrm>
          <a:off x="3635125" y="2060654"/>
          <a:ext cx="1458844" cy="875306"/>
        </a:xfrm>
        <a:prstGeom prst="rect">
          <a:avLst/>
        </a:prstGeom>
        <a:solidFill>
          <a:schemeClr val="accent2">
            <a:hueOff val="-4454801"/>
            <a:satOff val="1453"/>
            <a:lumOff val="-1294"/>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2">
              <a:hueOff val="-4454801"/>
              <a:satOff val="1453"/>
              <a:lumOff val="-1294"/>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1485" tIns="75036" rIns="71485" bIns="75036" numCol="1" spcCol="1270" anchor="ctr" anchorCtr="0">
          <a:noAutofit/>
        </a:bodyPr>
        <a:lstStyle/>
        <a:p>
          <a:pPr marL="0" lvl="0" indent="0" algn="ctr" defTabSz="533400">
            <a:lnSpc>
              <a:spcPct val="90000"/>
            </a:lnSpc>
            <a:spcBef>
              <a:spcPct val="0"/>
            </a:spcBef>
            <a:spcAft>
              <a:spcPct val="35000"/>
            </a:spcAft>
            <a:buNone/>
          </a:pPr>
          <a:r>
            <a:rPr lang="fr-FR" sz="1200" b="1" i="0" kern="1200" baseline="0" dirty="0"/>
            <a:t>Supprimer les espaces dans les valeurs numériques </a:t>
          </a:r>
          <a:endParaRPr lang="en-US" sz="1200" kern="1200" dirty="0"/>
        </a:p>
      </dsp:txBody>
      <dsp:txXfrm>
        <a:off x="3635125" y="2060654"/>
        <a:ext cx="1458844" cy="875306"/>
      </dsp:txXfrm>
    </dsp:sp>
    <dsp:sp modelId="{CF1C848D-7A1A-4FFA-9B41-8BD23CD3EB8A}">
      <dsp:nvSpPr>
        <dsp:cNvPr id="0" name=""/>
        <dsp:cNvSpPr/>
      </dsp:nvSpPr>
      <dsp:spPr>
        <a:xfrm>
          <a:off x="2350475" y="4074555"/>
          <a:ext cx="304934" cy="91440"/>
        </a:xfrm>
        <a:custGeom>
          <a:avLst/>
          <a:gdLst/>
          <a:ahLst/>
          <a:cxnLst/>
          <a:rect l="0" t="0" r="0" b="0"/>
          <a:pathLst>
            <a:path>
              <a:moveTo>
                <a:pt x="0" y="45720"/>
              </a:moveTo>
              <a:lnTo>
                <a:pt x="304934" y="45720"/>
              </a:lnTo>
            </a:path>
          </a:pathLst>
        </a:custGeom>
        <a:noFill/>
        <a:ln w="9525" cap="flat" cmpd="sng" algn="ctr">
          <a:solidFill>
            <a:schemeClr val="accent2">
              <a:hueOff val="-7424668"/>
              <a:satOff val="2422"/>
              <a:lumOff val="-215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4554" y="4118598"/>
        <a:ext cx="16776" cy="3355"/>
      </dsp:txXfrm>
    </dsp:sp>
    <dsp:sp modelId="{CDF2C5AE-E040-49DC-8FC6-49AF57CDA68F}">
      <dsp:nvSpPr>
        <dsp:cNvPr id="0" name=""/>
        <dsp:cNvSpPr/>
      </dsp:nvSpPr>
      <dsp:spPr>
        <a:xfrm>
          <a:off x="893431" y="3682622"/>
          <a:ext cx="1458844" cy="875306"/>
        </a:xfrm>
        <a:prstGeom prst="rect">
          <a:avLst/>
        </a:prstGeom>
        <a:solidFill>
          <a:schemeClr val="accent2">
            <a:hueOff val="-5939734"/>
            <a:satOff val="1938"/>
            <a:lumOff val="-1726"/>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2">
              <a:hueOff val="-5939734"/>
              <a:satOff val="1938"/>
              <a:lumOff val="-1726"/>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1485" tIns="75036" rIns="71485" bIns="75036" numCol="1" spcCol="1270" anchor="ctr" anchorCtr="0">
          <a:noAutofit/>
        </a:bodyPr>
        <a:lstStyle/>
        <a:p>
          <a:pPr marL="0" lvl="0" indent="0" algn="ctr" defTabSz="533400">
            <a:lnSpc>
              <a:spcPct val="90000"/>
            </a:lnSpc>
            <a:spcBef>
              <a:spcPct val="0"/>
            </a:spcBef>
            <a:spcAft>
              <a:spcPct val="35000"/>
            </a:spcAft>
            <a:buNone/>
          </a:pPr>
          <a:r>
            <a:rPr lang="fr-FR" sz="1200" b="1" i="0" kern="1200" baseline="0" dirty="0"/>
            <a:t>Supprimer les colonnes moins pertinents</a:t>
          </a:r>
          <a:endParaRPr lang="en-US" sz="1200" kern="1200" dirty="0"/>
        </a:p>
      </dsp:txBody>
      <dsp:txXfrm>
        <a:off x="893431" y="3682622"/>
        <a:ext cx="1458844" cy="875306"/>
      </dsp:txXfrm>
    </dsp:sp>
    <dsp:sp modelId="{9E81B8EA-85A2-488D-94F8-E05B1EAE1B5E}">
      <dsp:nvSpPr>
        <dsp:cNvPr id="0" name=""/>
        <dsp:cNvSpPr/>
      </dsp:nvSpPr>
      <dsp:spPr>
        <a:xfrm>
          <a:off x="2687810" y="3682622"/>
          <a:ext cx="1458844" cy="875306"/>
        </a:xfrm>
        <a:prstGeom prst="rect">
          <a:avLst/>
        </a:prstGeom>
        <a:solidFill>
          <a:schemeClr val="accent2">
            <a:hueOff val="-7424668"/>
            <a:satOff val="2422"/>
            <a:lumOff val="-2157"/>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2">
              <a:hueOff val="-7424668"/>
              <a:satOff val="2422"/>
              <a:lumOff val="-2157"/>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1485" tIns="75036" rIns="71485" bIns="75036" numCol="1" spcCol="1270" anchor="ctr" anchorCtr="0">
          <a:noAutofit/>
        </a:bodyPr>
        <a:lstStyle/>
        <a:p>
          <a:pPr marL="0" lvl="0" indent="0" algn="ctr" defTabSz="533400">
            <a:lnSpc>
              <a:spcPct val="90000"/>
            </a:lnSpc>
            <a:spcBef>
              <a:spcPct val="0"/>
            </a:spcBef>
            <a:spcAft>
              <a:spcPct val="35000"/>
            </a:spcAft>
            <a:buNone/>
          </a:pPr>
          <a:r>
            <a:rPr lang="en-US" sz="1200" b="1" i="0" kern="1200" baseline="0">
              <a:latin typeface="Century Schoolbook" panose="02040604050505020304"/>
              <a:ea typeface="+mn-ea"/>
              <a:cs typeface="+mn-cs"/>
            </a:rPr>
            <a:t>Changer les types de données</a:t>
          </a:r>
        </a:p>
      </dsp:txBody>
      <dsp:txXfrm>
        <a:off x="2687810" y="3682622"/>
        <a:ext cx="1458844" cy="8753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A4768F-1971-4A81-ACC0-618605121D6A}">
      <dsp:nvSpPr>
        <dsp:cNvPr id="0" name=""/>
        <dsp:cNvSpPr/>
      </dsp:nvSpPr>
      <dsp:spPr>
        <a:xfrm>
          <a:off x="0" y="79107"/>
          <a:ext cx="6505896" cy="959400"/>
        </a:xfrm>
        <a:prstGeom prst="roundRect">
          <a:avLst/>
        </a:prstGeom>
        <a:solidFill>
          <a:schemeClr val="accent2">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fr-FR" sz="4000" kern="1200"/>
            <a:t>Moyenne : </a:t>
          </a:r>
          <a:endParaRPr lang="en-US" sz="4000" kern="1200"/>
        </a:p>
      </dsp:txBody>
      <dsp:txXfrm>
        <a:off x="46834" y="125941"/>
        <a:ext cx="6412228" cy="865732"/>
      </dsp:txXfrm>
    </dsp:sp>
    <dsp:sp modelId="{1D4EB363-E141-4F6D-AC64-4E80F53458D8}">
      <dsp:nvSpPr>
        <dsp:cNvPr id="0" name=""/>
        <dsp:cNvSpPr/>
      </dsp:nvSpPr>
      <dsp:spPr>
        <a:xfrm>
          <a:off x="0" y="1038507"/>
          <a:ext cx="6505896" cy="455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562" tIns="50800" rIns="284480" bIns="50800" numCol="1" spcCol="1270" anchor="t" anchorCtr="0">
          <a:noAutofit/>
        </a:bodyPr>
        <a:lstStyle/>
        <a:p>
          <a:pPr marL="285750" lvl="1" indent="-285750" algn="l" defTabSz="1377950">
            <a:lnSpc>
              <a:spcPct val="90000"/>
            </a:lnSpc>
            <a:spcBef>
              <a:spcPct val="0"/>
            </a:spcBef>
            <a:spcAft>
              <a:spcPct val="20000"/>
            </a:spcAft>
            <a:buChar char="•"/>
          </a:pPr>
          <a:r>
            <a:rPr lang="fr-FR" sz="3100" kern="1200" dirty="0"/>
            <a:t>Énergie solaire disponible : 6008985,77</a:t>
          </a:r>
          <a:endParaRPr lang="en-US" sz="3100" kern="1200" dirty="0"/>
        </a:p>
        <a:p>
          <a:pPr marL="285750" lvl="1" indent="-285750" algn="l" defTabSz="1377950">
            <a:lnSpc>
              <a:spcPct val="90000"/>
            </a:lnSpc>
            <a:spcBef>
              <a:spcPct val="0"/>
            </a:spcBef>
            <a:spcAft>
              <a:spcPct val="20000"/>
            </a:spcAft>
            <a:buChar char="•"/>
          </a:pPr>
          <a:r>
            <a:rPr lang="fr-FR" sz="3100" kern="1200" dirty="0"/>
            <a:t>Énergie solaire générée : 12553810,09</a:t>
          </a:r>
          <a:br>
            <a:rPr lang="fr-FR" sz="3100" kern="1200" dirty="0"/>
          </a:br>
          <a:r>
            <a:rPr lang="fr-FR" sz="3100" kern="1200" dirty="0"/>
            <a:t>Moyenne barométrique : 994,19</a:t>
          </a:r>
          <a:endParaRPr lang="en-US" sz="3100" kern="1200" dirty="0"/>
        </a:p>
        <a:p>
          <a:pPr marL="285750" lvl="1" indent="-285750" algn="l" defTabSz="1377950">
            <a:lnSpc>
              <a:spcPct val="90000"/>
            </a:lnSpc>
            <a:spcBef>
              <a:spcPct val="0"/>
            </a:spcBef>
            <a:spcAft>
              <a:spcPct val="20000"/>
            </a:spcAft>
            <a:buChar char="•"/>
          </a:pPr>
          <a:r>
            <a:rPr lang="fr-FR" sz="3100" kern="1200"/>
            <a:t>Moyenne température ambiante : 28,19</a:t>
          </a:r>
          <a:br>
            <a:rPr lang="fr-FR" sz="3100" kern="1200"/>
          </a:br>
          <a:r>
            <a:rPr lang="fr-FR" sz="3100" kern="1200"/>
            <a:t>Moyenne de la vitesse du vent : 2,12</a:t>
          </a:r>
          <a:endParaRPr lang="en-US" sz="3100" kern="1200"/>
        </a:p>
      </dsp:txBody>
      <dsp:txXfrm>
        <a:off x="0" y="1038507"/>
        <a:ext cx="6505896" cy="4554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CF071E-2E2E-4505-8E73-A38C54C4FEB2}">
      <dsp:nvSpPr>
        <dsp:cNvPr id="0" name=""/>
        <dsp:cNvSpPr/>
      </dsp:nvSpPr>
      <dsp:spPr>
        <a:xfrm>
          <a:off x="0" y="54187"/>
          <a:ext cx="5990135" cy="1872000"/>
        </a:xfrm>
        <a:prstGeom prst="rect">
          <a:avLst/>
        </a:prstGeom>
        <a:solidFill>
          <a:schemeClr val="accent5">
            <a:hueOff val="0"/>
            <a:satOff val="0"/>
            <a:lumOff val="0"/>
            <a:alphaOff val="0"/>
          </a:schemeClr>
        </a:solidFill>
        <a:ln w="1397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2280" tIns="264160" rIns="462280" bIns="264160" numCol="1" spcCol="1270" anchor="ctr" anchorCtr="0">
          <a:noAutofit/>
        </a:bodyPr>
        <a:lstStyle/>
        <a:p>
          <a:pPr marL="0" lvl="0" indent="0" algn="ctr" defTabSz="2889250">
            <a:lnSpc>
              <a:spcPct val="90000"/>
            </a:lnSpc>
            <a:spcBef>
              <a:spcPct val="0"/>
            </a:spcBef>
            <a:spcAft>
              <a:spcPct val="35000"/>
            </a:spcAft>
            <a:buNone/>
          </a:pPr>
          <a:r>
            <a:rPr lang="fr-FR" sz="6500" kern="1200" dirty="0"/>
            <a:t>Moyenne</a:t>
          </a:r>
        </a:p>
      </dsp:txBody>
      <dsp:txXfrm>
        <a:off x="0" y="54187"/>
        <a:ext cx="5990135" cy="1872000"/>
      </dsp:txXfrm>
    </dsp:sp>
    <dsp:sp modelId="{462448F0-17C4-4566-B3E5-4E1F18A4FFF7}">
      <dsp:nvSpPr>
        <dsp:cNvPr id="0" name=""/>
        <dsp:cNvSpPr/>
      </dsp:nvSpPr>
      <dsp:spPr>
        <a:xfrm>
          <a:off x="0" y="1499309"/>
          <a:ext cx="5990135" cy="3708556"/>
        </a:xfrm>
        <a:prstGeom prst="rect">
          <a:avLst/>
        </a:prstGeom>
        <a:solidFill>
          <a:schemeClr val="accent5">
            <a:tint val="40000"/>
            <a:alpha val="90000"/>
            <a:hueOff val="0"/>
            <a:satOff val="0"/>
            <a:lumOff val="0"/>
            <a:alphaOff val="0"/>
          </a:schemeClr>
        </a:solidFill>
        <a:ln w="1397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5B3A52-9D21-4970-B48E-EEDAFC8D0612}">
      <dsp:nvSpPr>
        <dsp:cNvPr id="0" name=""/>
        <dsp:cNvSpPr/>
      </dsp:nvSpPr>
      <dsp:spPr>
        <a:xfrm>
          <a:off x="685" y="434418"/>
          <a:ext cx="2777201" cy="3332642"/>
        </a:xfrm>
        <a:prstGeom prst="rect">
          <a:avLst/>
        </a:prstGeom>
        <a:solidFill>
          <a:schemeClr val="accent2">
            <a:hueOff val="0"/>
            <a:satOff val="0"/>
            <a:lumOff val="0"/>
            <a:alphaOff val="0"/>
          </a:schemeClr>
        </a:solidFill>
        <a:ln w="1397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74326" tIns="0" rIns="274326" bIns="330200" numCol="1" spcCol="1270" anchor="t" anchorCtr="0">
          <a:noAutofit/>
        </a:bodyPr>
        <a:lstStyle/>
        <a:p>
          <a:pPr marL="0" lvl="0" indent="0" algn="l" defTabSz="666750">
            <a:lnSpc>
              <a:spcPct val="90000"/>
            </a:lnSpc>
            <a:spcBef>
              <a:spcPct val="0"/>
            </a:spcBef>
            <a:spcAft>
              <a:spcPct val="35000"/>
            </a:spcAft>
            <a:buNone/>
          </a:pPr>
          <a:r>
            <a:rPr lang="fr-FR" sz="1500" kern="1200"/>
            <a:t>Le Bénin présente la plus grande quantité d'énergie solaire disponible et générée parmi les trois pays, avec des conditions météorologiques favorables.</a:t>
          </a:r>
          <a:endParaRPr lang="en-US" sz="1500" kern="1200"/>
        </a:p>
      </dsp:txBody>
      <dsp:txXfrm>
        <a:off x="685" y="1767475"/>
        <a:ext cx="2777201" cy="1999585"/>
      </dsp:txXfrm>
    </dsp:sp>
    <dsp:sp modelId="{02492468-FFDE-4AC4-BE96-B4E00C967B3A}">
      <dsp:nvSpPr>
        <dsp:cNvPr id="0" name=""/>
        <dsp:cNvSpPr/>
      </dsp:nvSpPr>
      <dsp:spPr>
        <a:xfrm>
          <a:off x="685" y="434418"/>
          <a:ext cx="2777201" cy="1333056"/>
        </a:xfrm>
        <a:prstGeom prst="rect">
          <a:avLst/>
        </a:prstGeom>
        <a:noFill/>
        <a:ln w="1397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74326" tIns="165100" rIns="274326" bIns="165100" numCol="1" spcCol="1270" anchor="ctr" anchorCtr="0">
          <a:noAutofit/>
        </a:bodyPr>
        <a:lstStyle/>
        <a:p>
          <a:pPr marL="0" lvl="0" indent="0" algn="l" defTabSz="2933700">
            <a:lnSpc>
              <a:spcPct val="90000"/>
            </a:lnSpc>
            <a:spcBef>
              <a:spcPct val="0"/>
            </a:spcBef>
            <a:spcAft>
              <a:spcPct val="35000"/>
            </a:spcAft>
            <a:buNone/>
          </a:pPr>
          <a:r>
            <a:rPr lang="en-US" sz="6600" kern="1200" dirty="0"/>
            <a:t>01</a:t>
          </a:r>
        </a:p>
      </dsp:txBody>
      <dsp:txXfrm>
        <a:off x="685" y="434418"/>
        <a:ext cx="2777201" cy="1333056"/>
      </dsp:txXfrm>
    </dsp:sp>
    <dsp:sp modelId="{B1FC2B8F-813E-457F-87D1-7A9E8326076C}">
      <dsp:nvSpPr>
        <dsp:cNvPr id="0" name=""/>
        <dsp:cNvSpPr/>
      </dsp:nvSpPr>
      <dsp:spPr>
        <a:xfrm>
          <a:off x="3000063" y="434418"/>
          <a:ext cx="2777201" cy="3332642"/>
        </a:xfrm>
        <a:prstGeom prst="rect">
          <a:avLst/>
        </a:prstGeom>
        <a:solidFill>
          <a:schemeClr val="accent3">
            <a:hueOff val="0"/>
            <a:satOff val="0"/>
            <a:lumOff val="0"/>
            <a:alphaOff val="0"/>
          </a:schemeClr>
        </a:solidFill>
        <a:ln w="1397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74326" tIns="0" rIns="274326" bIns="330200" numCol="1" spcCol="1270" anchor="t" anchorCtr="0">
          <a:noAutofit/>
        </a:bodyPr>
        <a:lstStyle/>
        <a:p>
          <a:pPr marL="0" lvl="0" indent="0" algn="l" defTabSz="666750">
            <a:lnSpc>
              <a:spcPct val="90000"/>
            </a:lnSpc>
            <a:spcBef>
              <a:spcPct val="0"/>
            </a:spcBef>
            <a:spcAft>
              <a:spcPct val="35000"/>
            </a:spcAft>
            <a:buNone/>
          </a:pPr>
          <a:r>
            <a:rPr lang="fr-FR" sz="1500" kern="1200"/>
            <a:t>La Sierra Leone affiche des niveaux d'énergie solaire légèrement inférieurs au Bénin mais bénéficie de conditions météorologiques stables.</a:t>
          </a:r>
          <a:endParaRPr lang="en-US" sz="1500" kern="1200"/>
        </a:p>
      </dsp:txBody>
      <dsp:txXfrm>
        <a:off x="3000063" y="1767475"/>
        <a:ext cx="2777201" cy="1999585"/>
      </dsp:txXfrm>
    </dsp:sp>
    <dsp:sp modelId="{165CCCD4-0014-4A32-8992-F42462113BA2}">
      <dsp:nvSpPr>
        <dsp:cNvPr id="0" name=""/>
        <dsp:cNvSpPr/>
      </dsp:nvSpPr>
      <dsp:spPr>
        <a:xfrm>
          <a:off x="3000063" y="434418"/>
          <a:ext cx="2777201" cy="1333056"/>
        </a:xfrm>
        <a:prstGeom prst="rect">
          <a:avLst/>
        </a:prstGeom>
        <a:noFill/>
        <a:ln w="1397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74326" tIns="165100" rIns="274326"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000063" y="434418"/>
        <a:ext cx="2777201" cy="1333056"/>
      </dsp:txXfrm>
    </dsp:sp>
    <dsp:sp modelId="{F7580D03-B8B1-44A1-8A9F-AC01D60C96F8}">
      <dsp:nvSpPr>
        <dsp:cNvPr id="0" name=""/>
        <dsp:cNvSpPr/>
      </dsp:nvSpPr>
      <dsp:spPr>
        <a:xfrm>
          <a:off x="5999441" y="434418"/>
          <a:ext cx="2777201" cy="3332642"/>
        </a:xfrm>
        <a:prstGeom prst="rect">
          <a:avLst/>
        </a:prstGeom>
        <a:solidFill>
          <a:schemeClr val="accent4">
            <a:hueOff val="0"/>
            <a:satOff val="0"/>
            <a:lumOff val="0"/>
            <a:alphaOff val="0"/>
          </a:schemeClr>
        </a:solidFill>
        <a:ln w="1397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74326" tIns="0" rIns="274326" bIns="330200" numCol="1" spcCol="1270" anchor="t" anchorCtr="0">
          <a:noAutofit/>
        </a:bodyPr>
        <a:lstStyle/>
        <a:p>
          <a:pPr marL="0" lvl="0" indent="0" algn="l" defTabSz="666750">
            <a:lnSpc>
              <a:spcPct val="90000"/>
            </a:lnSpc>
            <a:spcBef>
              <a:spcPct val="0"/>
            </a:spcBef>
            <a:spcAft>
              <a:spcPct val="35000"/>
            </a:spcAft>
            <a:buNone/>
          </a:pPr>
          <a:r>
            <a:rPr lang="fr-FR" sz="1500" kern="1200"/>
            <a:t>Le Togo se situe entre le Bénin et la Sierra Leone en termes d'énergie solaire, mais présente une vitesse du vent plus élevée.</a:t>
          </a:r>
          <a:endParaRPr lang="en-US" sz="1500" kern="1200"/>
        </a:p>
      </dsp:txBody>
      <dsp:txXfrm>
        <a:off x="5999441" y="1767475"/>
        <a:ext cx="2777201" cy="1999585"/>
      </dsp:txXfrm>
    </dsp:sp>
    <dsp:sp modelId="{10372F07-F271-4CC3-B445-897C353BD03B}">
      <dsp:nvSpPr>
        <dsp:cNvPr id="0" name=""/>
        <dsp:cNvSpPr/>
      </dsp:nvSpPr>
      <dsp:spPr>
        <a:xfrm>
          <a:off x="5999441" y="434418"/>
          <a:ext cx="2777201" cy="1333056"/>
        </a:xfrm>
        <a:prstGeom prst="rect">
          <a:avLst/>
        </a:prstGeom>
        <a:noFill/>
        <a:ln w="1397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74326" tIns="165100" rIns="274326"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5999441" y="434418"/>
        <a:ext cx="2777201" cy="133305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30288D-44C7-4CD0-A8D5-83C759611200}" type="datetimeFigureOut">
              <a:rPr lang="fr-FR" smtClean="0"/>
              <a:t>29/04/2024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F363CA-A376-4F42-9B82-A2D137A44616}" type="slidenum">
              <a:rPr lang="fr-FR" smtClean="0"/>
              <a:t>‹N°›</a:t>
            </a:fld>
            <a:endParaRPr lang="fr-FR"/>
          </a:p>
        </p:txBody>
      </p:sp>
    </p:spTree>
    <p:extLst>
      <p:ext uri="{BB962C8B-B14F-4D97-AF65-F5344CB8AC3E}">
        <p14:creationId xmlns:p14="http://schemas.microsoft.com/office/powerpoint/2010/main" val="891319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fr-FR"/>
              <a:t>Modifiez le style du titre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931607A-F046-4737-BB59-AA0E141FE128}" type="datetimeFigureOut">
              <a:rPr lang="fr-FR" smtClean="0"/>
              <a:t>29/04/2024</a:t>
            </a:fld>
            <a:endParaRPr lang="fr-FR"/>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fr-F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510F1205-A051-4BBB-BD21-B9D3561C45AC}" type="slidenum">
              <a:rPr lang="fr-FR" smtClean="0"/>
              <a:t>‹N°›</a:t>
            </a:fld>
            <a:endParaRPr lang="fr-F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4288358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931607A-F046-4737-BB59-AA0E141FE128}" type="datetimeFigureOut">
              <a:rPr lang="fr-FR" smtClean="0"/>
              <a:t>29/04/2024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10F1205-A051-4BBB-BD21-B9D3561C45AC}" type="slidenum">
              <a:rPr lang="fr-FR" smtClean="0"/>
              <a:t>‹N°›</a:t>
            </a:fld>
            <a:endParaRPr lang="fr-FR"/>
          </a:p>
        </p:txBody>
      </p:sp>
    </p:spTree>
    <p:extLst>
      <p:ext uri="{BB962C8B-B14F-4D97-AF65-F5344CB8AC3E}">
        <p14:creationId xmlns:p14="http://schemas.microsoft.com/office/powerpoint/2010/main" val="2956871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931607A-F046-4737-BB59-AA0E141FE128}" type="datetimeFigureOut">
              <a:rPr lang="fr-FR" smtClean="0"/>
              <a:t>29/04/2024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10F1205-A051-4BBB-BD21-B9D3561C45AC}" type="slidenum">
              <a:rPr lang="fr-FR" smtClean="0"/>
              <a:t>‹N°›</a:t>
            </a:fld>
            <a:endParaRPr lang="fr-FR"/>
          </a:p>
        </p:txBody>
      </p:sp>
    </p:spTree>
    <p:extLst>
      <p:ext uri="{BB962C8B-B14F-4D97-AF65-F5344CB8AC3E}">
        <p14:creationId xmlns:p14="http://schemas.microsoft.com/office/powerpoint/2010/main" val="281614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931607A-F046-4737-BB59-AA0E141FE128}" type="datetimeFigureOut">
              <a:rPr lang="fr-FR" smtClean="0"/>
              <a:t>29/04/2024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10F1205-A051-4BBB-BD21-B9D3561C45AC}" type="slidenum">
              <a:rPr lang="fr-FR" smtClean="0"/>
              <a:t>‹N°›</a:t>
            </a:fld>
            <a:endParaRPr lang="fr-FR"/>
          </a:p>
        </p:txBody>
      </p:sp>
    </p:spTree>
    <p:extLst>
      <p:ext uri="{BB962C8B-B14F-4D97-AF65-F5344CB8AC3E}">
        <p14:creationId xmlns:p14="http://schemas.microsoft.com/office/powerpoint/2010/main" val="3036465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fr-FR"/>
              <a:t>Modifiez le style du titre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931607A-F046-4737-BB59-AA0E141FE128}" type="datetimeFigureOut">
              <a:rPr lang="fr-FR" smtClean="0"/>
              <a:t>29/04/2024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10F1205-A051-4BBB-BD21-B9D3561C45AC}" type="slidenum">
              <a:rPr lang="fr-FR" smtClean="0"/>
              <a:t>‹N°›</a:t>
            </a:fld>
            <a:endParaRPr lang="fr-F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44721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931607A-F046-4737-BB59-AA0E141FE128}" type="datetimeFigureOut">
              <a:rPr lang="fr-FR" smtClean="0"/>
              <a:t>29/04/2024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10F1205-A051-4BBB-BD21-B9D3561C45AC}" type="slidenum">
              <a:rPr lang="fr-FR" smtClean="0"/>
              <a:t>‹N°›</a:t>
            </a:fld>
            <a:endParaRPr lang="fr-FR"/>
          </a:p>
        </p:txBody>
      </p:sp>
    </p:spTree>
    <p:extLst>
      <p:ext uri="{BB962C8B-B14F-4D97-AF65-F5344CB8AC3E}">
        <p14:creationId xmlns:p14="http://schemas.microsoft.com/office/powerpoint/2010/main" val="941369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fr-FR"/>
              <a:t>Cliquez pour modifier les styles du texte du masque</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931607A-F046-4737-BB59-AA0E141FE128}" type="datetimeFigureOut">
              <a:rPr lang="fr-FR" smtClean="0"/>
              <a:t>29/04/2024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10F1205-A051-4BBB-BD21-B9D3561C45AC}" type="slidenum">
              <a:rPr lang="fr-FR" smtClean="0"/>
              <a:t>‹N°›</a:t>
            </a:fld>
            <a:endParaRPr lang="fr-FR"/>
          </a:p>
        </p:txBody>
      </p:sp>
    </p:spTree>
    <p:extLst>
      <p:ext uri="{BB962C8B-B14F-4D97-AF65-F5344CB8AC3E}">
        <p14:creationId xmlns:p14="http://schemas.microsoft.com/office/powerpoint/2010/main" val="3713462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931607A-F046-4737-BB59-AA0E141FE128}" type="datetimeFigureOut">
              <a:rPr lang="fr-FR" smtClean="0"/>
              <a:t>29/04/2024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10F1205-A051-4BBB-BD21-B9D3561C45AC}" type="slidenum">
              <a:rPr lang="fr-FR" smtClean="0"/>
              <a:t>‹N°›</a:t>
            </a:fld>
            <a:endParaRPr lang="fr-FR"/>
          </a:p>
        </p:txBody>
      </p:sp>
    </p:spTree>
    <p:extLst>
      <p:ext uri="{BB962C8B-B14F-4D97-AF65-F5344CB8AC3E}">
        <p14:creationId xmlns:p14="http://schemas.microsoft.com/office/powerpoint/2010/main" val="2660754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31607A-F046-4737-BB59-AA0E141FE128}" type="datetimeFigureOut">
              <a:rPr lang="fr-FR" smtClean="0"/>
              <a:t>29/04/2024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10F1205-A051-4BBB-BD21-B9D3561C45AC}" type="slidenum">
              <a:rPr lang="fr-FR" smtClean="0"/>
              <a:t>‹N°›</a:t>
            </a:fld>
            <a:endParaRPr lang="fr-FR"/>
          </a:p>
        </p:txBody>
      </p:sp>
    </p:spTree>
    <p:extLst>
      <p:ext uri="{BB962C8B-B14F-4D97-AF65-F5344CB8AC3E}">
        <p14:creationId xmlns:p14="http://schemas.microsoft.com/office/powerpoint/2010/main" val="187024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fr-FR"/>
              <a:t>Modifiez le style du titre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931607A-F046-4737-BB59-AA0E141FE128}" type="datetimeFigureOut">
              <a:rPr lang="fr-FR" smtClean="0"/>
              <a:t>29/04/2024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10F1205-A051-4BBB-BD21-B9D3561C45AC}" type="slidenum">
              <a:rPr lang="fr-FR" smtClean="0"/>
              <a:t>‹N°›</a:t>
            </a:fld>
            <a:endParaRPr lang="fr-FR"/>
          </a:p>
        </p:txBody>
      </p:sp>
    </p:spTree>
    <p:extLst>
      <p:ext uri="{BB962C8B-B14F-4D97-AF65-F5344CB8AC3E}">
        <p14:creationId xmlns:p14="http://schemas.microsoft.com/office/powerpoint/2010/main" val="840580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931607A-F046-4737-BB59-AA0E141FE128}" type="datetimeFigureOut">
              <a:rPr lang="fr-FR" smtClean="0"/>
              <a:t>29/04/2024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10F1205-A051-4BBB-BD21-B9D3561C45AC}" type="slidenum">
              <a:rPr lang="fr-FR" smtClean="0"/>
              <a:t>‹N°›</a:t>
            </a:fld>
            <a:endParaRPr lang="fr-FR"/>
          </a:p>
        </p:txBody>
      </p:sp>
    </p:spTree>
    <p:extLst>
      <p:ext uri="{BB962C8B-B14F-4D97-AF65-F5344CB8AC3E}">
        <p14:creationId xmlns:p14="http://schemas.microsoft.com/office/powerpoint/2010/main" val="2746560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931607A-F046-4737-BB59-AA0E141FE128}" type="datetimeFigureOut">
              <a:rPr lang="fr-FR" smtClean="0"/>
              <a:t>29/04/2024</a:t>
            </a:fld>
            <a:endParaRPr lang="fr-FR"/>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fr-F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510F1205-A051-4BBB-BD21-B9D3561C45AC}" type="slidenum">
              <a:rPr lang="fr-FR" smtClean="0"/>
              <a:t>‹N°›</a:t>
            </a:fld>
            <a:endParaRPr lang="fr-FR"/>
          </a:p>
        </p:txBody>
      </p:sp>
    </p:spTree>
    <p:extLst>
      <p:ext uri="{BB962C8B-B14F-4D97-AF65-F5344CB8AC3E}">
        <p14:creationId xmlns:p14="http://schemas.microsoft.com/office/powerpoint/2010/main" val="17433262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8.svg"/></Relationships>
</file>

<file path=ppt/slides/_rels/slide1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7.png"/><Relationship Id="rId7" Type="http://schemas.openxmlformats.org/officeDocument/2006/relationships/diagramQuickStyle" Target="../diagrams/quickStyle3.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8.svg"/><Relationship Id="rId9" Type="http://schemas.microsoft.com/office/2007/relationships/diagramDrawing" Target="../diagrams/drawing3.xml"/></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50" name="Rectangle 45">
            <a:extLst>
              <a:ext uri="{FF2B5EF4-FFF2-40B4-BE49-F238E27FC236}">
                <a16:creationId xmlns:a16="http://schemas.microsoft.com/office/drawing/2014/main" id="{CA3FC43A-F2E5-409E-8C82-7DC3B69EA2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811"/>
            <a:ext cx="4059081"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47">
            <a:extLst>
              <a:ext uri="{FF2B5EF4-FFF2-40B4-BE49-F238E27FC236}">
                <a16:creationId xmlns:a16="http://schemas.microsoft.com/office/drawing/2014/main" id="{1EEBFF7B-A218-4767-9A82-7ADFE8C9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723290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AEA74A3-4190-4513-9902-4B26066E03FC}"/>
              </a:ext>
            </a:extLst>
          </p:cNvPr>
          <p:cNvSpPr>
            <a:spLocks noGrp="1"/>
          </p:cNvSpPr>
          <p:nvPr>
            <p:ph type="ctrTitle"/>
          </p:nvPr>
        </p:nvSpPr>
        <p:spPr>
          <a:xfrm>
            <a:off x="1016004" y="539553"/>
            <a:ext cx="6196916" cy="5768658"/>
          </a:xfrm>
        </p:spPr>
        <p:txBody>
          <a:bodyPr vert="horz" lIns="91440" tIns="45720" rIns="91440" bIns="45720" rtlCol="0" anchor="ctr">
            <a:normAutofit/>
          </a:bodyPr>
          <a:lstStyle/>
          <a:p>
            <a:r>
              <a:rPr lang="en-US" sz="6000" b="1" dirty="0">
                <a:solidFill>
                  <a:srgbClr val="FFFFFF"/>
                </a:solidFill>
              </a:rPr>
              <a:t>ANALYSE DU PROJET</a:t>
            </a:r>
            <a:br>
              <a:rPr lang="en-US" sz="6000" b="1" dirty="0">
                <a:solidFill>
                  <a:srgbClr val="FFFFFF"/>
                </a:solidFill>
              </a:rPr>
            </a:br>
            <a:endParaRPr lang="en-US" sz="6000" b="1" dirty="0">
              <a:solidFill>
                <a:srgbClr val="FFFFFF"/>
              </a:solidFill>
            </a:endParaRPr>
          </a:p>
        </p:txBody>
      </p:sp>
      <p:sp>
        <p:nvSpPr>
          <p:cNvPr id="13" name="ZoneTexte 12">
            <a:extLst>
              <a:ext uri="{FF2B5EF4-FFF2-40B4-BE49-F238E27FC236}">
                <a16:creationId xmlns:a16="http://schemas.microsoft.com/office/drawing/2014/main" id="{7F8C7064-A2B7-4532-B690-EC2C86FA7BB8}"/>
              </a:ext>
            </a:extLst>
          </p:cNvPr>
          <p:cNvSpPr txBox="1"/>
          <p:nvPr/>
        </p:nvSpPr>
        <p:spPr>
          <a:xfrm>
            <a:off x="7534655" y="228601"/>
            <a:ext cx="3436450" cy="6431540"/>
          </a:xfrm>
          <a:prstGeom prst="rect">
            <a:avLst/>
          </a:prstGeom>
          <a:noFill/>
        </p:spPr>
        <p:txBody>
          <a:bodyPr vert="horz" lIns="91440" tIns="45720" rIns="91440" bIns="45720" rtlCol="0" anchor="ctr">
            <a:normAutofit/>
          </a:bodyPr>
          <a:lstStyle/>
          <a:p>
            <a:pPr algn="r" defTabSz="914400">
              <a:lnSpc>
                <a:spcPct val="95000"/>
              </a:lnSpc>
              <a:spcBef>
                <a:spcPts val="1400"/>
              </a:spcBef>
              <a:spcAft>
                <a:spcPts val="200"/>
              </a:spcAft>
              <a:buClr>
                <a:schemeClr val="accent1"/>
              </a:buClr>
              <a:buSzPct val="80000"/>
            </a:pPr>
            <a:r>
              <a:rPr lang="en-US" sz="2800" b="1" spc="10">
                <a:solidFill>
                  <a:srgbClr val="FFFFFF"/>
                </a:solidFill>
              </a:rPr>
              <a:t>ANALYSE DE DONNEES POUR L’IMPLEMENTATION D’UN SITE DES PANNEAU SOLAIRE</a:t>
            </a:r>
          </a:p>
        </p:txBody>
      </p:sp>
    </p:spTree>
    <p:extLst>
      <p:ext uri="{BB962C8B-B14F-4D97-AF65-F5344CB8AC3E}">
        <p14:creationId xmlns:p14="http://schemas.microsoft.com/office/powerpoint/2010/main" val="415828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D759C32-FEC6-45FA-9188-8141A8D0F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541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Titre 1">
            <a:extLst>
              <a:ext uri="{FF2B5EF4-FFF2-40B4-BE49-F238E27FC236}">
                <a16:creationId xmlns:a16="http://schemas.microsoft.com/office/drawing/2014/main" id="{3896C52D-79AB-41E4-AD88-408C5DAA18AC}"/>
              </a:ext>
            </a:extLst>
          </p:cNvPr>
          <p:cNvSpPr txBox="1">
            <a:spLocks/>
          </p:cNvSpPr>
          <p:nvPr/>
        </p:nvSpPr>
        <p:spPr>
          <a:xfrm>
            <a:off x="237067" y="836023"/>
            <a:ext cx="3330221" cy="5183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fr-FR" sz="2800" b="1" dirty="0">
                <a:solidFill>
                  <a:schemeClr val="bg1"/>
                </a:solidFill>
              </a:rPr>
              <a:t>STATISTIQUE POUR LA SIERRA LEONNE</a:t>
            </a:r>
          </a:p>
        </p:txBody>
      </p:sp>
      <p:sp>
        <p:nvSpPr>
          <p:cNvPr id="15" name="Rectangle 14">
            <a:extLst>
              <a:ext uri="{FF2B5EF4-FFF2-40B4-BE49-F238E27FC236}">
                <a16:creationId xmlns:a16="http://schemas.microsoft.com/office/drawing/2014/main" id="{564CBCFC-6F17-4398-A9A8-02D161A54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6" name="Espace réservé du contenu 3">
            <a:extLst>
              <a:ext uri="{FF2B5EF4-FFF2-40B4-BE49-F238E27FC236}">
                <a16:creationId xmlns:a16="http://schemas.microsoft.com/office/drawing/2014/main" id="{838D4D1B-1FD8-4B88-87E9-6D62903F1ABD}"/>
              </a:ext>
            </a:extLst>
          </p:cNvPr>
          <p:cNvGraphicFramePr>
            <a:graphicFrameLocks/>
          </p:cNvGraphicFramePr>
          <p:nvPr>
            <p:extLst>
              <p:ext uri="{D42A27DB-BD31-4B8C-83A1-F6EECF244321}">
                <p14:modId xmlns:p14="http://schemas.microsoft.com/office/powerpoint/2010/main" val="2428344597"/>
              </p:ext>
            </p:extLst>
          </p:nvPr>
        </p:nvGraphicFramePr>
        <p:xfrm>
          <a:off x="4273108" y="1603020"/>
          <a:ext cx="6152023" cy="29915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ZoneTexte 16">
            <a:extLst>
              <a:ext uri="{FF2B5EF4-FFF2-40B4-BE49-F238E27FC236}">
                <a16:creationId xmlns:a16="http://schemas.microsoft.com/office/drawing/2014/main" id="{B439D3D9-8DD9-4A13-82F2-6C4C30332BE2}"/>
              </a:ext>
            </a:extLst>
          </p:cNvPr>
          <p:cNvSpPr txBox="1"/>
          <p:nvPr/>
        </p:nvSpPr>
        <p:spPr>
          <a:xfrm>
            <a:off x="4999072" y="2074902"/>
            <a:ext cx="5147734" cy="1754326"/>
          </a:xfrm>
          <a:prstGeom prst="rect">
            <a:avLst/>
          </a:prstGeom>
          <a:noFill/>
        </p:spPr>
        <p:txBody>
          <a:bodyPr wrap="square" rtlCol="0">
            <a:spAutoFit/>
          </a:bodyPr>
          <a:lstStyle/>
          <a:p>
            <a:pPr marL="285750" indent="-285750">
              <a:buFont typeface="Wingdings" panose="05000000000000000000" pitchFamily="2" charset="2"/>
              <a:buChar char="v"/>
            </a:pPr>
            <a:endParaRPr lang="fr-FR" dirty="0"/>
          </a:p>
          <a:p>
            <a:pPr marL="285750" indent="-285750">
              <a:buFont typeface="Wingdings" panose="05000000000000000000" pitchFamily="2" charset="2"/>
              <a:buChar char="v"/>
            </a:pPr>
            <a:r>
              <a:rPr lang="fr-FR" dirty="0"/>
              <a:t>Énergie solaire disponible : 5977150,05</a:t>
            </a:r>
          </a:p>
          <a:p>
            <a:pPr marL="285750" indent="-285750">
              <a:buFont typeface="Wingdings" panose="05000000000000000000" pitchFamily="2" charset="2"/>
              <a:buChar char="v"/>
            </a:pPr>
            <a:r>
              <a:rPr lang="fr-FR" dirty="0"/>
              <a:t>Énergie solaire générée : 10614885,40</a:t>
            </a:r>
          </a:p>
          <a:p>
            <a:pPr marL="285750" indent="-285750">
              <a:buFont typeface="Wingdings" panose="05000000000000000000" pitchFamily="2" charset="2"/>
              <a:buChar char="v"/>
            </a:pPr>
            <a:r>
              <a:rPr lang="fr-FR" dirty="0"/>
              <a:t>Moyenne barométrique : 999,88 </a:t>
            </a:r>
          </a:p>
          <a:p>
            <a:pPr marL="285750" indent="-285750">
              <a:buFont typeface="Wingdings" panose="05000000000000000000" pitchFamily="2" charset="2"/>
              <a:buChar char="v"/>
            </a:pPr>
            <a:r>
              <a:rPr lang="fr-FR" dirty="0"/>
              <a:t>Moyenne température ambiante : 26,32</a:t>
            </a:r>
          </a:p>
          <a:p>
            <a:pPr marL="285750" indent="-285750">
              <a:buFont typeface="Wingdings" panose="05000000000000000000" pitchFamily="2" charset="2"/>
              <a:buChar char="v"/>
            </a:pPr>
            <a:r>
              <a:rPr lang="fr-FR" dirty="0"/>
              <a:t>Moyenne de la vitesse du vent : 1,15</a:t>
            </a:r>
          </a:p>
        </p:txBody>
      </p:sp>
      <p:sp>
        <p:nvSpPr>
          <p:cNvPr id="18" name="Rectangle : coins arrondis 17">
            <a:extLst>
              <a:ext uri="{FF2B5EF4-FFF2-40B4-BE49-F238E27FC236}">
                <a16:creationId xmlns:a16="http://schemas.microsoft.com/office/drawing/2014/main" id="{D8337E10-A310-43C4-8784-A6BA438B7482}"/>
              </a:ext>
            </a:extLst>
          </p:cNvPr>
          <p:cNvSpPr/>
          <p:nvPr/>
        </p:nvSpPr>
        <p:spPr>
          <a:xfrm>
            <a:off x="4496928" y="709620"/>
            <a:ext cx="5704385" cy="6208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Moyenne</a:t>
            </a:r>
          </a:p>
        </p:txBody>
      </p:sp>
    </p:spTree>
    <p:extLst>
      <p:ext uri="{BB962C8B-B14F-4D97-AF65-F5344CB8AC3E}">
        <p14:creationId xmlns:p14="http://schemas.microsoft.com/office/powerpoint/2010/main" val="2098728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0B3D270-B19D-4DB8-BD3C-3E707485B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541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8E87B02-0E9F-4F78-8B37-B3E36979DBED}"/>
              </a:ext>
            </a:extLst>
          </p:cNvPr>
          <p:cNvSpPr>
            <a:spLocks noGrp="1"/>
          </p:cNvSpPr>
          <p:nvPr>
            <p:ph type="title"/>
          </p:nvPr>
        </p:nvSpPr>
        <p:spPr>
          <a:xfrm>
            <a:off x="566058" y="836023"/>
            <a:ext cx="3195504" cy="5183777"/>
          </a:xfrm>
        </p:spPr>
        <p:txBody>
          <a:bodyPr anchor="ctr">
            <a:normAutofit/>
          </a:bodyPr>
          <a:lstStyle/>
          <a:p>
            <a:r>
              <a:rPr lang="fr-FR" sz="2800" dirty="0">
                <a:solidFill>
                  <a:srgbClr val="FFFFFF"/>
                </a:solidFill>
              </a:rPr>
              <a:t>STATISTIQUE POUR LE TOGO</a:t>
            </a:r>
          </a:p>
        </p:txBody>
      </p:sp>
      <p:sp>
        <p:nvSpPr>
          <p:cNvPr id="20" name="Rectangle 19">
            <a:extLst>
              <a:ext uri="{FF2B5EF4-FFF2-40B4-BE49-F238E27FC236}">
                <a16:creationId xmlns:a16="http://schemas.microsoft.com/office/drawing/2014/main" id="{49BDAF94-B52E-4307-B54C-EF413086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Espace réservé du contenu 2">
            <a:extLst>
              <a:ext uri="{FF2B5EF4-FFF2-40B4-BE49-F238E27FC236}">
                <a16:creationId xmlns:a16="http://schemas.microsoft.com/office/drawing/2014/main" id="{29512434-3348-1138-A90C-E9CE40B76C9A}"/>
              </a:ext>
            </a:extLst>
          </p:cNvPr>
          <p:cNvGraphicFramePr>
            <a:graphicFrameLocks noGrp="1"/>
          </p:cNvGraphicFramePr>
          <p:nvPr>
            <p:ph idx="1"/>
            <p:extLst>
              <p:ext uri="{D42A27DB-BD31-4B8C-83A1-F6EECF244321}">
                <p14:modId xmlns:p14="http://schemas.microsoft.com/office/powerpoint/2010/main" val="1924247840"/>
              </p:ext>
            </p:extLst>
          </p:nvPr>
        </p:nvGraphicFramePr>
        <p:xfrm>
          <a:off x="4532133" y="398272"/>
          <a:ext cx="5990136" cy="5262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ZoneTexte 5">
            <a:extLst>
              <a:ext uri="{FF2B5EF4-FFF2-40B4-BE49-F238E27FC236}">
                <a16:creationId xmlns:a16="http://schemas.microsoft.com/office/drawing/2014/main" id="{2901A707-16CC-4EE2-9D68-E8B0B7DFB55B}"/>
              </a:ext>
            </a:extLst>
          </p:cNvPr>
          <p:cNvSpPr txBox="1"/>
          <p:nvPr/>
        </p:nvSpPr>
        <p:spPr>
          <a:xfrm>
            <a:off x="4854222" y="2393244"/>
            <a:ext cx="5305778" cy="1477328"/>
          </a:xfrm>
          <a:prstGeom prst="rect">
            <a:avLst/>
          </a:prstGeom>
          <a:noFill/>
        </p:spPr>
        <p:txBody>
          <a:bodyPr wrap="square" rtlCol="0">
            <a:spAutoFit/>
          </a:bodyPr>
          <a:lstStyle/>
          <a:p>
            <a:pPr marL="285750" indent="-285750">
              <a:buFont typeface="Wingdings" panose="05000000000000000000" pitchFamily="2" charset="2"/>
              <a:buChar char="v"/>
            </a:pPr>
            <a:r>
              <a:rPr lang="fr-FR" dirty="0"/>
              <a:t>Énergie solaire disponible : 6120315,16</a:t>
            </a:r>
          </a:p>
          <a:p>
            <a:pPr marL="285750" indent="-285750">
              <a:buFont typeface="Wingdings" panose="05000000000000000000" pitchFamily="2" charset="2"/>
              <a:buChar char="v"/>
            </a:pPr>
            <a:r>
              <a:rPr lang="fr-FR" dirty="0"/>
              <a:t>Énergie solaire générée : 12117971,69</a:t>
            </a:r>
          </a:p>
          <a:p>
            <a:pPr marL="285750" indent="-285750">
              <a:buFont typeface="Wingdings" panose="05000000000000000000" pitchFamily="2" charset="2"/>
              <a:buChar char="v"/>
            </a:pPr>
            <a:r>
              <a:rPr lang="fr-FR" dirty="0"/>
              <a:t>Moyenne barométrique : 975,92</a:t>
            </a:r>
          </a:p>
          <a:p>
            <a:pPr marL="285750" indent="-285750">
              <a:buFont typeface="Wingdings" panose="05000000000000000000" pitchFamily="2" charset="2"/>
              <a:buChar char="v"/>
            </a:pPr>
            <a:r>
              <a:rPr lang="fr-FR" dirty="0"/>
              <a:t>Moyenne température ambiante : 27,75</a:t>
            </a:r>
          </a:p>
          <a:p>
            <a:pPr marL="285750" indent="-285750">
              <a:buFont typeface="Wingdings" panose="05000000000000000000" pitchFamily="2" charset="2"/>
              <a:buChar char="v"/>
            </a:pPr>
            <a:r>
              <a:rPr lang="fr-FR" dirty="0"/>
              <a:t>Moyenne de la vitesse du vent : 2,37</a:t>
            </a:r>
          </a:p>
        </p:txBody>
      </p:sp>
    </p:spTree>
    <p:extLst>
      <p:ext uri="{BB962C8B-B14F-4D97-AF65-F5344CB8AC3E}">
        <p14:creationId xmlns:p14="http://schemas.microsoft.com/office/powerpoint/2010/main" val="4116471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04A334-7057-4B16-B48C-993DCCE83905}"/>
              </a:ext>
            </a:extLst>
          </p:cNvPr>
          <p:cNvSpPr>
            <a:spLocks noGrp="1"/>
          </p:cNvSpPr>
          <p:nvPr>
            <p:ph type="title"/>
          </p:nvPr>
        </p:nvSpPr>
        <p:spPr>
          <a:xfrm>
            <a:off x="1261872" y="365760"/>
            <a:ext cx="9692640" cy="1325562"/>
          </a:xfrm>
        </p:spPr>
        <p:txBody>
          <a:bodyPr>
            <a:normAutofit/>
          </a:bodyPr>
          <a:lstStyle/>
          <a:p>
            <a:r>
              <a:rPr lang="fr-FR"/>
              <a:t>ANALYSE PREMIERE</a:t>
            </a:r>
          </a:p>
        </p:txBody>
      </p:sp>
      <p:pic>
        <p:nvPicPr>
          <p:cNvPr id="7" name="Graphic 6" descr="Partial Sun">
            <a:extLst>
              <a:ext uri="{FF2B5EF4-FFF2-40B4-BE49-F238E27FC236}">
                <a16:creationId xmlns:a16="http://schemas.microsoft.com/office/drawing/2014/main" id="{2B1D0656-62D1-DAED-7997-D56AC2D41B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37001" y="531238"/>
            <a:ext cx="3304622" cy="3304622"/>
          </a:xfrm>
          <a:prstGeom prst="rect">
            <a:avLst/>
          </a:prstGeom>
        </p:spPr>
      </p:pic>
      <p:sp>
        <p:nvSpPr>
          <p:cNvPr id="4" name="ZoneTexte 3">
            <a:extLst>
              <a:ext uri="{FF2B5EF4-FFF2-40B4-BE49-F238E27FC236}">
                <a16:creationId xmlns:a16="http://schemas.microsoft.com/office/drawing/2014/main" id="{CAA19C5F-4ECF-4661-8E32-EDFABA235F35}"/>
              </a:ext>
            </a:extLst>
          </p:cNvPr>
          <p:cNvSpPr txBox="1"/>
          <p:nvPr/>
        </p:nvSpPr>
        <p:spPr>
          <a:xfrm>
            <a:off x="345455" y="2043316"/>
            <a:ext cx="7650865" cy="369332"/>
          </a:xfrm>
          <a:prstGeom prst="rect">
            <a:avLst/>
          </a:prstGeom>
          <a:noFill/>
        </p:spPr>
        <p:txBody>
          <a:bodyPr wrap="square" rtlCol="0">
            <a:spAutoFit/>
          </a:bodyPr>
          <a:lstStyle/>
          <a:p>
            <a:r>
              <a:rPr lang="fr-FR" b="1" i="0" dirty="0">
                <a:effectLst/>
                <a:latin typeface="Söhne"/>
              </a:rPr>
              <a:t>En comparant ces données, nous pouvons tirer les conclusions suivantes</a:t>
            </a:r>
          </a:p>
        </p:txBody>
      </p:sp>
      <p:sp>
        <p:nvSpPr>
          <p:cNvPr id="6" name="Rectangle : coins arrondis 5">
            <a:extLst>
              <a:ext uri="{FF2B5EF4-FFF2-40B4-BE49-F238E27FC236}">
                <a16:creationId xmlns:a16="http://schemas.microsoft.com/office/drawing/2014/main" id="{0F64FE56-206B-425A-989D-D9C50AFCF3DE}"/>
              </a:ext>
            </a:extLst>
          </p:cNvPr>
          <p:cNvSpPr/>
          <p:nvPr/>
        </p:nvSpPr>
        <p:spPr>
          <a:xfrm>
            <a:off x="345455" y="2675928"/>
            <a:ext cx="7791546" cy="1067053"/>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marL="0" indent="0">
              <a:buNone/>
            </a:pPr>
            <a:r>
              <a:rPr lang="fr-FR" b="0" i="0" dirty="0">
                <a:effectLst/>
                <a:latin typeface="Söhne"/>
              </a:rPr>
              <a:t>Le Bénin a la plus grande quantité d'énergie solaire disponible et générée, ce qui en fait un choix attrayant pour le déploiement de panneaux solaires.</a:t>
            </a:r>
          </a:p>
        </p:txBody>
      </p:sp>
      <p:sp>
        <p:nvSpPr>
          <p:cNvPr id="8" name="Rectangle : coins arrondis 7">
            <a:extLst>
              <a:ext uri="{FF2B5EF4-FFF2-40B4-BE49-F238E27FC236}">
                <a16:creationId xmlns:a16="http://schemas.microsoft.com/office/drawing/2014/main" id="{757BA401-2772-43B1-8AFA-A1C73A48E0BA}"/>
              </a:ext>
            </a:extLst>
          </p:cNvPr>
          <p:cNvSpPr/>
          <p:nvPr/>
        </p:nvSpPr>
        <p:spPr>
          <a:xfrm>
            <a:off x="2280356" y="5429263"/>
            <a:ext cx="8195538" cy="1325562"/>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marL="0" indent="0">
              <a:buNone/>
            </a:pPr>
            <a:r>
              <a:rPr lang="fr-FR" b="0" i="0" dirty="0">
                <a:effectLst/>
                <a:latin typeface="Söhne"/>
              </a:rPr>
              <a:t>La Sierra Leone a une quantité d'énergie solaire disponible et générée légèrement inférieure au Bénin, mais elle bénéficie de conditions météorologiques relativement stables avec une moyenne barométrique élevée.</a:t>
            </a:r>
          </a:p>
        </p:txBody>
      </p:sp>
      <p:sp>
        <p:nvSpPr>
          <p:cNvPr id="9" name="Rectangle : coins arrondis 8">
            <a:extLst>
              <a:ext uri="{FF2B5EF4-FFF2-40B4-BE49-F238E27FC236}">
                <a16:creationId xmlns:a16="http://schemas.microsoft.com/office/drawing/2014/main" id="{AAB08335-2273-4B3E-A23F-C768F76565D1}"/>
              </a:ext>
            </a:extLst>
          </p:cNvPr>
          <p:cNvSpPr/>
          <p:nvPr/>
        </p:nvSpPr>
        <p:spPr>
          <a:xfrm>
            <a:off x="1181804" y="3928738"/>
            <a:ext cx="8195538" cy="1325562"/>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marL="0" indent="0">
              <a:buNone/>
            </a:pPr>
            <a:r>
              <a:rPr lang="fr-FR" b="0" i="0" dirty="0">
                <a:effectLst/>
                <a:latin typeface="Söhne"/>
              </a:rPr>
              <a:t>Le Togo se situe entre le Bénin et la Sierra Leone en termes d'énergie solaire disponible et générée, mais il a la moyenne la plus élevée de la vitesse du vent parmi les trois pays, ce qui peut affecter la performance des panneaux solaires.</a:t>
            </a:r>
          </a:p>
        </p:txBody>
      </p:sp>
      <p:sp>
        <p:nvSpPr>
          <p:cNvPr id="10" name="Rectangle 9" descr="Arc-en-ciel">
            <a:extLst>
              <a:ext uri="{FF2B5EF4-FFF2-40B4-BE49-F238E27FC236}">
                <a16:creationId xmlns:a16="http://schemas.microsoft.com/office/drawing/2014/main" id="{DD0F33AF-E7ED-4E3D-B5DD-0E54ADB86590}"/>
              </a:ext>
            </a:extLst>
          </p:cNvPr>
          <p:cNvSpPr/>
          <p:nvPr/>
        </p:nvSpPr>
        <p:spPr>
          <a:xfrm>
            <a:off x="9505590" y="6055355"/>
            <a:ext cx="567445" cy="567445"/>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fr-FR" dirty="0"/>
          </a:p>
        </p:txBody>
      </p:sp>
      <p:sp>
        <p:nvSpPr>
          <p:cNvPr id="11" name="Rectangle 10" descr="Jauge">
            <a:extLst>
              <a:ext uri="{FF2B5EF4-FFF2-40B4-BE49-F238E27FC236}">
                <a16:creationId xmlns:a16="http://schemas.microsoft.com/office/drawing/2014/main" id="{96C72C42-2420-4CB2-BD0D-BFEA41B0680F}"/>
              </a:ext>
            </a:extLst>
          </p:cNvPr>
          <p:cNvSpPr/>
          <p:nvPr/>
        </p:nvSpPr>
        <p:spPr>
          <a:xfrm>
            <a:off x="8397432" y="4487792"/>
            <a:ext cx="567445" cy="567445"/>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a:lstStyle/>
          <a:p>
            <a:endParaRPr lang="fr-FR" dirty="0"/>
          </a:p>
        </p:txBody>
      </p:sp>
      <p:sp>
        <p:nvSpPr>
          <p:cNvPr id="12" name="Rectangle 11" descr="Hot Air Balloon">
            <a:extLst>
              <a:ext uri="{FF2B5EF4-FFF2-40B4-BE49-F238E27FC236}">
                <a16:creationId xmlns:a16="http://schemas.microsoft.com/office/drawing/2014/main" id="{36FCFCBF-AEDE-4AF1-B9CC-602839C074FE}"/>
              </a:ext>
            </a:extLst>
          </p:cNvPr>
          <p:cNvSpPr/>
          <p:nvPr/>
        </p:nvSpPr>
        <p:spPr>
          <a:xfrm>
            <a:off x="7445111" y="3007686"/>
            <a:ext cx="691890" cy="691890"/>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alpha val="0"/>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a:lstStyle/>
          <a:p>
            <a:endParaRPr lang="fr-FR" dirty="0"/>
          </a:p>
        </p:txBody>
      </p:sp>
    </p:spTree>
    <p:extLst>
      <p:ext uri="{BB962C8B-B14F-4D97-AF65-F5344CB8AC3E}">
        <p14:creationId xmlns:p14="http://schemas.microsoft.com/office/powerpoint/2010/main" val="2855111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ZoneTexte 11">
            <a:extLst>
              <a:ext uri="{FF2B5EF4-FFF2-40B4-BE49-F238E27FC236}">
                <a16:creationId xmlns:a16="http://schemas.microsoft.com/office/drawing/2014/main" id="{A592FB7E-D3F5-4406-A9D5-C296EDB87980}"/>
              </a:ext>
            </a:extLst>
          </p:cNvPr>
          <p:cNvSpPr txBox="1"/>
          <p:nvPr/>
        </p:nvSpPr>
        <p:spPr>
          <a:xfrm>
            <a:off x="718874" y="2325158"/>
            <a:ext cx="4534048" cy="3854979"/>
          </a:xfrm>
          <a:prstGeom prst="rect">
            <a:avLst/>
          </a:prstGeom>
        </p:spPr>
        <p:txBody>
          <a:bodyPr vert="horz" lIns="91440" tIns="45720" rIns="91440" bIns="45720" rtlCol="0">
            <a:normAutofit/>
          </a:bodyPr>
          <a:lstStyle/>
          <a:p>
            <a:pPr indent="-182880" defTabSz="914400">
              <a:spcAft>
                <a:spcPts val="600"/>
              </a:spcAft>
              <a:buClr>
                <a:schemeClr val="accent1"/>
              </a:buClr>
            </a:pPr>
            <a:r>
              <a:rPr lang="en-US" dirty="0"/>
              <a:t>Sur la base de </a:t>
            </a:r>
            <a:r>
              <a:rPr lang="en-US"/>
              <a:t>ces</a:t>
            </a:r>
            <a:r>
              <a:rPr lang="en-US" dirty="0"/>
              <a:t> observations, le </a:t>
            </a:r>
            <a:r>
              <a:rPr lang="en-US"/>
              <a:t>Bénin</a:t>
            </a:r>
            <a:r>
              <a:rPr lang="en-US" dirty="0"/>
              <a:t> </a:t>
            </a:r>
            <a:r>
              <a:rPr lang="en-US"/>
              <a:t>semble</a:t>
            </a:r>
            <a:r>
              <a:rPr lang="en-US" dirty="0"/>
              <a:t> </a:t>
            </a:r>
            <a:r>
              <a:rPr lang="en-US"/>
              <a:t>être</a:t>
            </a:r>
            <a:r>
              <a:rPr lang="en-US" dirty="0"/>
              <a:t> le </a:t>
            </a:r>
            <a:r>
              <a:rPr lang="en-US"/>
              <a:t>meilleur</a:t>
            </a:r>
            <a:r>
              <a:rPr lang="en-US" dirty="0"/>
              <a:t> </a:t>
            </a:r>
            <a:r>
              <a:rPr lang="en-US"/>
              <a:t>choix</a:t>
            </a:r>
            <a:r>
              <a:rPr lang="en-US" dirty="0"/>
              <a:t> pour </a:t>
            </a:r>
            <a:r>
              <a:rPr lang="en-US"/>
              <a:t>déployer</a:t>
            </a:r>
            <a:r>
              <a:rPr lang="en-US" dirty="0"/>
              <a:t> </a:t>
            </a:r>
            <a:r>
              <a:rPr lang="en-US"/>
              <a:t>une</a:t>
            </a:r>
            <a:r>
              <a:rPr lang="en-US" dirty="0"/>
              <a:t> </a:t>
            </a:r>
            <a:r>
              <a:rPr lang="en-US"/>
              <a:t>chaîne</a:t>
            </a:r>
            <a:r>
              <a:rPr lang="en-US" dirty="0"/>
              <a:t> de </a:t>
            </a:r>
            <a:r>
              <a:rPr lang="en-US"/>
              <a:t>panneaux</a:t>
            </a:r>
            <a:r>
              <a:rPr lang="en-US" dirty="0"/>
              <a:t> </a:t>
            </a:r>
            <a:r>
              <a:rPr lang="en-US"/>
              <a:t>solaires</a:t>
            </a:r>
            <a:r>
              <a:rPr lang="en-US" dirty="0"/>
              <a:t> </a:t>
            </a:r>
            <a:r>
              <a:rPr lang="en-US"/>
              <a:t>en</a:t>
            </a:r>
            <a:r>
              <a:rPr lang="en-US" dirty="0"/>
              <a:t> raison de </a:t>
            </a:r>
            <a:r>
              <a:rPr lang="en-US"/>
              <a:t>sa</a:t>
            </a:r>
            <a:r>
              <a:rPr lang="en-US" dirty="0"/>
              <a:t> </a:t>
            </a:r>
            <a:r>
              <a:rPr lang="en-US"/>
              <a:t>quantité</a:t>
            </a:r>
            <a:r>
              <a:rPr lang="en-US" dirty="0"/>
              <a:t> </a:t>
            </a:r>
            <a:r>
              <a:rPr lang="en-US"/>
              <a:t>d'énergie</a:t>
            </a:r>
            <a:r>
              <a:rPr lang="en-US" dirty="0"/>
              <a:t> </a:t>
            </a:r>
            <a:r>
              <a:rPr lang="en-US"/>
              <a:t>solaire</a:t>
            </a:r>
            <a:r>
              <a:rPr lang="en-US" dirty="0"/>
              <a:t> disponible </a:t>
            </a:r>
            <a:r>
              <a:rPr lang="en-US"/>
              <a:t>élevée</a:t>
            </a:r>
            <a:r>
              <a:rPr lang="en-US" dirty="0"/>
              <a:t> et de </a:t>
            </a:r>
            <a:r>
              <a:rPr lang="en-US"/>
              <a:t>sa</a:t>
            </a:r>
            <a:r>
              <a:rPr lang="en-US" dirty="0"/>
              <a:t> </a:t>
            </a:r>
            <a:r>
              <a:rPr lang="en-US"/>
              <a:t>capacité</a:t>
            </a:r>
            <a:r>
              <a:rPr lang="en-US" dirty="0"/>
              <a:t> de </a:t>
            </a:r>
            <a:r>
              <a:rPr lang="en-US"/>
              <a:t>génération</a:t>
            </a:r>
            <a:r>
              <a:rPr lang="en-US" dirty="0"/>
              <a:t> </a:t>
            </a:r>
            <a:r>
              <a:rPr lang="en-US"/>
              <a:t>d'énergie</a:t>
            </a:r>
            <a:r>
              <a:rPr lang="en-US" dirty="0"/>
              <a:t> </a:t>
            </a:r>
            <a:r>
              <a:rPr lang="en-US"/>
              <a:t>solaire</a:t>
            </a:r>
            <a:r>
              <a:rPr lang="en-US" dirty="0"/>
              <a:t>. La Sierra Leone </a:t>
            </a:r>
            <a:r>
              <a:rPr lang="en-US"/>
              <a:t>pourrait</a:t>
            </a:r>
            <a:r>
              <a:rPr lang="en-US" dirty="0"/>
              <a:t> </a:t>
            </a:r>
            <a:r>
              <a:rPr lang="en-US"/>
              <a:t>être</a:t>
            </a:r>
            <a:r>
              <a:rPr lang="en-US" dirty="0"/>
              <a:t> </a:t>
            </a:r>
            <a:r>
              <a:rPr lang="en-US"/>
              <a:t>considérée</a:t>
            </a:r>
            <a:r>
              <a:rPr lang="en-US" dirty="0"/>
              <a:t> </a:t>
            </a:r>
            <a:r>
              <a:rPr lang="en-US"/>
              <a:t>comme</a:t>
            </a:r>
            <a:r>
              <a:rPr lang="en-US" dirty="0"/>
              <a:t> </a:t>
            </a:r>
            <a:r>
              <a:rPr lang="en-US"/>
              <a:t>une</a:t>
            </a:r>
            <a:r>
              <a:rPr lang="en-US" dirty="0"/>
              <a:t> option alternative </a:t>
            </a:r>
            <a:r>
              <a:rPr lang="en-US"/>
              <a:t>en</a:t>
            </a:r>
            <a:r>
              <a:rPr lang="en-US" dirty="0"/>
              <a:t> raison de </a:t>
            </a:r>
            <a:r>
              <a:rPr lang="en-US"/>
              <a:t>sa</a:t>
            </a:r>
            <a:r>
              <a:rPr lang="en-US" dirty="0"/>
              <a:t> </a:t>
            </a:r>
            <a:r>
              <a:rPr lang="en-US"/>
              <a:t>stabilité</a:t>
            </a:r>
            <a:r>
              <a:rPr lang="en-US" dirty="0"/>
              <a:t> </a:t>
            </a:r>
            <a:r>
              <a:rPr lang="en-US"/>
              <a:t>météorologique</a:t>
            </a:r>
            <a:r>
              <a:rPr lang="en-US" dirty="0"/>
              <a:t>, </a:t>
            </a:r>
            <a:r>
              <a:rPr lang="en-US"/>
              <a:t>mais</a:t>
            </a:r>
            <a:r>
              <a:rPr lang="en-US" dirty="0"/>
              <a:t> le </a:t>
            </a:r>
            <a:r>
              <a:rPr lang="en-US"/>
              <a:t>Bénin</a:t>
            </a:r>
            <a:r>
              <a:rPr lang="en-US" dirty="0"/>
              <a:t> </a:t>
            </a:r>
            <a:r>
              <a:rPr lang="en-US"/>
              <a:t>offre</a:t>
            </a:r>
            <a:r>
              <a:rPr lang="en-US" dirty="0"/>
              <a:t> un </a:t>
            </a:r>
            <a:r>
              <a:rPr lang="en-US"/>
              <a:t>potentiel</a:t>
            </a:r>
            <a:r>
              <a:rPr lang="en-US" dirty="0"/>
              <a:t> </a:t>
            </a:r>
            <a:r>
              <a:rPr lang="en-US"/>
              <a:t>solaire</a:t>
            </a:r>
            <a:r>
              <a:rPr lang="en-US" dirty="0"/>
              <a:t> </a:t>
            </a:r>
            <a:r>
              <a:rPr lang="en-US"/>
              <a:t>supérieur</a:t>
            </a:r>
            <a:r>
              <a:rPr lang="en-US" dirty="0"/>
              <a:t>.</a:t>
            </a:r>
          </a:p>
        </p:txBody>
      </p:sp>
      <p:pic>
        <p:nvPicPr>
          <p:cNvPr id="16" name="Graphic 15" descr="Coche">
            <a:extLst>
              <a:ext uri="{FF2B5EF4-FFF2-40B4-BE49-F238E27FC236}">
                <a16:creationId xmlns:a16="http://schemas.microsoft.com/office/drawing/2014/main" id="{56C90B3C-FD5E-7688-E9B1-54087B091E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3157" y="824005"/>
            <a:ext cx="5209989" cy="5209989"/>
          </a:xfrm>
          <a:prstGeom prst="rect">
            <a:avLst/>
          </a:prstGeom>
        </p:spPr>
      </p:pic>
    </p:spTree>
    <p:extLst>
      <p:ext uri="{BB962C8B-B14F-4D97-AF65-F5344CB8AC3E}">
        <p14:creationId xmlns:p14="http://schemas.microsoft.com/office/powerpoint/2010/main" val="720496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6" name="Graphic 23" descr="Mille">
            <a:extLst>
              <a:ext uri="{FF2B5EF4-FFF2-40B4-BE49-F238E27FC236}">
                <a16:creationId xmlns:a16="http://schemas.microsoft.com/office/drawing/2014/main" id="{F65B93F4-28DA-822E-6132-4FC2C80271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424474"/>
            <a:ext cx="4019312" cy="4019312"/>
          </a:xfrm>
          <a:prstGeom prst="rect">
            <a:avLst/>
          </a:prstGeom>
        </p:spPr>
      </p:pic>
      <p:sp>
        <p:nvSpPr>
          <p:cNvPr id="5" name="ZoneTexte 4">
            <a:extLst>
              <a:ext uri="{FF2B5EF4-FFF2-40B4-BE49-F238E27FC236}">
                <a16:creationId xmlns:a16="http://schemas.microsoft.com/office/drawing/2014/main" id="{5E1C5726-30FE-4979-8249-67B31D12A897}"/>
              </a:ext>
            </a:extLst>
          </p:cNvPr>
          <p:cNvSpPr txBox="1"/>
          <p:nvPr/>
        </p:nvSpPr>
        <p:spPr>
          <a:xfrm>
            <a:off x="4965290" y="2325158"/>
            <a:ext cx="6015571" cy="3854979"/>
          </a:xfrm>
          <a:prstGeom prst="rect">
            <a:avLst/>
          </a:prstGeom>
        </p:spPr>
        <p:txBody>
          <a:bodyPr vert="horz" lIns="91440" tIns="45720" rIns="91440" bIns="45720" rtlCol="0">
            <a:normAutofit/>
          </a:bodyPr>
          <a:lstStyle/>
          <a:p>
            <a:pPr indent="-182880" defTabSz="914400">
              <a:spcAft>
                <a:spcPts val="600"/>
              </a:spcAft>
              <a:buClr>
                <a:schemeClr val="accent1"/>
              </a:buClr>
            </a:pPr>
            <a:r>
              <a:rPr lang="en-US"/>
              <a:t>Objectif : Sélectionner le meilleur emplacement pour le déploiement d'une chaîne de panneaux solaires parmi le Bénin, la Sierra Leone et le Togo.</a:t>
            </a:r>
          </a:p>
        </p:txBody>
      </p:sp>
      <p:sp>
        <p:nvSpPr>
          <p:cNvPr id="17" name="ZoneTexte 16">
            <a:extLst>
              <a:ext uri="{FF2B5EF4-FFF2-40B4-BE49-F238E27FC236}">
                <a16:creationId xmlns:a16="http://schemas.microsoft.com/office/drawing/2014/main" id="{4671084F-CEB8-458F-B2A4-BF4D89D27347}"/>
              </a:ext>
            </a:extLst>
          </p:cNvPr>
          <p:cNvSpPr txBox="1"/>
          <p:nvPr/>
        </p:nvSpPr>
        <p:spPr>
          <a:xfrm>
            <a:off x="1891291" y="5595582"/>
            <a:ext cx="8409415" cy="896658"/>
          </a:xfrm>
          <a:prstGeom prst="rect">
            <a:avLst/>
          </a:prstGeom>
        </p:spPr>
        <p:txBody>
          <a:bodyPr vert="horz" lIns="91440" tIns="45720" rIns="91440" bIns="45720" rtlCol="0">
            <a:normAutofit/>
          </a:bodyPr>
          <a:lstStyle/>
          <a:p>
            <a:pPr algn="r" defTabSz="914400">
              <a:lnSpc>
                <a:spcPct val="95000"/>
              </a:lnSpc>
              <a:spcBef>
                <a:spcPts val="1400"/>
              </a:spcBef>
              <a:spcAft>
                <a:spcPts val="200"/>
              </a:spcAft>
              <a:buClr>
                <a:schemeClr val="accent1"/>
              </a:buClr>
              <a:buSzPct val="80000"/>
            </a:pPr>
            <a:r>
              <a:rPr lang="en-US" sz="2000" spc="10">
                <a:solidFill>
                  <a:schemeClr val="accent2"/>
                </a:solidFill>
              </a:rPr>
              <a:t>Rapport de Reporting </a:t>
            </a:r>
          </a:p>
        </p:txBody>
      </p:sp>
    </p:spTree>
    <p:extLst>
      <p:ext uri="{BB962C8B-B14F-4D97-AF65-F5344CB8AC3E}">
        <p14:creationId xmlns:p14="http://schemas.microsoft.com/office/powerpoint/2010/main" val="379821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4E212195-2C2A-4A77-A3E0-6152ED3E9568}"/>
              </a:ext>
            </a:extLst>
          </p:cNvPr>
          <p:cNvSpPr txBox="1"/>
          <p:nvPr/>
        </p:nvSpPr>
        <p:spPr>
          <a:xfrm>
            <a:off x="1261872" y="365760"/>
            <a:ext cx="9692640" cy="1325562"/>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400" spc="-50">
                <a:latin typeface="+mj-lt"/>
                <a:ea typeface="+mj-ea"/>
                <a:cs typeface="+mj-cs"/>
              </a:rPr>
              <a:t>Analyse</a:t>
            </a:r>
          </a:p>
        </p:txBody>
      </p:sp>
      <p:graphicFrame>
        <p:nvGraphicFramePr>
          <p:cNvPr id="8" name="ZoneTexte 4">
            <a:extLst>
              <a:ext uri="{FF2B5EF4-FFF2-40B4-BE49-F238E27FC236}">
                <a16:creationId xmlns:a16="http://schemas.microsoft.com/office/drawing/2014/main" id="{B5ED99C9-CF0E-C678-4958-EBAB9F252C42}"/>
              </a:ext>
            </a:extLst>
          </p:cNvPr>
          <p:cNvGraphicFramePr/>
          <p:nvPr>
            <p:extLst>
              <p:ext uri="{D42A27DB-BD31-4B8C-83A1-F6EECF244321}">
                <p14:modId xmlns:p14="http://schemas.microsoft.com/office/powerpoint/2010/main" val="3013843743"/>
              </p:ext>
            </p:extLst>
          </p:nvPr>
        </p:nvGraphicFramePr>
        <p:xfrm>
          <a:off x="1262063" y="2013054"/>
          <a:ext cx="8777329" cy="42014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561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ZoneTexte 9">
            <a:extLst>
              <a:ext uri="{FF2B5EF4-FFF2-40B4-BE49-F238E27FC236}">
                <a16:creationId xmlns:a16="http://schemas.microsoft.com/office/drawing/2014/main" id="{A3EF5A6E-5153-4115-B77D-6C7BC24E98CD}"/>
              </a:ext>
            </a:extLst>
          </p:cNvPr>
          <p:cNvSpPr txBox="1"/>
          <p:nvPr/>
        </p:nvSpPr>
        <p:spPr>
          <a:xfrm>
            <a:off x="4965290" y="640079"/>
            <a:ext cx="5997678" cy="1363345"/>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400" spc="-50">
                <a:latin typeface="+mj-lt"/>
                <a:ea typeface="+mj-ea"/>
                <a:cs typeface="+mj-cs"/>
              </a:rPr>
              <a:t>Conclusion</a:t>
            </a:r>
          </a:p>
        </p:txBody>
      </p:sp>
      <p:pic>
        <p:nvPicPr>
          <p:cNvPr id="11" name="Graphic 8" descr="Soleil">
            <a:extLst>
              <a:ext uri="{FF2B5EF4-FFF2-40B4-BE49-F238E27FC236}">
                <a16:creationId xmlns:a16="http://schemas.microsoft.com/office/drawing/2014/main" id="{A7FA09B1-FDC3-EC50-2C64-58FBBC5CAD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424474"/>
            <a:ext cx="4019312" cy="4019312"/>
          </a:xfrm>
          <a:prstGeom prst="rect">
            <a:avLst/>
          </a:prstGeom>
        </p:spPr>
      </p:pic>
      <p:sp>
        <p:nvSpPr>
          <p:cNvPr id="5" name="ZoneTexte 4">
            <a:extLst>
              <a:ext uri="{FF2B5EF4-FFF2-40B4-BE49-F238E27FC236}">
                <a16:creationId xmlns:a16="http://schemas.microsoft.com/office/drawing/2014/main" id="{25C9B35C-AFD3-417A-ABE5-128E9746A2DB}"/>
              </a:ext>
            </a:extLst>
          </p:cNvPr>
          <p:cNvSpPr txBox="1"/>
          <p:nvPr/>
        </p:nvSpPr>
        <p:spPr>
          <a:xfrm>
            <a:off x="4965290" y="2325158"/>
            <a:ext cx="6015571" cy="3854979"/>
          </a:xfrm>
          <a:prstGeom prst="rect">
            <a:avLst/>
          </a:prstGeom>
        </p:spPr>
        <p:txBody>
          <a:bodyPr vert="horz" lIns="91440" tIns="45720" rIns="91440" bIns="45720" rtlCol="0">
            <a:normAutofit/>
          </a:bodyPr>
          <a:lstStyle/>
          <a:p>
            <a:pPr indent="-182880" defTabSz="914400">
              <a:spcAft>
                <a:spcPts val="570"/>
              </a:spcAft>
              <a:buClr>
                <a:schemeClr val="accent1"/>
              </a:buClr>
            </a:pPr>
            <a:r>
              <a:rPr lang="en-US"/>
              <a:t>Le Bénin est recommandé comme le meilleur emplacement pour le déploiement de panneaux solaires en raison de son potentiel solaire élevé. La Sierra Leone pourrait être considérée comme une alternative viable en raison de sa stabilité météorologique. Le Togo, bien que présentant un potentiel solaire respectable, peut rencontrer des défis dus à sa vitesse de vent plus élevée.</a:t>
            </a:r>
          </a:p>
        </p:txBody>
      </p:sp>
    </p:spTree>
    <p:extLst>
      <p:ext uri="{BB962C8B-B14F-4D97-AF65-F5344CB8AC3E}">
        <p14:creationId xmlns:p14="http://schemas.microsoft.com/office/powerpoint/2010/main" val="3920073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ZoneTexte 9">
            <a:extLst>
              <a:ext uri="{FF2B5EF4-FFF2-40B4-BE49-F238E27FC236}">
                <a16:creationId xmlns:a16="http://schemas.microsoft.com/office/drawing/2014/main" id="{B6860DFA-87B6-49FF-87C8-ADB837DE69DF}"/>
              </a:ext>
            </a:extLst>
          </p:cNvPr>
          <p:cNvSpPr txBox="1"/>
          <p:nvPr/>
        </p:nvSpPr>
        <p:spPr>
          <a:xfrm>
            <a:off x="718874" y="677863"/>
            <a:ext cx="4914283" cy="1325562"/>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400" spc="-50" dirty="0">
                <a:latin typeface="+mj-lt"/>
                <a:ea typeface="+mj-ea"/>
                <a:cs typeface="+mj-cs"/>
              </a:rPr>
              <a:t>Recommandation : </a:t>
            </a:r>
          </a:p>
        </p:txBody>
      </p:sp>
      <p:sp>
        <p:nvSpPr>
          <p:cNvPr id="5" name="ZoneTexte 4">
            <a:extLst>
              <a:ext uri="{FF2B5EF4-FFF2-40B4-BE49-F238E27FC236}">
                <a16:creationId xmlns:a16="http://schemas.microsoft.com/office/drawing/2014/main" id="{46A65C4C-8BC1-4332-B9B3-FEBA23158C41}"/>
              </a:ext>
            </a:extLst>
          </p:cNvPr>
          <p:cNvSpPr txBox="1"/>
          <p:nvPr/>
        </p:nvSpPr>
        <p:spPr>
          <a:xfrm>
            <a:off x="718874" y="2325158"/>
            <a:ext cx="4534048" cy="3854979"/>
          </a:xfrm>
          <a:prstGeom prst="rect">
            <a:avLst/>
          </a:prstGeom>
        </p:spPr>
        <p:txBody>
          <a:bodyPr vert="horz" lIns="91440" tIns="45720" rIns="91440" bIns="45720" rtlCol="0">
            <a:normAutofit/>
          </a:bodyPr>
          <a:lstStyle/>
          <a:p>
            <a:pPr indent="-182880" defTabSz="914400">
              <a:spcAft>
                <a:spcPts val="600"/>
              </a:spcAft>
              <a:buClr>
                <a:schemeClr val="accent1"/>
              </a:buClr>
            </a:pPr>
            <a:r>
              <a:rPr lang="en-US"/>
              <a:t>Nous recommandons à MoonLight Energy Solutions de concentrer ses efforts sur le déploiement initial de panneaux solaires au Bénin en raison de son potentiel solaire supérieur. Une fois que l'opération est établie et réussie, la Sierra Leone pourrait être explorée comme une expansion potentielle.</a:t>
            </a:r>
            <a:endParaRPr lang="en-US" dirty="0"/>
          </a:p>
        </p:txBody>
      </p:sp>
      <p:pic>
        <p:nvPicPr>
          <p:cNvPr id="11" name="Graphic 8" descr="Ampoule">
            <a:extLst>
              <a:ext uri="{FF2B5EF4-FFF2-40B4-BE49-F238E27FC236}">
                <a16:creationId xmlns:a16="http://schemas.microsoft.com/office/drawing/2014/main" id="{D6704A73-6BFE-1498-B301-211558D384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52922" y="677863"/>
            <a:ext cx="5209989" cy="5209989"/>
          </a:xfrm>
          <a:prstGeom prst="rect">
            <a:avLst/>
          </a:prstGeom>
        </p:spPr>
      </p:pic>
    </p:spTree>
    <p:extLst>
      <p:ext uri="{BB962C8B-B14F-4D97-AF65-F5344CB8AC3E}">
        <p14:creationId xmlns:p14="http://schemas.microsoft.com/office/powerpoint/2010/main" val="2270192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C42F24F1-C1EF-471F-A19B-A340CE541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75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56C425C-3C64-47BA-B583-94D39B9B7F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6568"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descr="Une image contenant texte, capture d’écran, Police, Bleu électrique&#10;&#10;Description générée automatiquement">
            <a:extLst>
              <a:ext uri="{FF2B5EF4-FFF2-40B4-BE49-F238E27FC236}">
                <a16:creationId xmlns:a16="http://schemas.microsoft.com/office/drawing/2014/main" id="{46C586FE-34B6-4876-84A0-7661425888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852678"/>
            <a:ext cx="10905066" cy="5152644"/>
          </a:xfrm>
          <a:prstGeom prst="rect">
            <a:avLst/>
          </a:prstGeom>
        </p:spPr>
      </p:pic>
    </p:spTree>
    <p:extLst>
      <p:ext uri="{BB962C8B-B14F-4D97-AF65-F5344CB8AC3E}">
        <p14:creationId xmlns:p14="http://schemas.microsoft.com/office/powerpoint/2010/main" val="3758651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Espace réservé du contenu 4" descr="Une image contenant texte, capture d’écran, Police, Bleu électrique&#10;&#10;Description générée automatiquement">
            <a:extLst>
              <a:ext uri="{FF2B5EF4-FFF2-40B4-BE49-F238E27FC236}">
                <a16:creationId xmlns:a16="http://schemas.microsoft.com/office/drawing/2014/main" id="{FAD322AD-C669-46B8-BE2F-19B5D7BD1E51}"/>
              </a:ext>
            </a:extLst>
          </p:cNvPr>
          <p:cNvPicPr>
            <a:picLocks noChangeAspect="1"/>
          </p:cNvPicPr>
          <p:nvPr/>
        </p:nvPicPr>
        <p:blipFill rotWithShape="1">
          <a:blip r:embed="rId2">
            <a:extLst>
              <a:ext uri="{28A0092B-C50C-407E-A947-70E740481C1C}">
                <a14:useLocalDpi xmlns:a14="http://schemas.microsoft.com/office/drawing/2010/main" val="0"/>
              </a:ext>
            </a:extLst>
          </a:blip>
          <a:srcRect r="8490" b="1"/>
          <a:stretch/>
        </p:blipFill>
        <p:spPr>
          <a:xfrm>
            <a:off x="1100667" y="989937"/>
            <a:ext cx="9548706" cy="4878125"/>
          </a:xfrm>
          <a:prstGeom prst="rect">
            <a:avLst/>
          </a:prstGeom>
        </p:spPr>
      </p:pic>
    </p:spTree>
    <p:extLst>
      <p:ext uri="{BB962C8B-B14F-4D97-AF65-F5344CB8AC3E}">
        <p14:creationId xmlns:p14="http://schemas.microsoft.com/office/powerpoint/2010/main" val="2937074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9EBAED-0B46-4865-BAA9-A5403A084EAE}"/>
              </a:ext>
            </a:extLst>
          </p:cNvPr>
          <p:cNvSpPr>
            <a:spLocks noGrp="1"/>
          </p:cNvSpPr>
          <p:nvPr>
            <p:ph type="title"/>
          </p:nvPr>
        </p:nvSpPr>
        <p:spPr>
          <a:xfrm>
            <a:off x="718874" y="677863"/>
            <a:ext cx="4534047" cy="1325562"/>
          </a:xfrm>
        </p:spPr>
        <p:txBody>
          <a:bodyPr>
            <a:normAutofit/>
          </a:bodyPr>
          <a:lstStyle/>
          <a:p>
            <a:r>
              <a:rPr lang="fr-FR" b="1"/>
              <a:t>OBJECTIF</a:t>
            </a:r>
          </a:p>
        </p:txBody>
      </p:sp>
      <p:sp>
        <p:nvSpPr>
          <p:cNvPr id="3" name="Espace réservé du contenu 2">
            <a:extLst>
              <a:ext uri="{FF2B5EF4-FFF2-40B4-BE49-F238E27FC236}">
                <a16:creationId xmlns:a16="http://schemas.microsoft.com/office/drawing/2014/main" id="{BCFFD39C-236C-4BFD-ACF7-A516AA620B3E}"/>
              </a:ext>
            </a:extLst>
          </p:cNvPr>
          <p:cNvSpPr>
            <a:spLocks noGrp="1"/>
          </p:cNvSpPr>
          <p:nvPr>
            <p:ph idx="1"/>
          </p:nvPr>
        </p:nvSpPr>
        <p:spPr>
          <a:xfrm>
            <a:off x="718874" y="2325158"/>
            <a:ext cx="4534048" cy="3854979"/>
          </a:xfrm>
        </p:spPr>
        <p:txBody>
          <a:bodyPr>
            <a:normAutofit/>
          </a:bodyPr>
          <a:lstStyle/>
          <a:p>
            <a:pPr marL="0" indent="0">
              <a:buNone/>
            </a:pPr>
            <a:r>
              <a:rPr lang="fr-FR" sz="1700" b="1"/>
              <a:t>L’objectif du projet est d ’analyser les données du site afin de savoir quel site convient pour la mise en place de la chaine des panneaux solaires.</a:t>
            </a:r>
          </a:p>
          <a:p>
            <a:pPr marL="0" indent="0">
              <a:buNone/>
            </a:pPr>
            <a:endParaRPr lang="fr-FR" sz="1700" b="1"/>
          </a:p>
          <a:p>
            <a:pPr marL="0" indent="0">
              <a:buNone/>
            </a:pPr>
            <a:r>
              <a:rPr lang="fr-FR" sz="1700" b="1"/>
              <a:t>Comment ?</a:t>
            </a:r>
          </a:p>
          <a:p>
            <a:pPr>
              <a:buFont typeface="Wingdings" panose="05000000000000000000" pitchFamily="2" charset="2"/>
              <a:buChar char="v"/>
            </a:pPr>
            <a:r>
              <a:rPr lang="fr-FR" sz="1700" b="1"/>
              <a:t> Par l’analyse </a:t>
            </a:r>
          </a:p>
          <a:p>
            <a:pPr>
              <a:buFont typeface="Wingdings" panose="05000000000000000000" pitchFamily="2" charset="2"/>
              <a:buChar char="v"/>
            </a:pPr>
            <a:r>
              <a:rPr lang="fr-FR" sz="1700" b="1"/>
              <a:t> Par la visualisation des données</a:t>
            </a:r>
          </a:p>
          <a:p>
            <a:pPr>
              <a:buFont typeface="Wingdings" panose="05000000000000000000" pitchFamily="2" charset="2"/>
              <a:buChar char="v"/>
            </a:pPr>
            <a:r>
              <a:rPr lang="fr-FR" sz="1700" b="1"/>
              <a:t> Prendre des décisions par rapport à l’analyse</a:t>
            </a:r>
          </a:p>
        </p:txBody>
      </p:sp>
      <p:pic>
        <p:nvPicPr>
          <p:cNvPr id="26" name="Graphic 23" descr="Questions">
            <a:extLst>
              <a:ext uri="{FF2B5EF4-FFF2-40B4-BE49-F238E27FC236}">
                <a16:creationId xmlns:a16="http://schemas.microsoft.com/office/drawing/2014/main" id="{B793B1BB-9C37-D601-4A71-2C305FAFB2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3157" y="824005"/>
            <a:ext cx="5209989" cy="5209989"/>
          </a:xfrm>
          <a:prstGeom prst="rect">
            <a:avLst/>
          </a:prstGeom>
        </p:spPr>
      </p:pic>
    </p:spTree>
    <p:extLst>
      <p:ext uri="{BB962C8B-B14F-4D97-AF65-F5344CB8AC3E}">
        <p14:creationId xmlns:p14="http://schemas.microsoft.com/office/powerpoint/2010/main" val="2240446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1">
            <a:extLst>
              <a:ext uri="{FF2B5EF4-FFF2-40B4-BE49-F238E27FC236}">
                <a16:creationId xmlns:a16="http://schemas.microsoft.com/office/drawing/2014/main" id="{21FFDA05-9640-4040-B33E-D46FD0443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23">
            <a:extLst>
              <a:ext uri="{FF2B5EF4-FFF2-40B4-BE49-F238E27FC236}">
                <a16:creationId xmlns:a16="http://schemas.microsoft.com/office/drawing/2014/main" id="{2D3D5425-A505-48FB-BED3-3929D00C1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5">
            <a:extLst>
              <a:ext uri="{FF2B5EF4-FFF2-40B4-BE49-F238E27FC236}">
                <a16:creationId xmlns:a16="http://schemas.microsoft.com/office/drawing/2014/main" id="{D580FC53-36A0-45FB-B160-C1F156AB2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5400">
            <a:solidFill>
              <a:srgbClr val="4499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descr="Une image contenant texte, capture d’écran, Bleu électrique, Police&#10;&#10;Description générée automatiquement">
            <a:extLst>
              <a:ext uri="{FF2B5EF4-FFF2-40B4-BE49-F238E27FC236}">
                <a16:creationId xmlns:a16="http://schemas.microsoft.com/office/drawing/2014/main" id="{DEAB6899-964F-4153-8440-E8DDC1E37826}"/>
              </a:ext>
            </a:extLst>
          </p:cNvPr>
          <p:cNvPicPr>
            <a:picLocks noChangeAspect="1"/>
          </p:cNvPicPr>
          <p:nvPr/>
        </p:nvPicPr>
        <p:blipFill rotWithShape="1">
          <a:blip r:embed="rId2">
            <a:extLst>
              <a:ext uri="{28A0092B-C50C-407E-A947-70E740481C1C}">
                <a14:useLocalDpi xmlns:a14="http://schemas.microsoft.com/office/drawing/2010/main" val="0"/>
              </a:ext>
            </a:extLst>
          </a:blip>
          <a:srcRect r="7999" b="-1"/>
          <a:stretch/>
        </p:blipFill>
        <p:spPr>
          <a:xfrm>
            <a:off x="643467" y="643467"/>
            <a:ext cx="10905066" cy="5571066"/>
          </a:xfrm>
          <a:prstGeom prst="rect">
            <a:avLst/>
          </a:prstGeom>
        </p:spPr>
      </p:pic>
    </p:spTree>
    <p:extLst>
      <p:ext uri="{BB962C8B-B14F-4D97-AF65-F5344CB8AC3E}">
        <p14:creationId xmlns:p14="http://schemas.microsoft.com/office/powerpoint/2010/main" val="4252961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7C5DE51-688A-47B2-84C1-3FA9256D2E5C}"/>
              </a:ext>
            </a:extLst>
          </p:cNvPr>
          <p:cNvSpPr>
            <a:spLocks noGrp="1"/>
          </p:cNvSpPr>
          <p:nvPr>
            <p:ph type="title"/>
          </p:nvPr>
        </p:nvSpPr>
        <p:spPr>
          <a:xfrm>
            <a:off x="1261871" y="365760"/>
            <a:ext cx="9858383" cy="1325562"/>
          </a:xfrm>
        </p:spPr>
        <p:txBody>
          <a:bodyPr>
            <a:normAutofit/>
          </a:bodyPr>
          <a:lstStyle/>
          <a:p>
            <a:r>
              <a:rPr lang="fr-FR" sz="5400" b="1" dirty="0">
                <a:solidFill>
                  <a:srgbClr val="0070C0"/>
                </a:solidFill>
              </a:rPr>
              <a:t>GESTION AXE RESULTAT</a:t>
            </a:r>
          </a:p>
        </p:txBody>
      </p:sp>
      <p:sp>
        <p:nvSpPr>
          <p:cNvPr id="18" name="Rectangle 17">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Espace réservé du contenu 2">
            <a:extLst>
              <a:ext uri="{FF2B5EF4-FFF2-40B4-BE49-F238E27FC236}">
                <a16:creationId xmlns:a16="http://schemas.microsoft.com/office/drawing/2014/main" id="{30249E54-9DCF-2BD6-ABC6-DF74C0045DD5}"/>
              </a:ext>
            </a:extLst>
          </p:cNvPr>
          <p:cNvGraphicFramePr>
            <a:graphicFrameLocks noGrp="1"/>
          </p:cNvGraphicFramePr>
          <p:nvPr>
            <p:ph idx="1"/>
            <p:extLst>
              <p:ext uri="{D42A27DB-BD31-4B8C-83A1-F6EECF244321}">
                <p14:modId xmlns:p14="http://schemas.microsoft.com/office/powerpoint/2010/main" val="3871471171"/>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0266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72FEC3-4294-4041-8D70-64761DAA3D42}"/>
              </a:ext>
            </a:extLst>
          </p:cNvPr>
          <p:cNvSpPr>
            <a:spLocks noGrp="1"/>
          </p:cNvSpPr>
          <p:nvPr>
            <p:ph type="title"/>
          </p:nvPr>
        </p:nvSpPr>
        <p:spPr/>
        <p:txBody>
          <a:bodyPr/>
          <a:lstStyle/>
          <a:p>
            <a:r>
              <a:rPr lang="fr-FR" sz="5400" b="1" dirty="0">
                <a:solidFill>
                  <a:srgbClr val="0070C0"/>
                </a:solidFill>
              </a:rPr>
              <a:t>GESTION AXE RESULTAT</a:t>
            </a:r>
          </a:p>
        </p:txBody>
      </p:sp>
      <p:graphicFrame>
        <p:nvGraphicFramePr>
          <p:cNvPr id="6" name="Espace réservé du contenu 2">
            <a:extLst>
              <a:ext uri="{FF2B5EF4-FFF2-40B4-BE49-F238E27FC236}">
                <a16:creationId xmlns:a16="http://schemas.microsoft.com/office/drawing/2014/main" id="{B66AEFFA-EEE5-9062-4A81-8EE3D923B06B}"/>
              </a:ext>
            </a:extLst>
          </p:cNvPr>
          <p:cNvGraphicFramePr>
            <a:graphicFrameLocks noGrp="1"/>
          </p:cNvGraphicFramePr>
          <p:nvPr>
            <p:ph idx="1"/>
          </p:nvPr>
        </p:nvGraphicFramePr>
        <p:xfrm>
          <a:off x="1261872" y="2850776"/>
          <a:ext cx="8595360" cy="30783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ZoneTexte 3">
            <a:extLst>
              <a:ext uri="{FF2B5EF4-FFF2-40B4-BE49-F238E27FC236}">
                <a16:creationId xmlns:a16="http://schemas.microsoft.com/office/drawing/2014/main" id="{F6DDEA1C-ED39-479A-ABCB-E23D4D7F239F}"/>
              </a:ext>
            </a:extLst>
          </p:cNvPr>
          <p:cNvSpPr txBox="1"/>
          <p:nvPr/>
        </p:nvSpPr>
        <p:spPr>
          <a:xfrm>
            <a:off x="5181601" y="1842557"/>
            <a:ext cx="1452282" cy="369332"/>
          </a:xfrm>
          <a:prstGeom prst="rect">
            <a:avLst/>
          </a:prstGeom>
          <a:noFill/>
        </p:spPr>
        <p:txBody>
          <a:bodyPr wrap="square" rtlCol="0">
            <a:spAutoFit/>
          </a:bodyPr>
          <a:lstStyle/>
          <a:p>
            <a:r>
              <a:rPr lang="fr-FR" dirty="0">
                <a:solidFill>
                  <a:srgbClr val="0070C0"/>
                </a:solidFill>
              </a:rPr>
              <a:t>(SUITE)</a:t>
            </a:r>
          </a:p>
        </p:txBody>
      </p:sp>
    </p:spTree>
    <p:extLst>
      <p:ext uri="{BB962C8B-B14F-4D97-AF65-F5344CB8AC3E}">
        <p14:creationId xmlns:p14="http://schemas.microsoft.com/office/powerpoint/2010/main" val="396484325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1">
            <a:extLst>
              <a:ext uri="{FF2B5EF4-FFF2-40B4-BE49-F238E27FC236}">
                <a16:creationId xmlns:a16="http://schemas.microsoft.com/office/drawing/2014/main" id="{E4CFB4D4-CFF3-4172-AB21-A2B3D1223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404" y="0"/>
            <a:ext cx="375818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9AAA368-51A4-4186-BA71-DC156248FE1A}"/>
              </a:ext>
            </a:extLst>
          </p:cNvPr>
          <p:cNvSpPr>
            <a:spLocks noGrp="1"/>
          </p:cNvSpPr>
          <p:nvPr>
            <p:ph type="title"/>
          </p:nvPr>
        </p:nvSpPr>
        <p:spPr>
          <a:xfrm>
            <a:off x="8147621" y="804672"/>
            <a:ext cx="2824640" cy="5215128"/>
          </a:xfrm>
        </p:spPr>
        <p:txBody>
          <a:bodyPr vert="horz" lIns="91440" tIns="45720" rIns="91440" bIns="45720" rtlCol="0" anchor="ctr">
            <a:normAutofit/>
          </a:bodyPr>
          <a:lstStyle/>
          <a:p>
            <a:r>
              <a:rPr lang="en-US" sz="2300" b="1">
                <a:solidFill>
                  <a:srgbClr val="FFFFFF"/>
                </a:solidFill>
              </a:rPr>
              <a:t>INDICATEUR DE PERFORMENCE</a:t>
            </a:r>
          </a:p>
        </p:txBody>
      </p:sp>
      <p:graphicFrame>
        <p:nvGraphicFramePr>
          <p:cNvPr id="8" name="Tableau 8">
            <a:extLst>
              <a:ext uri="{FF2B5EF4-FFF2-40B4-BE49-F238E27FC236}">
                <a16:creationId xmlns:a16="http://schemas.microsoft.com/office/drawing/2014/main" id="{865E350A-9BFE-41B2-B031-9C8A8DC1D4D6}"/>
              </a:ext>
            </a:extLst>
          </p:cNvPr>
          <p:cNvGraphicFramePr>
            <a:graphicFrameLocks noGrp="1"/>
          </p:cNvGraphicFramePr>
          <p:nvPr>
            <p:ph idx="1"/>
            <p:extLst>
              <p:ext uri="{D42A27DB-BD31-4B8C-83A1-F6EECF244321}">
                <p14:modId xmlns:p14="http://schemas.microsoft.com/office/powerpoint/2010/main" val="1420174654"/>
              </p:ext>
            </p:extLst>
          </p:nvPr>
        </p:nvGraphicFramePr>
        <p:xfrm>
          <a:off x="804672" y="893583"/>
          <a:ext cx="5945449" cy="5260561"/>
        </p:xfrm>
        <a:graphic>
          <a:graphicData uri="http://schemas.openxmlformats.org/drawingml/2006/table">
            <a:tbl>
              <a:tblPr firstRow="1" bandRow="1">
                <a:solidFill>
                  <a:srgbClr val="404040"/>
                </a:solidFill>
                <a:tableStyleId>{85BE263C-DBD7-4A20-BB59-AAB30ACAA65A}</a:tableStyleId>
              </a:tblPr>
              <a:tblGrid>
                <a:gridCol w="1782167">
                  <a:extLst>
                    <a:ext uri="{9D8B030D-6E8A-4147-A177-3AD203B41FA5}">
                      <a16:colId xmlns:a16="http://schemas.microsoft.com/office/drawing/2014/main" val="2595807136"/>
                    </a:ext>
                  </a:extLst>
                </a:gridCol>
                <a:gridCol w="4163282">
                  <a:extLst>
                    <a:ext uri="{9D8B030D-6E8A-4147-A177-3AD203B41FA5}">
                      <a16:colId xmlns:a16="http://schemas.microsoft.com/office/drawing/2014/main" val="42715677"/>
                    </a:ext>
                  </a:extLst>
                </a:gridCol>
              </a:tblGrid>
              <a:tr h="471930">
                <a:tc>
                  <a:txBody>
                    <a:bodyPr/>
                    <a:lstStyle/>
                    <a:p>
                      <a:r>
                        <a:rPr lang="fr-FR" sz="1800" b="0" cap="none" spc="0">
                          <a:solidFill>
                            <a:schemeClr val="bg1"/>
                          </a:solidFill>
                        </a:rPr>
                        <a:t>KPI</a:t>
                      </a:r>
                    </a:p>
                  </a:txBody>
                  <a:tcPr marL="104159" marR="104159" marT="104159" marB="52079" anchor="ctr">
                    <a:lnL w="12700" cmpd="sng">
                      <a:noFill/>
                    </a:lnL>
                    <a:lnR w="12700" cmpd="sng">
                      <a:noFill/>
                    </a:lnR>
                    <a:lnT w="19050" cap="flat" cmpd="sng" algn="ctr">
                      <a:noFill/>
                      <a:prstDash val="solid"/>
                    </a:lnT>
                    <a:lnB w="38100" cmpd="sng">
                      <a:noFill/>
                    </a:lnB>
                    <a:solidFill>
                      <a:schemeClr val="accent2"/>
                    </a:solidFill>
                  </a:tcPr>
                </a:tc>
                <a:tc>
                  <a:txBody>
                    <a:bodyPr/>
                    <a:lstStyle/>
                    <a:p>
                      <a:r>
                        <a:rPr lang="fr-FR" sz="1800" b="0" kern="1200" cap="none" spc="0">
                          <a:solidFill>
                            <a:schemeClr val="bg1"/>
                          </a:solidFill>
                        </a:rPr>
                        <a:t>Description</a:t>
                      </a:r>
                      <a:endParaRPr lang="fr-FR" sz="1800" b="0" kern="1200" cap="none" spc="0">
                        <a:solidFill>
                          <a:schemeClr val="bg1"/>
                        </a:solidFill>
                        <a:latin typeface="+mn-lt"/>
                        <a:ea typeface="+mn-ea"/>
                        <a:cs typeface="+mn-cs"/>
                      </a:endParaRPr>
                    </a:p>
                  </a:txBody>
                  <a:tcPr marL="104159" marR="104159" marT="104159" marB="52079"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3583734083"/>
                  </a:ext>
                </a:extLst>
              </a:tr>
              <a:tr h="1887663">
                <a:tc>
                  <a:txBody>
                    <a:bodyPr/>
                    <a:lstStyle/>
                    <a:p>
                      <a:r>
                        <a:rPr lang="fr-FR" sz="1400" b="1" kern="1200" cap="none" spc="0" dirty="0">
                          <a:solidFill>
                            <a:schemeClr val="bg1"/>
                          </a:solidFill>
                          <a:effectLst/>
                        </a:rPr>
                        <a:t>Irradiance solaire moyenne </a:t>
                      </a:r>
                    </a:p>
                    <a:p>
                      <a:r>
                        <a:rPr lang="fr-FR" sz="1400" b="1" kern="1200" cap="none" spc="0" dirty="0">
                          <a:solidFill>
                            <a:schemeClr val="bg1"/>
                          </a:solidFill>
                          <a:effectLst/>
                        </a:rPr>
                        <a:t>(GHI, DNI, DHI) </a:t>
                      </a:r>
                      <a:endParaRPr lang="fr-FR" sz="1400" b="1" i="0" kern="1200" cap="none" spc="0" dirty="0">
                        <a:solidFill>
                          <a:schemeClr val="bg1"/>
                        </a:solidFill>
                        <a:effectLst/>
                        <a:latin typeface="+mn-lt"/>
                        <a:ea typeface="+mn-ea"/>
                        <a:cs typeface="+mn-cs"/>
                      </a:endParaRPr>
                    </a:p>
                  </a:txBody>
                  <a:tcPr marL="104159" marR="104159" marT="104159" marB="52079">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r>
                        <a:rPr lang="fr-FR" sz="1400" b="1" kern="1200" cap="none" spc="0" dirty="0">
                          <a:solidFill>
                            <a:schemeClr val="bg1"/>
                          </a:solidFill>
                          <a:effectLst/>
                        </a:rPr>
                        <a:t>Calculez la moyenne de l'irradiance horizontale globale (GHI), de l'irradiance normale directe (DNI) et de l'irradiance horizontale diffuse (DHI) pour chaque site. Ces valeurs indiquent la quantité de rayonnement solaire disponible dans chaque zone, ce qui est crucial pour la production d'énergie solaire.</a:t>
                      </a:r>
                      <a:endParaRPr lang="fr-FR" sz="1400" b="1" i="0" kern="1200" cap="none" spc="0" dirty="0">
                        <a:solidFill>
                          <a:schemeClr val="bg1"/>
                        </a:solidFill>
                        <a:effectLst/>
                        <a:latin typeface="+mn-lt"/>
                        <a:ea typeface="+mn-ea"/>
                        <a:cs typeface="+mn-cs"/>
                      </a:endParaRPr>
                    </a:p>
                  </a:txBody>
                  <a:tcPr marL="104159" marR="104159" marT="104159" marB="52079">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891874939"/>
                  </a:ext>
                </a:extLst>
              </a:tr>
              <a:tr h="1464570">
                <a:tc>
                  <a:txBody>
                    <a:bodyPr/>
                    <a:lstStyle/>
                    <a:p>
                      <a:r>
                        <a:rPr lang="fr-FR" sz="1400" b="1" kern="1200" cap="none" spc="0" dirty="0">
                          <a:solidFill>
                            <a:schemeClr val="bg1"/>
                          </a:solidFill>
                          <a:effectLst/>
                        </a:rPr>
                        <a:t>Température ambiante moyenne (Tamb) </a:t>
                      </a:r>
                      <a:endParaRPr lang="fr-FR" sz="1400" cap="none" spc="0" dirty="0">
                        <a:solidFill>
                          <a:schemeClr val="bg1"/>
                        </a:solidFill>
                      </a:endParaRPr>
                    </a:p>
                  </a:txBody>
                  <a:tcPr marL="104159" marR="104159" marT="104159" marB="5207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r>
                        <a:rPr lang="fr-FR" sz="1400" b="1" kern="1200" cap="none" spc="0" dirty="0">
                          <a:solidFill>
                            <a:schemeClr val="bg1"/>
                          </a:solidFill>
                          <a:effectLst/>
                        </a:rPr>
                        <a:t>Calculez la moyenne de la température ambiante pour chaque site. Des températures plus basses peuvent être favorables à la performance des panneaux solaires, car ils ont tendance à être plus efficaces à des températures plus fraîches.</a:t>
                      </a:r>
                      <a:endParaRPr lang="fr-FR" sz="1400" b="1" i="0" kern="1200" cap="none" spc="0" dirty="0">
                        <a:solidFill>
                          <a:schemeClr val="bg1"/>
                        </a:solidFill>
                        <a:effectLst/>
                        <a:latin typeface="+mn-lt"/>
                        <a:ea typeface="+mn-ea"/>
                        <a:cs typeface="+mn-cs"/>
                      </a:endParaRPr>
                    </a:p>
                  </a:txBody>
                  <a:tcPr marL="104159" marR="104159" marT="104159" marB="5207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1534662432"/>
                  </a:ext>
                </a:extLst>
              </a:tr>
              <a:tr h="1253024">
                <a:tc>
                  <a:txBody>
                    <a:bodyPr/>
                    <a:lstStyle/>
                    <a:p>
                      <a:r>
                        <a:rPr lang="fr-FR" sz="1400" b="1" kern="1200" cap="none" spc="0" dirty="0">
                          <a:solidFill>
                            <a:schemeClr val="bg1"/>
                          </a:solidFill>
                          <a:effectLst/>
                        </a:rPr>
                        <a:t>Vitesse moyenne du vent (WS) </a:t>
                      </a:r>
                      <a:endParaRPr lang="fr-FR" sz="1400" cap="none" spc="0" dirty="0">
                        <a:solidFill>
                          <a:schemeClr val="bg1"/>
                        </a:solidFill>
                      </a:endParaRPr>
                    </a:p>
                  </a:txBody>
                  <a:tcPr marL="104159" marR="104159" marT="104159" marB="52079">
                    <a:lnL w="12700" cmpd="sng">
                      <a:noFill/>
                      <a:prstDash val="solid"/>
                    </a:lnL>
                    <a:lnR w="12700" cmpd="sng">
                      <a:noFill/>
                      <a:prstDash val="solid"/>
                    </a:lnR>
                    <a:lnT w="12700" cmpd="sng">
                      <a:noFill/>
                      <a:prstDash val="solid"/>
                    </a:lnT>
                    <a:lnB w="12700" cmpd="sng">
                      <a:noFill/>
                      <a:prstDash val="solid"/>
                    </a:lnB>
                    <a:solidFill>
                      <a:srgbClr val="404040"/>
                    </a:solidFill>
                  </a:tcPr>
                </a:tc>
                <a:tc>
                  <a:txBody>
                    <a:bodyPr/>
                    <a:lstStyle/>
                    <a:p>
                      <a:r>
                        <a:rPr lang="fr-FR" sz="1400" b="1" kern="1200" cap="none" spc="0" dirty="0">
                          <a:solidFill>
                            <a:schemeClr val="bg1"/>
                          </a:solidFill>
                          <a:effectLst/>
                        </a:rPr>
                        <a:t>Calculez la moyenne de la vitesse du vent pour chaque site. Une vitesse de vent modérée peut aider à refroidir les panneaux solaires et à améliorer leur efficacité, mais des vents trop forts peuvent causer des dommages.</a:t>
                      </a:r>
                      <a:endParaRPr lang="fr-FR" sz="1400" b="1" i="0" kern="1200" cap="none" spc="0" dirty="0">
                        <a:solidFill>
                          <a:schemeClr val="bg1"/>
                        </a:solidFill>
                        <a:effectLst/>
                        <a:latin typeface="+mn-lt"/>
                        <a:ea typeface="+mn-ea"/>
                        <a:cs typeface="+mn-cs"/>
                      </a:endParaRPr>
                    </a:p>
                  </a:txBody>
                  <a:tcPr marL="104159" marR="104159" marT="104159" marB="52079">
                    <a:lnL w="12700" cmpd="sng">
                      <a:noFill/>
                      <a:prstDash val="solid"/>
                    </a:lnL>
                    <a:lnR w="12700" cmpd="sng">
                      <a:noFill/>
                      <a:prstDash val="solid"/>
                    </a:lnR>
                    <a:lnT w="12700" cmpd="sng">
                      <a:noFill/>
                      <a:prstDash val="solid"/>
                    </a:lnT>
                    <a:lnB w="12700" cmpd="sng">
                      <a:noFill/>
                      <a:prstDash val="solid"/>
                    </a:lnB>
                    <a:solidFill>
                      <a:srgbClr val="404040"/>
                    </a:solidFill>
                  </a:tcPr>
                </a:tc>
                <a:extLst>
                  <a:ext uri="{0D108BD9-81ED-4DB2-BD59-A6C34878D82A}">
                    <a16:rowId xmlns:a16="http://schemas.microsoft.com/office/drawing/2014/main" val="1424811480"/>
                  </a:ext>
                </a:extLst>
              </a:tr>
            </a:tbl>
          </a:graphicData>
        </a:graphic>
      </p:graphicFrame>
    </p:spTree>
    <p:extLst>
      <p:ext uri="{BB962C8B-B14F-4D97-AF65-F5344CB8AC3E}">
        <p14:creationId xmlns:p14="http://schemas.microsoft.com/office/powerpoint/2010/main" val="2804715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4CFB4D4-CFF3-4172-AB21-A2B3D1223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404" y="0"/>
            <a:ext cx="375818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re 1">
            <a:extLst>
              <a:ext uri="{FF2B5EF4-FFF2-40B4-BE49-F238E27FC236}">
                <a16:creationId xmlns:a16="http://schemas.microsoft.com/office/drawing/2014/main" id="{F2956130-A8B0-4177-B2DE-23E0800129F1}"/>
              </a:ext>
            </a:extLst>
          </p:cNvPr>
          <p:cNvSpPr>
            <a:spLocks noGrp="1"/>
          </p:cNvSpPr>
          <p:nvPr>
            <p:ph type="title"/>
          </p:nvPr>
        </p:nvSpPr>
        <p:spPr>
          <a:xfrm>
            <a:off x="8147621" y="804672"/>
            <a:ext cx="2824640" cy="5215128"/>
          </a:xfrm>
        </p:spPr>
        <p:txBody>
          <a:bodyPr vert="horz" lIns="91440" tIns="45720" rIns="91440" bIns="45720" rtlCol="0" anchor="ctr">
            <a:normAutofit/>
          </a:bodyPr>
          <a:lstStyle/>
          <a:p>
            <a:r>
              <a:rPr lang="en-US" sz="2300" b="1">
                <a:solidFill>
                  <a:srgbClr val="FFFFFF"/>
                </a:solidFill>
              </a:rPr>
              <a:t>INDICATEUR DE PERFORMENCE</a:t>
            </a:r>
          </a:p>
        </p:txBody>
      </p:sp>
      <p:graphicFrame>
        <p:nvGraphicFramePr>
          <p:cNvPr id="39" name="Tableau 9">
            <a:extLst>
              <a:ext uri="{FF2B5EF4-FFF2-40B4-BE49-F238E27FC236}">
                <a16:creationId xmlns:a16="http://schemas.microsoft.com/office/drawing/2014/main" id="{8CB69313-B3EE-4E8A-BED5-6927E0BB9612}"/>
              </a:ext>
            </a:extLst>
          </p:cNvPr>
          <p:cNvGraphicFramePr>
            <a:graphicFrameLocks noGrp="1"/>
          </p:cNvGraphicFramePr>
          <p:nvPr>
            <p:ph idx="1"/>
            <p:extLst>
              <p:ext uri="{D42A27DB-BD31-4B8C-83A1-F6EECF244321}">
                <p14:modId xmlns:p14="http://schemas.microsoft.com/office/powerpoint/2010/main" val="1071746024"/>
              </p:ext>
            </p:extLst>
          </p:nvPr>
        </p:nvGraphicFramePr>
        <p:xfrm>
          <a:off x="804672" y="1299501"/>
          <a:ext cx="5945450" cy="4265351"/>
        </p:xfrm>
        <a:graphic>
          <a:graphicData uri="http://schemas.openxmlformats.org/drawingml/2006/table">
            <a:tbl>
              <a:tblPr firstRow="1" bandRow="1">
                <a:tableStyleId>{85BE263C-DBD7-4A20-BB59-AAB30ACAA65A}</a:tableStyleId>
              </a:tblPr>
              <a:tblGrid>
                <a:gridCol w="1764537">
                  <a:extLst>
                    <a:ext uri="{9D8B030D-6E8A-4147-A177-3AD203B41FA5}">
                      <a16:colId xmlns:a16="http://schemas.microsoft.com/office/drawing/2014/main" val="1869700534"/>
                    </a:ext>
                  </a:extLst>
                </a:gridCol>
                <a:gridCol w="4180913">
                  <a:extLst>
                    <a:ext uri="{9D8B030D-6E8A-4147-A177-3AD203B41FA5}">
                      <a16:colId xmlns:a16="http://schemas.microsoft.com/office/drawing/2014/main" val="814249431"/>
                    </a:ext>
                  </a:extLst>
                </a:gridCol>
              </a:tblGrid>
              <a:tr h="581137">
                <a:tc>
                  <a:txBody>
                    <a:bodyPr/>
                    <a:lstStyle/>
                    <a:p>
                      <a:r>
                        <a:rPr lang="fr-FR" sz="1600" b="1" kern="1200">
                          <a:solidFill>
                            <a:schemeClr val="lt1"/>
                          </a:solidFill>
                        </a:rPr>
                        <a:t>KPI</a:t>
                      </a:r>
                      <a:endParaRPr lang="fr-FR" sz="1600" b="1" kern="1200">
                        <a:solidFill>
                          <a:schemeClr val="lt1"/>
                        </a:solidFill>
                        <a:latin typeface="+mn-lt"/>
                        <a:ea typeface="+mn-ea"/>
                        <a:cs typeface="+mn-cs"/>
                      </a:endParaRPr>
                    </a:p>
                  </a:txBody>
                  <a:tcPr marL="74151" marR="74151" marT="37076" marB="3707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1" kern="1200">
                          <a:solidFill>
                            <a:schemeClr val="lt1"/>
                          </a:solidFill>
                        </a:rPr>
                        <a:t>Description</a:t>
                      </a:r>
                    </a:p>
                    <a:p>
                      <a:endParaRPr lang="fr-FR" sz="1500"/>
                    </a:p>
                  </a:txBody>
                  <a:tcPr marL="74151" marR="74151" marT="37076" marB="37076"/>
                </a:tc>
                <a:extLst>
                  <a:ext uri="{0D108BD9-81ED-4DB2-BD59-A6C34878D82A}">
                    <a16:rowId xmlns:a16="http://schemas.microsoft.com/office/drawing/2014/main" val="1883234004"/>
                  </a:ext>
                </a:extLst>
              </a:tr>
              <a:tr h="14525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1" kern="1200" dirty="0">
                          <a:solidFill>
                            <a:schemeClr val="dk1"/>
                          </a:solidFill>
                          <a:effectLst/>
                        </a:rPr>
                        <a:t>Variabilité de la vitesse du vent </a:t>
                      </a:r>
                      <a:r>
                        <a:rPr lang="fr-FR" sz="1600" b="1" kern="1200" dirty="0">
                          <a:solidFill>
                            <a:srgbClr val="0070C0"/>
                          </a:solidFill>
                          <a:effectLst/>
                        </a:rPr>
                        <a:t>(WSstdev) </a:t>
                      </a:r>
                      <a:endParaRPr lang="fr-FR" sz="1600" b="1" i="0" kern="1200" dirty="0">
                        <a:solidFill>
                          <a:srgbClr val="0070C0"/>
                        </a:solidFill>
                        <a:effectLst/>
                        <a:latin typeface="+mn-lt"/>
                        <a:ea typeface="+mn-ea"/>
                        <a:cs typeface="+mn-cs"/>
                      </a:endParaRPr>
                    </a:p>
                  </a:txBody>
                  <a:tcPr marL="74151" marR="74151" marT="37076" marB="3707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500" b="0" u="none" strike="noStrike" kern="1200" dirty="0">
                          <a:solidFill>
                            <a:srgbClr val="000000"/>
                          </a:solidFill>
                          <a:effectLst/>
                        </a:rPr>
                        <a:t>Calculez l'écart type de la vitesse du vent pour évaluer la variabilité de la vitesse du vent dans chaque zone. Une faible variabilité peut indiquer des conditions météorologiques plus stables, ce qui est important pour la planification de l'énergie solaire.</a:t>
                      </a:r>
                      <a:endParaRPr lang="fr-FR" sz="1500" b="0" i="0" u="none" strike="noStrike" dirty="0">
                        <a:effectLst/>
                        <a:latin typeface="Arial" panose="020B0604020202020204" pitchFamily="34" charset="0"/>
                      </a:endParaRPr>
                    </a:p>
                  </a:txBody>
                  <a:tcPr marL="74151" marR="74151" marT="37076" marB="37076"/>
                </a:tc>
                <a:extLst>
                  <a:ext uri="{0D108BD9-81ED-4DB2-BD59-A6C34878D82A}">
                    <a16:rowId xmlns:a16="http://schemas.microsoft.com/office/drawing/2014/main" val="3246930743"/>
                  </a:ext>
                </a:extLst>
              </a:tr>
              <a:tr h="10036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1" kern="1200" dirty="0">
                          <a:solidFill>
                            <a:schemeClr val="dk1"/>
                          </a:solidFill>
                          <a:effectLst/>
                        </a:rPr>
                        <a:t>Pression</a:t>
                      </a:r>
                      <a:r>
                        <a:rPr lang="fr-FR" sz="1500" b="1" u="none" strike="noStrike" kern="1200" dirty="0">
                          <a:solidFill>
                            <a:srgbClr val="000000"/>
                          </a:solidFill>
                          <a:effectLst/>
                        </a:rPr>
                        <a:t> </a:t>
                      </a:r>
                      <a:r>
                        <a:rPr lang="fr-FR" sz="1600" b="1" kern="1200" dirty="0">
                          <a:solidFill>
                            <a:schemeClr val="dk1"/>
                          </a:solidFill>
                          <a:effectLst/>
                        </a:rPr>
                        <a:t>barométrique moyenne </a:t>
                      </a:r>
                      <a:r>
                        <a:rPr lang="fr-FR" sz="1600" b="1" kern="1200" dirty="0">
                          <a:solidFill>
                            <a:srgbClr val="0070C0"/>
                          </a:solidFill>
                          <a:effectLst/>
                        </a:rPr>
                        <a:t>(BP)</a:t>
                      </a:r>
                      <a:endParaRPr lang="fr-FR" sz="1600" b="1" i="0" kern="1200" dirty="0">
                        <a:solidFill>
                          <a:srgbClr val="0070C0"/>
                        </a:solidFill>
                        <a:effectLst/>
                        <a:latin typeface="+mn-lt"/>
                        <a:ea typeface="+mn-ea"/>
                        <a:cs typeface="+mn-cs"/>
                      </a:endParaRPr>
                    </a:p>
                  </a:txBody>
                  <a:tcPr marL="74151" marR="74151" marT="37076" marB="3707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500" b="0" u="none" strike="noStrike" kern="1200">
                          <a:solidFill>
                            <a:srgbClr val="000000"/>
                          </a:solidFill>
                          <a:effectLst/>
                        </a:rPr>
                        <a:t>Calculez la moyenne de la pression barométrique pour chaque site. Une pression barométrique stable peut être bénéfique pour la fiabilité de la production d'énergie solaire.</a:t>
                      </a:r>
                      <a:endParaRPr lang="fr-FR" sz="1500" b="0" i="0" u="none" strike="noStrike">
                        <a:effectLst/>
                        <a:latin typeface="Arial" panose="020B0604020202020204" pitchFamily="34" charset="0"/>
                      </a:endParaRPr>
                    </a:p>
                  </a:txBody>
                  <a:tcPr marL="74151" marR="74151" marT="37076" marB="37076"/>
                </a:tc>
                <a:extLst>
                  <a:ext uri="{0D108BD9-81ED-4DB2-BD59-A6C34878D82A}">
                    <a16:rowId xmlns:a16="http://schemas.microsoft.com/office/drawing/2014/main" val="468577324"/>
                  </a:ext>
                </a:extLst>
              </a:tr>
              <a:tr h="12280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1" kern="1200" dirty="0">
                          <a:solidFill>
                            <a:schemeClr val="dk1"/>
                          </a:solidFill>
                          <a:effectLst/>
                        </a:rPr>
                        <a:t>Fréquence de nettoyage des capteurs </a:t>
                      </a:r>
                      <a:r>
                        <a:rPr lang="fr-FR" sz="1600" b="1" kern="1200" dirty="0">
                          <a:solidFill>
                            <a:srgbClr val="0070C0"/>
                          </a:solidFill>
                          <a:effectLst/>
                        </a:rPr>
                        <a:t>(Cleaning)</a:t>
                      </a:r>
                      <a:endParaRPr lang="fr-FR" sz="1600" b="1" i="0" kern="1200" dirty="0">
                        <a:solidFill>
                          <a:srgbClr val="0070C0"/>
                        </a:solidFill>
                        <a:effectLst/>
                        <a:latin typeface="+mn-lt"/>
                        <a:ea typeface="+mn-ea"/>
                        <a:cs typeface="+mn-cs"/>
                      </a:endParaRPr>
                    </a:p>
                  </a:txBody>
                  <a:tcPr marL="74151" marR="74151" marT="37076" marB="3707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500" b="0" u="none" strike="noStrike" kern="1200" dirty="0">
                          <a:solidFill>
                            <a:srgbClr val="000000"/>
                          </a:solidFill>
                          <a:effectLst/>
                        </a:rPr>
                        <a:t>Analysez la fréquence à laquelle les capteurs ont été nettoyés dans chaque zone. Un faible besoin de nettoyage peut indiquer des conditions environnementales plus favorables pour les panneaux solaires.</a:t>
                      </a:r>
                      <a:endParaRPr lang="fr-FR" sz="1500" b="0" i="0" u="none" strike="noStrike" dirty="0">
                        <a:effectLst/>
                        <a:latin typeface="Arial" panose="020B0604020202020204" pitchFamily="34" charset="0"/>
                      </a:endParaRPr>
                    </a:p>
                  </a:txBody>
                  <a:tcPr marL="74151" marR="74151" marT="37076" marB="37076"/>
                </a:tc>
                <a:extLst>
                  <a:ext uri="{0D108BD9-81ED-4DB2-BD59-A6C34878D82A}">
                    <a16:rowId xmlns:a16="http://schemas.microsoft.com/office/drawing/2014/main" val="586136376"/>
                  </a:ext>
                </a:extLst>
              </a:tr>
            </a:tbl>
          </a:graphicData>
        </a:graphic>
      </p:graphicFrame>
    </p:spTree>
    <p:extLst>
      <p:ext uri="{BB962C8B-B14F-4D97-AF65-F5344CB8AC3E}">
        <p14:creationId xmlns:p14="http://schemas.microsoft.com/office/powerpoint/2010/main" val="3301430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6A841E-5C79-40FB-8450-5F0413BB96AA}"/>
              </a:ext>
            </a:extLst>
          </p:cNvPr>
          <p:cNvSpPr>
            <a:spLocks noGrp="1"/>
          </p:cNvSpPr>
          <p:nvPr>
            <p:ph type="title"/>
          </p:nvPr>
        </p:nvSpPr>
        <p:spPr>
          <a:xfrm>
            <a:off x="316089" y="286737"/>
            <a:ext cx="10893778" cy="1325562"/>
          </a:xfrm>
        </p:spPr>
        <p:txBody>
          <a:bodyPr>
            <a:noAutofit/>
          </a:bodyPr>
          <a:lstStyle/>
          <a:p>
            <a:r>
              <a:rPr lang="fr-FR" sz="5400" b="1">
                <a:solidFill>
                  <a:srgbClr val="0070C0"/>
                </a:solidFill>
              </a:rPr>
              <a:t>NETTOYAGE DES DONNEES</a:t>
            </a:r>
            <a:endParaRPr lang="fr-FR" sz="5400" b="1" dirty="0">
              <a:solidFill>
                <a:srgbClr val="0070C0"/>
              </a:solidFill>
            </a:endParaRPr>
          </a:p>
        </p:txBody>
      </p:sp>
      <p:pic>
        <p:nvPicPr>
          <p:cNvPr id="7" name="Graphic 6" descr="Erreur">
            <a:extLst>
              <a:ext uri="{FF2B5EF4-FFF2-40B4-BE49-F238E27FC236}">
                <a16:creationId xmlns:a16="http://schemas.microsoft.com/office/drawing/2014/main" id="{A431FF44-FA94-9E73-B905-06519C20FB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3137" y="2101200"/>
            <a:ext cx="3304622" cy="3304622"/>
          </a:xfrm>
          <a:prstGeom prst="rect">
            <a:avLst/>
          </a:prstGeom>
        </p:spPr>
      </p:pic>
      <p:graphicFrame>
        <p:nvGraphicFramePr>
          <p:cNvPr id="17" name="Espace réservé du contenu 2">
            <a:extLst>
              <a:ext uri="{FF2B5EF4-FFF2-40B4-BE49-F238E27FC236}">
                <a16:creationId xmlns:a16="http://schemas.microsoft.com/office/drawing/2014/main" id="{92A206A4-08C6-9A28-CC03-825407BDF0B5}"/>
              </a:ext>
            </a:extLst>
          </p:cNvPr>
          <p:cNvGraphicFramePr>
            <a:graphicFrameLocks noGrp="1"/>
          </p:cNvGraphicFramePr>
          <p:nvPr>
            <p:ph idx="1"/>
            <p:extLst>
              <p:ext uri="{D42A27DB-BD31-4B8C-83A1-F6EECF244321}">
                <p14:modId xmlns:p14="http://schemas.microsoft.com/office/powerpoint/2010/main" val="1016839600"/>
              </p:ext>
            </p:extLst>
          </p:nvPr>
        </p:nvGraphicFramePr>
        <p:xfrm>
          <a:off x="4901462" y="2101200"/>
          <a:ext cx="5987401" cy="455866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880374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7466C88B-B170-4C69-85D3-FD6AD975F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80FE256-DF37-4639-8CB7-2E2F1897A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B67B5EF7-5DC7-48FC-ADBB-48F62122C826}"/>
              </a:ext>
            </a:extLst>
          </p:cNvPr>
          <p:cNvSpPr>
            <a:spLocks noGrp="1"/>
          </p:cNvSpPr>
          <p:nvPr>
            <p:ph type="title"/>
          </p:nvPr>
        </p:nvSpPr>
        <p:spPr>
          <a:xfrm>
            <a:off x="5522600" y="758952"/>
            <a:ext cx="5157591" cy="4041648"/>
          </a:xfrm>
        </p:spPr>
        <p:txBody>
          <a:bodyPr vert="horz" lIns="91440" tIns="45720" rIns="91440" bIns="45720" rtlCol="0" anchor="b">
            <a:normAutofit/>
          </a:bodyPr>
          <a:lstStyle/>
          <a:p>
            <a:pPr>
              <a:lnSpc>
                <a:spcPct val="85000"/>
              </a:lnSpc>
            </a:pPr>
            <a:r>
              <a:rPr lang="en-US" sz="5000" b="1">
                <a:solidFill>
                  <a:srgbClr val="FFFFFF"/>
                </a:solidFill>
              </a:rPr>
              <a:t>ANALYSE STATISTIQUE</a:t>
            </a:r>
          </a:p>
        </p:txBody>
      </p:sp>
      <p:sp useBgFill="1">
        <p:nvSpPr>
          <p:cNvPr id="29" name="Rectangle 28">
            <a:extLst>
              <a:ext uri="{FF2B5EF4-FFF2-40B4-BE49-F238E27FC236}">
                <a16:creationId xmlns:a16="http://schemas.microsoft.com/office/drawing/2014/main" id="{FDD1039A-772C-4213-A092-0D8A9EF4A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4" y="0"/>
            <a:ext cx="46199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ar chart">
            <a:extLst>
              <a:ext uri="{FF2B5EF4-FFF2-40B4-BE49-F238E27FC236}">
                <a16:creationId xmlns:a16="http://schemas.microsoft.com/office/drawing/2014/main" id="{7BD78226-743C-72C4-52D7-DE255F350E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987" y="1566474"/>
            <a:ext cx="3718563" cy="3718563"/>
          </a:xfrm>
          <a:prstGeom prst="rect">
            <a:avLst/>
          </a:prstGeom>
        </p:spPr>
      </p:pic>
      <p:sp>
        <p:nvSpPr>
          <p:cNvPr id="31" name="Rectangle 30">
            <a:extLst>
              <a:ext uri="{FF2B5EF4-FFF2-40B4-BE49-F238E27FC236}">
                <a16:creationId xmlns:a16="http://schemas.microsoft.com/office/drawing/2014/main" id="{0B39728D-66CA-4175-956D-FE26F3225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0973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0B3D270-B19D-4DB8-BD3C-3E707485B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541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B06631B-80E9-431D-AD43-348DDEFC7ACC}"/>
              </a:ext>
            </a:extLst>
          </p:cNvPr>
          <p:cNvSpPr>
            <a:spLocks noGrp="1"/>
          </p:cNvSpPr>
          <p:nvPr>
            <p:ph type="title"/>
          </p:nvPr>
        </p:nvSpPr>
        <p:spPr>
          <a:xfrm>
            <a:off x="566058" y="836023"/>
            <a:ext cx="2718788" cy="5183777"/>
          </a:xfrm>
        </p:spPr>
        <p:txBody>
          <a:bodyPr vert="horz" lIns="91440" tIns="45720" rIns="91440" bIns="45720" rtlCol="0" anchor="ctr">
            <a:normAutofit/>
          </a:bodyPr>
          <a:lstStyle/>
          <a:p>
            <a:r>
              <a:rPr lang="en-US" sz="2800">
                <a:solidFill>
                  <a:srgbClr val="FFFFFF"/>
                </a:solidFill>
              </a:rPr>
              <a:t>STATISTIQUE POUR </a:t>
            </a:r>
            <a:br>
              <a:rPr lang="en-US" sz="2800">
                <a:solidFill>
                  <a:srgbClr val="FFFFFF"/>
                </a:solidFill>
              </a:rPr>
            </a:br>
            <a:r>
              <a:rPr lang="en-US" sz="2800">
                <a:solidFill>
                  <a:srgbClr val="FFFFFF"/>
                </a:solidFill>
              </a:rPr>
              <a:t>LE BENIN</a:t>
            </a:r>
          </a:p>
        </p:txBody>
      </p:sp>
      <p:sp>
        <p:nvSpPr>
          <p:cNvPr id="24" name="Rectangle 23">
            <a:extLst>
              <a:ext uri="{FF2B5EF4-FFF2-40B4-BE49-F238E27FC236}">
                <a16:creationId xmlns:a16="http://schemas.microsoft.com/office/drawing/2014/main" id="{49BDAF94-B52E-4307-B54C-EF413086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8" name="Espace réservé du contenu 4">
            <a:extLst>
              <a:ext uri="{FF2B5EF4-FFF2-40B4-BE49-F238E27FC236}">
                <a16:creationId xmlns:a16="http://schemas.microsoft.com/office/drawing/2014/main" id="{5655966A-03E5-37A5-C417-1D68BDE4F9D2}"/>
              </a:ext>
            </a:extLst>
          </p:cNvPr>
          <p:cNvGraphicFramePr>
            <a:graphicFrameLocks noGrp="1"/>
          </p:cNvGraphicFramePr>
          <p:nvPr>
            <p:ph idx="1"/>
            <p:extLst>
              <p:ext uri="{D42A27DB-BD31-4B8C-83A1-F6EECF244321}">
                <p14:modId xmlns:p14="http://schemas.microsoft.com/office/powerpoint/2010/main" val="916336604"/>
              </p:ext>
            </p:extLst>
          </p:nvPr>
        </p:nvGraphicFramePr>
        <p:xfrm>
          <a:off x="4658815" y="395111"/>
          <a:ext cx="6505896" cy="56716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8757575"/>
      </p:ext>
    </p:extLst>
  </p:cSld>
  <p:clrMapOvr>
    <a:masterClrMapping/>
  </p:clrMapOvr>
</p:sld>
</file>

<file path=ppt/theme/theme1.xml><?xml version="1.0" encoding="utf-8"?>
<a:theme xmlns:a="http://schemas.openxmlformats.org/drawingml/2006/main" name="Vue">
  <a:themeElements>
    <a:clrScheme name="Vue">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ue">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ue">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Vue">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themeOverride>
</file>

<file path=ppt/theme/themeOverride2.xml><?xml version="1.0" encoding="utf-8"?>
<a:themeOverride xmlns:a="http://schemas.openxmlformats.org/drawingml/2006/main">
  <a:clrScheme name="Vue">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themeOverride>
</file>

<file path=docProps/app.xml><?xml version="1.0" encoding="utf-8"?>
<Properties xmlns="http://schemas.openxmlformats.org/officeDocument/2006/extended-properties" xmlns:vt="http://schemas.openxmlformats.org/officeDocument/2006/docPropsVTypes">
  <Template/>
  <TotalTime>780</TotalTime>
  <Words>1049</Words>
  <Application>Microsoft Office PowerPoint</Application>
  <PresentationFormat>Grand écran</PresentationFormat>
  <Paragraphs>84</Paragraphs>
  <Slides>20</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20</vt:i4>
      </vt:variant>
    </vt:vector>
  </HeadingPairs>
  <TitlesOfParts>
    <vt:vector size="27" baseType="lpstr">
      <vt:lpstr>Arial</vt:lpstr>
      <vt:lpstr>Calibri</vt:lpstr>
      <vt:lpstr>Century Schoolbook</vt:lpstr>
      <vt:lpstr>Söhne</vt:lpstr>
      <vt:lpstr>Wingdings</vt:lpstr>
      <vt:lpstr>Wingdings 2</vt:lpstr>
      <vt:lpstr>Vue</vt:lpstr>
      <vt:lpstr>ANALYSE DU PROJET </vt:lpstr>
      <vt:lpstr>OBJECTIF</vt:lpstr>
      <vt:lpstr>GESTION AXE RESULTAT</vt:lpstr>
      <vt:lpstr>GESTION AXE RESULTAT</vt:lpstr>
      <vt:lpstr>INDICATEUR DE PERFORMENCE</vt:lpstr>
      <vt:lpstr>INDICATEUR DE PERFORMENCE</vt:lpstr>
      <vt:lpstr>NETTOYAGE DES DONNEES</vt:lpstr>
      <vt:lpstr>ANALYSE STATISTIQUE</vt:lpstr>
      <vt:lpstr>STATISTIQUE POUR  LE BENIN</vt:lpstr>
      <vt:lpstr>Présentation PowerPoint</vt:lpstr>
      <vt:lpstr>STATISTIQUE POUR LE TOGO</vt:lpstr>
      <vt:lpstr>ANALYSE PREMIERE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DU PROJET </dc:title>
  <dc:creator>Pressath NTSIKA [ MTN Congo Brazzaville ]</dc:creator>
  <cp:lastModifiedBy>Pressath NTSIKA [ MTN Congo Brazzaville ]</cp:lastModifiedBy>
  <cp:revision>10</cp:revision>
  <dcterms:created xsi:type="dcterms:W3CDTF">2024-04-19T08:10:19Z</dcterms:created>
  <dcterms:modified xsi:type="dcterms:W3CDTF">2024-04-29T12:20:34Z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80a7a3a-bc3c-4766-942e-caa06576f037_Enabled">
    <vt:lpwstr>true</vt:lpwstr>
  </property>
  <property fmtid="{D5CDD505-2E9C-101B-9397-08002B2CF9AE}" pid="3" name="MSIP_Label_f80a7a3a-bc3c-4766-942e-caa06576f037_SetDate">
    <vt:lpwstr>2024-04-19T08:10:28Z</vt:lpwstr>
  </property>
  <property fmtid="{D5CDD505-2E9C-101B-9397-08002B2CF9AE}" pid="4" name="MSIP_Label_f80a7a3a-bc3c-4766-942e-caa06576f037_Method">
    <vt:lpwstr>Privileged</vt:lpwstr>
  </property>
  <property fmtid="{D5CDD505-2E9C-101B-9397-08002B2CF9AE}" pid="5" name="MSIP_Label_f80a7a3a-bc3c-4766-942e-caa06576f037_Name">
    <vt:lpwstr>Private</vt:lpwstr>
  </property>
  <property fmtid="{D5CDD505-2E9C-101B-9397-08002B2CF9AE}" pid="6" name="MSIP_Label_f80a7a3a-bc3c-4766-942e-caa06576f037_SiteId">
    <vt:lpwstr>c9b9cb50-3644-4db4-a267-fa84df2f4ceb</vt:lpwstr>
  </property>
  <property fmtid="{D5CDD505-2E9C-101B-9397-08002B2CF9AE}" pid="7" name="MSIP_Label_f80a7a3a-bc3c-4766-942e-caa06576f037_ActionId">
    <vt:lpwstr>9c457ded-a53b-4e48-a2fa-2cf897bad79c</vt:lpwstr>
  </property>
  <property fmtid="{D5CDD505-2E9C-101B-9397-08002B2CF9AE}" pid="8" name="MSIP_Label_f80a7a3a-bc3c-4766-942e-caa06576f037_ContentBits">
    <vt:lpwstr>0</vt:lpwstr>
  </property>
</Properties>
</file>