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sldIdLst>
    <p:sldId id="336" r:id="rId2"/>
    <p:sldId id="287" r:id="rId3"/>
    <p:sldId id="289" r:id="rId4"/>
    <p:sldId id="291" r:id="rId5"/>
    <p:sldId id="294" r:id="rId6"/>
    <p:sldId id="333" r:id="rId7"/>
    <p:sldId id="295" r:id="rId8"/>
    <p:sldId id="334" r:id="rId9"/>
    <p:sldId id="337" r:id="rId10"/>
    <p:sldId id="338" r:id="rId11"/>
    <p:sldId id="339" r:id="rId12"/>
    <p:sldId id="341" r:id="rId13"/>
    <p:sldId id="340" r:id="rId14"/>
    <p:sldId id="335" r:id="rId15"/>
    <p:sldId id="30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324">
          <p15:clr>
            <a:srgbClr val="A4A3A4"/>
          </p15:clr>
        </p15:guide>
        <p15:guide id="4" pos="7401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CAC2"/>
    <a:srgbClr val="D27158"/>
    <a:srgbClr val="673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43E7C-D6A8-FEE8-3DCB-7A0403B3F7A3}" v="354" dt="2025-08-06T00:22:09.906"/>
    <p1510:client id="{8FFA9846-064B-0A1E-CF75-B3117D638649}" v="1884" dt="2025-08-06T07:07:26.653"/>
    <p1510:client id="{AF56761A-BAC9-178D-745B-BC33C1B94C79}" v="1432" dt="2025-08-05T08:38:00.151"/>
    <p1510:client id="{C5B28993-CD8D-0B6E-6E64-DE17A756A219}" v="1852" dt="2025-08-06T02:11:38.535"/>
    <p1510:client id="{FA74BA5F-C518-3C9A-24BA-95D14A21C256}" v="2275" dt="2025-08-06T05:54:48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0" d="100"/>
          <a:sy n="100" d="100"/>
        </p:scale>
        <p:origin x="630" y="108"/>
      </p:cViewPr>
      <p:guideLst>
        <p:guide orient="horz" pos="1570"/>
        <p:guide orient="horz" pos="4020"/>
        <p:guide pos="324"/>
        <p:guide pos="7401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phldr="0" custT="1"/>
      <dgm:spPr/>
      <dgm:t>
        <a:bodyPr/>
        <a:lstStyle/>
        <a:p>
          <a:pPr rtl="0" latinLnBrk="1"/>
          <a:r>
            <a:rPr lang="ko-KR" altLang="en-US" sz="1400" dirty="0">
              <a:latin typeface="맑은 고딕" panose="020F0302020204030204"/>
            </a:rPr>
            <a:t>사용자 질문</a:t>
          </a:r>
          <a:endParaRPr lang="ko-KR" altLang="en-US" sz="1400" dirty="0"/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rtl="0" latinLnBrk="1"/>
          <a:r>
            <a:rPr lang="ko-KR" altLang="en-US" sz="1400" dirty="0">
              <a:latin typeface="맑은 고딕" panose="020F0302020204030204"/>
            </a:rPr>
            <a:t>OpenAI 임베딩</a:t>
          </a:r>
          <a:endParaRPr lang="ko-KR" altLang="en-US" sz="1400" dirty="0"/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rtl="0" latinLnBrk="1"/>
          <a:r>
            <a:rPr lang="ko-KR" altLang="en-US" sz="1400" dirty="0">
              <a:latin typeface="맑은 고딕" panose="020F0302020204030204"/>
            </a:rPr>
            <a:t> FAISS 검색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2F65831A-2CA4-4F89-8531-34F8D1556218}">
      <dgm:prSet phldr="0"/>
      <dgm:spPr/>
      <dgm:t>
        <a:bodyPr/>
        <a:lstStyle/>
        <a:p>
          <a:pPr rtl="0" latinLnBrk="1"/>
          <a:r>
            <a:rPr lang="ko-KR" altLang="en-US" sz="1400" dirty="0">
              <a:latin typeface="맑은 고딕" panose="020F0302020204030204"/>
            </a:rPr>
            <a:t>GPT-4o(응답)</a:t>
          </a:r>
        </a:p>
      </dgm:t>
    </dgm:pt>
    <dgm:pt modelId="{80CCBD97-C61A-46B4-9FD1-E8C283B862E4}" type="parTrans" cxnId="{F5CD782F-7902-4131-9C2A-30EE54DD5840}">
      <dgm:prSet/>
      <dgm:spPr/>
    </dgm:pt>
    <dgm:pt modelId="{219FDAD6-7F68-4CDA-A112-BFAE5109A793}" type="sibTrans" cxnId="{F5CD782F-7902-4131-9C2A-30EE54DD5840}">
      <dgm:prSet/>
      <dgm:spPr/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4"/>
      <dgm:spPr/>
    </dgm:pt>
    <dgm:pt modelId="{547C904A-46B4-45FF-8979-DF14C85D56EE}" type="pres">
      <dgm:prSet presAssocID="{FCE2B9B3-5839-4633-9DDC-3F88FD05EB1C}" presName="Parent1" presStyleLbl="revTx" presStyleIdx="0" presStyleCnt="4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4"/>
      <dgm:spPr/>
    </dgm:pt>
    <dgm:pt modelId="{B9307846-3968-4351-B217-FDF007BAED2E}" type="pres">
      <dgm:prSet presAssocID="{36707158-2A7F-4470-8614-D2441D89B8CC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4"/>
      <dgm:spPr/>
    </dgm:pt>
    <dgm:pt modelId="{DDA678BF-1C7B-4ACE-B0E0-9CFC49D0B901}" type="pres">
      <dgm:prSet presAssocID="{95092794-8EB8-4866-8BC4-19AB699FD825}" presName="Parent3" presStyleLbl="revTx" presStyleIdx="2" presStyleCnt="4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  <dgm:pt modelId="{F9F7A2F9-9B05-4719-9275-7DD47FA93E50}" type="pres">
      <dgm:prSet presAssocID="{2F65831A-2CA4-4F89-8531-34F8D1556218}" presName="Accent4" presStyleCnt="0"/>
      <dgm:spPr/>
    </dgm:pt>
    <dgm:pt modelId="{BF12D4D4-DB46-4C84-8718-6EB012624B93}" type="pres">
      <dgm:prSet presAssocID="{2F65831A-2CA4-4F89-8531-34F8D1556218}" presName="Accent" presStyleLbl="node1" presStyleIdx="3" presStyleCnt="4"/>
      <dgm:spPr/>
    </dgm:pt>
    <dgm:pt modelId="{59914BA4-4A52-465B-97E6-2D0A7ECBB948}" type="pres">
      <dgm:prSet presAssocID="{2F65831A-2CA4-4F89-8531-34F8D1556218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F5CD782F-7902-4131-9C2A-30EE54DD5840}" srcId="{40C0D4F4-D202-4046-AC90-B9F2B28A3ACB}" destId="{2F65831A-2CA4-4F89-8531-34F8D1556218}" srcOrd="3" destOrd="0" parTransId="{80CCBD97-C61A-46B4-9FD1-E8C283B862E4}" sibTransId="{219FDAD6-7F68-4CDA-A112-BFAE5109A793}"/>
    <dgm:cxn modelId="{67B4E92F-A3A8-4805-81C4-D8E43560BB12}" type="presOf" srcId="{36707158-2A7F-4470-8614-D2441D89B8CC}" destId="{B9307846-3968-4351-B217-FDF007BAED2E}" srcOrd="0" destOrd="0" presId="urn:microsoft.com/office/officeart/2009/layout/CircleArrowProcess"/>
    <dgm:cxn modelId="{3D0D3C57-E519-4AB7-A243-A55A10084FAD}" type="presOf" srcId="{95092794-8EB8-4866-8BC4-19AB699FD825}" destId="{DDA678BF-1C7B-4ACE-B0E0-9CFC49D0B901}" srcOrd="0" destOrd="0" presId="urn:microsoft.com/office/officeart/2009/layout/CircleArrowProcess"/>
    <dgm:cxn modelId="{9DBA7759-9D1A-4612-BDE5-489F42966D5E}" type="presOf" srcId="{2F65831A-2CA4-4F89-8531-34F8D1556218}" destId="{59914BA4-4A52-465B-97E6-2D0A7ECBB948}" srcOrd="0" destOrd="0" presId="urn:microsoft.com/office/officeart/2009/layout/CircleArrowProcess"/>
    <dgm:cxn modelId="{5450CA99-72B6-4142-BD6E-051D3F8F5BE1}" type="presOf" srcId="{FCE2B9B3-5839-4633-9DDC-3F88FD05EB1C}" destId="{547C904A-46B4-45FF-8979-DF14C85D56E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9D4510BF-C52B-4E5D-9AC5-0BB0518B9D5F}" type="presParOf" srcId="{C4CC960A-5D7A-4DB8-8237-ABDAA6AF78B8}" destId="{FDA340C9-AC86-4436-A9B3-206541B62C7F}" srcOrd="0" destOrd="0" presId="urn:microsoft.com/office/officeart/2009/layout/CircleArrowProcess"/>
    <dgm:cxn modelId="{851D72D9-8006-4272-88B1-1235BD94996F}" type="presParOf" srcId="{FDA340C9-AC86-4436-A9B3-206541B62C7F}" destId="{A7B6F021-9AEB-45D4-9BAE-06BB7CBFD746}" srcOrd="0" destOrd="0" presId="urn:microsoft.com/office/officeart/2009/layout/CircleArrowProcess"/>
    <dgm:cxn modelId="{689E52F6-549F-4A0A-92D6-9E63B81DCD56}" type="presParOf" srcId="{C4CC960A-5D7A-4DB8-8237-ABDAA6AF78B8}" destId="{547C904A-46B4-45FF-8979-DF14C85D56EE}" srcOrd="1" destOrd="0" presId="urn:microsoft.com/office/officeart/2009/layout/CircleArrowProcess"/>
    <dgm:cxn modelId="{A8037361-D87F-4CE8-8D52-318AC1F228B5}" type="presParOf" srcId="{C4CC960A-5D7A-4DB8-8237-ABDAA6AF78B8}" destId="{45920A26-5F2E-4456-A023-EBCE81E761C6}" srcOrd="2" destOrd="0" presId="urn:microsoft.com/office/officeart/2009/layout/CircleArrowProcess"/>
    <dgm:cxn modelId="{C60E3FCD-EA71-479B-AD36-B65AB79A65E3}" type="presParOf" srcId="{45920A26-5F2E-4456-A023-EBCE81E761C6}" destId="{F05EFFE1-642B-473D-B68D-61BCC1B6F565}" srcOrd="0" destOrd="0" presId="urn:microsoft.com/office/officeart/2009/layout/CircleArrowProcess"/>
    <dgm:cxn modelId="{20D03C66-AAE4-4A30-9243-51B6623CD37F}" type="presParOf" srcId="{C4CC960A-5D7A-4DB8-8237-ABDAA6AF78B8}" destId="{B9307846-3968-4351-B217-FDF007BAED2E}" srcOrd="3" destOrd="0" presId="urn:microsoft.com/office/officeart/2009/layout/CircleArrowProcess"/>
    <dgm:cxn modelId="{50460A72-BE8C-47A0-B52D-3934FC8A2BA6}" type="presParOf" srcId="{C4CC960A-5D7A-4DB8-8237-ABDAA6AF78B8}" destId="{C10C2065-26FA-431E-BD65-750695532E6C}" srcOrd="4" destOrd="0" presId="urn:microsoft.com/office/officeart/2009/layout/CircleArrowProcess"/>
    <dgm:cxn modelId="{1E2B2C29-F85D-46D6-9234-73F74BBC0C46}" type="presParOf" srcId="{C10C2065-26FA-431E-BD65-750695532E6C}" destId="{34A81F7B-05B1-4FAA-A8B3-A2B91728F572}" srcOrd="0" destOrd="0" presId="urn:microsoft.com/office/officeart/2009/layout/CircleArrowProcess"/>
    <dgm:cxn modelId="{070E691D-9921-4B67-A190-21EEE7EAC756}" type="presParOf" srcId="{C4CC960A-5D7A-4DB8-8237-ABDAA6AF78B8}" destId="{DDA678BF-1C7B-4ACE-B0E0-9CFC49D0B901}" srcOrd="5" destOrd="0" presId="urn:microsoft.com/office/officeart/2009/layout/CircleArrowProcess"/>
    <dgm:cxn modelId="{58358D59-F084-42CD-B00A-AA9D6B505826}" type="presParOf" srcId="{C4CC960A-5D7A-4DB8-8237-ABDAA6AF78B8}" destId="{F9F7A2F9-9B05-4719-9275-7DD47FA93E50}" srcOrd="6" destOrd="0" presId="urn:microsoft.com/office/officeart/2009/layout/CircleArrowProcess"/>
    <dgm:cxn modelId="{F5D05638-7807-47C6-8073-801A47828C3B}" type="presParOf" srcId="{F9F7A2F9-9B05-4719-9275-7DD47FA93E50}" destId="{BF12D4D4-DB46-4C84-8718-6EB012624B93}" srcOrd="0" destOrd="0" presId="urn:microsoft.com/office/officeart/2009/layout/CircleArrowProcess"/>
    <dgm:cxn modelId="{12507A2D-792A-41FC-ADA4-8C9DDDEB87B2}" type="presParOf" srcId="{C4CC960A-5D7A-4DB8-8237-ABDAA6AF78B8}" destId="{59914BA4-4A52-465B-97E6-2D0A7ECBB948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947456" y="0"/>
          <a:ext cx="1572804" cy="157296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1358798" y="365182"/>
          <a:ext cx="2492646" cy="438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맑은 고딕" panose="020F0302020204030204"/>
            </a:rPr>
            <a:t>사용자 질문</a:t>
          </a:r>
          <a:endParaRPr lang="ko-KR" altLang="en-US" sz="1400" kern="1200" dirty="0"/>
        </a:p>
      </dsp:txBody>
      <dsp:txXfrm>
        <a:off x="1358798" y="365182"/>
        <a:ext cx="2492646" cy="438811"/>
      </dsp:txXfrm>
    </dsp:sp>
    <dsp:sp modelId="{F05EFFE1-642B-473D-B68D-61BCC1B6F565}">
      <dsp:nvSpPr>
        <dsp:cNvPr id="0" name=""/>
        <dsp:cNvSpPr/>
      </dsp:nvSpPr>
      <dsp:spPr>
        <a:xfrm>
          <a:off x="2510517" y="903901"/>
          <a:ext cx="1572804" cy="157296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855997" y="1474940"/>
          <a:ext cx="877713" cy="438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맑은 고딕" panose="020F0302020204030204"/>
            </a:rPr>
            <a:t>OpenAI 임베딩</a:t>
          </a:r>
          <a:endParaRPr lang="ko-KR" altLang="en-US" sz="1400" kern="1200" dirty="0"/>
        </a:p>
      </dsp:txBody>
      <dsp:txXfrm>
        <a:off x="2855997" y="1474940"/>
        <a:ext cx="877713" cy="438811"/>
      </dsp:txXfrm>
    </dsp:sp>
    <dsp:sp modelId="{34A81F7B-05B1-4FAA-A8B3-A2B91728F572}">
      <dsp:nvSpPr>
        <dsp:cNvPr id="0" name=""/>
        <dsp:cNvSpPr/>
      </dsp:nvSpPr>
      <dsp:spPr>
        <a:xfrm>
          <a:off x="2947456" y="1811140"/>
          <a:ext cx="1572804" cy="1572964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4024266" y="2520404"/>
          <a:ext cx="1882652" cy="438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맑은 고딕" panose="020F0302020204030204"/>
            </a:rPr>
            <a:t> FAISS 검색</a:t>
          </a:r>
          <a:endParaRPr lang="ko-KR" altLang="en-US" sz="1400" kern="1200" dirty="0"/>
        </a:p>
      </dsp:txBody>
      <dsp:txXfrm>
        <a:off x="4024266" y="2520404"/>
        <a:ext cx="1882652" cy="438811"/>
      </dsp:txXfrm>
    </dsp:sp>
    <dsp:sp modelId="{BF12D4D4-DB46-4C84-8718-6EB012624B93}">
      <dsp:nvSpPr>
        <dsp:cNvPr id="0" name=""/>
        <dsp:cNvSpPr/>
      </dsp:nvSpPr>
      <dsp:spPr>
        <a:xfrm>
          <a:off x="2622628" y="2819322"/>
          <a:ext cx="1351236" cy="1351890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14BA4-4A52-465B-97E6-2D0A7ECBB948}">
      <dsp:nvSpPr>
        <dsp:cNvPr id="0" name=""/>
        <dsp:cNvSpPr/>
      </dsp:nvSpPr>
      <dsp:spPr>
        <a:xfrm>
          <a:off x="2855997" y="3286081"/>
          <a:ext cx="877713" cy="438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>
              <a:latin typeface="맑은 고딕" panose="020F0302020204030204"/>
            </a:rPr>
            <a:t>GPT-4o(응답)</a:t>
          </a:r>
        </a:p>
      </dsp:txBody>
      <dsp:txXfrm>
        <a:off x="2855997" y="3286081"/>
        <a:ext cx="877713" cy="438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hyperlink" Target="https://youtu.be/" TargetMode="External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hyperlink" Target="https://youtu.be/NhJKzqVbwXo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55.svg"/><Relationship Id="rId7" Type="http://schemas.openxmlformats.org/officeDocument/2006/relationships/image" Target="../media/image73.svg"/><Relationship Id="rId12" Type="http://schemas.microsoft.com/office/2007/relationships/diagramDrawing" Target="../diagrams/drawing1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2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71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56.png"/><Relationship Id="rId9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5.svg"/><Relationship Id="rId7" Type="http://schemas.openxmlformats.org/officeDocument/2006/relationships/image" Target="../media/image73.sv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56.png"/><Relationship Id="rId9" Type="http://schemas.openxmlformats.org/officeDocument/2006/relationships/image" Target="../media/image9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55.svg"/><Relationship Id="rId7" Type="http://schemas.openxmlformats.org/officeDocument/2006/relationships/image" Target="../media/image73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56.png"/><Relationship Id="rId9" Type="http://schemas.openxmlformats.org/officeDocument/2006/relationships/image" Target="../media/image9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3" Type="http://schemas.openxmlformats.org/officeDocument/2006/relationships/image" Target="../media/image55.svg"/><Relationship Id="rId7" Type="http://schemas.openxmlformats.org/officeDocument/2006/relationships/image" Target="../media/image73.svg"/><Relationship Id="rId12" Type="http://schemas.openxmlformats.org/officeDocument/2006/relationships/image" Target="../media/image10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2.png"/><Relationship Id="rId11" Type="http://schemas.openxmlformats.org/officeDocument/2006/relationships/image" Target="../media/image103.svg"/><Relationship Id="rId5" Type="http://schemas.openxmlformats.org/officeDocument/2006/relationships/image" Target="../media/image71.png"/><Relationship Id="rId10" Type="http://schemas.openxmlformats.org/officeDocument/2006/relationships/image" Target="../media/image102.png"/><Relationship Id="rId4" Type="http://schemas.openxmlformats.org/officeDocument/2006/relationships/image" Target="../media/image56.png"/><Relationship Id="rId9" Type="http://schemas.openxmlformats.org/officeDocument/2006/relationships/image" Target="../media/image10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7" Type="http://schemas.openxmlformats.org/officeDocument/2006/relationships/image" Target="../media/image73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73.svg"/><Relationship Id="rId3" Type="http://schemas.openxmlformats.org/officeDocument/2006/relationships/image" Target="../media/image55.svg"/><Relationship Id="rId7" Type="http://schemas.openxmlformats.org/officeDocument/2006/relationships/image" Target="../media/image109.svg"/><Relationship Id="rId12" Type="http://schemas.openxmlformats.org/officeDocument/2006/relationships/image" Target="../media/image7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8.png"/><Relationship Id="rId11" Type="http://schemas.openxmlformats.org/officeDocument/2006/relationships/image" Target="../media/image71.png"/><Relationship Id="rId5" Type="http://schemas.openxmlformats.org/officeDocument/2006/relationships/image" Target="../media/image107.svg"/><Relationship Id="rId10" Type="http://schemas.openxmlformats.org/officeDocument/2006/relationships/image" Target="../media/image111.svg"/><Relationship Id="rId4" Type="http://schemas.openxmlformats.org/officeDocument/2006/relationships/image" Target="../media/image106.png"/><Relationship Id="rId9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svg"/><Relationship Id="rId18" Type="http://schemas.openxmlformats.org/officeDocument/2006/relationships/image" Target="../media/image12.png"/><Relationship Id="rId3" Type="http://schemas.openxmlformats.org/officeDocument/2006/relationships/image" Target="../media/image41.svg"/><Relationship Id="rId21" Type="http://schemas.openxmlformats.org/officeDocument/2006/relationships/image" Target="../media/image53.svg"/><Relationship Id="rId7" Type="http://schemas.openxmlformats.org/officeDocument/2006/relationships/image" Target="../media/image45.svg"/><Relationship Id="rId12" Type="http://schemas.openxmlformats.org/officeDocument/2006/relationships/image" Target="../media/image50.png"/><Relationship Id="rId17" Type="http://schemas.openxmlformats.org/officeDocument/2006/relationships/image" Target="../media/image11.svg"/><Relationship Id="rId2" Type="http://schemas.openxmlformats.org/officeDocument/2006/relationships/image" Target="../media/image40.png"/><Relationship Id="rId16" Type="http://schemas.openxmlformats.org/officeDocument/2006/relationships/image" Target="../media/image1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11" Type="http://schemas.openxmlformats.org/officeDocument/2006/relationships/image" Target="../media/image49.svg"/><Relationship Id="rId5" Type="http://schemas.openxmlformats.org/officeDocument/2006/relationships/image" Target="../media/image43.svg"/><Relationship Id="rId15" Type="http://schemas.openxmlformats.org/officeDocument/2006/relationships/image" Target="../media/image9.svg"/><Relationship Id="rId10" Type="http://schemas.openxmlformats.org/officeDocument/2006/relationships/image" Target="../media/image48.png"/><Relationship Id="rId19" Type="http://schemas.openxmlformats.org/officeDocument/2006/relationships/image" Target="../media/image13.svg"/><Relationship Id="rId4" Type="http://schemas.openxmlformats.org/officeDocument/2006/relationships/image" Target="../media/image42.png"/><Relationship Id="rId9" Type="http://schemas.openxmlformats.org/officeDocument/2006/relationships/image" Target="../media/image47.sv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13" Type="http://schemas.openxmlformats.org/officeDocument/2006/relationships/image" Target="../media/image65.png"/><Relationship Id="rId18" Type="http://schemas.openxmlformats.org/officeDocument/2006/relationships/image" Target="../media/image41.svg"/><Relationship Id="rId3" Type="http://schemas.openxmlformats.org/officeDocument/2006/relationships/image" Target="../media/image55.svg"/><Relationship Id="rId21" Type="http://schemas.openxmlformats.org/officeDocument/2006/relationships/image" Target="../media/image71.png"/><Relationship Id="rId7" Type="http://schemas.openxmlformats.org/officeDocument/2006/relationships/image" Target="../media/image59.png"/><Relationship Id="rId12" Type="http://schemas.openxmlformats.org/officeDocument/2006/relationships/image" Target="../media/image64.svg"/><Relationship Id="rId17" Type="http://schemas.openxmlformats.org/officeDocument/2006/relationships/image" Target="../media/image40.png"/><Relationship Id="rId2" Type="http://schemas.openxmlformats.org/officeDocument/2006/relationships/image" Target="../media/image54.png"/><Relationship Id="rId16" Type="http://schemas.openxmlformats.org/officeDocument/2006/relationships/image" Target="../media/image68.svg"/><Relationship Id="rId20" Type="http://schemas.openxmlformats.org/officeDocument/2006/relationships/image" Target="../media/image70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8.sv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23" Type="http://schemas.openxmlformats.org/officeDocument/2006/relationships/image" Target="../media/image73.svg"/><Relationship Id="rId10" Type="http://schemas.openxmlformats.org/officeDocument/2006/relationships/image" Target="../media/image62.svg"/><Relationship Id="rId19" Type="http://schemas.openxmlformats.org/officeDocument/2006/relationships/image" Target="../media/image69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svg"/><Relationship Id="rId22" Type="http://schemas.openxmlformats.org/officeDocument/2006/relationships/image" Target="../media/image7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5.svg"/><Relationship Id="rId3" Type="http://schemas.openxmlformats.org/officeDocument/2006/relationships/image" Target="../media/image55.svg"/><Relationship Id="rId7" Type="http://schemas.openxmlformats.org/officeDocument/2006/relationships/image" Target="../media/image71.png"/><Relationship Id="rId12" Type="http://schemas.openxmlformats.org/officeDocument/2006/relationships/image" Target="../media/image7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8.svg"/><Relationship Id="rId11" Type="http://schemas.openxmlformats.org/officeDocument/2006/relationships/image" Target="../media/image60.svg"/><Relationship Id="rId5" Type="http://schemas.openxmlformats.org/officeDocument/2006/relationships/image" Target="../media/image57.png"/><Relationship Id="rId15" Type="http://schemas.openxmlformats.org/officeDocument/2006/relationships/image" Target="../media/image77.svg"/><Relationship Id="rId10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openxmlformats.org/officeDocument/2006/relationships/image" Target="../media/image73.svg"/><Relationship Id="rId14" Type="http://schemas.openxmlformats.org/officeDocument/2006/relationships/image" Target="../media/image7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82.svg"/><Relationship Id="rId3" Type="http://schemas.openxmlformats.org/officeDocument/2006/relationships/image" Target="../media/image55.svg"/><Relationship Id="rId7" Type="http://schemas.openxmlformats.org/officeDocument/2006/relationships/image" Target="../media/image80.svg"/><Relationship Id="rId12" Type="http://schemas.openxmlformats.org/officeDocument/2006/relationships/image" Target="../media/image8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7.png"/><Relationship Id="rId11" Type="http://schemas.openxmlformats.org/officeDocument/2006/relationships/image" Target="../media/image73.svg"/><Relationship Id="rId5" Type="http://schemas.openxmlformats.org/officeDocument/2006/relationships/image" Target="../media/image79.svg"/><Relationship Id="rId10" Type="http://schemas.openxmlformats.org/officeDocument/2006/relationships/image" Target="../media/image72.png"/><Relationship Id="rId4" Type="http://schemas.openxmlformats.org/officeDocument/2006/relationships/image" Target="../media/image78.png"/><Relationship Id="rId9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svg"/><Relationship Id="rId13" Type="http://schemas.openxmlformats.org/officeDocument/2006/relationships/image" Target="../media/image88.png"/><Relationship Id="rId3" Type="http://schemas.openxmlformats.org/officeDocument/2006/relationships/image" Target="../media/image55.svg"/><Relationship Id="rId7" Type="http://schemas.openxmlformats.org/officeDocument/2006/relationships/image" Target="../media/image57.png"/><Relationship Id="rId12" Type="http://schemas.openxmlformats.org/officeDocument/2006/relationships/image" Target="../media/image13.svg"/><Relationship Id="rId17" Type="http://schemas.openxmlformats.org/officeDocument/2006/relationships/image" Target="../media/image73.svg"/><Relationship Id="rId2" Type="http://schemas.openxmlformats.org/officeDocument/2006/relationships/image" Target="../media/image54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.png"/><Relationship Id="rId11" Type="http://schemas.openxmlformats.org/officeDocument/2006/relationships/image" Target="../media/image12.png"/><Relationship Id="rId5" Type="http://schemas.openxmlformats.org/officeDocument/2006/relationships/image" Target="../media/image84.svg"/><Relationship Id="rId15" Type="http://schemas.openxmlformats.org/officeDocument/2006/relationships/image" Target="../media/image71.png"/><Relationship Id="rId10" Type="http://schemas.openxmlformats.org/officeDocument/2006/relationships/image" Target="../media/image87.svg"/><Relationship Id="rId4" Type="http://schemas.openxmlformats.org/officeDocument/2006/relationships/image" Target="../media/image83.png"/><Relationship Id="rId9" Type="http://schemas.openxmlformats.org/officeDocument/2006/relationships/image" Target="../media/image86.png"/><Relationship Id="rId14" Type="http://schemas.openxmlformats.org/officeDocument/2006/relationships/image" Target="../media/image8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5.svg"/><Relationship Id="rId7" Type="http://schemas.openxmlformats.org/officeDocument/2006/relationships/image" Target="../media/image73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2.png"/><Relationship Id="rId11" Type="http://schemas.openxmlformats.org/officeDocument/2006/relationships/image" Target="../media/image93.svg"/><Relationship Id="rId5" Type="http://schemas.openxmlformats.org/officeDocument/2006/relationships/image" Target="../media/image71.png"/><Relationship Id="rId10" Type="http://schemas.openxmlformats.org/officeDocument/2006/relationships/image" Target="../media/image92.png"/><Relationship Id="rId4" Type="http://schemas.openxmlformats.org/officeDocument/2006/relationships/image" Target="../media/image56.png"/><Relationship Id="rId9" Type="http://schemas.openxmlformats.org/officeDocument/2006/relationships/image" Target="../media/image9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E201531-E415-73FA-6C15-A093B272CF02}"/>
              </a:ext>
            </a:extLst>
          </p:cNvPr>
          <p:cNvGrpSpPr/>
          <p:nvPr/>
        </p:nvGrpSpPr>
        <p:grpSpPr>
          <a:xfrm>
            <a:off x="695399" y="305826"/>
            <a:ext cx="10729193" cy="6202052"/>
            <a:chOff x="586740" y="1910223"/>
            <a:chExt cx="3218444" cy="4947777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20CEB42D-27A7-01E0-8C72-1940C197DA31}"/>
                </a:ext>
              </a:extLst>
            </p:cNvPr>
            <p:cNvSpPr/>
            <p:nvPr/>
          </p:nvSpPr>
          <p:spPr>
            <a:xfrm>
              <a:off x="586740" y="2032000"/>
              <a:ext cx="3218444" cy="4826000"/>
            </a:xfrm>
            <a:prstGeom prst="round2SameRect">
              <a:avLst>
                <a:gd name="adj1" fmla="val 8239"/>
                <a:gd name="adj2" fmla="val 0"/>
              </a:avLst>
            </a:prstGeom>
            <a:gradFill>
              <a:gsLst>
                <a:gs pos="0">
                  <a:srgbClr val="F7FFFF"/>
                </a:gs>
                <a:gs pos="100000">
                  <a:srgbClr val="B9DAFF">
                    <a:alpha val="50000"/>
                  </a:srgbClr>
                </a:gs>
              </a:gsLst>
              <a:lin ang="16200000" scaled="1"/>
            </a:gradFill>
            <a:ln w="12261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20429F-1416-5903-8511-22F8E7B515CA}"/>
                </a:ext>
              </a:extLst>
            </p:cNvPr>
            <p:cNvSpPr/>
            <p:nvPr/>
          </p:nvSpPr>
          <p:spPr>
            <a:xfrm>
              <a:off x="586740" y="6741981"/>
              <a:ext cx="3218444" cy="116019"/>
            </a:xfrm>
            <a:prstGeom prst="rect">
              <a:avLst/>
            </a:prstGeom>
            <a:solidFill>
              <a:srgbClr val="1A35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10" name="그래픽 39">
              <a:extLst>
                <a:ext uri="{FF2B5EF4-FFF2-40B4-BE49-F238E27FC236}">
                  <a16:creationId xmlns:a16="http://schemas.microsoft.com/office/drawing/2014/main" id="{941ADA50-64C2-37EE-C27F-C97C25EA3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86777" y="1910223"/>
              <a:ext cx="136552" cy="266700"/>
            </a:xfrm>
            <a:prstGeom prst="rect">
              <a:avLst/>
            </a:prstGeom>
          </p:spPr>
        </p:pic>
        <p:pic>
          <p:nvPicPr>
            <p:cNvPr id="16" name="그래픽 57">
              <a:extLst>
                <a:ext uri="{FF2B5EF4-FFF2-40B4-BE49-F238E27FC236}">
                  <a16:creationId xmlns:a16="http://schemas.microsoft.com/office/drawing/2014/main" id="{5776C62F-FC39-30A5-8C05-0EA4976C7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8282" y="4699746"/>
              <a:ext cx="513759" cy="513759"/>
            </a:xfrm>
            <a:prstGeom prst="rect">
              <a:avLst/>
            </a:prstGeom>
          </p:spPr>
        </p:pic>
      </p:grpSp>
      <p:pic>
        <p:nvPicPr>
          <p:cNvPr id="5" name="그림 4" descr="노트북, 컴퓨터, 의류, 사람이(가) 표시된 사진&#10;&#10;자동 생성된 설명">
            <a:extLst>
              <a:ext uri="{FF2B5EF4-FFF2-40B4-BE49-F238E27FC236}">
                <a16:creationId xmlns:a16="http://schemas.microsoft.com/office/drawing/2014/main" id="{65866456-3A04-FF02-3B68-1DDA24DD4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3" y="2852936"/>
            <a:ext cx="6272386" cy="3816424"/>
          </a:xfrm>
          <a:prstGeom prst="rect">
            <a:avLst/>
          </a:prstGeom>
        </p:spPr>
      </p:pic>
      <p:pic>
        <p:nvPicPr>
          <p:cNvPr id="28" name="그래픽 67">
            <a:extLst>
              <a:ext uri="{FF2B5EF4-FFF2-40B4-BE49-F238E27FC236}">
                <a16:creationId xmlns:a16="http://schemas.microsoft.com/office/drawing/2014/main" id="{80C07BB0-31E5-6486-268B-B1E3D500D9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32004" y="3739512"/>
            <a:ext cx="104775" cy="76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7BE0201-4E19-4F17-880B-68EB902B69A3}"/>
              </a:ext>
            </a:extLst>
          </p:cNvPr>
          <p:cNvSpPr txBox="1"/>
          <p:nvPr/>
        </p:nvSpPr>
        <p:spPr>
          <a:xfrm>
            <a:off x="5356145" y="2227736"/>
            <a:ext cx="6008376" cy="219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/>
              <a:t>(PPT </a:t>
            </a:r>
            <a:r>
              <a:rPr lang="ko-KR" altLang="en-US" sz="2400" b="1" dirty="0"/>
              <a:t>작성 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아래 경로에 등록된 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[</a:t>
            </a:r>
            <a:r>
              <a:rPr lang="ko-KR" altLang="en-US" sz="2400" b="1" dirty="0"/>
              <a:t>작성가이드 </a:t>
            </a:r>
            <a:r>
              <a:rPr lang="en-US" altLang="ko-KR" sz="2400" b="1" dirty="0"/>
              <a:t>2. </a:t>
            </a:r>
            <a:r>
              <a:rPr lang="ko-KR" altLang="en-US" sz="2400" b="1" dirty="0"/>
              <a:t>팀별 프로젝트 결과보고서</a:t>
            </a:r>
            <a:r>
              <a:rPr lang="en-US" altLang="ko-KR" sz="2400" b="1" dirty="0"/>
              <a:t>]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/>
              <a:t>영상을 참고하여 작성하세요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     </a:t>
            </a:r>
            <a:endParaRPr lang="ko-KR" altLang="en-US" sz="2400" dirty="0"/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id="{605BBCBF-7F86-424E-B6F1-1163FB3CA1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7575" y="1114901"/>
            <a:ext cx="231912" cy="231912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1ED7A898-AC55-42A7-BBAA-5FB146DCA9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31472" y="5970452"/>
            <a:ext cx="106965" cy="106965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63769094-2B28-4CF3-87D3-E86DAFE87C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0411" y="3333846"/>
            <a:ext cx="320555" cy="320555"/>
          </a:xfrm>
          <a:prstGeom prst="rect">
            <a:avLst/>
          </a:prstGeom>
        </p:spPr>
      </p:pic>
      <p:pic>
        <p:nvPicPr>
          <p:cNvPr id="36" name="그래픽 39">
            <a:extLst>
              <a:ext uri="{FF2B5EF4-FFF2-40B4-BE49-F238E27FC236}">
                <a16:creationId xmlns:a16="http://schemas.microsoft.com/office/drawing/2014/main" id="{941ADA50-64C2-37EE-C27F-C97C25EA3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1657" y="3051749"/>
            <a:ext cx="190500" cy="266700"/>
          </a:xfrm>
          <a:prstGeom prst="rect">
            <a:avLst/>
          </a:prstGeom>
        </p:spPr>
      </p:pic>
      <p:pic>
        <p:nvPicPr>
          <p:cNvPr id="37" name="그래픽 41">
            <a:extLst>
              <a:ext uri="{FF2B5EF4-FFF2-40B4-BE49-F238E27FC236}">
                <a16:creationId xmlns:a16="http://schemas.microsoft.com/office/drawing/2014/main" id="{C059AD3E-9512-40E4-B4F1-8EC2B01947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35731" y="4683554"/>
            <a:ext cx="459767" cy="437634"/>
          </a:xfrm>
          <a:prstGeom prst="rect">
            <a:avLst/>
          </a:prstGeom>
        </p:spPr>
      </p:pic>
      <p:pic>
        <p:nvPicPr>
          <p:cNvPr id="40" name="그래픽 296">
            <a:extLst>
              <a:ext uri="{FF2B5EF4-FFF2-40B4-BE49-F238E27FC236}">
                <a16:creationId xmlns:a16="http://schemas.microsoft.com/office/drawing/2014/main" id="{0D93E5BE-BF5F-A52F-20A6-B017D69DC82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51618" y="692696"/>
            <a:ext cx="955324" cy="955324"/>
          </a:xfrm>
          <a:prstGeom prst="rect">
            <a:avLst/>
          </a:prstGeom>
        </p:spPr>
      </p:pic>
      <p:pic>
        <p:nvPicPr>
          <p:cNvPr id="41" name="그래픽 298">
            <a:extLst>
              <a:ext uri="{FF2B5EF4-FFF2-40B4-BE49-F238E27FC236}">
                <a16:creationId xmlns:a16="http://schemas.microsoft.com/office/drawing/2014/main" id="{2D3ECE42-9946-304E-ADC9-553BD8A99CD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826450" y="2232252"/>
            <a:ext cx="361822" cy="361822"/>
          </a:xfrm>
          <a:prstGeom prst="rect">
            <a:avLst/>
          </a:prstGeom>
        </p:spPr>
      </p:pic>
      <p:pic>
        <p:nvPicPr>
          <p:cNvPr id="42" name="그래픽 125">
            <a:extLst>
              <a:ext uri="{FF2B5EF4-FFF2-40B4-BE49-F238E27FC236}">
                <a16:creationId xmlns:a16="http://schemas.microsoft.com/office/drawing/2014/main" id="{306708EC-43B1-1FD4-1B3C-80EAE27892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2553974">
            <a:off x="10881716" y="4218190"/>
            <a:ext cx="190500" cy="428625"/>
          </a:xfrm>
          <a:prstGeom prst="rect">
            <a:avLst/>
          </a:prstGeom>
        </p:spPr>
      </p:pic>
      <p:pic>
        <p:nvPicPr>
          <p:cNvPr id="43" name="그래픽 121">
            <a:extLst>
              <a:ext uri="{FF2B5EF4-FFF2-40B4-BE49-F238E27FC236}">
                <a16:creationId xmlns:a16="http://schemas.microsoft.com/office/drawing/2014/main" id="{888286FF-25C9-3A48-568B-FEE0BC283D7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069497" y="5648116"/>
            <a:ext cx="190500" cy="180975"/>
          </a:xfrm>
          <a:prstGeom prst="rect">
            <a:avLst/>
          </a:prstGeom>
        </p:spPr>
      </p:pic>
      <p:sp>
        <p:nvSpPr>
          <p:cNvPr id="44" name="TextBox 43">
            <a:hlinkClick r:id="rId25"/>
            <a:extLst>
              <a:ext uri="{FF2B5EF4-FFF2-40B4-BE49-F238E27FC236}">
                <a16:creationId xmlns:a16="http://schemas.microsoft.com/office/drawing/2014/main" id="{26D18CFB-C137-406C-88BD-E6300970EA61}"/>
              </a:ext>
            </a:extLst>
          </p:cNvPr>
          <p:cNvSpPr txBox="1"/>
          <p:nvPr/>
        </p:nvSpPr>
        <p:spPr>
          <a:xfrm>
            <a:off x="6493773" y="4703560"/>
            <a:ext cx="3896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hlinkClick r:id="rId26"/>
              </a:rPr>
              <a:t>https://</a:t>
            </a:r>
            <a:r>
              <a:rPr lang="en-US" altLang="ko-KR" sz="2000" b="1" u="sng" dirty="0">
                <a:solidFill>
                  <a:srgbClr val="0070C0"/>
                </a:solidFill>
                <a:hlinkClick r:id="rId26"/>
              </a:rPr>
              <a:t>youtu.be/</a:t>
            </a:r>
            <a:r>
              <a:rPr lang="en-US" altLang="ko-KR" b="1" u="sng" dirty="0">
                <a:solidFill>
                  <a:srgbClr val="0070C0"/>
                </a:solidFill>
              </a:rPr>
              <a:t>NhJKzqVbwXo</a:t>
            </a:r>
            <a:endParaRPr lang="ko-KR" altLang="en-US" sz="2000" b="1" u="sng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0BCF08-13F5-457B-911B-0BDD2B874287}"/>
              </a:ext>
            </a:extLst>
          </p:cNvPr>
          <p:cNvSpPr txBox="1"/>
          <p:nvPr/>
        </p:nvSpPr>
        <p:spPr>
          <a:xfrm>
            <a:off x="6571163" y="5184640"/>
            <a:ext cx="3686254" cy="260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22910" fontAlgn="base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* 링크를 따라가려면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&lt;ctrl&gt;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키를 누른 채 클릭하세요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id="{08D694D8-661B-F6D1-68E1-35769C5E2546}"/>
              </a:ext>
            </a:extLst>
          </p:cNvPr>
          <p:cNvSpPr txBox="1"/>
          <p:nvPr/>
        </p:nvSpPr>
        <p:spPr>
          <a:xfrm>
            <a:off x="5450290" y="1542854"/>
            <a:ext cx="593829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PPT</a:t>
            </a:r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작성 가이드 안내</a:t>
            </a: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DDA2451D-BC49-446F-BB5A-BD4056A187BE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174139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맑은 고딕"/>
                  <a:ea typeface="맑은 고딕"/>
                </a:rPr>
                <a:t>RAG(Retrieval-Augmented Generation) </a:t>
              </a:r>
              <a:r>
                <a:rPr lang="en-US" altLang="ko-KR" b="1" dirty="0" err="1">
                  <a:solidFill>
                    <a:schemeClr val="tx2">
                      <a:lumMod val="75000"/>
                    </a:schemeClr>
                  </a:solidFill>
                  <a:latin typeface="맑은 고딕"/>
                  <a:ea typeface="맑은 고딕"/>
                </a:rPr>
                <a:t>기반</a:t>
              </a: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b="1" dirty="0" err="1">
                  <a:solidFill>
                    <a:schemeClr val="tx2">
                      <a:lumMod val="75000"/>
                    </a:schemeClr>
                  </a:solidFill>
                  <a:latin typeface="맑은 고딕"/>
                  <a:ea typeface="맑은 고딕"/>
                </a:rPr>
                <a:t>챗봇</a:t>
              </a: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b="1" dirty="0" err="1">
                  <a:solidFill>
                    <a:schemeClr val="tx2">
                      <a:lumMod val="75000"/>
                    </a:schemeClr>
                  </a:solidFill>
                  <a:latin typeface="맑은 고딕"/>
                  <a:ea typeface="맑은 고딕"/>
                </a:rPr>
                <a:t>구조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701994"/>
              </p:ext>
            </p:extLst>
          </p:nvPr>
        </p:nvGraphicFramePr>
        <p:xfrm>
          <a:off x="-1235646" y="2559134"/>
          <a:ext cx="7467127" cy="417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98" name="TextBox 497">
            <a:extLst>
              <a:ext uri="{FF2B5EF4-FFF2-40B4-BE49-F238E27FC236}">
                <a16:creationId xmlns:a16="http://schemas.microsoft.com/office/drawing/2014/main" id="{F917B4D0-1E10-2115-E3C6-416893E98609}"/>
              </a:ext>
            </a:extLst>
          </p:cNvPr>
          <p:cNvSpPr txBox="1"/>
          <p:nvPr/>
        </p:nvSpPr>
        <p:spPr>
          <a:xfrm>
            <a:off x="791307" y="2154115"/>
            <a:ext cx="28135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>
                <a:ea typeface="맑은 고딕"/>
              </a:rPr>
              <a:t>전체 흐름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DDF434AC-A8CE-CB8F-DBE5-389720522287}"/>
              </a:ext>
            </a:extLst>
          </p:cNvPr>
          <p:cNvSpPr txBox="1"/>
          <p:nvPr/>
        </p:nvSpPr>
        <p:spPr>
          <a:xfrm>
            <a:off x="4460630" y="2164011"/>
            <a:ext cx="7350939" cy="369332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b="1" dirty="0">
                <a:solidFill>
                  <a:srgbClr val="7030A0"/>
                </a:solidFill>
                <a:ea typeface="맑은 고딕"/>
              </a:rPr>
              <a:t>구현 방식</a:t>
            </a:r>
            <a:r>
              <a:rPr lang="ko-KR" altLang="en-US" dirty="0">
                <a:ea typeface="맑은 고딕"/>
              </a:rPr>
              <a:t> : </a:t>
            </a:r>
            <a:r>
              <a:rPr lang="ko-KR" altLang="en-US" dirty="0" err="1">
                <a:ea typeface="맑은 고딕"/>
              </a:rPr>
              <a:t>Fine</a:t>
            </a:r>
            <a:r>
              <a:rPr lang="ko-KR" altLang="en-US" dirty="0">
                <a:ea typeface="맑은 고딕"/>
              </a:rPr>
              <a:t> – </a:t>
            </a:r>
            <a:r>
              <a:rPr lang="ko-KR" altLang="en-US" dirty="0" err="1">
                <a:ea typeface="맑은 고딕"/>
              </a:rPr>
              <a:t>tunning</a:t>
            </a:r>
            <a:r>
              <a:rPr lang="ko-KR" altLang="en-US" dirty="0">
                <a:ea typeface="맑은 고딕"/>
              </a:rPr>
              <a:t> 없이 RAG 방식으로 정보 기반 응답</a:t>
            </a:r>
            <a:endParaRPr lang="ko-KR"/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7E15EFD0-BD10-C3C5-023D-FD364D1F30C7}"/>
              </a:ext>
            </a:extLst>
          </p:cNvPr>
          <p:cNvSpPr txBox="1"/>
          <p:nvPr/>
        </p:nvSpPr>
        <p:spPr>
          <a:xfrm>
            <a:off x="4460630" y="2698709"/>
            <a:ext cx="7356102" cy="1477328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b="1" dirty="0">
                <a:solidFill>
                  <a:srgbClr val="7030A0"/>
                </a:solidFill>
                <a:ea typeface="맑은 고딕"/>
              </a:rPr>
              <a:t>사용 구성요소</a:t>
            </a:r>
            <a:r>
              <a:rPr lang="ko-KR" altLang="en-US" dirty="0">
                <a:ea typeface="맑은 고딕"/>
              </a:rPr>
              <a:t> :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    - </a:t>
            </a:r>
            <a:r>
              <a:rPr lang="ko-KR" altLang="en-US" dirty="0" err="1">
                <a:ea typeface="맑은 고딕"/>
              </a:rPr>
              <a:t>OpenAI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Embedding</a:t>
            </a:r>
            <a:r>
              <a:rPr lang="ko-KR" altLang="en-US" dirty="0">
                <a:ea typeface="맑은 고딕"/>
              </a:rPr>
              <a:t> : text-embedding-ada-002</a:t>
            </a:r>
          </a:p>
          <a:p>
            <a:r>
              <a:rPr lang="ko-KR" altLang="en-US" dirty="0">
                <a:ea typeface="맑은 고딕"/>
              </a:rPr>
              <a:t>    - FAISS : 빠른 벡터 검색용 라이브러리</a:t>
            </a:r>
          </a:p>
          <a:p>
            <a:r>
              <a:rPr lang="ko-KR" altLang="en-US" dirty="0">
                <a:ea typeface="맑은 고딕"/>
              </a:rPr>
              <a:t>    - </a:t>
            </a:r>
            <a:r>
              <a:rPr lang="ko-KR" altLang="en-US" dirty="0" err="1">
                <a:ea typeface="맑은 고딕"/>
              </a:rPr>
              <a:t>LangChain</a:t>
            </a:r>
            <a:r>
              <a:rPr lang="ko-KR" altLang="en-US" dirty="0">
                <a:ea typeface="맑은 고딕"/>
              </a:rPr>
              <a:t> : RAG 체인 구성 (</a:t>
            </a:r>
            <a:r>
              <a:rPr lang="ko-KR" altLang="en-US" dirty="0" err="1">
                <a:ea typeface="맑은 고딕"/>
              </a:rPr>
              <a:t>RunnableParallel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PromptTemplate</a:t>
            </a:r>
            <a:r>
              <a:rPr lang="ko-KR" altLang="en-US" dirty="0">
                <a:ea typeface="맑은 고딕"/>
              </a:rPr>
              <a:t>)</a:t>
            </a:r>
          </a:p>
          <a:p>
            <a:r>
              <a:rPr lang="ko-KR" altLang="en-US" dirty="0">
                <a:ea typeface="맑은 고딕"/>
              </a:rPr>
              <a:t>    - GPT-4o : 응답 생성 모델</a:t>
            </a:r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49E0678B-BA38-E758-C47E-18814FC5BEA7}"/>
              </a:ext>
            </a:extLst>
          </p:cNvPr>
          <p:cNvSpPr txBox="1"/>
          <p:nvPr/>
        </p:nvSpPr>
        <p:spPr>
          <a:xfrm>
            <a:off x="4460630" y="4351268"/>
            <a:ext cx="7356102" cy="923330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b="1" dirty="0">
                <a:solidFill>
                  <a:srgbClr val="7030A0"/>
                </a:solidFill>
                <a:ea typeface="맑은 고딕"/>
              </a:rPr>
              <a:t>장점</a:t>
            </a:r>
          </a:p>
          <a:p>
            <a:r>
              <a:rPr lang="ko-KR" altLang="en-US" dirty="0">
                <a:ea typeface="맑은 고딕"/>
              </a:rPr>
              <a:t>    - 학습 불필요 --&gt; 빠른 응답</a:t>
            </a:r>
          </a:p>
          <a:p>
            <a:r>
              <a:rPr lang="ko-KR" altLang="en-US" dirty="0">
                <a:ea typeface="맑은 고딕"/>
              </a:rPr>
              <a:t>    - 최신 데이터를 반영한 검색 기반 QA 가능</a:t>
            </a: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975214E3-D787-5F8A-BA34-D42E92B004AF}"/>
              </a:ext>
            </a:extLst>
          </p:cNvPr>
          <p:cNvSpPr txBox="1"/>
          <p:nvPr/>
        </p:nvSpPr>
        <p:spPr>
          <a:xfrm>
            <a:off x="4450734" y="5475019"/>
            <a:ext cx="7356102" cy="892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ko-KR" altLang="en-US" sz="1300" dirty="0">
                <a:ea typeface="+mn-lt"/>
                <a:cs typeface="+mn-lt"/>
              </a:rPr>
              <a:t> </a:t>
            </a:r>
            <a:r>
              <a:rPr lang="ko-KR" sz="1300" dirty="0" err="1">
                <a:ea typeface="+mn-lt"/>
                <a:cs typeface="+mn-lt"/>
              </a:rPr>
              <a:t>GPT가</a:t>
            </a:r>
            <a:r>
              <a:rPr lang="ko-KR" sz="1300" dirty="0">
                <a:ea typeface="+mn-lt"/>
                <a:cs typeface="+mn-lt"/>
              </a:rPr>
              <a:t> 단독으로 응답을 생성하는 것이 아니라, </a:t>
            </a:r>
            <a:r>
              <a:rPr lang="ko-KR" sz="1300" dirty="0" err="1">
                <a:ea typeface="+mn-lt"/>
                <a:cs typeface="+mn-lt"/>
              </a:rPr>
              <a:t>OpenAI</a:t>
            </a:r>
            <a:r>
              <a:rPr lang="ko-KR" sz="1300" dirty="0">
                <a:ea typeface="+mn-lt"/>
                <a:cs typeface="+mn-lt"/>
              </a:rPr>
              <a:t> </a:t>
            </a:r>
            <a:r>
              <a:rPr lang="ko-KR" sz="1300" dirty="0" err="1">
                <a:ea typeface="+mn-lt"/>
                <a:cs typeface="+mn-lt"/>
              </a:rPr>
              <a:t>임베딩과</a:t>
            </a:r>
            <a:r>
              <a:rPr lang="ko-KR" sz="1300" dirty="0">
                <a:ea typeface="+mn-lt"/>
                <a:cs typeface="+mn-lt"/>
              </a:rPr>
              <a:t> FAISS 검색을 통해</a:t>
            </a:r>
          </a:p>
          <a:p>
            <a:r>
              <a:rPr lang="ko-KR" sz="1300" dirty="0">
                <a:ea typeface="+mn-lt"/>
                <a:cs typeface="+mn-lt"/>
              </a:rPr>
              <a:t> </a:t>
            </a:r>
            <a:r>
              <a:rPr lang="ko-KR" altLang="en-US" sz="1300" dirty="0">
                <a:ea typeface="+mn-lt"/>
                <a:cs typeface="+mn-lt"/>
              </a:rPr>
              <a:t> </a:t>
            </a:r>
            <a:r>
              <a:rPr lang="ko-KR" sz="1300" dirty="0">
                <a:ea typeface="+mn-lt"/>
                <a:cs typeface="+mn-lt"/>
              </a:rPr>
              <a:t>관련 </a:t>
            </a:r>
            <a:r>
              <a:rPr lang="ko-KR" altLang="en-US" sz="1300" dirty="0">
                <a:ea typeface="+mn-lt"/>
                <a:cs typeface="+mn-lt"/>
              </a:rPr>
              <a:t>문서를</a:t>
            </a:r>
            <a:r>
              <a:rPr lang="ko-KR" sz="1300" dirty="0">
                <a:ea typeface="+mn-lt"/>
                <a:cs typeface="+mn-lt"/>
              </a:rPr>
              <a:t> 찾고, 그 정보를 기반으로 GPT-4o가 응답을 </a:t>
            </a:r>
            <a:r>
              <a:rPr lang="ko-KR" altLang="en-US" sz="1300" dirty="0">
                <a:ea typeface="+mn-lt"/>
                <a:cs typeface="+mn-lt"/>
              </a:rPr>
              <a:t>생성</a:t>
            </a:r>
            <a:endParaRPr lang="ko-KR" sz="1300" dirty="0">
              <a:ea typeface="맑은 고딕"/>
            </a:endParaRPr>
          </a:p>
          <a:p>
            <a:pPr>
              <a:buFont typeface="Arial"/>
              <a:buChar char="•"/>
            </a:pPr>
            <a:endParaRPr lang="ko-KR" sz="1300" dirty="0">
              <a:ea typeface="맑은 고딕"/>
            </a:endParaRPr>
          </a:p>
          <a:p>
            <a:pPr>
              <a:buFont typeface="Arial"/>
              <a:buChar char="•"/>
            </a:pPr>
            <a:r>
              <a:rPr lang="ko-KR" altLang="en-US" sz="1300" dirty="0">
                <a:ea typeface="+mn-lt"/>
                <a:cs typeface="+mn-lt"/>
              </a:rPr>
              <a:t> </a:t>
            </a:r>
            <a:r>
              <a:rPr lang="ko-KR" sz="1300" dirty="0">
                <a:ea typeface="+mn-lt"/>
                <a:cs typeface="+mn-lt"/>
              </a:rPr>
              <a:t>이로 인해 학습 없이도 최신 정보 기반의 정확한 답변을 생성</a:t>
            </a:r>
            <a:endParaRPr lang="ko-KR" sz="13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887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b="1" spc="-100" dirty="0" err="1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임베딩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- </a:t>
              </a:r>
              <a:r>
                <a:rPr lang="en-US" altLang="ko-KR" b="1" spc="-100" dirty="0" err="1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검색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- </a:t>
              </a:r>
              <a:r>
                <a:rPr lang="en-US" altLang="ko-KR" b="1" spc="-100" dirty="0" err="1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생성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b="1" spc="-100" dirty="0" err="1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연계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​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ea typeface="맑은 고딕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6" name="그래픽 5" descr="서류 가방 단색으로 채워진">
            <a:extLst>
              <a:ext uri="{FF2B5EF4-FFF2-40B4-BE49-F238E27FC236}">
                <a16:creationId xmlns:a16="http://schemas.microsoft.com/office/drawing/2014/main" id="{7EA1EE83-6FCB-F149-AF6F-0D62FB5D75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140" y="2037272"/>
            <a:ext cx="396815" cy="439947"/>
          </a:xfrm>
          <a:prstGeom prst="rect">
            <a:avLst/>
          </a:prstGeom>
        </p:spPr>
      </p:pic>
      <p:pic>
        <p:nvPicPr>
          <p:cNvPr id="7" name="그래픽 6" descr="서류 가방 단색으로 채워진">
            <a:extLst>
              <a:ext uri="{FF2B5EF4-FFF2-40B4-BE49-F238E27FC236}">
                <a16:creationId xmlns:a16="http://schemas.microsoft.com/office/drawing/2014/main" id="{CB7216C6-3A73-B417-2E64-71512BA496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139" y="5214667"/>
            <a:ext cx="396815" cy="439947"/>
          </a:xfrm>
          <a:prstGeom prst="rect">
            <a:avLst/>
          </a:prstGeom>
        </p:spPr>
      </p:pic>
      <p:pic>
        <p:nvPicPr>
          <p:cNvPr id="8" name="그래픽 7" descr="서류 가방 단색으로 채워진">
            <a:extLst>
              <a:ext uri="{FF2B5EF4-FFF2-40B4-BE49-F238E27FC236}">
                <a16:creationId xmlns:a16="http://schemas.microsoft.com/office/drawing/2014/main" id="{9FB19133-B70C-A65E-E60B-29A749E6A5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140" y="3647536"/>
            <a:ext cx="396815" cy="4399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95DFDA-AEC0-4D7E-1663-A6AEF86A4A16}"/>
              </a:ext>
            </a:extLst>
          </p:cNvPr>
          <p:cNvSpPr txBox="1"/>
          <p:nvPr/>
        </p:nvSpPr>
        <p:spPr>
          <a:xfrm>
            <a:off x="1338518" y="2071017"/>
            <a:ext cx="200492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문서 처리 흐름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DBB4BA-ED00-0477-3911-165B7C602B8E}"/>
              </a:ext>
            </a:extLst>
          </p:cNvPr>
          <p:cNvSpPr txBox="1"/>
          <p:nvPr/>
        </p:nvSpPr>
        <p:spPr>
          <a:xfrm>
            <a:off x="1326506" y="2534903"/>
            <a:ext cx="6017648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 err="1">
                <a:ea typeface="맑은 고딕"/>
              </a:rPr>
              <a:t>PyPDFLoader로</a:t>
            </a:r>
            <a:r>
              <a:rPr lang="ko-KR" altLang="en-US" dirty="0">
                <a:ea typeface="맑은 고딕"/>
              </a:rPr>
              <a:t> PDF 문서 추출</a:t>
            </a:r>
          </a:p>
          <a:p>
            <a:pPr marL="285750" indent="-285750">
              <a:buFont typeface="Arial"/>
              <a:buChar char="•"/>
            </a:pPr>
            <a:r>
              <a:rPr lang="ko-KR" altLang="en-US" dirty="0" err="1">
                <a:ea typeface="맑은 고딕"/>
              </a:rPr>
              <a:t>Selenium</a:t>
            </a:r>
            <a:r>
              <a:rPr lang="ko-KR" altLang="en-US" dirty="0">
                <a:ea typeface="맑은 고딕"/>
              </a:rPr>
              <a:t> + </a:t>
            </a:r>
            <a:r>
              <a:rPr lang="ko-KR" altLang="en-US" dirty="0" err="1">
                <a:ea typeface="맑은 고딕"/>
              </a:rPr>
              <a:t>BeautifulSoup으로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진학사</a:t>
            </a:r>
            <a:r>
              <a:rPr lang="ko-KR" altLang="en-US" dirty="0">
                <a:ea typeface="맑은 고딕"/>
              </a:rPr>
              <a:t> HTML </a:t>
            </a:r>
            <a:r>
              <a:rPr lang="ko-KR" altLang="en-US" dirty="0" err="1">
                <a:ea typeface="맑은 고딕"/>
              </a:rPr>
              <a:t>크롤링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4017D3-38DA-FACA-E6FC-E1A3E399EDA7}"/>
              </a:ext>
            </a:extLst>
          </p:cNvPr>
          <p:cNvSpPr txBox="1"/>
          <p:nvPr/>
        </p:nvSpPr>
        <p:spPr>
          <a:xfrm>
            <a:off x="1338517" y="3681282"/>
            <a:ext cx="200492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및 검색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9165C7-6F3A-AD4E-4181-E35FDD9691A8}"/>
              </a:ext>
            </a:extLst>
          </p:cNvPr>
          <p:cNvSpPr txBox="1"/>
          <p:nvPr/>
        </p:nvSpPr>
        <p:spPr>
          <a:xfrm>
            <a:off x="1340883" y="4130793"/>
            <a:ext cx="6607120" cy="923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err="1">
                <a:ea typeface="맑은 고딕"/>
              </a:rPr>
              <a:t>Embedding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model</a:t>
            </a:r>
            <a:r>
              <a:rPr lang="ko-KR" altLang="en-US" dirty="0">
                <a:ea typeface="맑은 고딕"/>
              </a:rPr>
              <a:t> : </a:t>
            </a:r>
            <a:r>
              <a:rPr lang="ko-KR" altLang="en-US" err="1">
                <a:ea typeface="맑은 고딕"/>
              </a:rPr>
              <a:t>OpenAI</a:t>
            </a:r>
            <a:r>
              <a:rPr lang="ko-KR" altLang="en-US" dirty="0">
                <a:ea typeface="맑은 고딕"/>
              </a:rPr>
              <a:t> text-embedding-ada-002</a:t>
            </a:r>
          </a:p>
          <a:p>
            <a:pPr marL="285750" indent="-285750">
              <a:buFont typeface="Arial"/>
              <a:buChar char="•"/>
            </a:pPr>
            <a:r>
              <a:rPr lang="ko-KR" altLang="en-US" err="1">
                <a:ea typeface="맑은 고딕"/>
              </a:rPr>
              <a:t>Similarity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metric</a:t>
            </a:r>
            <a:r>
              <a:rPr lang="ko-KR" altLang="en-US" dirty="0">
                <a:ea typeface="맑은 고딕"/>
              </a:rPr>
              <a:t> : </a:t>
            </a:r>
            <a:r>
              <a:rPr lang="ko-KR" altLang="en-US" err="1">
                <a:ea typeface="맑은 고딕"/>
              </a:rPr>
              <a:t>cosine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similarity</a:t>
            </a:r>
            <a:endParaRPr lang="ko-KR" altLang="en-US" dirty="0" err="1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dirty="0">
                <a:ea typeface="맑은 고딕"/>
              </a:rPr>
              <a:t>벡터 DB : FAISS (빠른 최근접 검색)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4ED134-A805-16B8-F212-659B755594B3}"/>
              </a:ext>
            </a:extLst>
          </p:cNvPr>
          <p:cNvSpPr txBox="1"/>
          <p:nvPr/>
        </p:nvSpPr>
        <p:spPr>
          <a:xfrm>
            <a:off x="1352894" y="5234036"/>
            <a:ext cx="2004920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체인 구성 방식(</a:t>
            </a:r>
            <a:r>
              <a:rPr lang="ko-KR" altLang="en-US" dirty="0" err="1">
                <a:ea typeface="맑은 고딕"/>
              </a:rPr>
              <a:t>리트리버</a:t>
            </a:r>
            <a:r>
              <a:rPr lang="ko-KR" altLang="en-US" dirty="0">
                <a:ea typeface="맑은 고딕"/>
              </a:rPr>
              <a:t> 언급)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9B4D6F-19F4-2F5B-E4A0-950DBE3B915B}"/>
              </a:ext>
            </a:extLst>
          </p:cNvPr>
          <p:cNvSpPr txBox="1"/>
          <p:nvPr/>
        </p:nvSpPr>
        <p:spPr>
          <a:xfrm>
            <a:off x="1355260" y="5697924"/>
            <a:ext cx="6607120" cy="923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 err="1">
                <a:ea typeface="맑은 고딕"/>
              </a:rPr>
              <a:t>LangChain의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RunnableParallel로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context와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question</a:t>
            </a:r>
            <a:r>
              <a:rPr lang="ko-KR" altLang="en-US" dirty="0">
                <a:ea typeface="맑은 고딕"/>
              </a:rPr>
              <a:t> 나눔</a:t>
            </a:r>
            <a:endParaRPr lang="ko-KR" dirty="0">
              <a:ea typeface="맑은 고딕" panose="020B0503020000020004" pitchFamily="34" charset="-127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dirty="0" err="1">
                <a:ea typeface="맑은 고딕"/>
              </a:rPr>
              <a:t>PromptTemplete로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LLM에게</a:t>
            </a:r>
            <a:r>
              <a:rPr lang="ko-KR" altLang="en-US" dirty="0">
                <a:ea typeface="맑은 고딕"/>
              </a:rPr>
              <a:t> 입력</a:t>
            </a:r>
          </a:p>
          <a:p>
            <a:pPr marL="285750" indent="-285750">
              <a:buFont typeface="Arial"/>
              <a:buChar char="•"/>
            </a:pPr>
            <a:r>
              <a:rPr lang="ko-KR" altLang="en-US" dirty="0">
                <a:ea typeface="맑은 고딕"/>
              </a:rPr>
              <a:t>GPT-4o가 최종 응답 생성</a:t>
            </a: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EA59C-0D42-6D6C-3779-36ACE1632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8A48C77-4E56-6398-AED0-C0F7FB6D8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896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4CACBD02-6E95-5DD1-7F60-DA267127279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72821B8-D97A-373C-1A38-FDBB85F59B0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CE5E5C-E9D2-D2CF-992D-87E1E7A9B0A2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1D5734-7A0A-5212-FEBB-D6AFB7BDFC4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8EADE1-7343-5106-3880-384F0319E164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03EF46F-3145-133D-76BF-683788C7F36C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57E58-3FFB-A500-EB95-5220AB67097A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B28B264-74E5-DFB1-8701-053E25BFD482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592279-C6FF-B415-AD03-F59E958D347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b="1" spc="-100" dirty="0" err="1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임베딩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- </a:t>
              </a:r>
              <a:r>
                <a:rPr lang="en-US" altLang="ko-KR" b="1" spc="-100" dirty="0" err="1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검색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- </a:t>
              </a:r>
              <a:r>
                <a:rPr lang="en-US" altLang="ko-KR" b="1" spc="-100" dirty="0" err="1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생성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b="1" spc="-100" dirty="0" err="1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연계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(</a:t>
              </a:r>
              <a:r>
                <a:rPr lang="en-US" altLang="ko-KR" b="1" spc="-100" dirty="0" err="1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시각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b="1" spc="-100" dirty="0" err="1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자료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)​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ea typeface="맑은 고딕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F2773620-0B62-90BE-23B1-AC56C0FA81EA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11B1793-DE03-6A33-2FFD-39F5B8A1C845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A14F7521-6E2C-1862-A777-AABB4FC720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71D4459-D01E-0BAE-9971-EB478A81836A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BC4BE8A-57AF-1DA0-CF02-66F4CD4A89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887A7475-D57F-B0E9-3F83-5D74985CE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6" name="그래픽 5" descr="바코드 단색으로 채워진">
            <a:extLst>
              <a:ext uri="{FF2B5EF4-FFF2-40B4-BE49-F238E27FC236}">
                <a16:creationId xmlns:a16="http://schemas.microsoft.com/office/drawing/2014/main" id="{5B0990C4-5CDA-2CA0-6D0E-306F7DC0FD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0956" y="2140528"/>
            <a:ext cx="488868" cy="538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A98615-A6F6-B70B-DBBC-817395E7C04A}"/>
              </a:ext>
            </a:extLst>
          </p:cNvPr>
          <p:cNvSpPr txBox="1"/>
          <p:nvPr/>
        </p:nvSpPr>
        <p:spPr>
          <a:xfrm>
            <a:off x="1249890" y="2229965"/>
            <a:ext cx="3411044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b="1" dirty="0">
                <a:ea typeface="+mn-lt"/>
                <a:cs typeface="+mn-lt"/>
              </a:rPr>
              <a:t>FAISS 벡터 인덱스 구조</a:t>
            </a:r>
            <a:endParaRPr lang="ko-KR" b="1">
              <a:ea typeface="맑은 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583DD3-F12D-9660-16EF-593293ACB594}"/>
              </a:ext>
            </a:extLst>
          </p:cNvPr>
          <p:cNvSpPr txBox="1"/>
          <p:nvPr/>
        </p:nvSpPr>
        <p:spPr>
          <a:xfrm>
            <a:off x="868739" y="3056560"/>
            <a:ext cx="4281600" cy="338554"/>
          </a:xfrm>
          <a:prstGeom prst="rect">
            <a:avLst/>
          </a:prstGeom>
          <a:noFill/>
          <a:ln w="57150">
            <a:solidFill>
              <a:srgbClr val="673FEB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 err="1">
                <a:ea typeface="맑은 고딕"/>
              </a:rPr>
              <a:t>임베딩</a:t>
            </a:r>
            <a:r>
              <a:rPr lang="ko-KR" altLang="en-US" sz="1600" b="1" dirty="0">
                <a:ea typeface="맑은 고딕"/>
              </a:rPr>
              <a:t> 벡터</a:t>
            </a:r>
            <a:endParaRPr lang="ko-KR" sz="1600" b="1">
              <a:ea typeface="맑은 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B4DBE9-C2CE-8119-A17E-37A9E83E3E3F}"/>
              </a:ext>
            </a:extLst>
          </p:cNvPr>
          <p:cNvSpPr txBox="1"/>
          <p:nvPr/>
        </p:nvSpPr>
        <p:spPr>
          <a:xfrm>
            <a:off x="878635" y="3778975"/>
            <a:ext cx="4271704" cy="3385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 dirty="0">
                <a:ea typeface="맑은 고딕"/>
              </a:rPr>
              <a:t>FAISS </a:t>
            </a:r>
            <a:r>
              <a:rPr lang="ko-KR" altLang="en-US" sz="1600" b="1" dirty="0" err="1">
                <a:ea typeface="맑은 고딕"/>
              </a:rPr>
              <a:t>Index</a:t>
            </a:r>
            <a:r>
              <a:rPr lang="ko-KR" altLang="en-US" sz="1600" b="1" dirty="0">
                <a:ea typeface="맑은 고딕"/>
              </a:rPr>
              <a:t> 저장</a:t>
            </a:r>
            <a:endParaRPr lang="ko-KR" sz="1600" b="1">
              <a:ea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2ABB81-C95D-9CCE-5B96-CF7A41DCDFD1}"/>
              </a:ext>
            </a:extLst>
          </p:cNvPr>
          <p:cNvSpPr txBox="1"/>
          <p:nvPr/>
        </p:nvSpPr>
        <p:spPr>
          <a:xfrm>
            <a:off x="878635" y="4748795"/>
            <a:ext cx="37867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ea typeface="맑은 고딕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F809DD-81D5-1916-6B89-DD1D31CBCB00}"/>
              </a:ext>
            </a:extLst>
          </p:cNvPr>
          <p:cNvSpPr txBox="1"/>
          <p:nvPr/>
        </p:nvSpPr>
        <p:spPr>
          <a:xfrm>
            <a:off x="868739" y="5253494"/>
            <a:ext cx="4281600" cy="3385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 err="1">
                <a:ea typeface="맑은 고딕"/>
              </a:rPr>
              <a:t>최근점</a:t>
            </a:r>
            <a:r>
              <a:rPr lang="ko-KR" altLang="en-US" sz="1600" b="1" dirty="0">
                <a:ea typeface="맑은 고딕"/>
              </a:rPr>
              <a:t> 유사도 비교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F64202-369A-4F65-1975-AA17B17D344A}"/>
              </a:ext>
            </a:extLst>
          </p:cNvPr>
          <p:cNvSpPr txBox="1"/>
          <p:nvPr/>
        </p:nvSpPr>
        <p:spPr>
          <a:xfrm>
            <a:off x="878634" y="4531079"/>
            <a:ext cx="4271704" cy="338554"/>
          </a:xfrm>
          <a:prstGeom prst="rect">
            <a:avLst/>
          </a:prstGeom>
          <a:noFill/>
          <a:ln w="57150">
            <a:solidFill>
              <a:srgbClr val="673FEB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 dirty="0">
                <a:ea typeface="맑은 고딕"/>
              </a:rPr>
              <a:t>사용자 질문 벡터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E1F240-D467-C213-5DCE-C9A79687F891}"/>
              </a:ext>
            </a:extLst>
          </p:cNvPr>
          <p:cNvSpPr txBox="1"/>
          <p:nvPr/>
        </p:nvSpPr>
        <p:spPr>
          <a:xfrm>
            <a:off x="878634" y="5966015"/>
            <a:ext cx="4271704" cy="338554"/>
          </a:xfrm>
          <a:prstGeom prst="rect">
            <a:avLst/>
          </a:prstGeom>
          <a:noFill/>
          <a:ln w="57150">
            <a:solidFill>
              <a:srgbClr val="673FEB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 dirty="0">
                <a:ea typeface="맑은 고딕"/>
              </a:rPr>
              <a:t>관련 </a:t>
            </a:r>
            <a:r>
              <a:rPr lang="ko-KR" altLang="en-US" sz="1600" b="1" dirty="0" err="1">
                <a:ea typeface="맑은 고딕"/>
              </a:rPr>
              <a:t>청크</a:t>
            </a:r>
            <a:r>
              <a:rPr lang="ko-KR" altLang="en-US" sz="1600" b="1" dirty="0">
                <a:ea typeface="맑은 고딕"/>
              </a:rPr>
              <a:t> 반환</a:t>
            </a:r>
          </a:p>
        </p:txBody>
      </p:sp>
      <p:pic>
        <p:nvPicPr>
          <p:cNvPr id="40" name="그래픽 39" descr="바코드 단색으로 채워진">
            <a:extLst>
              <a:ext uri="{FF2B5EF4-FFF2-40B4-BE49-F238E27FC236}">
                <a16:creationId xmlns:a16="http://schemas.microsoft.com/office/drawing/2014/main" id="{8390A54B-586B-1C49-88F7-365FC4F854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31280" y="2140528"/>
            <a:ext cx="488868" cy="53834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CB28D76-A3D9-DC5C-D575-048D618DB049}"/>
              </a:ext>
            </a:extLst>
          </p:cNvPr>
          <p:cNvSpPr txBox="1"/>
          <p:nvPr/>
        </p:nvSpPr>
        <p:spPr>
          <a:xfrm>
            <a:off x="7410214" y="2229964"/>
            <a:ext cx="3411044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b="1" dirty="0" err="1">
                <a:ea typeface="+mn-lt"/>
                <a:cs typeface="+mn-lt"/>
              </a:rPr>
              <a:t>LangChain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en-US" altLang="ko-KR" b="1" dirty="0" err="1">
                <a:ea typeface="+mn-lt"/>
                <a:cs typeface="+mn-lt"/>
              </a:rPr>
              <a:t>구조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en-US" altLang="ko-KR" b="1" dirty="0" err="1">
                <a:ea typeface="+mn-lt"/>
                <a:cs typeface="+mn-lt"/>
              </a:rPr>
              <a:t>흐름도</a:t>
            </a:r>
            <a:endParaRPr lang="en-US" altLang="ko-KR" b="1" dirty="0" err="1">
              <a:ea typeface="맑은 고딕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1784E5-DDF9-4E1C-FE86-3D880A7D1FBA}"/>
              </a:ext>
            </a:extLst>
          </p:cNvPr>
          <p:cNvSpPr txBox="1"/>
          <p:nvPr/>
        </p:nvSpPr>
        <p:spPr>
          <a:xfrm>
            <a:off x="5886065" y="3056560"/>
            <a:ext cx="6082688" cy="338554"/>
          </a:xfrm>
          <a:prstGeom prst="rect">
            <a:avLst/>
          </a:prstGeom>
          <a:noFill/>
          <a:ln w="57150">
            <a:solidFill>
              <a:srgbClr val="673FEB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 dirty="0">
                <a:ea typeface="맑은 고딕"/>
              </a:rPr>
              <a:t>사용자 질문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8DC10B-982C-8161-5EA6-D1906DC82935}"/>
              </a:ext>
            </a:extLst>
          </p:cNvPr>
          <p:cNvSpPr txBox="1"/>
          <p:nvPr/>
        </p:nvSpPr>
        <p:spPr>
          <a:xfrm>
            <a:off x="5904208" y="3778975"/>
            <a:ext cx="6064545" cy="3077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b="1" err="1">
                <a:ea typeface="맑은 고딕"/>
              </a:rPr>
              <a:t>RunnableParallel</a:t>
            </a:r>
            <a:r>
              <a:rPr lang="ko-KR" altLang="en-US" sz="1400" b="1" dirty="0">
                <a:ea typeface="맑은 고딕"/>
              </a:rPr>
              <a:t> -&gt; {"</a:t>
            </a:r>
            <a:r>
              <a:rPr lang="ko-KR" altLang="en-US" sz="1400" b="1" err="1">
                <a:ea typeface="맑은 고딕"/>
              </a:rPr>
              <a:t>context</a:t>
            </a:r>
            <a:r>
              <a:rPr lang="ko-KR" altLang="en-US" sz="1400" b="1" dirty="0">
                <a:ea typeface="맑은 고딕"/>
              </a:rPr>
              <a:t>" : </a:t>
            </a:r>
            <a:r>
              <a:rPr lang="ko-KR" altLang="en-US" sz="1400" b="1" err="1">
                <a:ea typeface="맑은 고딕"/>
              </a:rPr>
              <a:t>retriever</a:t>
            </a:r>
            <a:r>
              <a:rPr lang="ko-KR" altLang="en-US" sz="1400" b="1" dirty="0">
                <a:ea typeface="맑은 고딕"/>
              </a:rPr>
              <a:t>, "</a:t>
            </a:r>
            <a:r>
              <a:rPr lang="ko-KR" altLang="en-US" sz="1400" b="1" err="1">
                <a:ea typeface="맑은 고딕"/>
              </a:rPr>
              <a:t>question</a:t>
            </a:r>
            <a:r>
              <a:rPr lang="ko-KR" altLang="en-US" sz="1400" b="1" dirty="0">
                <a:ea typeface="맑은 고딕"/>
              </a:rPr>
              <a:t>": </a:t>
            </a:r>
            <a:r>
              <a:rPr lang="ko-KR" altLang="en-US" sz="1400" b="1" err="1">
                <a:ea typeface="맑은 고딕"/>
              </a:rPr>
              <a:t>passthrough</a:t>
            </a:r>
            <a:r>
              <a:rPr lang="ko-KR" altLang="en-US" sz="1400" b="1" dirty="0">
                <a:ea typeface="맑은 고딕"/>
              </a:rPr>
              <a:t>}</a:t>
            </a:r>
            <a:endParaRPr lang="ko-KR" sz="1400" b="1">
              <a:ea typeface="맑은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CAF3E3-7E02-A0F1-AE6D-0179DA828FE9}"/>
              </a:ext>
            </a:extLst>
          </p:cNvPr>
          <p:cNvSpPr txBox="1"/>
          <p:nvPr/>
        </p:nvSpPr>
        <p:spPr>
          <a:xfrm>
            <a:off x="5901732" y="4531079"/>
            <a:ext cx="6067021" cy="338554"/>
          </a:xfrm>
          <a:prstGeom prst="rect">
            <a:avLst/>
          </a:prstGeom>
          <a:noFill/>
          <a:ln w="57150">
            <a:solidFill>
              <a:srgbClr val="673FEB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 err="1">
                <a:ea typeface="맑은 고딕"/>
              </a:rPr>
              <a:t>PromptTemplate</a:t>
            </a:r>
            <a:r>
              <a:rPr lang="ko-KR" altLang="en-US" sz="1600" b="1" dirty="0">
                <a:ea typeface="맑은 고딕"/>
              </a:rPr>
              <a:t> (</a:t>
            </a:r>
            <a:r>
              <a:rPr lang="ko-KR" altLang="en-US" sz="1600" b="1" err="1">
                <a:ea typeface="맑은 고딕"/>
              </a:rPr>
              <a:t>system_prompt</a:t>
            </a:r>
            <a:r>
              <a:rPr lang="ko-KR" altLang="en-US" sz="1600" b="1" dirty="0">
                <a:ea typeface="맑은 고딕"/>
              </a:rPr>
              <a:t> 포함)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856A4F-24D8-41F9-AE59-E5D68EF24B3A}"/>
              </a:ext>
            </a:extLst>
          </p:cNvPr>
          <p:cNvSpPr txBox="1"/>
          <p:nvPr/>
        </p:nvSpPr>
        <p:spPr>
          <a:xfrm>
            <a:off x="5903383" y="5253494"/>
            <a:ext cx="6050528" cy="3385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 dirty="0" err="1">
                <a:ea typeface="맑은 고딕"/>
              </a:rPr>
              <a:t>ChatOpenAI</a:t>
            </a:r>
            <a:r>
              <a:rPr lang="ko-KR" altLang="en-US" sz="1600" b="1" dirty="0">
                <a:ea typeface="맑은 고딕"/>
              </a:rPr>
              <a:t> (GPT-4o)</a:t>
            </a:r>
            <a:endParaRPr lang="ko-KR" dirty="0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A7D84F77-628A-24E5-163C-4993E5669EEA}"/>
              </a:ext>
            </a:extLst>
          </p:cNvPr>
          <p:cNvSpPr/>
          <p:nvPr/>
        </p:nvSpPr>
        <p:spPr>
          <a:xfrm>
            <a:off x="2893754" y="3484233"/>
            <a:ext cx="245235" cy="2358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1A7B7E6D-7B6B-CCEC-D929-C61666DADED2}"/>
              </a:ext>
            </a:extLst>
          </p:cNvPr>
          <p:cNvSpPr/>
          <p:nvPr/>
        </p:nvSpPr>
        <p:spPr>
          <a:xfrm>
            <a:off x="2893753" y="4216054"/>
            <a:ext cx="245235" cy="2358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AADD4217-41C1-0DC5-42AA-EC09C84F7F0E}"/>
              </a:ext>
            </a:extLst>
          </p:cNvPr>
          <p:cNvSpPr/>
          <p:nvPr/>
        </p:nvSpPr>
        <p:spPr>
          <a:xfrm>
            <a:off x="2893754" y="4947876"/>
            <a:ext cx="245235" cy="2358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3D5769A3-BFA2-B2DC-1ED6-73B8C6BB918E}"/>
              </a:ext>
            </a:extLst>
          </p:cNvPr>
          <p:cNvSpPr/>
          <p:nvPr/>
        </p:nvSpPr>
        <p:spPr>
          <a:xfrm>
            <a:off x="2893753" y="5664609"/>
            <a:ext cx="245235" cy="2358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88F3CEDF-BFE0-25BE-3197-6C822FB31B88}"/>
              </a:ext>
            </a:extLst>
          </p:cNvPr>
          <p:cNvSpPr/>
          <p:nvPr/>
        </p:nvSpPr>
        <p:spPr>
          <a:xfrm>
            <a:off x="8884130" y="3476688"/>
            <a:ext cx="245235" cy="2358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ED79FFB7-CA9E-294A-739D-0A4083256233}"/>
              </a:ext>
            </a:extLst>
          </p:cNvPr>
          <p:cNvSpPr/>
          <p:nvPr/>
        </p:nvSpPr>
        <p:spPr>
          <a:xfrm>
            <a:off x="8876584" y="4193420"/>
            <a:ext cx="245235" cy="2358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6939051A-36F4-84BA-7A9D-4AC2A5514EB3}"/>
              </a:ext>
            </a:extLst>
          </p:cNvPr>
          <p:cNvSpPr/>
          <p:nvPr/>
        </p:nvSpPr>
        <p:spPr>
          <a:xfrm>
            <a:off x="8876585" y="4947876"/>
            <a:ext cx="245235" cy="2358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34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09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발생한 문제점, 이를 개선한 사례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4A1621A-A893-DA87-F9C7-266A36B4ACD0}"/>
              </a:ext>
            </a:extLst>
          </p:cNvPr>
          <p:cNvSpPr txBox="1"/>
          <p:nvPr/>
        </p:nvSpPr>
        <p:spPr>
          <a:xfrm>
            <a:off x="992191" y="2150102"/>
            <a:ext cx="9667181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테스트 중 발견된 문제</a:t>
            </a:r>
            <a:r>
              <a:rPr lang="ko-KR" altLang="en-US" dirty="0">
                <a:ea typeface="맑은 고딕"/>
              </a:rPr>
              <a:t> : </a:t>
            </a:r>
            <a:r>
              <a:rPr lang="ko-KR" altLang="en-US" u="sng" err="1">
                <a:highlight>
                  <a:srgbClr val="EBCAC2"/>
                </a:highlight>
                <a:ea typeface="맑은 고딕"/>
              </a:rPr>
              <a:t>전형명</a:t>
            </a:r>
            <a:r>
              <a:rPr lang="ko-KR" altLang="en-US" u="sng" dirty="0">
                <a:highlight>
                  <a:srgbClr val="EBCAC2"/>
                </a:highlight>
                <a:ea typeface="맑은 고딕"/>
              </a:rPr>
              <a:t> 누락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err="1">
                <a:highlight>
                  <a:srgbClr val="EBCAC2"/>
                </a:highlight>
                <a:ea typeface="맑은 고딕"/>
              </a:rPr>
              <a:t>학과명</a:t>
            </a:r>
            <a:r>
              <a:rPr lang="ko-KR" altLang="en-US" dirty="0">
                <a:highlight>
                  <a:srgbClr val="EBCAC2"/>
                </a:highlight>
                <a:ea typeface="맑은 고딕"/>
              </a:rPr>
              <a:t> 인식 불완전</a:t>
            </a:r>
          </a:p>
        </p:txBody>
      </p:sp>
      <p:pic>
        <p:nvPicPr>
          <p:cNvPr id="8" name="그래픽 7" descr="선을 그은 확인란 단색으로 채워진">
            <a:extLst>
              <a:ext uri="{FF2B5EF4-FFF2-40B4-BE49-F238E27FC236}">
                <a16:creationId xmlns:a16="http://schemas.microsoft.com/office/drawing/2014/main" id="{2186C423-7EAF-6B96-A0D9-1E9C447970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6213" y="1969605"/>
            <a:ext cx="641074" cy="65763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9E4438B-E6BE-C0C6-8D6C-E51964EDD714}"/>
              </a:ext>
            </a:extLst>
          </p:cNvPr>
          <p:cNvCxnSpPr/>
          <p:nvPr/>
        </p:nvCxnSpPr>
        <p:spPr>
          <a:xfrm>
            <a:off x="153348" y="2663765"/>
            <a:ext cx="11889524" cy="1658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래픽 14" descr="아래쪽 캐럿 단색으로 채워진">
            <a:extLst>
              <a:ext uri="{FF2B5EF4-FFF2-40B4-BE49-F238E27FC236}">
                <a16:creationId xmlns:a16="http://schemas.microsoft.com/office/drawing/2014/main" id="{29444F27-B57D-7152-81EC-D1EF6A10E0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2777" y="2797866"/>
            <a:ext cx="607945" cy="6493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2FD974F-3033-14FB-F6DB-B3DAB86FC50C}"/>
              </a:ext>
            </a:extLst>
          </p:cNvPr>
          <p:cNvSpPr txBox="1"/>
          <p:nvPr/>
        </p:nvSpPr>
        <p:spPr>
          <a:xfrm>
            <a:off x="994320" y="2924774"/>
            <a:ext cx="1595689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ea typeface="맑은 고딕"/>
              </a:rPr>
              <a:t>개선 조치</a:t>
            </a:r>
            <a:endParaRPr lang="ko-K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E1E9FF-3436-FB48-B281-4812F228723D}"/>
              </a:ext>
            </a:extLst>
          </p:cNvPr>
          <p:cNvSpPr txBox="1"/>
          <p:nvPr/>
        </p:nvSpPr>
        <p:spPr>
          <a:xfrm>
            <a:off x="967313" y="3492296"/>
            <a:ext cx="440013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sz="1400" b="1" dirty="0">
                <a:ea typeface="맑은 고딕"/>
              </a:rPr>
              <a:t>전형/학과명을 포함한 </a:t>
            </a:r>
            <a:r>
              <a:rPr lang="ko-KR" altLang="en-US" sz="1400" b="1" err="1">
                <a:ea typeface="맑은 고딕"/>
              </a:rPr>
              <a:t>청크</a:t>
            </a:r>
            <a:r>
              <a:rPr lang="ko-KR" altLang="en-US" sz="1400" b="1" dirty="0">
                <a:ea typeface="맑은 고딕"/>
              </a:rPr>
              <a:t> 가공</a:t>
            </a:r>
          </a:p>
          <a:p>
            <a:pPr marL="285750" indent="-285750">
              <a:buFont typeface="Calibri"/>
              <a:buChar char="-"/>
            </a:pPr>
            <a:r>
              <a:rPr lang="ko-KR" altLang="en-US" sz="1400" b="1" err="1">
                <a:ea typeface="맑은 고딕"/>
              </a:rPr>
              <a:t>Chunk_overlap을</a:t>
            </a:r>
            <a:r>
              <a:rPr lang="ko-KR" altLang="en-US" sz="1400" b="1" dirty="0">
                <a:ea typeface="맑은 고딕"/>
              </a:rPr>
              <a:t> 100으로 설정 -&gt; 문맥 보존</a:t>
            </a:r>
          </a:p>
          <a:p>
            <a:pPr marL="285750" indent="-285750">
              <a:buFont typeface="Calibri"/>
              <a:buChar char="-"/>
            </a:pPr>
            <a:r>
              <a:rPr lang="ko-KR" altLang="en-US" sz="1400" b="1" dirty="0">
                <a:ea typeface="맑은 고딕"/>
              </a:rPr>
              <a:t>검색 k 값을 8로 설정 -&gt; 응답 다양성 확보</a:t>
            </a:r>
          </a:p>
        </p:txBody>
      </p:sp>
      <p:pic>
        <p:nvPicPr>
          <p:cNvPr id="20" name="그래픽 19" descr="아래쪽 캐럿 단색으로 채워진">
            <a:extLst>
              <a:ext uri="{FF2B5EF4-FFF2-40B4-BE49-F238E27FC236}">
                <a16:creationId xmlns:a16="http://schemas.microsoft.com/office/drawing/2014/main" id="{18CE0872-D987-4F1D-C701-43B5BBFB4A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52929" y="2797866"/>
            <a:ext cx="607945" cy="6493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0629930-8132-BB2C-4E96-A3E9FB245080}"/>
              </a:ext>
            </a:extLst>
          </p:cNvPr>
          <p:cNvSpPr txBox="1"/>
          <p:nvPr/>
        </p:nvSpPr>
        <p:spPr>
          <a:xfrm>
            <a:off x="6676190" y="2924774"/>
            <a:ext cx="1628819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ea typeface="맑은 고딕"/>
              </a:rPr>
              <a:t>UI 개선</a:t>
            </a:r>
            <a:endParaRPr 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B506E4-5046-C2B6-6179-30ED573A2B80}"/>
              </a:ext>
            </a:extLst>
          </p:cNvPr>
          <p:cNvSpPr txBox="1"/>
          <p:nvPr/>
        </p:nvSpPr>
        <p:spPr>
          <a:xfrm>
            <a:off x="6657465" y="3492296"/>
            <a:ext cx="440013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sz="1400" b="1">
                <a:ea typeface="맑은 고딕"/>
              </a:rPr>
              <a:t>사이드바에 메뉴 버튼 추가</a:t>
            </a:r>
            <a:endParaRPr lang="ko-KR" altLang="en-US" sz="1400" b="1" dirty="0">
              <a:ea typeface="맑은 고딕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 sz="1400" b="1" dirty="0">
                <a:ea typeface="맑은 고딕"/>
              </a:rPr>
              <a:t>배경 이미지, 로고 삽입</a:t>
            </a:r>
          </a:p>
          <a:p>
            <a:pPr marL="285750" indent="-285750">
              <a:buFont typeface="Calibri"/>
              <a:buChar char="-"/>
            </a:pPr>
            <a:r>
              <a:rPr lang="ko-KR" altLang="en-US" sz="1400" b="1" dirty="0">
                <a:ea typeface="맑은 고딕"/>
              </a:rPr>
              <a:t>예시 질문 자동 생성</a:t>
            </a:r>
          </a:p>
        </p:txBody>
      </p:sp>
      <p:pic>
        <p:nvPicPr>
          <p:cNvPr id="28" name="그래픽 27" descr="아래쪽 캐럿 단색으로 채워진">
            <a:extLst>
              <a:ext uri="{FF2B5EF4-FFF2-40B4-BE49-F238E27FC236}">
                <a16:creationId xmlns:a16="http://schemas.microsoft.com/office/drawing/2014/main" id="{2E8DB9A7-1ABC-1E30-5897-1C01543D9A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69494" y="4479235"/>
            <a:ext cx="607945" cy="6493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2B64C9F-8835-5F4B-1E0B-75AEFB205787}"/>
              </a:ext>
            </a:extLst>
          </p:cNvPr>
          <p:cNvSpPr txBox="1"/>
          <p:nvPr/>
        </p:nvSpPr>
        <p:spPr>
          <a:xfrm>
            <a:off x="6684472" y="4606143"/>
            <a:ext cx="1628820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ea typeface="맑은 고딕"/>
              </a:rPr>
              <a:t>성능 평가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0B8C2B-9575-738A-9CB9-9F58FF5AE420}"/>
              </a:ext>
            </a:extLst>
          </p:cNvPr>
          <p:cNvSpPr txBox="1"/>
          <p:nvPr/>
        </p:nvSpPr>
        <p:spPr>
          <a:xfrm>
            <a:off x="6674030" y="5173665"/>
            <a:ext cx="440013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sz="1400" b="1" dirty="0">
                <a:ea typeface="맑은 고딕"/>
              </a:rPr>
              <a:t>답변 정확도 향상 확인</a:t>
            </a:r>
          </a:p>
          <a:p>
            <a:pPr marL="285750" indent="-285750">
              <a:buFont typeface="Calibri"/>
              <a:buChar char="-"/>
            </a:pPr>
            <a:r>
              <a:rPr lang="ko-KR" altLang="en-US" sz="1400" b="1" dirty="0">
                <a:ea typeface="맑은 고딕"/>
              </a:rPr>
              <a:t>사용자 질문 응답 다양성 확보</a:t>
            </a:r>
          </a:p>
        </p:txBody>
      </p:sp>
      <p:pic>
        <p:nvPicPr>
          <p:cNvPr id="32" name="그림 31" descr="텍스트, 스크린샷, 폰트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7C63E8F-0561-E4CD-7CE3-6622B7A28F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9747" y="4906618"/>
            <a:ext cx="4516508" cy="1815549"/>
          </a:xfrm>
          <a:prstGeom prst="rect">
            <a:avLst/>
          </a:prstGeom>
        </p:spPr>
      </p:pic>
      <p:pic>
        <p:nvPicPr>
          <p:cNvPr id="33" name="그림 32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6B6BD98-E65B-23FA-43CB-BB411BC668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67544" y="5716656"/>
            <a:ext cx="2285172" cy="100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820524"/>
            <a:chOff x="541891" y="2408110"/>
            <a:chExt cx="5363941" cy="1820524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606972"/>
              <a:ext cx="5051965" cy="162166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사전 기획의 관점에서 </a:t>
              </a:r>
              <a:endParaRPr lang="en-US" altLang="ko-KR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/>
                <a:ea typeface="맑은 고딕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78C8"/>
                  </a:solidFill>
                  <a:latin typeface="맑은 고딕"/>
                  <a:ea typeface="맑은 고딕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(10</a:t>
              </a:r>
              <a:r>
                <a:rPr lang="ko-KR" altLang="en-US"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점 만점</a:t>
              </a:r>
              <a:r>
                <a:rPr lang="en-US" altLang="ko-KR"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)</a:t>
              </a:r>
            </a:p>
            <a:p>
              <a:pPr algn="ctr">
                <a:lnSpc>
                  <a:spcPct val="120000"/>
                </a:lnSpc>
                <a:defRPr/>
              </a:pPr>
              <a:endParaRPr lang="en-US" altLang="ko-KR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/>
                <a:ea typeface="맑은 고딕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처음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기획한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챗봇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구조와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실제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구현된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결과물이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잘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부합하여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만족도가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높았습니다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.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기능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구현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, UI,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응답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정확도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측면에서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8.5점을 줄 수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있을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</a:p>
            <a:p>
              <a:pPr algn="ctr">
                <a:lnSpc>
                  <a:spcPct val="120000"/>
                </a:lnSpc>
                <a:defRPr/>
              </a:pPr>
              <a:r>
                <a:rPr lang="en-US" altLang="ko-KR" sz="120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정도로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완성도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있게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마무리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되었습니다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.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864050"/>
            <a:chOff x="541891" y="4490910"/>
            <a:chExt cx="5363941" cy="186405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686319" y="4583706"/>
              <a:ext cx="5083459" cy="1771254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"/>
                  <a:ea typeface="맑은 고딕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등 내용 정리</a:t>
              </a:r>
              <a:endPara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/>
                <a:ea typeface="맑은 고딕"/>
              </a:endParaRPr>
            </a:p>
            <a:p>
              <a:pPr algn="ctr">
                <a:lnSpc>
                  <a:spcPct val="120000"/>
                </a:lnSpc>
                <a:defRPr/>
              </a:pPr>
              <a:endParaRPr lang="ko-KR" altLang="en-US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sz="1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특정 전형명이나 학과명이 누락되는 경우를 줄이기 위해 추가 키워드 학습 </a:t>
              </a:r>
              <a:endParaRPr lang="ko-KR" altLang="en-US" sz="110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sz="1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구조를 고려해볼 수 있습니다.</a:t>
              </a:r>
              <a:br>
                <a:rPr lang="ko-KR" sz="1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ea typeface="+mn-lt"/>
                  <a:cs typeface="+mn-lt"/>
                </a:rPr>
              </a:br>
              <a:r>
                <a:rPr lang="ko-KR" sz="1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사용자 경험 측면에서 응답 대기 시간 단축과 시각적 인터페이스 개선이 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sz="1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앞으로의 과제로 남습니다.</a:t>
              </a:r>
              <a:endParaRPr lang="ko-KR" sz="1100" dirty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4550212"/>
              <a:ext cx="4740141" cy="162166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프로젝트를 수행하면서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/>
                <a:ea typeface="맑은 고딕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/>
                  <a:ea typeface="맑은 고딕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/>
                  <a:ea typeface="맑은 고딕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)</a:t>
              </a:r>
              <a:endParaRPr lang="ko-KR" altLang="en-US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/>
                <a:ea typeface="맑은 고딕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단순한 GPT </a:t>
              </a:r>
              <a:r>
                <a:rPr lang="ko-KR" sz="120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챗봇이</a:t>
              </a:r>
              <a:r>
                <a:rPr 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 아닌, RAG 구조를 직접 구현하며 생성형 </a:t>
              </a:r>
              <a:r>
                <a:rPr lang="ko-KR" sz="120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AI에</a:t>
              </a:r>
              <a:r>
                <a:rPr 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 대한 이해도를 실무 수준으로 끌어올릴 수 있었습니다.</a:t>
              </a:r>
              <a:br>
                <a:rPr 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</a:br>
              <a:r>
                <a:rPr 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실제 입시 업무나 상담 서비스에 적용 가능한 수준까지 구현해본 경험이 커리어에 큰 도움이 될 것 같습니다.</a:t>
              </a:r>
              <a:endParaRPr lang="ko-KR">
                <a:solidFill>
                  <a:schemeClr val="bg2">
                    <a:lumMod val="2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44434" y="2648840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6928520" y="3197505"/>
              <a:ext cx="4530435" cy="83099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문서 기반 검색 </a:t>
              </a:r>
              <a:r>
                <a:rPr lang="ko-KR" sz="1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챗봇이라는</a:t>
              </a:r>
              <a:r>
                <a:rPr 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 비교적 복잡한 구조를 혼자서도</a:t>
              </a:r>
              <a:endParaRPr lang="ko-KR" dirty="0">
                <a:solidFill>
                  <a:schemeClr val="bg2">
                    <a:lumMod val="25000"/>
                  </a:schemeClr>
                </a:solidFill>
                <a:ea typeface="맑은 고딕" panose="020B0503020000020004" pitchFamily="34" charset="-127"/>
                <a:cs typeface="+mn-lt"/>
              </a:endParaRPr>
            </a:p>
            <a:p>
              <a:r>
                <a:rPr 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성공적으로 구현한 점이 가장 만족스럽습니다.</a:t>
              </a:r>
              <a:br>
                <a:rPr 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</a:br>
              <a:r>
                <a:rPr 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다만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,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 질문 다양성 </a:t>
              </a:r>
              <a:r>
                <a:rPr 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대응이나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예외 상황 </a:t>
              </a:r>
              <a:r>
                <a:rPr 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안내에서 약간의 보완이 필요하다고 느꼈습니다.</a:t>
              </a:r>
              <a:endParaRPr lang="ko-KR">
                <a:solidFill>
                  <a:schemeClr val="bg2">
                    <a:lumMod val="25000"/>
                  </a:schemeClr>
                </a:solidFill>
                <a:ea typeface="맑은 고딕"/>
              </a:endParaRP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AEF94F9A-BEE3-D4E0-C68F-5CC13F0CB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2792"/>
          <a:stretch/>
        </p:blipFill>
        <p:spPr>
          <a:xfrm>
            <a:off x="8589747" y="1908557"/>
            <a:ext cx="3602254" cy="29606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BD4645-05C1-2461-0CA1-7E8039FB2786}"/>
              </a:ext>
            </a:extLst>
          </p:cNvPr>
          <p:cNvSpPr txBox="1"/>
          <p:nvPr/>
        </p:nvSpPr>
        <p:spPr>
          <a:xfrm>
            <a:off x="577148" y="618674"/>
            <a:ext cx="45467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C1A773-1649-49F3-E681-8736AC33CFD8}"/>
              </a:ext>
            </a:extLst>
          </p:cNvPr>
          <p:cNvGrpSpPr/>
          <p:nvPr/>
        </p:nvGrpSpPr>
        <p:grpSpPr>
          <a:xfrm>
            <a:off x="569528" y="1244179"/>
            <a:ext cx="3759563" cy="337820"/>
            <a:chOff x="569528" y="1244179"/>
            <a:chExt cx="3759563" cy="33782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7263B6A-5B09-A94E-7305-B9E59D67F725}"/>
                </a:ext>
              </a:extLst>
            </p:cNvPr>
            <p:cNvGrpSpPr/>
            <p:nvPr/>
          </p:nvGrpSpPr>
          <p:grpSpPr>
            <a:xfrm>
              <a:off x="569528" y="1244179"/>
              <a:ext cx="337820" cy="337820"/>
              <a:chOff x="4775200" y="-1190171"/>
              <a:chExt cx="841828" cy="84182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D1BB396F-A52A-BF9D-CF1F-8F67B1A4DA02}"/>
                  </a:ext>
                </a:extLst>
              </p:cNvPr>
              <p:cNvSpPr/>
              <p:nvPr/>
            </p:nvSpPr>
            <p:spPr>
              <a:xfrm>
                <a:off x="4775200" y="-1190171"/>
                <a:ext cx="841828" cy="841828"/>
              </a:xfrm>
              <a:prstGeom prst="ellipse">
                <a:avLst/>
              </a:prstGeom>
              <a:gradFill>
                <a:gsLst>
                  <a:gs pos="0">
                    <a:srgbClr val="49729E"/>
                  </a:gs>
                  <a:gs pos="88000">
                    <a:srgbClr val="1A355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49" name="그래픽 27">
                <a:extLst>
                  <a:ext uri="{FF2B5EF4-FFF2-40B4-BE49-F238E27FC236}">
                    <a16:creationId xmlns:a16="http://schemas.microsoft.com/office/drawing/2014/main" id="{9F3FACB8-96F0-B588-4F0C-28013B1D5FF6}"/>
                  </a:ext>
                </a:extLst>
              </p:cNvPr>
              <p:cNvSpPr/>
              <p:nvPr/>
            </p:nvSpPr>
            <p:spPr>
              <a:xfrm>
                <a:off x="4918121" y="-985559"/>
                <a:ext cx="555986" cy="432604"/>
              </a:xfrm>
              <a:custGeom>
                <a:avLst/>
                <a:gdLst>
                  <a:gd name="connsiteX0" fmla="*/ 277636 w 733449"/>
                  <a:gd name="connsiteY0" fmla="*/ 570685 h 570685"/>
                  <a:gd name="connsiteX1" fmla="*/ 211152 w 733449"/>
                  <a:gd name="connsiteY1" fmla="*/ 542301 h 570685"/>
                  <a:gd name="connsiteX2" fmla="*/ 25700 w 733449"/>
                  <a:gd name="connsiteY2" fmla="*/ 349324 h 570685"/>
                  <a:gd name="connsiteX3" fmla="*/ 28272 w 733449"/>
                  <a:gd name="connsiteY3" fmla="*/ 218927 h 570685"/>
                  <a:gd name="connsiteX4" fmla="*/ 158669 w 733449"/>
                  <a:gd name="connsiteY4" fmla="*/ 221594 h 570685"/>
                  <a:gd name="connsiteX5" fmla="*/ 276874 w 733449"/>
                  <a:gd name="connsiteY5" fmla="*/ 344752 h 570685"/>
                  <a:gd name="connsiteX6" fmla="*/ 574149 w 733449"/>
                  <a:gd name="connsiteY6" fmla="*/ 28999 h 570685"/>
                  <a:gd name="connsiteX7" fmla="*/ 704451 w 733449"/>
                  <a:gd name="connsiteY7" fmla="*/ 25093 h 570685"/>
                  <a:gd name="connsiteX8" fmla="*/ 708357 w 733449"/>
                  <a:gd name="connsiteY8" fmla="*/ 155395 h 570685"/>
                  <a:gd name="connsiteX9" fmla="*/ 344692 w 733449"/>
                  <a:gd name="connsiteY9" fmla="*/ 541729 h 570685"/>
                  <a:gd name="connsiteX10" fmla="*/ 278017 w 733449"/>
                  <a:gd name="connsiteY10" fmla="*/ 570685 h 570685"/>
                  <a:gd name="connsiteX11" fmla="*/ 277541 w 733449"/>
                  <a:gd name="connsiteY11" fmla="*/ 570685 h 57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3449" h="570685">
                    <a:moveTo>
                      <a:pt x="277636" y="570685"/>
                    </a:moveTo>
                    <a:cubicBezTo>
                      <a:pt x="252490" y="570685"/>
                      <a:pt x="228487" y="560398"/>
                      <a:pt x="211152" y="542301"/>
                    </a:cubicBezTo>
                    <a:lnTo>
                      <a:pt x="25700" y="349324"/>
                    </a:lnTo>
                    <a:cubicBezTo>
                      <a:pt x="-9543" y="312558"/>
                      <a:pt x="-8400" y="254265"/>
                      <a:pt x="28272" y="218927"/>
                    </a:cubicBezTo>
                    <a:cubicBezTo>
                      <a:pt x="65038" y="183685"/>
                      <a:pt x="123426" y="184828"/>
                      <a:pt x="158669" y="221594"/>
                    </a:cubicBezTo>
                    <a:lnTo>
                      <a:pt x="276874" y="344752"/>
                    </a:lnTo>
                    <a:lnTo>
                      <a:pt x="574149" y="28999"/>
                    </a:lnTo>
                    <a:cubicBezTo>
                      <a:pt x="609011" y="-8054"/>
                      <a:pt x="667399" y="-9863"/>
                      <a:pt x="704451" y="25093"/>
                    </a:cubicBezTo>
                    <a:cubicBezTo>
                      <a:pt x="741504" y="60050"/>
                      <a:pt x="743313" y="118343"/>
                      <a:pt x="708357" y="155395"/>
                    </a:cubicBezTo>
                    <a:lnTo>
                      <a:pt x="344692" y="541729"/>
                    </a:lnTo>
                    <a:cubicBezTo>
                      <a:pt x="327357" y="560113"/>
                      <a:pt x="303258" y="570590"/>
                      <a:pt x="278017" y="570685"/>
                    </a:cubicBezTo>
                    <a:lnTo>
                      <a:pt x="277541" y="570685"/>
                    </a:ln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+mj-lt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FCF935-8196-A185-816C-95D844ACA952}"/>
                </a:ext>
              </a:extLst>
            </p:cNvPr>
            <p:cNvSpPr txBox="1"/>
            <p:nvPr/>
          </p:nvSpPr>
          <p:spPr>
            <a:xfrm>
              <a:off x="1028906" y="1259201"/>
              <a:ext cx="330018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작성요령</a:t>
              </a:r>
              <a:endPara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71AA92F-7E42-EDDF-C00D-43EF76A58DEB}"/>
              </a:ext>
            </a:extLst>
          </p:cNvPr>
          <p:cNvGrpSpPr/>
          <p:nvPr/>
        </p:nvGrpSpPr>
        <p:grpSpPr>
          <a:xfrm>
            <a:off x="555881" y="2537972"/>
            <a:ext cx="8372219" cy="796883"/>
            <a:chOff x="555881" y="2537972"/>
            <a:chExt cx="8372219" cy="796883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54AE529-22EB-54D7-0976-B5EF4A45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028924"/>
              <a:ext cx="1648614" cy="305931"/>
            </a:xfrm>
            <a:prstGeom prst="rect">
              <a:avLst/>
            </a:prstGeom>
          </p:spPr>
        </p:pic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94CD6DF-A047-4DF8-F9E5-E0C6CD064203}"/>
                </a:ext>
              </a:extLst>
            </p:cNvPr>
            <p:cNvSpPr/>
            <p:nvPr/>
          </p:nvSpPr>
          <p:spPr>
            <a:xfrm>
              <a:off x="626881" y="2537972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AF8C27D-C8CD-BF6D-BC46-E2F8F4927CC5}"/>
                </a:ext>
              </a:extLst>
            </p:cNvPr>
            <p:cNvGrpSpPr/>
            <p:nvPr/>
          </p:nvGrpSpPr>
          <p:grpSpPr>
            <a:xfrm>
              <a:off x="723172" y="2665154"/>
              <a:ext cx="238823" cy="231978"/>
              <a:chOff x="5492108" y="1820209"/>
              <a:chExt cx="269676" cy="261946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6690AB2-A08B-0BA0-316E-656B1C8791DA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B46D51-2159-3485-F56F-EE8687B19D31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+mj-lt"/>
                    <a:ea typeface="세방고딕 Bold" panose="00000800000000000000" pitchFamily="2" charset="-127"/>
                  </a:rPr>
                  <a:t>2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E62BF6-EB75-F122-7642-C178C95C921B}"/>
                </a:ext>
              </a:extLst>
            </p:cNvPr>
            <p:cNvSpPr txBox="1"/>
            <p:nvPr/>
          </p:nvSpPr>
          <p:spPr>
            <a:xfrm>
              <a:off x="1007422" y="2616629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작성주체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9087C6-A385-FDBD-7FC4-8919D8D0053B}"/>
                </a:ext>
              </a:extLst>
            </p:cNvPr>
            <p:cNvSpPr txBox="1"/>
            <p:nvPr/>
          </p:nvSpPr>
          <p:spPr>
            <a:xfrm>
              <a:off x="2419351" y="2623749"/>
              <a:ext cx="6508749" cy="583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훈련생이 직접 작성하고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훈련기관 담당자가 임의로 삭제 혹은 수정하지 않아야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CAFA98F-7B4A-201A-B8D7-1DDB2B5EDBF9}"/>
              </a:ext>
            </a:extLst>
          </p:cNvPr>
          <p:cNvGrpSpPr/>
          <p:nvPr/>
        </p:nvGrpSpPr>
        <p:grpSpPr>
          <a:xfrm>
            <a:off x="555881" y="1712400"/>
            <a:ext cx="8216795" cy="821208"/>
            <a:chOff x="555881" y="1712400"/>
            <a:chExt cx="8216795" cy="821208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65B55A5-50A9-0D43-E523-5E15AFFBB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2227677"/>
              <a:ext cx="1648614" cy="305931"/>
            </a:xfrm>
            <a:prstGeom prst="rect">
              <a:avLst/>
            </a:prstGeom>
          </p:spPr>
        </p:pic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94F574F-A0FD-9843-883B-ED65C07104C2}"/>
                </a:ext>
              </a:extLst>
            </p:cNvPr>
            <p:cNvSpPr/>
            <p:nvPr/>
          </p:nvSpPr>
          <p:spPr>
            <a:xfrm>
              <a:off x="626881" y="1736725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00B70C8-0C51-F79C-681B-357513D2FC7E}"/>
                </a:ext>
              </a:extLst>
            </p:cNvPr>
            <p:cNvGrpSpPr/>
            <p:nvPr/>
          </p:nvGrpSpPr>
          <p:grpSpPr>
            <a:xfrm>
              <a:off x="723172" y="1863907"/>
              <a:ext cx="238823" cy="231978"/>
              <a:chOff x="5492108" y="1820209"/>
              <a:chExt cx="269676" cy="261946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816615A8-0428-2613-F44C-50FB5E8F1C4F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16F42B0-20BD-5545-1FFD-791E8DC7781D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88280B-ED2E-E1BC-CBB8-411E48304EF7}"/>
                </a:ext>
              </a:extLst>
            </p:cNvPr>
            <p:cNvSpPr txBox="1"/>
            <p:nvPr/>
          </p:nvSpPr>
          <p:spPr>
            <a:xfrm>
              <a:off x="1007422" y="1815382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제출형태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0CF0C1-2A7D-3D19-BF69-1D080EC8F862}"/>
                </a:ext>
              </a:extLst>
            </p:cNvPr>
            <p:cNvSpPr txBox="1"/>
            <p:nvPr/>
          </p:nvSpPr>
          <p:spPr>
            <a:xfrm>
              <a:off x="2419351" y="1712400"/>
              <a:ext cx="6353325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팀별 프로젝트 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(PPT)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는 팀별로 각각 작성하여 제출해야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C587D62-5C5B-8568-5550-1D6383C5DEE9}"/>
                </a:ext>
              </a:extLst>
            </p:cNvPr>
            <p:cNvSpPr txBox="1"/>
            <p:nvPr/>
          </p:nvSpPr>
          <p:spPr>
            <a:xfrm>
              <a:off x="2979134" y="2023983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단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개별 진행된 경우 개별로 작성하여 제출</a:t>
              </a: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FF652EE3-449C-BE36-9B21-DE9A986E9380}"/>
                </a:ext>
              </a:extLst>
            </p:cNvPr>
            <p:cNvSpPr/>
            <p:nvPr/>
          </p:nvSpPr>
          <p:spPr>
            <a:xfrm>
              <a:off x="2802691" y="2095552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D54B0E7-C0BC-E4DB-D62F-AD05F23AF0A2}"/>
              </a:ext>
            </a:extLst>
          </p:cNvPr>
          <p:cNvGrpSpPr/>
          <p:nvPr/>
        </p:nvGrpSpPr>
        <p:grpSpPr>
          <a:xfrm>
            <a:off x="555881" y="3373826"/>
            <a:ext cx="6645019" cy="821208"/>
            <a:chOff x="555881" y="3373826"/>
            <a:chExt cx="6645019" cy="821208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ECADC2AC-4A12-8D3C-1210-798C9F7CC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889103"/>
              <a:ext cx="1648614" cy="305931"/>
            </a:xfrm>
            <a:prstGeom prst="rect">
              <a:avLst/>
            </a:prstGeom>
          </p:spPr>
        </p:pic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2D13C13-1CD0-287D-6C1B-E5312AE095D6}"/>
                </a:ext>
              </a:extLst>
            </p:cNvPr>
            <p:cNvSpPr/>
            <p:nvPr/>
          </p:nvSpPr>
          <p:spPr>
            <a:xfrm>
              <a:off x="626881" y="3398151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B27F5CCB-EFA8-D804-BF2E-597216790FBA}"/>
                </a:ext>
              </a:extLst>
            </p:cNvPr>
            <p:cNvGrpSpPr/>
            <p:nvPr/>
          </p:nvGrpSpPr>
          <p:grpSpPr>
            <a:xfrm>
              <a:off x="723172" y="3525333"/>
              <a:ext cx="238823" cy="231978"/>
              <a:chOff x="5492108" y="1820209"/>
              <a:chExt cx="269676" cy="261946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D2C11B5-83E8-2470-9DED-9156C304B3D2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3ABF101-0F85-B13F-E0D4-806F172542B9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3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AA222C-4C3F-46C1-A9CC-60C84CEB096D}"/>
                </a:ext>
              </a:extLst>
            </p:cNvPr>
            <p:cNvSpPr txBox="1"/>
            <p:nvPr/>
          </p:nvSpPr>
          <p:spPr>
            <a:xfrm>
              <a:off x="1007422" y="3476808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 일 명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C1CA84-CA24-4C7E-F412-14C7217BA48E}"/>
                </a:ext>
              </a:extLst>
            </p:cNvPr>
            <p:cNvSpPr txBox="1"/>
            <p:nvPr/>
          </p:nvSpPr>
          <p:spPr>
            <a:xfrm>
              <a:off x="2419351" y="3373826"/>
              <a:ext cx="4781549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_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팀주제명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9B456EE-8C65-3985-7041-982FA9B622E3}"/>
                </a:ext>
              </a:extLst>
            </p:cNvPr>
            <p:cNvSpPr txBox="1"/>
            <p:nvPr/>
          </p:nvSpPr>
          <p:spPr>
            <a:xfrm>
              <a:off x="2979134" y="3685409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예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결과보고서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_1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팀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(OOO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를 활용한 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OOOO)</a:t>
              </a:r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99F40289-4205-D43E-3A2D-4DFF14485379}"/>
                </a:ext>
              </a:extLst>
            </p:cNvPr>
            <p:cNvSpPr/>
            <p:nvPr/>
          </p:nvSpPr>
          <p:spPr>
            <a:xfrm>
              <a:off x="2802691" y="37569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B418381-C607-BD5A-B520-DA0CC9D7DBB8}"/>
              </a:ext>
            </a:extLst>
          </p:cNvPr>
          <p:cNvGrpSpPr/>
          <p:nvPr/>
        </p:nvGrpSpPr>
        <p:grpSpPr>
          <a:xfrm>
            <a:off x="555881" y="4293096"/>
            <a:ext cx="10711818" cy="796883"/>
            <a:chOff x="555881" y="4613155"/>
            <a:chExt cx="10711818" cy="796883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233CCD15-0A61-5088-FC70-133E66685F9A}"/>
                </a:ext>
              </a:extLst>
            </p:cNvPr>
            <p:cNvGrpSpPr/>
            <p:nvPr/>
          </p:nvGrpSpPr>
          <p:grpSpPr>
            <a:xfrm>
              <a:off x="555881" y="4613155"/>
              <a:ext cx="1648614" cy="796883"/>
              <a:chOff x="555881" y="4613155"/>
              <a:chExt cx="1648614" cy="796883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5518D2B0-5774-6D31-B75C-30F523692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81" y="5104107"/>
                <a:ext cx="1648614" cy="305931"/>
              </a:xfrm>
              <a:prstGeom prst="rect">
                <a:avLst/>
              </a:prstGeom>
            </p:spPr>
          </p:pic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A0A71DDE-6F2C-71A5-A47E-26072A82EFEF}"/>
                  </a:ext>
                </a:extLst>
              </p:cNvPr>
              <p:cNvSpPr/>
              <p:nvPr/>
            </p:nvSpPr>
            <p:spPr>
              <a:xfrm>
                <a:off x="626881" y="4613155"/>
                <a:ext cx="1519557" cy="490839"/>
              </a:xfrm>
              <a:prstGeom prst="roundRect">
                <a:avLst>
                  <a:gd name="adj" fmla="val 5120"/>
                </a:avLst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D407A655-D264-D4C2-BFA1-5D2D789B9C94}"/>
                  </a:ext>
                </a:extLst>
              </p:cNvPr>
              <p:cNvGrpSpPr/>
              <p:nvPr/>
            </p:nvGrpSpPr>
            <p:grpSpPr>
              <a:xfrm>
                <a:off x="723172" y="4740337"/>
                <a:ext cx="238823" cy="231978"/>
                <a:chOff x="5492108" y="1820209"/>
                <a:chExt cx="269676" cy="261946"/>
              </a:xfrm>
            </p:grpSpPr>
            <p:sp>
              <p:nvSpPr>
                <p:cNvPr id="123" name="사각형: 둥근 모서리 122">
                  <a:extLst>
                    <a:ext uri="{FF2B5EF4-FFF2-40B4-BE49-F238E27FC236}">
                      <a16:creationId xmlns:a16="http://schemas.microsoft.com/office/drawing/2014/main" id="{2683B883-37D7-CDC7-989E-B057FBC1D849}"/>
                    </a:ext>
                  </a:extLst>
                </p:cNvPr>
                <p:cNvSpPr/>
                <p:nvPr/>
              </p:nvSpPr>
              <p:spPr>
                <a:xfrm>
                  <a:off x="5495973" y="1820209"/>
                  <a:ext cx="261946" cy="2619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2D926-F82F-43E6-09C7-C06240926BE1}"/>
                    </a:ext>
                  </a:extLst>
                </p:cNvPr>
                <p:cNvSpPr txBox="1"/>
                <p:nvPr/>
              </p:nvSpPr>
              <p:spPr>
                <a:xfrm>
                  <a:off x="5492108" y="1861209"/>
                  <a:ext cx="269676" cy="208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12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3378C8"/>
                      </a:solidFill>
                      <a:latin typeface="+mj-lt"/>
                      <a:ea typeface="세방고딕 Bold" panose="00000800000000000000" pitchFamily="2" charset="-127"/>
                    </a:rPr>
                    <a:t>4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E56CAD0-0947-1BF9-F044-9D82701B5483}"/>
                  </a:ext>
                </a:extLst>
              </p:cNvPr>
              <p:cNvSpPr txBox="1"/>
              <p:nvPr/>
            </p:nvSpPr>
            <p:spPr>
              <a:xfrm>
                <a:off x="1007422" y="4691812"/>
                <a:ext cx="10626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410210" fontAlgn="base">
                  <a:spcBef>
                    <a:spcPts val="700"/>
                  </a:spcBef>
                </a:pPr>
                <a:r>
                  <a:rPr lang="ko-KR" altLang="en-US" sz="1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구성내용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74CBFD-AFCF-89B0-713D-A29A14725DDC}"/>
                </a:ext>
              </a:extLst>
            </p:cNvPr>
            <p:cNvSpPr txBox="1"/>
            <p:nvPr/>
          </p:nvSpPr>
          <p:spPr>
            <a:xfrm>
              <a:off x="2419351" y="4698932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제공된 목차 항목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구성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세부내용이 모두 포함되어야 하며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페이지별 상세 안내 내용을 참고하여 작성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714EA25-4349-04B6-227F-14752927437C}"/>
              </a:ext>
            </a:extLst>
          </p:cNvPr>
          <p:cNvGrpSpPr/>
          <p:nvPr/>
        </p:nvGrpSpPr>
        <p:grpSpPr>
          <a:xfrm>
            <a:off x="555881" y="5090110"/>
            <a:ext cx="10711818" cy="845049"/>
            <a:chOff x="555881" y="5410169"/>
            <a:chExt cx="10711818" cy="845049"/>
          </a:xfrm>
        </p:grpSpPr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E6C0944C-6B4A-649A-F52E-0DC2380C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5925446"/>
              <a:ext cx="1648614" cy="305931"/>
            </a:xfrm>
            <a:prstGeom prst="rect">
              <a:avLst/>
            </a:prstGeom>
          </p:spPr>
        </p:pic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C6D2C8FF-28D4-D182-1774-8238DD9B86E3}"/>
                </a:ext>
              </a:extLst>
            </p:cNvPr>
            <p:cNvSpPr/>
            <p:nvPr/>
          </p:nvSpPr>
          <p:spPr>
            <a:xfrm>
              <a:off x="626881" y="5434494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33218E0-A3BB-81A3-CC73-F8BAF589C625}"/>
                </a:ext>
              </a:extLst>
            </p:cNvPr>
            <p:cNvGrpSpPr/>
            <p:nvPr/>
          </p:nvGrpSpPr>
          <p:grpSpPr>
            <a:xfrm>
              <a:off x="723172" y="5561676"/>
              <a:ext cx="238823" cy="231978"/>
              <a:chOff x="5492108" y="1820209"/>
              <a:chExt cx="269676" cy="261946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858CD352-4F65-6C35-CEFF-EA9433C8E51D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205424B-638D-87F5-0B3A-473A4210093E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5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886A9A3-3071-02A4-7B5E-E4E3ED9E98AD}"/>
                </a:ext>
              </a:extLst>
            </p:cNvPr>
            <p:cNvSpPr txBox="1"/>
            <p:nvPr/>
          </p:nvSpPr>
          <p:spPr>
            <a:xfrm>
              <a:off x="1007422" y="5513151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 자 인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663AE3-9AE9-210F-42B6-BFA57A295F83}"/>
                </a:ext>
              </a:extLst>
            </p:cNvPr>
            <p:cNvSpPr txBox="1"/>
            <p:nvPr/>
          </p:nvSpPr>
          <p:spPr>
            <a:xfrm>
              <a:off x="2419351" y="5410169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참고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예시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디자인이므로 자유롭게 변경 가능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기본폰트를 사용하지 않은 경우 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PDF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로 저장하여 제출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0ED1B30-E7C1-21BF-02E8-504CED4B5E33}"/>
                </a:ext>
              </a:extLst>
            </p:cNvPr>
            <p:cNvSpPr txBox="1"/>
            <p:nvPr/>
          </p:nvSpPr>
          <p:spPr>
            <a:xfrm>
              <a:off x="2979134" y="573010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프로젝트 결과물의 우수성 및 완성도를 잘 나타낼 수 있는 형태로 작성</a:t>
              </a:r>
              <a:endPara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C705F14-C0AF-6F3A-3A70-BC2CDAF6D854}"/>
                </a:ext>
              </a:extLst>
            </p:cNvPr>
            <p:cNvSpPr/>
            <p:nvPr/>
          </p:nvSpPr>
          <p:spPr>
            <a:xfrm>
              <a:off x="2802691" y="58016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729245-FB8A-8D13-9D3D-205BD3D7A7C0}"/>
                </a:ext>
              </a:extLst>
            </p:cNvPr>
            <p:cNvSpPr txBox="1"/>
            <p:nvPr/>
          </p:nvSpPr>
          <p:spPr>
            <a:xfrm>
              <a:off x="2979134" y="597821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저작권 문제로 유료 폰트는 사용 금지</a:t>
              </a: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9D805BEB-E360-8D72-2F27-E3284789514A}"/>
                </a:ext>
              </a:extLst>
            </p:cNvPr>
            <p:cNvSpPr/>
            <p:nvPr/>
          </p:nvSpPr>
          <p:spPr>
            <a:xfrm>
              <a:off x="2802691" y="604978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pic>
        <p:nvPicPr>
          <p:cNvPr id="139" name="그래픽 138">
            <a:extLst>
              <a:ext uri="{FF2B5EF4-FFF2-40B4-BE49-F238E27FC236}">
                <a16:creationId xmlns:a16="http://schemas.microsoft.com/office/drawing/2014/main" id="{E5E8A66C-FD69-4A07-BAC1-67D5B5075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99" y="6146170"/>
            <a:ext cx="516028" cy="724897"/>
          </a:xfrm>
          <a:prstGeom prst="rect">
            <a:avLst/>
          </a:prstGeom>
        </p:spPr>
      </p:pic>
      <p:pic>
        <p:nvPicPr>
          <p:cNvPr id="140" name="그래픽 139">
            <a:extLst>
              <a:ext uri="{FF2B5EF4-FFF2-40B4-BE49-F238E27FC236}">
                <a16:creationId xmlns:a16="http://schemas.microsoft.com/office/drawing/2014/main" id="{784CF9DC-6F05-EF5B-B873-2894311E9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953181">
            <a:off x="50218" y="5743137"/>
            <a:ext cx="342900" cy="428625"/>
          </a:xfrm>
          <a:prstGeom prst="rect">
            <a:avLst/>
          </a:prstGeom>
        </p:spPr>
      </p:pic>
      <p:sp>
        <p:nvSpPr>
          <p:cNvPr id="73" name="TextBox 5">
            <a:extLst>
              <a:ext uri="{FF2B5EF4-FFF2-40B4-BE49-F238E27FC236}">
                <a16:creationId xmlns:a16="http://schemas.microsoft.com/office/drawing/2014/main" id="{F827ABC8-3156-4505-8791-135D60E6E703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361852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/>
          <p:cNvPicPr>
            <a:picLocks noChangeAspect="1"/>
          </p:cNvPicPr>
          <p:nvPr/>
        </p:nvPicPr>
        <p:blipFill rotWithShape="1">
          <a:blip r:embed="rId3"/>
          <a:srcRect t="37990" r="48350"/>
          <a:stretch>
            <a:fillRect/>
          </a:stretch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367810" y="1370504"/>
            <a:ext cx="7115884" cy="1793451"/>
            <a:chOff x="6747214" y="1370504"/>
            <a:chExt cx="4736480" cy="1793451"/>
          </a:xfrm>
        </p:grpSpPr>
        <p:sp>
          <p:nvSpPr>
            <p:cNvPr id="4" name="TextBox 3"/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메가넥스트 </a:t>
              </a:r>
              <a:r>
                <a:rPr lang="en-US" altLang="ko-KR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(MEGA NEXT)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47214" y="1809738"/>
              <a:ext cx="4736480" cy="1354217"/>
            </a:xfrm>
            <a:prstGeom prst="rect">
              <a:avLst/>
            </a:prstGeom>
            <a:noFill/>
          </p:spPr>
          <p:txBody>
            <a:bodyPr wrap="square" lIns="91440" tIns="0" rIns="91440" bIns="0" anchor="t">
              <a:spAutoFit/>
            </a:bodyPr>
            <a:lstStyle/>
            <a:p>
              <a:pPr>
                <a:defRPr/>
              </a:pPr>
              <a:r>
                <a:rPr lang="en-US" altLang="ko-KR" sz="4800" dirty="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AI</a:t>
              </a:r>
              <a:r>
                <a:rPr lang="ko-KR" altLang="en-US" sz="4800" dirty="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4800" err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챗봇</a:t>
              </a:r>
              <a:r>
                <a:rPr lang="ko-KR" altLang="en-US" sz="4800" dirty="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개발</a:t>
              </a:r>
              <a:br>
                <a:rPr lang="en-US" altLang="ko-KR" sz="4800" dirty="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+mj-ea"/>
                  <a:ea typeface="+mj-ea"/>
                </a:rPr>
              </a:br>
              <a:r>
                <a:rPr lang="en-US" altLang="ko-KR" sz="4000" b="1" dirty="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(</a:t>
              </a:r>
              <a:r>
                <a:rPr lang="ko-KR" altLang="en-US" sz="4000" b="1" dirty="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세종대학교</a:t>
              </a:r>
              <a:r>
                <a:rPr lang="en-US" sz="4000" b="1" dirty="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ko-KR" altLang="en-US" sz="4000" b="1" dirty="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입시</a:t>
              </a:r>
              <a:r>
                <a:rPr lang="en-US" sz="4000" b="1" dirty="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ko-KR" altLang="en-US" sz="4000" b="1" dirty="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상담</a:t>
              </a:r>
              <a:r>
                <a:rPr lang="en-US" sz="4000" b="1" dirty="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ko-KR" altLang="en-US" sz="4000" b="1" err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챗봇</a:t>
              </a:r>
              <a:r>
                <a:rPr lang="en-US" altLang="ko-KR" sz="4000" b="1" dirty="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)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altLang="ko-KR" sz="1600" b="1" spc="600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/>
                <a:ea typeface="맑은 고딕"/>
              </a:rPr>
              <a:t>K-Digital Training</a:t>
            </a: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/>
              <a:ea typeface="맑은 고딕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</p:spPr>
        </p:pic>
        <p:pic>
          <p:nvPicPr>
            <p:cNvPr id="36" name="그래픽 2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/>
          <p:cNvPicPr>
            <a:picLocks noChangeAspect="1"/>
          </p:cNvPicPr>
          <p:nvPr/>
        </p:nvPicPr>
        <p:blipFill rotWithShape="1">
          <a:blip r:embed="rId7"/>
          <a:srcRect l="21660" b="17380"/>
          <a:stretch>
            <a:fillRect/>
          </a:stretch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/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6" name="자유형: 도형 45"/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pic>
        <p:nvPicPr>
          <p:cNvPr id="81" name="그래픽 8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718991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lIns="91440" tIns="0" rIns="91440" bIns="0" anchor="t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2000" b="1" dirty="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/>
                  <a:ea typeface="맑은 고딕"/>
                </a:rPr>
                <a:t>PERSONAL</a:t>
              </a:r>
              <a:r>
                <a:rPr lang="ko-KR" altLang="en-US" sz="2400" b="1" dirty="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/>
                  <a:ea typeface="맑은 고딕"/>
                </a:rPr>
                <a:t> </a:t>
              </a:r>
              <a:r>
                <a:rPr lang="ko-KR" altLang="en-US" sz="2400" b="1" dirty="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 톡톡한 SEJONG</a:t>
              </a:r>
              <a:endParaRPr lang="en-US" altLang="ko-KR" sz="2400" b="1" dirty="0">
                <a:ln w="9525">
                  <a:solidFill>
                    <a:srgbClr val="4472C4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2000" b="1" dirty="0">
                  <a:ln w="9525"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[프로젝트 진행] 곽 상 윤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lIns="91440" tIns="0" rIns="91440" bIns="0" anchor="t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[</a:t>
              </a:r>
              <a:r>
                <a:rPr lang="ko-KR" altLang="en-US" sz="2000" b="1" dirty="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멘토</a:t>
              </a:r>
              <a:r>
                <a:rPr lang="en-US" altLang="ko-KR" sz="2000" b="1" dirty="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] 김 민 수 </a:t>
              </a:r>
              <a:r>
                <a:rPr lang="en-US" altLang="ko-KR" sz="2000" b="1" dirty="0" err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강사</a:t>
              </a:r>
              <a:endParaRPr lang="ko-KR" altLang="en-US" sz="2000" b="1" dirty="0" err="1">
                <a:ln w="9525">
                  <a:solidFill>
                    <a:srgbClr val="4472C4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388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477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84703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55760" y="2046848"/>
            <a:ext cx="2113933" cy="4515482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33284" y="2055221"/>
            <a:ext cx="2180923" cy="4473615"/>
            <a:chOff x="451753" y="2373418"/>
            <a:chExt cx="2172352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451753" y="3876328"/>
              <a:ext cx="2122307" cy="208130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171450" indent="-171450">
                <a:lnSpc>
                  <a:spcPct val="110000"/>
                </a:lnSpc>
                <a:buFont typeface="Calibri"/>
                <a:buChar char="-"/>
                <a:defRPr/>
              </a:pP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주제</a:t>
              </a: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: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세종대학교</a:t>
              </a: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수시</a:t>
              </a: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br>
                <a:rPr lang="en-US" sz="1000" dirty="0"/>
              </a:b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      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입시상담</a:t>
              </a: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AI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챗봇</a:t>
              </a:r>
              <a:endParaRPr lang="ko-KR" altLang="en-US" sz="1000">
                <a:ea typeface="맑은 고딕"/>
              </a:endParaRPr>
            </a:p>
            <a:p>
              <a:pPr>
                <a:lnSpc>
                  <a:spcPct val="110000"/>
                </a:lnSpc>
                <a:defRPr/>
              </a:pPr>
              <a:endParaRPr lang="en-US" altLang="ko-KR" sz="1000" b="1" dirty="0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latin typeface="맑은 고딕"/>
                <a:ea typeface="맑은 고딕"/>
              </a:endParaRPr>
            </a:p>
            <a:p>
              <a:pPr marL="171450" indent="-171450">
                <a:lnSpc>
                  <a:spcPct val="110000"/>
                </a:lnSpc>
                <a:buFont typeface="Calibri"/>
                <a:buChar char="-"/>
                <a:defRPr/>
              </a:pP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선정</a:t>
              </a: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배경</a:t>
              </a:r>
              <a:endParaRPr lang="en-US" altLang="ko-KR" sz="1000" b="1" dirty="0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latin typeface="맑은 고딕"/>
                <a:ea typeface="맑은 고딕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  -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전형별</a:t>
              </a: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정보나</a:t>
              </a: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경쟁률을</a:t>
              </a: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찾는</a:t>
              </a: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endParaRPr lang="en-US" altLang="ko-KR" sz="1000" b="1" dirty="0" err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latin typeface="맑은 고딕"/>
                <a:ea typeface="맑은 고딕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   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과정에서</a:t>
              </a: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혼동이</a:t>
              </a: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발생함</a:t>
              </a:r>
              <a:endParaRPr lang="en-US" altLang="ko-KR" sz="100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latin typeface="맑은 고딕"/>
                <a:ea typeface="맑은 고딕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  -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수험생들은</a:t>
              </a: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모집요강</a:t>
              </a: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PDF나</a:t>
              </a:r>
              <a:endParaRPr lang="en-US" altLang="ko-KR" sz="1000" b="1" dirty="0" err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latin typeface="맑은 고딕"/>
                <a:ea typeface="맑은 고딕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   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복잡한</a:t>
              </a: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홈페이지를</a:t>
              </a: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일일히</a:t>
              </a:r>
              <a:endParaRPr lang="en-US" altLang="ko-KR" sz="1000" b="1" dirty="0" err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latin typeface="맑은 고딕"/>
                <a:ea typeface="맑은 고딕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    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확인해야함</a:t>
              </a: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.</a:t>
              </a:r>
            </a:p>
            <a:p>
              <a:pPr marL="171450" indent="-171450">
                <a:lnSpc>
                  <a:spcPct val="110000"/>
                </a:lnSpc>
                <a:buFont typeface="Calibri"/>
                <a:buChar char="-"/>
                <a:defRPr/>
              </a:pPr>
              <a:endParaRPr lang="en-US" altLang="ko-KR" sz="1000" b="1" dirty="0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latin typeface="맑은 고딕"/>
                <a:ea typeface="맑은 고딕"/>
              </a:endParaRPr>
            </a:p>
            <a:p>
              <a:pPr marL="171450" indent="-171450">
                <a:lnSpc>
                  <a:spcPct val="110000"/>
                </a:lnSpc>
                <a:buFont typeface="Calibri"/>
                <a:buChar char="-"/>
                <a:defRPr/>
              </a:pPr>
              <a:r>
                <a:rPr lang="en-US" altLang="ko-KR" sz="1000" b="1" dirty="0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기획</a:t>
              </a: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dirty="0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의도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  -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기존</a:t>
              </a: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챗봇과</a:t>
              </a: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달리</a:t>
              </a: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문서</a:t>
              </a: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기반</a:t>
              </a:r>
              <a:endParaRPr lang="en-US" altLang="ko-KR" sz="1000" b="1" dirty="0" err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latin typeface="맑은 고딕"/>
                <a:ea typeface="맑은 고딕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    RAG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구조를</a:t>
              </a: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통해</a:t>
              </a: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정확하고</a:t>
              </a: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   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최</a:t>
              </a:r>
              <a:r>
                <a:rPr lang="en-US" altLang="ko-KR" sz="1000" b="1" dirty="0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신</a:t>
              </a: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정보를</a:t>
              </a:r>
              <a:r>
                <a:rPr lang="en-US" altLang="ko-KR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제공</a:t>
              </a:r>
              <a:endParaRPr lang="en-US" altLang="ko-KR" sz="100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latin typeface="맑은 고딕"/>
                <a:ea typeface="맑은 고딕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82645" y="2071968"/>
            <a:ext cx="2122307" cy="4490362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3821733"/>
              <a:ext cx="2122307" cy="221693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171450" indent="-171450">
                <a:lnSpc>
                  <a:spcPct val="110000"/>
                </a:lnSpc>
                <a:buFont typeface="Calibri"/>
                <a:buChar char="-"/>
                <a:defRPr/>
              </a:pP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챗봇</a:t>
              </a: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기능</a:t>
              </a:r>
              <a:endParaRPr lang="ko-KR" b="1">
                <a:ea typeface="맑은 고딕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  - 사용자의 자연어 질의에 대해 모집 요강 PDF + </a:t>
              </a: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진학사</a:t>
              </a: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경쟁률 데이터를 기반으로 응답</a:t>
              </a:r>
            </a:p>
            <a:p>
              <a:pPr>
                <a:lnSpc>
                  <a:spcPct val="110000"/>
                </a:lnSpc>
                <a:defRPr/>
              </a:pPr>
              <a:endParaRPr lang="ko-KR" altLang="en-US" sz="1000" b="1" dirty="0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endParaRPr>
            </a:p>
            <a:p>
              <a:pPr marL="171450" indent="-171450">
                <a:lnSpc>
                  <a:spcPct val="110000"/>
                </a:lnSpc>
                <a:buFont typeface="Calibri"/>
                <a:buChar char="-"/>
                <a:defRPr/>
              </a:pP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기술 구성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  - 문서/HTML 수집 -&gt; </a:t>
              </a: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임베딩</a:t>
              </a:r>
              <a:endParaRPr lang="ko-KR" altLang="en-US" sz="100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     -&gt; FAISS 검색 -&gt; GPT-4o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     응답 생성</a:t>
              </a:r>
            </a:p>
            <a:p>
              <a:pPr>
                <a:lnSpc>
                  <a:spcPct val="110000"/>
                </a:lnSpc>
                <a:defRPr/>
              </a:pPr>
              <a:endParaRPr lang="ko-KR" altLang="en-US" sz="1000" b="1" dirty="0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endParaRPr>
            </a:p>
            <a:p>
              <a:pPr marL="171450" indent="-171450">
                <a:lnSpc>
                  <a:spcPct val="110000"/>
                </a:lnSpc>
                <a:buFont typeface="Calibri"/>
                <a:buChar char="-"/>
                <a:defRPr/>
              </a:pP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훈련내용과 연관성 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  - </a:t>
              </a: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Python</a:t>
              </a: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기반 개발,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    웹 자동화(</a:t>
              </a: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Selenium</a:t>
              </a: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),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    </a:t>
              </a: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LangChain</a:t>
              </a: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구조 이해,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    벡터 DB 응용</a:t>
              </a: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071968"/>
            <a:ext cx="2124575" cy="4589863"/>
            <a:chOff x="5064272" y="2373418"/>
            <a:chExt cx="2124575" cy="3900196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3474367"/>
              <a:ext cx="2122307" cy="279924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1. 개발환경</a:t>
              </a:r>
              <a:endParaRPr lang="ko-KR" altLang="en-US" sz="100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- </a:t>
              </a: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Python</a:t>
              </a: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, </a:t>
              </a: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Streamlit</a:t>
              </a: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, </a:t>
              </a: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OpenAI</a:t>
              </a: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API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- FAISS, </a:t>
              </a:r>
              <a:r>
                <a:rPr lang="ko-KR" altLang="en-US" sz="1000" b="1" dirty="0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LangChain</a:t>
              </a: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,  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 </a:t>
              </a:r>
              <a:r>
                <a:rPr lang="ko-KR" altLang="en-US" sz="1000" b="1" dirty="0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PyPDFLoader</a:t>
              </a: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, </a:t>
              </a:r>
              <a:r>
                <a:rPr lang="ko-KR" altLang="en-US" sz="1000" b="1" dirty="0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Selenium</a:t>
              </a: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등</a:t>
              </a:r>
              <a:endParaRPr lang="ko-KR" dirty="0"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 주요 라이브러리</a:t>
              </a:r>
              <a:endParaRPr lang="ko-KR">
                <a:latin typeface="맑은 고딕"/>
                <a:ea typeface="맑은 고딕"/>
              </a:endParaRPr>
            </a:p>
            <a:p>
              <a:pPr>
                <a:lnSpc>
                  <a:spcPct val="110000"/>
                </a:lnSpc>
                <a:defRPr/>
              </a:pPr>
              <a:endParaRPr lang="ko-KR" altLang="en-US" sz="1000" b="1" dirty="0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2. 데이터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- 세종대학교 2026학년도 수시 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 모집 요강 PDF</a:t>
              </a:r>
              <a:endParaRPr lang="ko-KR">
                <a:ea typeface="맑은 고딕" panose="020B0503020000020004" pitchFamily="34" charset="-127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- </a:t>
              </a:r>
              <a:r>
                <a:rPr lang="ko-KR" altLang="en-US" sz="1000" b="1" dirty="0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진학사</a:t>
              </a: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수시 경쟁률 HTML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  (2023 ~ 2025)</a:t>
              </a:r>
            </a:p>
            <a:p>
              <a:pPr>
                <a:lnSpc>
                  <a:spcPct val="110000"/>
                </a:lnSpc>
                <a:defRPr/>
              </a:pPr>
              <a:endParaRPr lang="ko-KR" altLang="en-US" sz="1000" b="1" dirty="0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3. 툴/리소스</a:t>
              </a:r>
            </a:p>
            <a:p>
              <a:pPr marL="171450" indent="-171450">
                <a:lnSpc>
                  <a:spcPct val="110000"/>
                </a:lnSpc>
                <a:buFont typeface="Calibri"/>
                <a:buChar char="-"/>
                <a:defRPr/>
              </a:pP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VSCode</a:t>
              </a:r>
              <a:endParaRPr lang="ko-KR" altLang="en-US" sz="1000" b="1" dirty="0" err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endParaRPr>
            </a:p>
            <a:p>
              <a:pPr marL="171450" indent="-171450">
                <a:lnSpc>
                  <a:spcPct val="110000"/>
                </a:lnSpc>
                <a:buFont typeface="Calibri"/>
                <a:buChar char="-"/>
                <a:defRPr/>
              </a:pP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OpenAI</a:t>
              </a: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API </a:t>
              </a: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Key</a:t>
              </a:r>
              <a:endParaRPr lang="ko-KR" altLang="en-US" sz="100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   (test-embedding-ada-002,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    gpt-4o)</a:t>
              </a:r>
              <a:endParaRPr lang="ko-KR" dirty="0"/>
            </a:p>
            <a:p>
              <a:pPr>
                <a:lnSpc>
                  <a:spcPct val="110000"/>
                </a:lnSpc>
                <a:defRPr/>
              </a:pPr>
              <a:endParaRPr lang="ko-KR" altLang="en-US" sz="1000" b="1" dirty="0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endParaRPr>
            </a:p>
            <a:p>
              <a:pPr>
                <a:lnSpc>
                  <a:spcPct val="110000"/>
                </a:lnSpc>
                <a:defRPr/>
              </a:pPr>
              <a:endParaRPr lang="ko-KR" altLang="en-US" sz="1000" b="1" dirty="0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038474"/>
            <a:ext cx="2126842" cy="4515482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076214"/>
              <a:ext cx="2122307" cy="1940018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171450" indent="-171450">
                <a:lnSpc>
                  <a:spcPct val="110000"/>
                </a:lnSpc>
                <a:buFont typeface="Calibri"/>
                <a:buChar char="-"/>
                <a:defRPr/>
              </a:pP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입시 정보 상담 자동화</a:t>
              </a:r>
              <a:endParaRPr lang="ko-KR" sz="1000" dirty="0">
                <a:ea typeface="맑은 고딕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   시스템으로 활용 가능</a:t>
              </a:r>
            </a:p>
            <a:p>
              <a:pPr marL="171450" indent="-171450">
                <a:lnSpc>
                  <a:spcPct val="110000"/>
                </a:lnSpc>
                <a:buFont typeface="Calibri"/>
                <a:buChar char="-"/>
                <a:defRPr/>
              </a:pP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타 대학 입시 </a:t>
              </a: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챗봇으로의</a:t>
              </a: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   확장도 용이</a:t>
              </a:r>
              <a:endParaRPr lang="ko-KR" dirty="0"/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  (문서 구조만 바꾸면 적용 가능)</a:t>
              </a:r>
            </a:p>
            <a:p>
              <a:pPr marL="171450" indent="-171450">
                <a:lnSpc>
                  <a:spcPct val="110000"/>
                </a:lnSpc>
                <a:buFont typeface="Calibri"/>
                <a:buChar char="-"/>
                <a:defRPr/>
              </a:pP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문서 기반 질의응답 시스템 기획 및 구현 역량 향성</a:t>
              </a:r>
            </a:p>
            <a:p>
              <a:pPr marL="171450" indent="-171450">
                <a:lnSpc>
                  <a:spcPct val="110000"/>
                </a:lnSpc>
                <a:buFont typeface="Calibri"/>
                <a:buChar char="-"/>
                <a:defRPr/>
              </a:pPr>
              <a:r>
                <a:rPr lang="ko-KR" altLang="en-US" sz="1000" b="1" dirty="0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챗봇을</a:t>
              </a: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통한 사용자 맞춤 정보 제공 -&gt; 수험생 UX 향상</a:t>
              </a:r>
            </a:p>
            <a:p>
              <a:pPr marL="171450" indent="-171450">
                <a:lnSpc>
                  <a:spcPct val="110000"/>
                </a:lnSpc>
                <a:buFont typeface="Calibri"/>
                <a:buChar char="-"/>
                <a:defRPr/>
              </a:pPr>
              <a:r>
                <a:rPr lang="ko-KR" altLang="en-US" sz="1000" b="1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RAG + GPT 구조 이해 및 실전 적용 경험 확보</a:t>
              </a: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B80E50D-4435-40D3-6132-B95A7BAC651C}"/>
              </a:ext>
            </a:extLst>
          </p:cNvPr>
          <p:cNvSpPr txBox="1"/>
          <p:nvPr/>
        </p:nvSpPr>
        <p:spPr>
          <a:xfrm>
            <a:off x="7358069" y="3917947"/>
            <a:ext cx="2122307" cy="167693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sz="1050" b="1" dirty="0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1. 주제 선정 및 개발 범위 설정</a:t>
            </a:r>
            <a:endParaRPr lang="ko-KR" dirty="0"/>
          </a:p>
          <a:p>
            <a:pPr>
              <a:lnSpc>
                <a:spcPct val="110000"/>
              </a:lnSpc>
              <a:defRPr/>
            </a:pPr>
            <a:r>
              <a:rPr lang="ko-KR" altLang="en-US" sz="1050" b="1" dirty="0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2. PDF + HTML </a:t>
            </a:r>
            <a:r>
              <a:rPr lang="ko-KR" altLang="en-US" sz="1050" b="1" dirty="0" err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크롤링</a:t>
            </a:r>
            <a:r>
              <a:rPr lang="ko-KR" altLang="en-US" sz="1050" b="1" dirty="0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 및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050" b="1" dirty="0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     데이터 </a:t>
            </a:r>
            <a:r>
              <a:rPr lang="ko-KR" altLang="en-US" sz="1050" b="1" dirty="0" err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전처리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050" b="1" dirty="0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3. </a:t>
            </a:r>
            <a:r>
              <a:rPr lang="ko-KR" altLang="en-US" sz="1050" b="1" err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청크</a:t>
            </a:r>
            <a:r>
              <a:rPr lang="ko-KR" altLang="en-US" sz="1050" b="1" dirty="0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 분할 -&gt; </a:t>
            </a:r>
            <a:r>
              <a:rPr lang="ko-KR" altLang="en-US" sz="1050" b="1" err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임베딩</a:t>
            </a:r>
            <a:r>
              <a:rPr lang="ko-KR" altLang="en-US" sz="105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 -&gt;       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050" b="1" dirty="0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    FAISS 저장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05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4. </a:t>
            </a:r>
            <a:r>
              <a:rPr lang="ko-KR" altLang="en-US" sz="1050" b="1" err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LangChain</a:t>
            </a:r>
            <a:r>
              <a:rPr lang="ko-KR" altLang="en-US" sz="105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 RAG 체인 구성</a:t>
            </a:r>
            <a:endParaRPr lang="ko-KR" altLang="en-US" sz="1050" b="1" dirty="0">
              <a:ln>
                <a:solidFill>
                  <a:srgbClr val="4472C4">
                    <a:shade val="15000"/>
                    <a:alpha val="0"/>
                  </a:srgbClr>
                </a:solidFill>
              </a:ln>
              <a:ea typeface="맑은 고딕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1050" b="1" dirty="0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5. </a:t>
            </a:r>
            <a:r>
              <a:rPr lang="ko-KR" altLang="en-US" sz="1050" b="1" err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Streamlit</a:t>
            </a:r>
            <a:r>
              <a:rPr lang="ko-KR" altLang="en-US" sz="1050" b="1" dirty="0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 </a:t>
            </a:r>
            <a:r>
              <a:rPr lang="ko-KR" altLang="en-US" sz="1050" b="1" err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챗봇</a:t>
            </a:r>
            <a:r>
              <a:rPr lang="ko-KR" altLang="en-US" sz="1050" b="1" dirty="0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 UI 제작 및 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050" b="1" dirty="0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   질의응답 테스트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050" b="1" dirty="0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6. 결과 정리 및 시연 영상 제작</a:t>
            </a:r>
          </a:p>
        </p:txBody>
      </p: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7541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lIns="91440" tIns="0" rIns="91440" bIns="0" anchor="t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Malgun Gothic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Malgun Gothic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142738"/>
              </p:ext>
            </p:extLst>
          </p:nvPr>
        </p:nvGraphicFramePr>
        <p:xfrm>
          <a:off x="514120" y="2616506"/>
          <a:ext cx="11218265" cy="4068106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390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22607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곽 상 윤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총괄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4165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김 민 수</a:t>
                      </a:r>
                    </a:p>
                  </a:txBody>
                  <a:tcPr marT="45740" marB="45740" anchor="ctr">
                    <a:lnL w="0">
                      <a:noFill/>
                    </a:lnL>
                    <a:lnR w="3174">
                      <a:solidFill>
                        <a:schemeClr val="bg1">
                          <a:lumMod val="75000"/>
                        </a:schemeClr>
                      </a:solidFill>
                    </a:lnR>
                    <a:lnT w="6350">
                      <a:solidFill>
                        <a:srgbClr val="3378C8"/>
                      </a:solidFill>
                    </a:lnT>
                    <a:lnB w="6350">
                      <a:solidFill>
                        <a:schemeClr val="bg1">
                          <a:lumMod val="6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멘토</a:t>
                      </a:r>
                    </a:p>
                  </a:txBody>
                  <a:tcPr marT="45740" marB="45740" anchor="ctr">
                    <a:lnL w="3174">
                      <a:solidFill>
                        <a:schemeClr val="bg1">
                          <a:lumMod val="75000"/>
                        </a:schemeClr>
                      </a:solidFill>
                    </a:lnL>
                    <a:lnR w="3174">
                      <a:solidFill>
                        <a:schemeClr val="bg1">
                          <a:lumMod val="75000"/>
                        </a:schemeClr>
                      </a:solidFill>
                    </a:lnR>
                    <a:lnT w="6350">
                      <a:solidFill>
                        <a:srgbClr val="3378C8"/>
                      </a:solidFill>
                    </a:lnT>
                    <a:lnB w="6350">
                      <a:solidFill>
                        <a:schemeClr val="bg1">
                          <a:lumMod val="6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/>
                        <a:cs typeface="+mn-cs"/>
                      </a:endParaRPr>
                    </a:p>
                  </a:txBody>
                  <a:tcPr marT="45740" marB="45740" anchor="ctr">
                    <a:lnL w="3174">
                      <a:solidFill>
                        <a:schemeClr val="bg1">
                          <a:lumMod val="75000"/>
                        </a:schemeClr>
                      </a:solidFill>
                    </a:lnL>
                    <a:lnR w="0">
                      <a:noFill/>
                    </a:lnR>
                    <a:lnT w="6350">
                      <a:solidFill>
                        <a:srgbClr val="3378C8"/>
                      </a:solidFill>
                    </a:lnT>
                    <a:lnB w="6350">
                      <a:solidFill>
                        <a:schemeClr val="bg1">
                          <a:lumMod val="6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32020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165700">
            <a:off x="9089316" y="335756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544891" y="514231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  <p:pic>
        <p:nvPicPr>
          <p:cNvPr id="6" name="그래픽 5" descr="배지 체크 표시 윤곽선">
            <a:extLst>
              <a:ext uri="{FF2B5EF4-FFF2-40B4-BE49-F238E27FC236}">
                <a16:creationId xmlns:a16="http://schemas.microsoft.com/office/drawing/2014/main" id="{41467AC3-B2F2-12B8-D1AB-E40FE8BE7A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55206" y="3012377"/>
            <a:ext cx="489858" cy="489858"/>
          </a:xfrm>
          <a:prstGeom prst="rect">
            <a:avLst/>
          </a:prstGeom>
        </p:spPr>
      </p:pic>
      <p:pic>
        <p:nvPicPr>
          <p:cNvPr id="8" name="그래픽 7" descr="배지 체크 표시 윤곽선">
            <a:extLst>
              <a:ext uri="{FF2B5EF4-FFF2-40B4-BE49-F238E27FC236}">
                <a16:creationId xmlns:a16="http://schemas.microsoft.com/office/drawing/2014/main" id="{7A102F80-2D9B-EA69-47E6-19519059F50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55206" y="3596533"/>
            <a:ext cx="489858" cy="489858"/>
          </a:xfrm>
          <a:prstGeom prst="rect">
            <a:avLst/>
          </a:prstGeom>
        </p:spPr>
      </p:pic>
      <p:pic>
        <p:nvPicPr>
          <p:cNvPr id="17" name="그래픽 16" descr="배지 체크 표시 윤곽선">
            <a:extLst>
              <a:ext uri="{FF2B5EF4-FFF2-40B4-BE49-F238E27FC236}">
                <a16:creationId xmlns:a16="http://schemas.microsoft.com/office/drawing/2014/main" id="{D33195D2-BD18-68D3-A948-8D1B4E8AD5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55205" y="4195640"/>
            <a:ext cx="489858" cy="489858"/>
          </a:xfrm>
          <a:prstGeom prst="rect">
            <a:avLst/>
          </a:prstGeom>
        </p:spPr>
      </p:pic>
      <p:pic>
        <p:nvPicPr>
          <p:cNvPr id="18" name="그래픽 17" descr="배지 체크 표시 윤곽선">
            <a:extLst>
              <a:ext uri="{FF2B5EF4-FFF2-40B4-BE49-F238E27FC236}">
                <a16:creationId xmlns:a16="http://schemas.microsoft.com/office/drawing/2014/main" id="{57D1771B-6234-56F5-4F50-338D52478C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55334" y="4766629"/>
            <a:ext cx="489858" cy="4898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91F67C6-7FDF-0102-4DA9-7A172FCD36FE}"/>
              </a:ext>
            </a:extLst>
          </p:cNvPr>
          <p:cNvSpPr txBox="1"/>
          <p:nvPr/>
        </p:nvSpPr>
        <p:spPr>
          <a:xfrm>
            <a:off x="4940686" y="3133689"/>
            <a:ext cx="320135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주제 기획 및 시스템 설계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CB0897-924D-C020-2AE4-55C3EC6A7AF8}"/>
              </a:ext>
            </a:extLst>
          </p:cNvPr>
          <p:cNvSpPr txBox="1"/>
          <p:nvPr/>
        </p:nvSpPr>
        <p:spPr>
          <a:xfrm>
            <a:off x="4922325" y="3718060"/>
            <a:ext cx="29033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학습 데이터 수집 및 구조화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79C996-08E9-915A-C1D6-35D4B9C0F9C7}"/>
              </a:ext>
            </a:extLst>
          </p:cNvPr>
          <p:cNvSpPr txBox="1"/>
          <p:nvPr/>
        </p:nvSpPr>
        <p:spPr>
          <a:xfrm>
            <a:off x="4940685" y="4316953"/>
            <a:ext cx="2986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PDF 및 HTML 데이터 </a:t>
            </a:r>
            <a:r>
              <a:rPr lang="ko-KR" altLang="en-US" sz="1400" err="1">
                <a:ea typeface="맑은 고딕"/>
              </a:rPr>
              <a:t>전처리</a:t>
            </a:r>
            <a:endParaRPr lang="ko-KR" altLang="en-US" sz="1400">
              <a:ea typeface="맑은 고딕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3317DB-96C6-5965-A2B4-E4920D01896F}"/>
              </a:ext>
            </a:extLst>
          </p:cNvPr>
          <p:cNvSpPr txBox="1"/>
          <p:nvPr/>
        </p:nvSpPr>
        <p:spPr>
          <a:xfrm>
            <a:off x="4940814" y="4883459"/>
            <a:ext cx="40440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 dirty="0">
                <a:latin typeface="Malgun Gothic"/>
                <a:ea typeface="Malgun Gothic"/>
              </a:rPr>
              <a:t>사용자 인터페이스 개발 및 시각화 </a:t>
            </a:r>
            <a:r>
              <a:rPr lang="ko-KR" altLang="en-US" sz="1400" dirty="0">
                <a:latin typeface="Malgun Gothic"/>
                <a:ea typeface="Malgun Gothic"/>
              </a:rPr>
              <a:t>개선</a:t>
            </a:r>
            <a:endParaRPr lang="ko-KR" sz="1400" dirty="0">
              <a:latin typeface="Malgun Gothic"/>
              <a:ea typeface="Malgun Gothic"/>
            </a:endParaRPr>
          </a:p>
        </p:txBody>
      </p:sp>
      <p:pic>
        <p:nvPicPr>
          <p:cNvPr id="32" name="그래픽 31" descr="배지 체크 표시 윤곽선">
            <a:extLst>
              <a:ext uri="{FF2B5EF4-FFF2-40B4-BE49-F238E27FC236}">
                <a16:creationId xmlns:a16="http://schemas.microsoft.com/office/drawing/2014/main" id="{DAAB61E5-16C9-F925-E751-C0C0A4AB93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37300" y="3030521"/>
            <a:ext cx="489858" cy="48985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D802779-CAB3-2884-BA5B-E4E46F64B31C}"/>
              </a:ext>
            </a:extLst>
          </p:cNvPr>
          <p:cNvSpPr txBox="1"/>
          <p:nvPr/>
        </p:nvSpPr>
        <p:spPr>
          <a:xfrm>
            <a:off x="8422780" y="3133689"/>
            <a:ext cx="3371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 dirty="0">
                <a:latin typeface="Malgun Gothic"/>
                <a:ea typeface="Malgun Gothic"/>
              </a:rPr>
              <a:t>AI 벡터스토어 및 </a:t>
            </a:r>
            <a:r>
              <a:rPr lang="ko-KR" sz="1400" dirty="0" err="1">
                <a:latin typeface="Malgun Gothic"/>
                <a:ea typeface="Malgun Gothic"/>
              </a:rPr>
              <a:t>챗봇</a:t>
            </a:r>
            <a:r>
              <a:rPr lang="ko-KR" sz="1400" dirty="0">
                <a:latin typeface="Malgun Gothic"/>
                <a:ea typeface="Malgun Gothic"/>
              </a:rPr>
              <a:t> 모델 구축</a:t>
            </a:r>
            <a:endParaRPr lang="ko-KR" sz="1400" dirty="0"/>
          </a:p>
        </p:txBody>
      </p:sp>
      <p:pic>
        <p:nvPicPr>
          <p:cNvPr id="34" name="그래픽 33" descr="배지 체크 표시 윤곽선">
            <a:extLst>
              <a:ext uri="{FF2B5EF4-FFF2-40B4-BE49-F238E27FC236}">
                <a16:creationId xmlns:a16="http://schemas.microsoft.com/office/drawing/2014/main" id="{314E1B98-60E5-36CE-398C-8B99A2F98E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37300" y="3609554"/>
            <a:ext cx="489858" cy="48985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7E9F63C-9354-11B5-4A3F-AEA01744DDBA}"/>
              </a:ext>
            </a:extLst>
          </p:cNvPr>
          <p:cNvSpPr txBox="1"/>
          <p:nvPr/>
        </p:nvSpPr>
        <p:spPr>
          <a:xfrm>
            <a:off x="8422780" y="3721686"/>
            <a:ext cx="320135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주제 기획 및 시스템 설계</a:t>
            </a:r>
          </a:p>
        </p:txBody>
      </p:sp>
      <p:pic>
        <p:nvPicPr>
          <p:cNvPr id="7" name="그래픽 6" descr="배지 체크 표시 윤곽선">
            <a:extLst>
              <a:ext uri="{FF2B5EF4-FFF2-40B4-BE49-F238E27FC236}">
                <a16:creationId xmlns:a16="http://schemas.microsoft.com/office/drawing/2014/main" id="{14B18F09-8E8E-049C-DFB6-79E8469760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19469" y="5251425"/>
            <a:ext cx="388869" cy="4255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13959DC-3F82-E5F5-EF0E-E23ACFB40161}"/>
              </a:ext>
            </a:extLst>
          </p:cNvPr>
          <p:cNvSpPr txBox="1"/>
          <p:nvPr/>
        </p:nvSpPr>
        <p:spPr>
          <a:xfrm>
            <a:off x="4940813" y="5342494"/>
            <a:ext cx="508145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latin typeface="Malgun Gothic"/>
                <a:ea typeface="Malgun Gothic"/>
              </a:rPr>
              <a:t>프로젝트 주체 구체화 및 기술 </a:t>
            </a:r>
            <a:r>
              <a:rPr lang="ko-KR" altLang="en-US" sz="1400" dirty="0" err="1">
                <a:latin typeface="Malgun Gothic"/>
                <a:ea typeface="Malgun Gothic"/>
              </a:rPr>
              <a:t>스텍</a:t>
            </a:r>
            <a:r>
              <a:rPr lang="ko-KR" altLang="en-US" sz="1400" dirty="0">
                <a:latin typeface="Malgun Gothic"/>
                <a:ea typeface="Malgun Gothic"/>
              </a:rPr>
              <a:t> 선정에 대한 피드백 제공</a:t>
            </a:r>
          </a:p>
        </p:txBody>
      </p:sp>
      <p:pic>
        <p:nvPicPr>
          <p:cNvPr id="25" name="그래픽 24" descr="배지 체크 표시 윤곽선">
            <a:extLst>
              <a:ext uri="{FF2B5EF4-FFF2-40B4-BE49-F238E27FC236}">
                <a16:creationId xmlns:a16="http://schemas.microsoft.com/office/drawing/2014/main" id="{A7A5B7AF-94D5-064D-66F7-6A7C381140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19468" y="5591111"/>
            <a:ext cx="388869" cy="4255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A8D4F94-85F4-6703-D26F-99DD50DC2853}"/>
              </a:ext>
            </a:extLst>
          </p:cNvPr>
          <p:cNvSpPr txBox="1"/>
          <p:nvPr/>
        </p:nvSpPr>
        <p:spPr>
          <a:xfrm>
            <a:off x="4940812" y="5682180"/>
            <a:ext cx="465914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latin typeface="Malgun Gothic"/>
                <a:ea typeface="Malgun Gothic"/>
              </a:rPr>
              <a:t>데이터 처리 방식 및 벡터스토어 구현 방향에 대한 조언</a:t>
            </a:r>
          </a:p>
        </p:txBody>
      </p:sp>
      <p:pic>
        <p:nvPicPr>
          <p:cNvPr id="28" name="그래픽 27" descr="배지 체크 표시 윤곽선">
            <a:extLst>
              <a:ext uri="{FF2B5EF4-FFF2-40B4-BE49-F238E27FC236}">
                <a16:creationId xmlns:a16="http://schemas.microsoft.com/office/drawing/2014/main" id="{5DCBC2F1-A0AD-6A42-A512-BB70D36EBB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19469" y="5930797"/>
            <a:ext cx="388869" cy="42559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0333ED2-ED75-7ED8-44CF-F8A3672CB538}"/>
              </a:ext>
            </a:extLst>
          </p:cNvPr>
          <p:cNvSpPr txBox="1"/>
          <p:nvPr/>
        </p:nvSpPr>
        <p:spPr>
          <a:xfrm>
            <a:off x="4940813" y="6012686"/>
            <a:ext cx="58709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latin typeface="Malgun Gothic"/>
                <a:ea typeface="Malgun Gothic"/>
              </a:rPr>
              <a:t>챗봇 시스템 개발 과정에서 발생한 이슈에 대한 조언 및 해결 방안 제시</a:t>
            </a:r>
          </a:p>
        </p:txBody>
      </p:sp>
      <p:pic>
        <p:nvPicPr>
          <p:cNvPr id="38" name="그래픽 37" descr="배지 체크 표시 윤곽선">
            <a:extLst>
              <a:ext uri="{FF2B5EF4-FFF2-40B4-BE49-F238E27FC236}">
                <a16:creationId xmlns:a16="http://schemas.microsoft.com/office/drawing/2014/main" id="{C1A0FE1F-F3E8-B41A-93B6-0F58F86F916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19469" y="6279667"/>
            <a:ext cx="388869" cy="42559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8E56A50-2E28-52D9-2097-FF7B978B797C}"/>
              </a:ext>
            </a:extLst>
          </p:cNvPr>
          <p:cNvSpPr txBox="1"/>
          <p:nvPr/>
        </p:nvSpPr>
        <p:spPr>
          <a:xfrm>
            <a:off x="4940813" y="6352375"/>
            <a:ext cx="48427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latin typeface="Malgun Gothic"/>
                <a:ea typeface="Malgun Gothic"/>
              </a:rPr>
              <a:t>전체 개발 흐름 점검 및 발표 자료 구성 방향 안내</a:t>
            </a:r>
          </a:p>
        </p:txBody>
      </p:sp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70433"/>
              </p:ext>
            </p:extLst>
          </p:nvPr>
        </p:nvGraphicFramePr>
        <p:xfrm>
          <a:off x="480985" y="1446597"/>
          <a:ext cx="11218255" cy="526705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329608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227087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4691196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1970364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406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6399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기획 및 주체 구체화</a:t>
                      </a:r>
                      <a:endParaRPr lang="ko-KR" dirty="0"/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25/07/29(화) ~ 25/07/30(수)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ko-KR" alt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‘세종대학교 입시 상담 </a:t>
                      </a:r>
                      <a:r>
                        <a:rPr lang="ko-KR" altLang="en-US" sz="1100" b="0" i="0" u="none" strike="noStrike" kern="1200" cap="none" spc="0" normalizeH="0" baseline="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챗봇’으로</a:t>
                      </a:r>
                      <a:r>
                        <a:rPr lang="ko-KR" alt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주제 명확화</a:t>
                      </a:r>
                      <a:endParaRPr lang="ko-KR" sz="11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ko-KR" alt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기술 스택 및 구현 범위 선정 </a:t>
                      </a:r>
                      <a:r>
                        <a:rPr lang="en-US" altLang="ko-KR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(RAG,</a:t>
                      </a:r>
                      <a:r>
                        <a:rPr lang="ko-KR" alt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100" b="0" i="0" u="none" strike="noStrike" kern="1200" cap="none" spc="0" normalizeH="0" baseline="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LangChain</a:t>
                      </a:r>
                      <a:r>
                        <a:rPr lang="en-US" altLang="ko-KR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100" b="0" i="0" u="none" strike="noStrike" kern="1200" cap="none" spc="0" normalizeH="0" baseline="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Streamlit</a:t>
                      </a:r>
                      <a:r>
                        <a:rPr lang="ko-KR" alt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등</a:t>
                      </a:r>
                      <a:r>
                        <a:rPr lang="en-US" altLang="ko-KR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1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아이디어 선정,</a:t>
                      </a:r>
                      <a:endParaRPr lang="ko-KR" dirty="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주제 확정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6522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데이터 수집 및 </a:t>
                      </a:r>
                      <a:r>
                        <a:rPr lang="ko-KR" altLang="en-US" sz="1200" b="1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전처리</a:t>
                      </a:r>
                      <a:endParaRPr lang="ko-KR" altLang="en-US" sz="1200" b="1" kern="120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25/07/31(목) ~ 25/08/02(토)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ko-KR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2026학년도 수시모집요강 PDF 분석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ko-KR" sz="1100" b="0" i="0" u="none" strike="noStrike" kern="1200" cap="none" spc="0" normalizeH="0" baseline="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</a:rPr>
                        <a:t>진학사</a:t>
                      </a:r>
                      <a:r>
                        <a:rPr lang="ko-KR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</a:rPr>
                        <a:t> 경쟁률 페이지 웹 </a:t>
                      </a:r>
                      <a:r>
                        <a:rPr lang="ko-KR" sz="1100" b="0" i="0" u="none" strike="noStrike" kern="1200" cap="none" spc="0" normalizeH="0" baseline="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</a:rPr>
                        <a:t>크롤링</a:t>
                      </a:r>
                      <a:r>
                        <a:rPr lang="ko-KR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</a:rPr>
                        <a:t> 수행</a:t>
                      </a:r>
                      <a:endParaRPr lang="ko-KR" sz="11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ko-KR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</a:rPr>
                        <a:t>텍스트 추출 및 구조화 → </a:t>
                      </a:r>
                      <a:r>
                        <a:rPr lang="ko-KR" sz="1100" b="0" i="0" u="none" strike="noStrike" kern="1200" cap="none" spc="0" normalizeH="0" baseline="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</a:rPr>
                        <a:t>청크</a:t>
                      </a:r>
                      <a:r>
                        <a:rPr lang="ko-KR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</a:rPr>
                        <a:t> 분할 준비</a:t>
                      </a:r>
                      <a:endParaRPr lang="ko-KR" dirty="0"/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데이터 수집 완료,</a:t>
                      </a:r>
                    </a:p>
                    <a:p>
                      <a:pPr marL="0" marR="0" lv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협약기업 제공 자료 활용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11813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벡터스토어 구축 및 모델 연동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25/08/03(일) ~ 25/08/04(월)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ko-KR" sz="1100" b="0" i="0" u="none" strike="noStrike" kern="1200" cap="none" spc="0" normalizeH="0" baseline="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PyPDFLoader</a:t>
                      </a:r>
                      <a:r>
                        <a:rPr lang="ko-KR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lang="ko-KR" sz="1100" b="0" i="0" u="none" strike="noStrike" kern="1200" cap="none" spc="0" normalizeH="0" baseline="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BeautifulSoup</a:t>
                      </a:r>
                      <a:r>
                        <a:rPr lang="ko-KR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lang="ko-KR" sz="1100" b="0" i="0" u="none" strike="noStrike" kern="1200" cap="none" spc="0" normalizeH="0" baseline="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Selenium</a:t>
                      </a:r>
                      <a:r>
                        <a:rPr lang="ko-KR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활용한 데이터 정제</a:t>
                      </a:r>
                    </a:p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altLang="ko-KR" sz="1100" b="0" i="0" u="none" strike="noStrike" kern="1200" cap="none" spc="0" normalizeH="0" baseline="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RecursiveCharacterTextSplitter</a:t>
                      </a:r>
                      <a:r>
                        <a:rPr lang="ko-KR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로 </a:t>
                      </a:r>
                      <a:r>
                        <a:rPr lang="ko-KR" sz="1100" b="0" i="0" u="none" strike="noStrike" kern="1200" cap="none" spc="0" normalizeH="0" baseline="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청크</a:t>
                      </a:r>
                      <a:r>
                        <a:rPr lang="ko-KR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약 </a:t>
                      </a:r>
                      <a:r>
                        <a:rPr lang="en-US" altLang="ko-KR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700</a:t>
                      </a:r>
                      <a:r>
                        <a:rPr lang="ko-KR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개 생성</a:t>
                      </a:r>
                    </a:p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ko-KR" sz="1100" b="0" i="0" u="none" strike="noStrike" kern="1200" cap="none" spc="0" normalizeH="0" baseline="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OpenAI</a:t>
                      </a:r>
                      <a:r>
                        <a:rPr lang="ko-KR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ko-KR" sz="1100" b="0" i="0" u="none" strike="noStrike" kern="1200" cap="none" spc="0" normalizeH="0" baseline="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Embedding</a:t>
                      </a:r>
                      <a:r>
                        <a:rPr lang="ko-KR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+ </a:t>
                      </a:r>
                      <a:r>
                        <a:rPr lang="ko-KR" sz="1100" b="0" i="0" u="none" strike="noStrike" kern="1200" cap="none" spc="0" normalizeH="0" baseline="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FAISS를</a:t>
                      </a:r>
                      <a:r>
                        <a:rPr lang="ko-KR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통한 벡터 인덱스 구축</a:t>
                      </a:r>
                    </a:p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altLang="ko-KR" sz="1100" b="0" i="0" u="none" strike="noStrike" kern="1200" cap="none" spc="0" normalizeH="0" baseline="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LangChain</a:t>
                      </a:r>
                      <a:r>
                        <a:rPr lang="ko-KR" alt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을 이용한 </a:t>
                      </a:r>
                      <a:r>
                        <a:rPr lang="en-US" altLang="ko-KR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RAG</a:t>
                      </a:r>
                      <a:r>
                        <a:rPr lang="ko-KR" alt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체인 구성</a:t>
                      </a:r>
                      <a:endParaRPr lang="ko-KR" sz="11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altLang="ko-KR" sz="1200" b="1" i="0" u="none" strike="noStrike" kern="1200" cap="none" spc="0" normalizeH="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세방고딕 Regular"/>
                          <a:cs typeface="+mn-cs"/>
                        </a:rPr>
                        <a:t>벡터</a:t>
                      </a:r>
                      <a:r>
                        <a:rPr lang="en-US" altLang="ko-KR" sz="1200" b="1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세방고딕 Regular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cap="none" spc="0" normalizeH="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세방고딕 Regular"/>
                          <a:cs typeface="+mn-cs"/>
                        </a:rPr>
                        <a:t>인덱스</a:t>
                      </a:r>
                      <a:r>
                        <a:rPr lang="en-US" altLang="ko-KR" sz="1200" b="1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세방고딕 Regular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cap="none" spc="0" normalizeH="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세방고딕 Regular"/>
                          <a:cs typeface="+mn-cs"/>
                        </a:rPr>
                        <a:t>구축</a:t>
                      </a:r>
                      <a:r>
                        <a:rPr lang="en-US" altLang="ko-KR" sz="1200" b="1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세방고딕 Regular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cap="none" spc="0" normalizeH="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세방고딕 Regular"/>
                          <a:cs typeface="+mn-cs"/>
                        </a:rPr>
                        <a:t>완료</a:t>
                      </a:r>
                      <a:r>
                        <a:rPr lang="en-US" altLang="ko-KR" sz="1200" b="1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세방고딕 Regular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altLang="ko-KR" sz="1200" b="1" i="0" u="none" strike="noStrike" kern="1200" cap="none" spc="0" normalizeH="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세방고딕 Regular"/>
                          <a:cs typeface="+mn-cs"/>
                        </a:rPr>
                        <a:t>문서</a:t>
                      </a:r>
                      <a:r>
                        <a:rPr lang="en-US" altLang="ko-KR" sz="1200" b="1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세방고딕 Regular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cap="none" spc="0" normalizeH="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세방고딕 Regular"/>
                          <a:cs typeface="+mn-cs"/>
                        </a:rPr>
                        <a:t>기반</a:t>
                      </a:r>
                      <a:r>
                        <a:rPr lang="en-US" altLang="ko-KR" sz="1200" b="1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세방고딕 Regular"/>
                          <a:cs typeface="+mn-cs"/>
                        </a:rPr>
                        <a:t> QA </a:t>
                      </a:r>
                      <a:r>
                        <a:rPr lang="en-US" altLang="ko-KR" sz="1200" b="1" i="0" u="none" strike="noStrike" kern="1200" cap="none" spc="0" normalizeH="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세방고딕 Regular"/>
                          <a:cs typeface="+mn-cs"/>
                        </a:rPr>
                        <a:t>구성</a:t>
                      </a:r>
                      <a:endParaRPr lang="en-US" altLang="ko-KR" sz="1200" b="1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Malgun Gothic"/>
                        <a:ea typeface="세방고딕 Regular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910658"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b="1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챗봇</a:t>
                      </a: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 UI 개발 및 테스트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25/08/04(월) ~ 25/08/07(목)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5000000000000000000" pitchFamily="2" charset="2"/>
                        <a:buChar char="•"/>
                      </a:pPr>
                      <a:r>
                        <a:rPr lang="en-US" sz="1100" b="0" i="0" u="none" strike="noStrike" kern="1200" cap="none" spc="0" normalizeH="0" baseline="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Streamlit</a:t>
                      </a:r>
                      <a:r>
                        <a:rPr 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1100" b="0" i="0" u="none" strike="noStrike" kern="1200" cap="none" spc="0" normalizeH="0" baseline="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기반</a:t>
                      </a:r>
                      <a:r>
                        <a:rPr 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1100" b="0" i="0" u="none" strike="noStrike" kern="1200" cap="none" spc="0" normalizeH="0" baseline="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사용자</a:t>
                      </a:r>
                      <a:r>
                        <a:rPr 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1100" b="0" i="0" u="none" strike="noStrike" kern="1200" cap="none" spc="0" normalizeH="0" baseline="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인터페이스</a:t>
                      </a:r>
                      <a:r>
                        <a:rPr 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1100" b="0" i="0" u="none" strike="noStrike" kern="1200" cap="none" spc="0" normalizeH="0" baseline="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구현</a:t>
                      </a:r>
                    </a:p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5000000000000000000" pitchFamily="2" charset="2"/>
                        <a:buChar char="•"/>
                      </a:pPr>
                      <a:r>
                        <a:rPr lang="ko-KR" alt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</a:rPr>
                        <a:t>검색</a:t>
                      </a:r>
                      <a:r>
                        <a:rPr 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</a:rPr>
                        <a:t>-</a:t>
                      </a:r>
                      <a:r>
                        <a:rPr lang="ko-KR" alt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</a:rPr>
                        <a:t>응답</a:t>
                      </a:r>
                      <a:r>
                        <a:rPr 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</a:rPr>
                        <a:t>테스트</a:t>
                      </a:r>
                      <a:r>
                        <a:rPr 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kern="1200" cap="none" spc="0" normalizeH="0" baseline="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</a:rPr>
                        <a:t>전형명</a:t>
                      </a:r>
                      <a:r>
                        <a:rPr 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kern="1200" cap="none" spc="0" normalizeH="0" baseline="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</a:rPr>
                        <a:t>학과명</a:t>
                      </a:r>
                      <a:r>
                        <a:rPr 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</a:rPr>
                        <a:t>기반</a:t>
                      </a:r>
                      <a:r>
                        <a:rPr 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</a:rPr>
                        <a:t> QA </a:t>
                      </a:r>
                      <a:r>
                        <a:rPr lang="ko-KR" alt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</a:rPr>
                        <a:t>점검</a:t>
                      </a:r>
                    </a:p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5000000000000000000" pitchFamily="2" charset="2"/>
                        <a:buChar char="•"/>
                      </a:pPr>
                      <a:r>
                        <a:rPr lang="ko-KR" alt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배경</a:t>
                      </a:r>
                      <a:r>
                        <a:rPr lang="en-US" altLang="ko-KR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ko-KR" alt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이미지</a:t>
                      </a:r>
                      <a:r>
                        <a:rPr 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,</a:t>
                      </a:r>
                      <a:r>
                        <a:rPr lang="en-US" altLang="ko-KR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ko-KR" alt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사이드바</a:t>
                      </a:r>
                      <a:r>
                        <a:rPr lang="en-US" altLang="ko-KR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ko-KR" alt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안내</a:t>
                      </a:r>
                      <a:r>
                        <a:rPr lang="en-US" altLang="ko-KR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ko-KR" alt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구성</a:t>
                      </a:r>
                      <a:r>
                        <a:rPr lang="en-US" altLang="ko-KR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ko-KR" alt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등</a:t>
                      </a:r>
                      <a:r>
                        <a:rPr 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UX</a:t>
                      </a:r>
                      <a:r>
                        <a:rPr lang="en-US" altLang="ko-KR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ko-KR" alt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개선</a:t>
                      </a:r>
                      <a:endParaRPr lang="en-US" sz="11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중간 점검 실시,</a:t>
                      </a:r>
                      <a:endParaRPr lang="ko-KR" dirty="0"/>
                    </a:p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실사용 QA 테스트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910658"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결과 정리 및 보고서 / </a:t>
                      </a:r>
                      <a:endParaRPr lang="ko-KR" dirty="0"/>
                    </a:p>
                    <a:p>
                      <a:pPr marL="0" marR="0" lv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시안 영상 준비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25/08/07(목) ~ 25/08/08(금)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5000000000000000000" pitchFamily="2" charset="2"/>
                        <a:buChar char="•"/>
                      </a:pPr>
                      <a:r>
                        <a:rPr lang="ko-KR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PPT 보고서 작성 및 템플릿 맞춤 구성</a:t>
                      </a:r>
                    </a:p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5000000000000000000" pitchFamily="2" charset="2"/>
                        <a:buChar char="•"/>
                      </a:pPr>
                      <a:r>
                        <a:rPr lang="ko-KR" altLang="en-US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자체 평가 작성</a:t>
                      </a:r>
                    </a:p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5000000000000000000" pitchFamily="2" charset="2"/>
                        <a:buChar char="•"/>
                      </a:pPr>
                      <a:r>
                        <a:rPr lang="ko-KR" sz="11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시연 영상 촬영 및 제출 준비</a:t>
                      </a:r>
                      <a:endParaRPr lang="ko-KR" altLang="en-US" sz="11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최종 보고서 제출,</a:t>
                      </a:r>
                    </a:p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고도화 완료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660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25/07/29(화) ~ 25/08/08(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) 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kumimoji="0" lang="ko-KR"/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1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+mn-cs"/>
                        </a:rPr>
                        <a:t>10일 단기 집중 프로젝트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2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8433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*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 직종의 경우 정확도 등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8FF9A56-7FA6-CC9A-F116-4EEE4E55D731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5314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학습 데이터 소개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(Train/dev set)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6" name="그래픽 5" descr="폴더 검색 단색으로 채워진">
            <a:extLst>
              <a:ext uri="{FF2B5EF4-FFF2-40B4-BE49-F238E27FC236}">
                <a16:creationId xmlns:a16="http://schemas.microsoft.com/office/drawing/2014/main" id="{E8F318CE-9624-8C89-0685-61BA6A85A2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3657" y="1970315"/>
            <a:ext cx="457202" cy="500743"/>
          </a:xfrm>
          <a:prstGeom prst="rect">
            <a:avLst/>
          </a:prstGeom>
        </p:spPr>
      </p:pic>
      <p:pic>
        <p:nvPicPr>
          <p:cNvPr id="7" name="그래픽 6" descr="폴더 검색 단색으로 채워진">
            <a:extLst>
              <a:ext uri="{FF2B5EF4-FFF2-40B4-BE49-F238E27FC236}">
                <a16:creationId xmlns:a16="http://schemas.microsoft.com/office/drawing/2014/main" id="{2600C6F6-B7B4-AD61-69CB-9ECEB2FA70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3657" y="4572000"/>
            <a:ext cx="457202" cy="500743"/>
          </a:xfrm>
          <a:prstGeom prst="rect">
            <a:avLst/>
          </a:prstGeom>
        </p:spPr>
      </p:pic>
      <p:pic>
        <p:nvPicPr>
          <p:cNvPr id="8" name="그래픽 7" descr="폴더 검색 단색으로 채워진">
            <a:extLst>
              <a:ext uri="{FF2B5EF4-FFF2-40B4-BE49-F238E27FC236}">
                <a16:creationId xmlns:a16="http://schemas.microsoft.com/office/drawing/2014/main" id="{761758DB-DDD2-CDE5-B2C2-08D8B0995C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3656" y="3537857"/>
            <a:ext cx="457202" cy="5007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59D4FE-5721-B34C-0F82-402537FE84B7}"/>
              </a:ext>
            </a:extLst>
          </p:cNvPr>
          <p:cNvSpPr txBox="1"/>
          <p:nvPr/>
        </p:nvSpPr>
        <p:spPr>
          <a:xfrm>
            <a:off x="1076817" y="2040430"/>
            <a:ext cx="36823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문서 유형</a:t>
            </a:r>
          </a:p>
        </p:txBody>
      </p:sp>
      <p:pic>
        <p:nvPicPr>
          <p:cNvPr id="18" name="그래픽 17" descr="오른쪽 화살표 윤곽선">
            <a:extLst>
              <a:ext uri="{FF2B5EF4-FFF2-40B4-BE49-F238E27FC236}">
                <a16:creationId xmlns:a16="http://schemas.microsoft.com/office/drawing/2014/main" id="{AD60C3D2-AF25-A69B-34C4-9CD975420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228" y="2471057"/>
            <a:ext cx="457200" cy="489858"/>
          </a:xfrm>
          <a:prstGeom prst="rect">
            <a:avLst/>
          </a:prstGeom>
        </p:spPr>
      </p:pic>
      <p:pic>
        <p:nvPicPr>
          <p:cNvPr id="19" name="그래픽 18" descr="오른쪽 화살표 윤곽선">
            <a:extLst>
              <a:ext uri="{FF2B5EF4-FFF2-40B4-BE49-F238E27FC236}">
                <a16:creationId xmlns:a16="http://schemas.microsoft.com/office/drawing/2014/main" id="{EB534910-BA81-C0EE-253B-B991B70BE6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228" y="2960914"/>
            <a:ext cx="457200" cy="4898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F1004FC-A138-979A-78B1-B7B4BC9CC1D3}"/>
              </a:ext>
            </a:extLst>
          </p:cNvPr>
          <p:cNvSpPr txBox="1"/>
          <p:nvPr/>
        </p:nvSpPr>
        <p:spPr>
          <a:xfrm>
            <a:off x="1241263" y="2553136"/>
            <a:ext cx="4159648" cy="33855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ea typeface="맑은 고딕"/>
              </a:rPr>
              <a:t>2026학년도 세종대학교 수시모집요강 PDF</a:t>
            </a:r>
            <a:endParaRPr lang="ko-KR" altLang="en-US" sz="1600"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7F0FC5-86AF-C424-DE3E-A960B57E2798}"/>
              </a:ext>
            </a:extLst>
          </p:cNvPr>
          <p:cNvSpPr txBox="1"/>
          <p:nvPr/>
        </p:nvSpPr>
        <p:spPr>
          <a:xfrm>
            <a:off x="1241263" y="3053878"/>
            <a:ext cx="5041390" cy="33855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err="1">
                <a:ea typeface="맑은 고딕"/>
              </a:rPr>
              <a:t>진학사</a:t>
            </a:r>
            <a:r>
              <a:rPr lang="ko-KR" altLang="en-US" sz="1600" dirty="0">
                <a:ea typeface="맑은 고딕"/>
              </a:rPr>
              <a:t> 수시모집 경쟁률 HTML(2023 ~ 2025년 기준)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387691-95C3-D787-EB2F-58C2F7CBECF1}"/>
              </a:ext>
            </a:extLst>
          </p:cNvPr>
          <p:cNvSpPr txBox="1"/>
          <p:nvPr/>
        </p:nvSpPr>
        <p:spPr>
          <a:xfrm>
            <a:off x="1087702" y="3597087"/>
            <a:ext cx="36823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총 분할 </a:t>
            </a:r>
            <a:r>
              <a:rPr lang="ko-KR" altLang="en-US" dirty="0" err="1">
                <a:ea typeface="맑은 고딕"/>
              </a:rPr>
              <a:t>청크</a:t>
            </a:r>
            <a:r>
              <a:rPr lang="ko-KR" altLang="en-US" dirty="0">
                <a:ea typeface="맑은 고딕"/>
              </a:rPr>
              <a:t> 수</a:t>
            </a:r>
          </a:p>
        </p:txBody>
      </p:sp>
      <p:pic>
        <p:nvPicPr>
          <p:cNvPr id="25" name="그래픽 24" descr="오른쪽 화살표 윤곽선">
            <a:extLst>
              <a:ext uri="{FF2B5EF4-FFF2-40B4-BE49-F238E27FC236}">
                <a16:creationId xmlns:a16="http://schemas.microsoft.com/office/drawing/2014/main" id="{7CB32934-F8E2-A4A3-5825-E812A88CAB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1113" y="4027714"/>
            <a:ext cx="457200" cy="4898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DD81A2B-5010-B5F2-2F1B-0F0EC189BB24}"/>
              </a:ext>
            </a:extLst>
          </p:cNvPr>
          <p:cNvSpPr txBox="1"/>
          <p:nvPr/>
        </p:nvSpPr>
        <p:spPr>
          <a:xfrm>
            <a:off x="1241263" y="4109794"/>
            <a:ext cx="4932532" cy="33855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ea typeface="맑은 고딕"/>
              </a:rPr>
              <a:t>약 700개의 </a:t>
            </a:r>
            <a:r>
              <a:rPr lang="ko-KR" altLang="en-US" sz="1600" err="1">
                <a:ea typeface="맑은 고딕"/>
              </a:rPr>
              <a:t>청크</a:t>
            </a:r>
            <a:r>
              <a:rPr lang="ko-KR" altLang="en-US" sz="1600" dirty="0">
                <a:ea typeface="맑은 고딕"/>
              </a:rPr>
              <a:t> (</a:t>
            </a:r>
            <a:r>
              <a:rPr lang="ko-KR" altLang="en-US" sz="1600" err="1">
                <a:ea typeface="맑은 고딕"/>
              </a:rPr>
              <a:t>RecursiveCharcterTextSplitter활용</a:t>
            </a:r>
            <a:r>
              <a:rPr lang="ko-KR" altLang="en-US" sz="1600" dirty="0">
                <a:ea typeface="맑은 고딕"/>
              </a:rPr>
              <a:t>)</a:t>
            </a:r>
            <a:endParaRPr lang="ko-KR" sz="1600">
              <a:ea typeface="맑은 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4339B8-C051-2291-F5C5-A7C3C99B4333}"/>
              </a:ext>
            </a:extLst>
          </p:cNvPr>
          <p:cNvSpPr txBox="1"/>
          <p:nvPr/>
        </p:nvSpPr>
        <p:spPr>
          <a:xfrm>
            <a:off x="1087702" y="4642115"/>
            <a:ext cx="36823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전처리</a:t>
            </a:r>
            <a:r>
              <a:rPr lang="ko-KR" altLang="en-US" dirty="0">
                <a:ea typeface="맑은 고딕"/>
              </a:rPr>
              <a:t> 방식 요약</a:t>
            </a:r>
          </a:p>
        </p:txBody>
      </p:sp>
      <p:pic>
        <p:nvPicPr>
          <p:cNvPr id="29" name="그래픽 28" descr="오른쪽 화살표 윤곽선">
            <a:extLst>
              <a:ext uri="{FF2B5EF4-FFF2-40B4-BE49-F238E27FC236}">
                <a16:creationId xmlns:a16="http://schemas.microsoft.com/office/drawing/2014/main" id="{62B35774-3310-AB32-5F07-0266D81F28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1113" y="5072742"/>
            <a:ext cx="457200" cy="48985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AFB573A-2384-C32C-4228-E764D024DDC3}"/>
              </a:ext>
            </a:extLst>
          </p:cNvPr>
          <p:cNvSpPr txBox="1"/>
          <p:nvPr/>
        </p:nvSpPr>
        <p:spPr>
          <a:xfrm>
            <a:off x="1241263" y="5154822"/>
            <a:ext cx="5041390" cy="33405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err="1">
                <a:ea typeface="맑은 고딕"/>
              </a:rPr>
              <a:t>전형명</a:t>
            </a:r>
            <a:r>
              <a:rPr lang="ko-KR" altLang="en-US" sz="1500" dirty="0">
                <a:ea typeface="맑은 고딕"/>
              </a:rPr>
              <a:t>, </a:t>
            </a:r>
            <a:r>
              <a:rPr lang="ko-KR" altLang="en-US" sz="1500" err="1">
                <a:ea typeface="맑은 고딕"/>
              </a:rPr>
              <a:t>학과명</a:t>
            </a:r>
            <a:r>
              <a:rPr lang="ko-KR" altLang="en-US" sz="1500" dirty="0">
                <a:ea typeface="맑은 고딕"/>
              </a:rPr>
              <a:t>, 인원수, 경쟁률 등 핵심 정보 위주 구조화</a:t>
            </a:r>
          </a:p>
        </p:txBody>
      </p:sp>
      <p:pic>
        <p:nvPicPr>
          <p:cNvPr id="31" name="그래픽 30" descr="오른쪽 화살표 윤곽선">
            <a:extLst>
              <a:ext uri="{FF2B5EF4-FFF2-40B4-BE49-F238E27FC236}">
                <a16:creationId xmlns:a16="http://schemas.microsoft.com/office/drawing/2014/main" id="{29176360-3A71-5044-B326-B31225C482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1113" y="5551714"/>
            <a:ext cx="457200" cy="48985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6680A5A-4BBB-4304-43A8-9852EF1F9F04}"/>
              </a:ext>
            </a:extLst>
          </p:cNvPr>
          <p:cNvSpPr txBox="1"/>
          <p:nvPr/>
        </p:nvSpPr>
        <p:spPr>
          <a:xfrm>
            <a:off x="1241263" y="5644680"/>
            <a:ext cx="5215561" cy="323165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</a:rPr>
              <a:t>불필요한 부호, 공백 제거 및 </a:t>
            </a:r>
            <a:r>
              <a:rPr lang="ko-KR" altLang="en-US" sz="1500" err="1">
                <a:ea typeface="맑은 고딕"/>
              </a:rPr>
              <a:t>청크</a:t>
            </a:r>
            <a:r>
              <a:rPr lang="ko-KR" altLang="en-US" sz="1500" dirty="0">
                <a:ea typeface="맑은 고딕"/>
              </a:rPr>
              <a:t> 단위 분할로 검색 최적화</a:t>
            </a:r>
          </a:p>
        </p:txBody>
      </p:sp>
      <p:pic>
        <p:nvPicPr>
          <p:cNvPr id="33" name="그래픽 32" descr="오른쪽 화살표 윤곽선">
            <a:extLst>
              <a:ext uri="{FF2B5EF4-FFF2-40B4-BE49-F238E27FC236}">
                <a16:creationId xmlns:a16="http://schemas.microsoft.com/office/drawing/2014/main" id="{AF24C327-1730-1892-752E-BFFCC0FF98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1113" y="6030685"/>
            <a:ext cx="457200" cy="48985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2A9C351-0537-BFB8-A7AA-4CB189352AC8}"/>
              </a:ext>
            </a:extLst>
          </p:cNvPr>
          <p:cNvSpPr txBox="1"/>
          <p:nvPr/>
        </p:nvSpPr>
        <p:spPr>
          <a:xfrm>
            <a:off x="1241263" y="6123651"/>
            <a:ext cx="4159647" cy="323165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</a:rPr>
              <a:t>각 </a:t>
            </a:r>
            <a:r>
              <a:rPr lang="ko-KR" altLang="en-US" sz="1500" err="1">
                <a:ea typeface="맑은 고딕"/>
              </a:rPr>
              <a:t>청크는</a:t>
            </a:r>
            <a:r>
              <a:rPr lang="ko-KR" altLang="en-US" sz="1500" dirty="0">
                <a:ea typeface="맑은 고딕"/>
              </a:rPr>
              <a:t> 최대 토근 수 고려하여 중첩 포함</a:t>
            </a:r>
          </a:p>
        </p:txBody>
      </p:sp>
      <p:pic>
        <p:nvPicPr>
          <p:cNvPr id="38" name="그래픽 37" descr="폴더 검색 단색으로 채워진">
            <a:extLst>
              <a:ext uri="{FF2B5EF4-FFF2-40B4-BE49-F238E27FC236}">
                <a16:creationId xmlns:a16="http://schemas.microsoft.com/office/drawing/2014/main" id="{D2AA0A29-B647-06AB-5DD7-0C29980DC3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68143" y="1937658"/>
            <a:ext cx="457202" cy="50074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4410F8D-BF44-1B68-1809-61CE228B3E47}"/>
              </a:ext>
            </a:extLst>
          </p:cNvPr>
          <p:cNvSpPr txBox="1"/>
          <p:nvPr/>
        </p:nvSpPr>
        <p:spPr>
          <a:xfrm>
            <a:off x="7031303" y="2007773"/>
            <a:ext cx="36823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사용도구 및 기법</a:t>
            </a:r>
          </a:p>
        </p:txBody>
      </p:sp>
      <p:pic>
        <p:nvPicPr>
          <p:cNvPr id="41" name="그래픽 40" descr="오른쪽 화살표 윤곽선">
            <a:extLst>
              <a:ext uri="{FF2B5EF4-FFF2-40B4-BE49-F238E27FC236}">
                <a16:creationId xmlns:a16="http://schemas.microsoft.com/office/drawing/2014/main" id="{73A94883-EF6F-D20C-B279-7C9C9A5DEE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94714" y="2438400"/>
            <a:ext cx="457200" cy="489858"/>
          </a:xfrm>
          <a:prstGeom prst="rect">
            <a:avLst/>
          </a:prstGeom>
        </p:spPr>
      </p:pic>
      <p:pic>
        <p:nvPicPr>
          <p:cNvPr id="42" name="그래픽 41" descr="오른쪽 화살표 윤곽선">
            <a:extLst>
              <a:ext uri="{FF2B5EF4-FFF2-40B4-BE49-F238E27FC236}">
                <a16:creationId xmlns:a16="http://schemas.microsoft.com/office/drawing/2014/main" id="{50A71070-15CC-F1E1-4912-17967D3ADC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94714" y="2790092"/>
            <a:ext cx="457200" cy="48985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2A9186C-D962-9492-5E2B-536A218A6F59}"/>
              </a:ext>
            </a:extLst>
          </p:cNvPr>
          <p:cNvSpPr txBox="1"/>
          <p:nvPr/>
        </p:nvSpPr>
        <p:spPr>
          <a:xfrm>
            <a:off x="7187376" y="2476099"/>
            <a:ext cx="2091362" cy="307777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PDF 처리: </a:t>
            </a:r>
            <a:r>
              <a:rPr lang="ko-KR" altLang="en-US" sz="1400" err="1">
                <a:ea typeface="맑은 고딕"/>
              </a:rPr>
              <a:t>PyPDFLoader</a:t>
            </a:r>
            <a:endParaRPr lang="ko-KR" sz="1400" err="1">
              <a:ea typeface="맑은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25AB25-39E5-9061-5746-474D141B449A}"/>
              </a:ext>
            </a:extLst>
          </p:cNvPr>
          <p:cNvSpPr txBox="1"/>
          <p:nvPr/>
        </p:nvSpPr>
        <p:spPr>
          <a:xfrm>
            <a:off x="7187376" y="2872170"/>
            <a:ext cx="3048467" cy="307777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웹 </a:t>
            </a:r>
            <a:r>
              <a:rPr lang="ko-KR" altLang="en-US" sz="1400" err="1">
                <a:ea typeface="맑은 고딕"/>
              </a:rPr>
              <a:t>크롤링</a:t>
            </a:r>
            <a:r>
              <a:rPr lang="ko-KR" altLang="en-US" sz="1400" dirty="0">
                <a:ea typeface="맑은 고딕"/>
              </a:rPr>
              <a:t>: </a:t>
            </a:r>
            <a:r>
              <a:rPr lang="ko-KR" altLang="en-US" sz="1400" err="1">
                <a:ea typeface="맑은 고딕"/>
              </a:rPr>
              <a:t>Selenium</a:t>
            </a:r>
            <a:r>
              <a:rPr lang="ko-KR" altLang="en-US" sz="1400" dirty="0">
                <a:ea typeface="맑은 고딕"/>
              </a:rPr>
              <a:t>, </a:t>
            </a:r>
            <a:r>
              <a:rPr lang="ko-KR" altLang="en-US" sz="1400" err="1">
                <a:ea typeface="맑은 고딕"/>
              </a:rPr>
              <a:t>BeautifulSoup</a:t>
            </a:r>
            <a:endParaRPr lang="ko-KR" altLang="en-US" sz="1400">
              <a:ea typeface="맑은 고딕"/>
            </a:endParaRPr>
          </a:p>
        </p:txBody>
      </p:sp>
      <p:pic>
        <p:nvPicPr>
          <p:cNvPr id="46" name="그래픽 45" descr="오른쪽 화살표 윤곽선">
            <a:extLst>
              <a:ext uri="{FF2B5EF4-FFF2-40B4-BE49-F238E27FC236}">
                <a16:creationId xmlns:a16="http://schemas.microsoft.com/office/drawing/2014/main" id="{50ACF04D-0076-870B-46B9-7AD4444CDD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94714" y="3207936"/>
            <a:ext cx="457200" cy="489858"/>
          </a:xfrm>
          <a:prstGeom prst="rect">
            <a:avLst/>
          </a:prstGeom>
        </p:spPr>
      </p:pic>
      <p:pic>
        <p:nvPicPr>
          <p:cNvPr id="47" name="그래픽 46" descr="오른쪽 화살표 윤곽선">
            <a:extLst>
              <a:ext uri="{FF2B5EF4-FFF2-40B4-BE49-F238E27FC236}">
                <a16:creationId xmlns:a16="http://schemas.microsoft.com/office/drawing/2014/main" id="{DC71A826-A3D4-9A41-84BD-8BF2B0DBEF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94714" y="3828421"/>
            <a:ext cx="457200" cy="48985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3C0243D-045B-1E00-39DC-66650AC4A7CF}"/>
              </a:ext>
            </a:extLst>
          </p:cNvPr>
          <p:cNvSpPr txBox="1"/>
          <p:nvPr/>
        </p:nvSpPr>
        <p:spPr>
          <a:xfrm>
            <a:off x="7195749" y="3279129"/>
            <a:ext cx="4159648" cy="52322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텍스트 분할: </a:t>
            </a:r>
            <a:r>
              <a:rPr lang="ko-KR" altLang="en-US" sz="1400" dirty="0" err="1">
                <a:ea typeface="맑은 고딕"/>
              </a:rPr>
              <a:t>RecursiveChracterTextSplitter</a:t>
            </a:r>
            <a:br>
              <a:rPr lang="ko-KR" altLang="en-US" sz="1400" dirty="0">
                <a:ea typeface="맑은 고딕"/>
              </a:rPr>
            </a:br>
            <a:r>
              <a:rPr lang="ko-KR" altLang="en-US" sz="1400" dirty="0">
                <a:ea typeface="맑은 고딕"/>
              </a:rPr>
              <a:t>                 (</a:t>
            </a:r>
            <a:r>
              <a:rPr lang="ko-KR" altLang="en-US" sz="1400" dirty="0" err="1">
                <a:ea typeface="맑은 고딕"/>
              </a:rPr>
              <a:t>Chunk_size</a:t>
            </a:r>
            <a:r>
              <a:rPr lang="ko-KR" altLang="en-US" sz="1400" dirty="0">
                <a:ea typeface="맑은 고딕"/>
              </a:rPr>
              <a:t> = 700, </a:t>
            </a:r>
            <a:r>
              <a:rPr lang="ko-KR" altLang="en-US" sz="1400" dirty="0" err="1">
                <a:ea typeface="맑은 고딕"/>
              </a:rPr>
              <a:t>overlap</a:t>
            </a:r>
            <a:r>
              <a:rPr lang="ko-KR" altLang="en-US" sz="1400" dirty="0">
                <a:ea typeface="맑은 고딕"/>
              </a:rPr>
              <a:t> = 100)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8B1CB6-B32C-F647-1393-CB07F7296343}"/>
              </a:ext>
            </a:extLst>
          </p:cNvPr>
          <p:cNvSpPr txBox="1"/>
          <p:nvPr/>
        </p:nvSpPr>
        <p:spPr>
          <a:xfrm>
            <a:off x="7187376" y="3902126"/>
            <a:ext cx="2537676" cy="307777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벡터화: </a:t>
            </a:r>
            <a:r>
              <a:rPr lang="ko-KR" altLang="en-US" sz="1400" err="1">
                <a:ea typeface="맑은 고딕"/>
              </a:rPr>
              <a:t>openAI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err="1">
                <a:ea typeface="맑은 고딕"/>
              </a:rPr>
              <a:t>Embeddings</a:t>
            </a:r>
            <a:endParaRPr lang="ko-KR" altLang="en-US" sz="1400">
              <a:ea typeface="맑은 고딕"/>
            </a:endParaRPr>
          </a:p>
        </p:txBody>
      </p:sp>
      <p:pic>
        <p:nvPicPr>
          <p:cNvPr id="50" name="그래픽 49" descr="오른쪽 화살표 윤곽선">
            <a:extLst>
              <a:ext uri="{FF2B5EF4-FFF2-40B4-BE49-F238E27FC236}">
                <a16:creationId xmlns:a16="http://schemas.microsoft.com/office/drawing/2014/main" id="{9F2A6BFF-3091-6DDB-6AB2-CED309C86E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83828" y="4242078"/>
            <a:ext cx="457200" cy="48985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A940861-6ECE-B8FC-5CBE-B34E921CD015}"/>
              </a:ext>
            </a:extLst>
          </p:cNvPr>
          <p:cNvSpPr txBox="1"/>
          <p:nvPr/>
        </p:nvSpPr>
        <p:spPr>
          <a:xfrm>
            <a:off x="7184863" y="4315783"/>
            <a:ext cx="2102248" cy="307777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벡터 저장소: FAISS 활용</a:t>
            </a:r>
          </a:p>
        </p:txBody>
      </p:sp>
      <p:pic>
        <p:nvPicPr>
          <p:cNvPr id="52" name="그래픽 51" descr="폴더 검색 단색으로 채워진">
            <a:extLst>
              <a:ext uri="{FF2B5EF4-FFF2-40B4-BE49-F238E27FC236}">
                <a16:creationId xmlns:a16="http://schemas.microsoft.com/office/drawing/2014/main" id="{5AA9E731-D791-3851-569D-A8732A5027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68143" y="4751196"/>
            <a:ext cx="457202" cy="50074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F69ED3-B5AC-6C86-1032-0545135F2787}"/>
              </a:ext>
            </a:extLst>
          </p:cNvPr>
          <p:cNvSpPr txBox="1"/>
          <p:nvPr/>
        </p:nvSpPr>
        <p:spPr>
          <a:xfrm>
            <a:off x="7031303" y="4821311"/>
            <a:ext cx="36823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데이터 특징</a:t>
            </a:r>
          </a:p>
        </p:txBody>
      </p:sp>
      <p:pic>
        <p:nvPicPr>
          <p:cNvPr id="57" name="그래픽 56" descr="오른쪽 화살표 윤곽선">
            <a:extLst>
              <a:ext uri="{FF2B5EF4-FFF2-40B4-BE49-F238E27FC236}">
                <a16:creationId xmlns:a16="http://schemas.microsoft.com/office/drawing/2014/main" id="{D6900E7A-E358-8D8C-7152-95A0F5BF2C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94714" y="5184948"/>
            <a:ext cx="457200" cy="48985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89A34B5-47D8-CB9B-3B46-1A41A618BCA4}"/>
              </a:ext>
            </a:extLst>
          </p:cNvPr>
          <p:cNvSpPr txBox="1"/>
          <p:nvPr/>
        </p:nvSpPr>
        <p:spPr>
          <a:xfrm>
            <a:off x="7187376" y="5233532"/>
            <a:ext cx="3760225" cy="52322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동일 학과 내 다양한 전형/연도별 정보 포함</a:t>
            </a:r>
          </a:p>
          <a:p>
            <a:r>
              <a:rPr lang="ko-KR" altLang="en-US" sz="1400" dirty="0">
                <a:ea typeface="맑은 고딕"/>
              </a:rPr>
              <a:t>--&gt; 질의응답 다양성 확보</a:t>
            </a:r>
          </a:p>
        </p:txBody>
      </p:sp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Microsoft Office PowerPoint</Application>
  <PresentationFormat>와이드스크린</PresentationFormat>
  <Paragraphs>36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USER</cp:lastModifiedBy>
  <cp:revision>1365</cp:revision>
  <dcterms:created xsi:type="dcterms:W3CDTF">2023-12-20T03:00:25Z</dcterms:created>
  <dcterms:modified xsi:type="dcterms:W3CDTF">2025-08-06T07:07:40Z</dcterms:modified>
  <cp:version/>
</cp:coreProperties>
</file>