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312" r:id="rId3"/>
    <p:sldId id="321" r:id="rId4"/>
    <p:sldId id="315" r:id="rId5"/>
    <p:sldId id="316" r:id="rId6"/>
    <p:sldId id="317" r:id="rId7"/>
    <p:sldId id="313" r:id="rId8"/>
    <p:sldId id="318" r:id="rId9"/>
    <p:sldId id="319" r:id="rId10"/>
    <p:sldId id="320" r:id="rId11"/>
  </p:sldIdLst>
  <p:sldSz cx="9144000" cy="5143500" type="screen16x9"/>
  <p:notesSz cx="6858000" cy="9144000"/>
  <p:embeddedFontLst>
    <p:embeddedFont>
      <p:font typeface="Archivo" panose="020B060402020202020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8411D-C3BF-40E6-BABD-5F5C000F34ED}" v="65" dt="2024-03-16T23:46:42.002"/>
  </p1510:revLst>
</p1510:revInfo>
</file>

<file path=ppt/tableStyles.xml><?xml version="1.0" encoding="utf-8"?>
<a:tblStyleLst xmlns:a="http://schemas.openxmlformats.org/drawingml/2006/main" def="{36F2AE6F-415C-4460-8C6D-ABB98E596178}">
  <a:tblStyle styleId="{36F2AE6F-415C-4460-8C6D-ABB98E5961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FA0CA6-D3E3-4BED-9D5E-28EBB3B0768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6" y="-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gya Mahajan" userId="17afca35a96f1c02" providerId="LiveId" clId="{6E4AB349-042F-40F7-A4B4-75F382D16C60}"/>
    <pc:docChg chg="custSel modSld">
      <pc:chgData name="Pragya Mahajan" userId="17afca35a96f1c02" providerId="LiveId" clId="{6E4AB349-042F-40F7-A4B4-75F382D16C60}" dt="2024-03-17T07:21:24.662" v="170" actId="113"/>
      <pc:docMkLst>
        <pc:docMk/>
      </pc:docMkLst>
      <pc:sldChg chg="modSp mod">
        <pc:chgData name="Pragya Mahajan" userId="17afca35a96f1c02" providerId="LiveId" clId="{6E4AB349-042F-40F7-A4B4-75F382D16C60}" dt="2024-03-17T07:01:13.628" v="43" actId="20577"/>
        <pc:sldMkLst>
          <pc:docMk/>
          <pc:sldMk cId="0" sldId="256"/>
        </pc:sldMkLst>
        <pc:spChg chg="mod">
          <ac:chgData name="Pragya Mahajan" userId="17afca35a96f1c02" providerId="LiveId" clId="{6E4AB349-042F-40F7-A4B4-75F382D16C60}" dt="2024-03-17T07:01:13.628" v="43" actId="20577"/>
          <ac:spMkLst>
            <pc:docMk/>
            <pc:sldMk cId="0" sldId="256"/>
            <ac:spMk id="1773" creationId="{00000000-0000-0000-0000-000000000000}"/>
          </ac:spMkLst>
        </pc:spChg>
      </pc:sldChg>
      <pc:sldChg chg="modSp mod">
        <pc:chgData name="Pragya Mahajan" userId="17afca35a96f1c02" providerId="LiveId" clId="{6E4AB349-042F-40F7-A4B4-75F382D16C60}" dt="2024-03-17T07:01:41.881" v="46" actId="1076"/>
        <pc:sldMkLst>
          <pc:docMk/>
          <pc:sldMk cId="257877651" sldId="312"/>
        </pc:sldMkLst>
        <pc:spChg chg="mod">
          <ac:chgData name="Pragya Mahajan" userId="17afca35a96f1c02" providerId="LiveId" clId="{6E4AB349-042F-40F7-A4B4-75F382D16C60}" dt="2024-03-17T07:01:38.907" v="45" actId="1076"/>
          <ac:spMkLst>
            <pc:docMk/>
            <pc:sldMk cId="257877651" sldId="312"/>
            <ac:spMk id="2" creationId="{7DA3E93E-735B-F31A-C135-7C48AF7D3462}"/>
          </ac:spMkLst>
        </pc:spChg>
        <pc:spChg chg="mod">
          <ac:chgData name="Pragya Mahajan" userId="17afca35a96f1c02" providerId="LiveId" clId="{6E4AB349-042F-40F7-A4B4-75F382D16C60}" dt="2024-03-17T07:01:41.881" v="46" actId="1076"/>
          <ac:spMkLst>
            <pc:docMk/>
            <pc:sldMk cId="257877651" sldId="312"/>
            <ac:spMk id="5" creationId="{415750D7-C560-DD82-8713-2B1AEC2E1AF3}"/>
          </ac:spMkLst>
        </pc:spChg>
      </pc:sldChg>
      <pc:sldChg chg="modSp mod">
        <pc:chgData name="Pragya Mahajan" userId="17afca35a96f1c02" providerId="LiveId" clId="{6E4AB349-042F-40F7-A4B4-75F382D16C60}" dt="2024-03-17T06:57:36.849" v="39" actId="113"/>
        <pc:sldMkLst>
          <pc:docMk/>
          <pc:sldMk cId="538934662" sldId="318"/>
        </pc:sldMkLst>
        <pc:graphicFrameChg chg="modGraphic">
          <ac:chgData name="Pragya Mahajan" userId="17afca35a96f1c02" providerId="LiveId" clId="{6E4AB349-042F-40F7-A4B4-75F382D16C60}" dt="2024-03-17T06:57:36.849" v="39" actId="113"/>
          <ac:graphicFrameMkLst>
            <pc:docMk/>
            <pc:sldMk cId="538934662" sldId="318"/>
            <ac:graphicFrameMk id="6" creationId="{BCAC82D3-691F-1A08-27BC-9D64221BFF4D}"/>
          </ac:graphicFrameMkLst>
        </pc:graphicFrameChg>
      </pc:sldChg>
      <pc:sldChg chg="modSp mod">
        <pc:chgData name="Pragya Mahajan" userId="17afca35a96f1c02" providerId="LiveId" clId="{6E4AB349-042F-40F7-A4B4-75F382D16C60}" dt="2024-03-17T07:21:24.662" v="170" actId="113"/>
        <pc:sldMkLst>
          <pc:docMk/>
          <pc:sldMk cId="359728982" sldId="319"/>
        </pc:sldMkLst>
        <pc:spChg chg="mod">
          <ac:chgData name="Pragya Mahajan" userId="17afca35a96f1c02" providerId="LiveId" clId="{6E4AB349-042F-40F7-A4B4-75F382D16C60}" dt="2024-03-17T07:18:08.979" v="163" actId="1076"/>
          <ac:spMkLst>
            <pc:docMk/>
            <pc:sldMk cId="359728982" sldId="319"/>
            <ac:spMk id="2" creationId="{ACBCEC32-D88F-3580-2754-B367BF12196B}"/>
          </ac:spMkLst>
        </pc:spChg>
        <pc:spChg chg="mod">
          <ac:chgData name="Pragya Mahajan" userId="17afca35a96f1c02" providerId="LiveId" clId="{6E4AB349-042F-40F7-A4B4-75F382D16C60}" dt="2024-03-17T07:21:24.662" v="170" actId="113"/>
          <ac:spMkLst>
            <pc:docMk/>
            <pc:sldMk cId="359728982" sldId="319"/>
            <ac:spMk id="3" creationId="{3540BC89-047A-DEC1-A244-3A360859AE4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/>
              <a:t>Rural</a:t>
            </a:r>
          </a:p>
        </c:rich>
      </c:tx>
      <c:layout>
        <c:manualLayout>
          <c:xMode val="edge"/>
          <c:yMode val="edge"/>
          <c:x val="1.5727778883048373E-3"/>
          <c:y val="0.141622673899993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609313193719606"/>
          <c:y val="0.81306935803286418"/>
          <c:w val="0"/>
          <c:h val="4.2749187933733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000" dirty="0"/>
              <a:t>Rural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</c:v>
                </c:pt>
                <c:pt idx="1">
                  <c:v>SC</c:v>
                </c:pt>
                <c:pt idx="2">
                  <c:v>OBC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23572</c:v>
                </c:pt>
                <c:pt idx="1">
                  <c:v>27723</c:v>
                </c:pt>
                <c:pt idx="2">
                  <c:v>32908</c:v>
                </c:pt>
                <c:pt idx="3">
                  <c:v>37345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A3-4039-AF8D-FCA2D5476F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</c:v>
                </c:pt>
                <c:pt idx="1">
                  <c:v>SC</c:v>
                </c:pt>
                <c:pt idx="2">
                  <c:v>OBC</c:v>
                </c:pt>
                <c:pt idx="3">
                  <c:v>Others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21462</c:v>
                </c:pt>
                <c:pt idx="1">
                  <c:v>24248</c:v>
                </c:pt>
                <c:pt idx="2">
                  <c:v>33961</c:v>
                </c:pt>
                <c:pt idx="3">
                  <c:v>36538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A3-4039-AF8D-FCA2D5476F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Person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</c:v>
                </c:pt>
                <c:pt idx="1">
                  <c:v>SC</c:v>
                </c:pt>
                <c:pt idx="2">
                  <c:v>OBC</c:v>
                </c:pt>
                <c:pt idx="3">
                  <c:v>Others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A3-4039-AF8D-FCA2D5476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5048111"/>
        <c:axId val="1165049071"/>
      </c:barChart>
      <c:catAx>
        <c:axId val="1165048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049071"/>
        <c:crosses val="autoZero"/>
        <c:auto val="1"/>
        <c:lblAlgn val="ctr"/>
        <c:lblOffset val="100"/>
        <c:noMultiLvlLbl val="0"/>
      </c:catAx>
      <c:valAx>
        <c:axId val="1165049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048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000" dirty="0"/>
              <a:t>Urban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</c:v>
                </c:pt>
                <c:pt idx="1">
                  <c:v>SC</c:v>
                </c:pt>
                <c:pt idx="2">
                  <c:v>OBC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56429</c:v>
                </c:pt>
                <c:pt idx="1">
                  <c:v>43021</c:v>
                </c:pt>
                <c:pt idx="2">
                  <c:v>56851</c:v>
                </c:pt>
                <c:pt idx="3">
                  <c:v>86407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FA-4C1C-AABD-EF412F2AE3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</c:v>
                </c:pt>
                <c:pt idx="1">
                  <c:v>SC</c:v>
                </c:pt>
                <c:pt idx="2">
                  <c:v>OBC</c:v>
                </c:pt>
                <c:pt idx="3">
                  <c:v>Others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38556</c:v>
                </c:pt>
                <c:pt idx="1">
                  <c:v>45205</c:v>
                </c:pt>
                <c:pt idx="2">
                  <c:v>51842</c:v>
                </c:pt>
                <c:pt idx="3">
                  <c:v>69272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FA-4C1C-AABD-EF412F2AE3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</c:v>
                </c:pt>
                <c:pt idx="1">
                  <c:v>SC</c:v>
                </c:pt>
                <c:pt idx="2">
                  <c:v>OBC</c:v>
                </c:pt>
                <c:pt idx="3">
                  <c:v>Others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FA-4C1C-AABD-EF412F2AE3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8690879"/>
        <c:axId val="1018688479"/>
      </c:barChart>
      <c:catAx>
        <c:axId val="1018690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8688479"/>
        <c:crosses val="autoZero"/>
        <c:auto val="1"/>
        <c:lblAlgn val="ctr"/>
        <c:lblOffset val="100"/>
        <c:noMultiLvlLbl val="0"/>
      </c:catAx>
      <c:valAx>
        <c:axId val="1018688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8690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25657630834223061"/>
          <c:y val="0.85581854596659723"/>
          <c:w val="0.48684702801706142"/>
          <c:h val="0.137056589377780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dirty="0"/>
              <a:t>Urban</a:t>
            </a:r>
          </a:p>
        </c:rich>
      </c:tx>
      <c:layout>
        <c:manualLayout>
          <c:xMode val="edge"/>
          <c:yMode val="edge"/>
          <c:x val="0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515790517596125"/>
          <c:y val="0.21445900646166705"/>
          <c:w val="0.74287877432939864"/>
          <c:h val="0.529839270943786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0-20</c:v>
                </c:pt>
                <c:pt idx="1">
                  <c:v>20-40</c:v>
                </c:pt>
                <c:pt idx="2">
                  <c:v>40-60</c:v>
                </c:pt>
                <c:pt idx="3">
                  <c:v>60-80</c:v>
                </c:pt>
                <c:pt idx="4">
                  <c:v>80-100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7158</c:v>
                </c:pt>
                <c:pt idx="1">
                  <c:v>10461</c:v>
                </c:pt>
                <c:pt idx="2">
                  <c:v>14827</c:v>
                </c:pt>
                <c:pt idx="3">
                  <c:v>22058</c:v>
                </c:pt>
                <c:pt idx="4">
                  <c:v>36888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7-4468-AF58-D92194ACA6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0-20</c:v>
                </c:pt>
                <c:pt idx="1">
                  <c:v>20-40</c:v>
                </c:pt>
                <c:pt idx="2">
                  <c:v>40-60</c:v>
                </c:pt>
                <c:pt idx="3">
                  <c:v>60-80</c:v>
                </c:pt>
                <c:pt idx="4">
                  <c:v>80-100</c:v>
                </c:pt>
              </c:strCache>
            </c:strRef>
          </c:cat>
          <c:val>
            <c:numRef>
              <c:f>Sheet1!$C$2:$C$6</c:f>
              <c:numCache>
                <c:formatCode>#,##0</c:formatCode>
                <c:ptCount val="5"/>
                <c:pt idx="0">
                  <c:v>6582</c:v>
                </c:pt>
                <c:pt idx="1">
                  <c:v>9762</c:v>
                </c:pt>
                <c:pt idx="2">
                  <c:v>13330</c:v>
                </c:pt>
                <c:pt idx="3">
                  <c:v>19580</c:v>
                </c:pt>
                <c:pt idx="4">
                  <c:v>33765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27-4468-AF58-D92194ACA6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Person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0-20</c:v>
                </c:pt>
                <c:pt idx="1">
                  <c:v>20-40</c:v>
                </c:pt>
                <c:pt idx="2">
                  <c:v>40-60</c:v>
                </c:pt>
                <c:pt idx="3">
                  <c:v>60-80</c:v>
                </c:pt>
                <c:pt idx="4">
                  <c:v>80-100</c:v>
                </c:pt>
              </c:strCache>
            </c:strRef>
          </c:cat>
          <c:val>
            <c:numRef>
              <c:f>Sheet1!$D$2:$D$6</c:f>
              <c:numCache>
                <c:formatCode>#,##0</c:formatCode>
                <c:ptCount val="5"/>
                <c:pt idx="0">
                  <c:v>6895</c:v>
                </c:pt>
                <c:pt idx="1">
                  <c:v>10159</c:v>
                </c:pt>
                <c:pt idx="2">
                  <c:v>14159</c:v>
                </c:pt>
                <c:pt idx="3">
                  <c:v>20935</c:v>
                </c:pt>
                <c:pt idx="4">
                  <c:v>35573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27-4468-AF58-D92194ACA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8720016"/>
        <c:axId val="818693136"/>
      </c:barChart>
      <c:catAx>
        <c:axId val="81872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693136"/>
        <c:crosses val="autoZero"/>
        <c:auto val="1"/>
        <c:lblAlgn val="ctr"/>
        <c:lblOffset val="100"/>
        <c:noMultiLvlLbl val="0"/>
      </c:catAx>
      <c:valAx>
        <c:axId val="81869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72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052551414899977"/>
          <c:y val="0.89903557100536735"/>
          <c:w val="0.61049009743980065"/>
          <c:h val="0.100964428994632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Rural</a:t>
            </a:r>
          </a:p>
        </c:rich>
      </c:tx>
      <c:layout>
        <c:manualLayout>
          <c:xMode val="edge"/>
          <c:yMode val="edge"/>
          <c:x val="0.13490616797900265"/>
          <c:y val="3.1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Delhi</c:v>
                </c:pt>
                <c:pt idx="1">
                  <c:v>Haryana</c:v>
                </c:pt>
                <c:pt idx="2">
                  <c:v>Andhra Pradesh</c:v>
                </c:pt>
                <c:pt idx="3">
                  <c:v>West Bengal</c:v>
                </c:pt>
                <c:pt idx="4">
                  <c:v>Gujrat</c:v>
                </c:pt>
                <c:pt idx="5">
                  <c:v>Bihar</c:v>
                </c:pt>
                <c:pt idx="6">
                  <c:v>Chattisgarh</c:v>
                </c:pt>
              </c:strCache>
            </c:strRef>
          </c:cat>
          <c:val>
            <c:numRef>
              <c:f>Sheet1!$B$2:$B$8</c:f>
              <c:numCache>
                <c:formatCode>#,##0</c:formatCode>
                <c:ptCount val="7"/>
                <c:pt idx="0">
                  <c:v>13997</c:v>
                </c:pt>
                <c:pt idx="1">
                  <c:v>13186</c:v>
                </c:pt>
                <c:pt idx="2">
                  <c:v>9531</c:v>
                </c:pt>
                <c:pt idx="3">
                  <c:v>5986</c:v>
                </c:pt>
                <c:pt idx="4">
                  <c:v>5753</c:v>
                </c:pt>
                <c:pt idx="5">
                  <c:v>4009</c:v>
                </c:pt>
                <c:pt idx="6">
                  <c:v>2465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F9-489F-A31C-C221AE6D04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Delhi</c:v>
                </c:pt>
                <c:pt idx="1">
                  <c:v>Haryana</c:v>
                </c:pt>
                <c:pt idx="2">
                  <c:v>Andhra Pradesh</c:v>
                </c:pt>
                <c:pt idx="3">
                  <c:v>West Bengal</c:v>
                </c:pt>
                <c:pt idx="4">
                  <c:v>Gujrat</c:v>
                </c:pt>
                <c:pt idx="5">
                  <c:v>Bihar</c:v>
                </c:pt>
                <c:pt idx="6">
                  <c:v>Chattisgarh</c:v>
                </c:pt>
              </c:strCache>
            </c:strRef>
          </c:cat>
          <c:val>
            <c:numRef>
              <c:f>Sheet1!$C$2:$C$8</c:f>
              <c:numCache>
                <c:formatCode>#,##0</c:formatCode>
                <c:ptCount val="7"/>
                <c:pt idx="0">
                  <c:v>8729</c:v>
                </c:pt>
                <c:pt idx="1">
                  <c:v>11672</c:v>
                </c:pt>
                <c:pt idx="2">
                  <c:v>7679</c:v>
                </c:pt>
                <c:pt idx="3">
                  <c:v>5580</c:v>
                </c:pt>
                <c:pt idx="4">
                  <c:v>4061</c:v>
                </c:pt>
                <c:pt idx="5">
                  <c:v>2998</c:v>
                </c:pt>
                <c:pt idx="6">
                  <c:v>2137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F9-489F-A31C-C221AE6D04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Person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Delhi</c:v>
                </c:pt>
                <c:pt idx="1">
                  <c:v>Haryana</c:v>
                </c:pt>
                <c:pt idx="2">
                  <c:v>Andhra Pradesh</c:v>
                </c:pt>
                <c:pt idx="3">
                  <c:v>West Bengal</c:v>
                </c:pt>
                <c:pt idx="4">
                  <c:v>Gujrat</c:v>
                </c:pt>
                <c:pt idx="5">
                  <c:v>Bihar</c:v>
                </c:pt>
                <c:pt idx="6">
                  <c:v>Chattisgarh</c:v>
                </c:pt>
              </c:strCache>
            </c:strRef>
          </c:cat>
          <c:val>
            <c:numRef>
              <c:f>Sheet1!$D$2:$D$8</c:f>
              <c:numCache>
                <c:formatCode>#,##0</c:formatCode>
                <c:ptCount val="7"/>
                <c:pt idx="0">
                  <c:v>11398</c:v>
                </c:pt>
                <c:pt idx="1">
                  <c:v>12591</c:v>
                </c:pt>
                <c:pt idx="2">
                  <c:v>8686</c:v>
                </c:pt>
                <c:pt idx="3">
                  <c:v>5784</c:v>
                </c:pt>
                <c:pt idx="4">
                  <c:v>4984</c:v>
                </c:pt>
                <c:pt idx="5">
                  <c:v>3622</c:v>
                </c:pt>
                <c:pt idx="6">
                  <c:v>2319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F9-489F-A31C-C221AE6D0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66040320"/>
        <c:axId val="1366037920"/>
      </c:barChart>
      <c:catAx>
        <c:axId val="136604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6037920"/>
        <c:crosses val="autoZero"/>
        <c:auto val="1"/>
        <c:lblAlgn val="ctr"/>
        <c:lblOffset val="100"/>
        <c:noMultiLvlLbl val="0"/>
      </c:catAx>
      <c:valAx>
        <c:axId val="136603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604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Urban</a:t>
            </a:r>
          </a:p>
        </c:rich>
      </c:tx>
      <c:layout>
        <c:manualLayout>
          <c:xMode val="edge"/>
          <c:yMode val="edge"/>
          <c:x val="9.6770013123359533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88944139778406"/>
          <c:y val="0.1659588296287054"/>
          <c:w val="0.80642413650141875"/>
          <c:h val="0.38074656933315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Delhi </c:v>
                </c:pt>
                <c:pt idx="1">
                  <c:v>Haryana</c:v>
                </c:pt>
                <c:pt idx="2">
                  <c:v>Andhra Pradesh</c:v>
                </c:pt>
                <c:pt idx="3">
                  <c:v>West Bengal</c:v>
                </c:pt>
                <c:pt idx="4">
                  <c:v>Gujrat</c:v>
                </c:pt>
                <c:pt idx="5">
                  <c:v>Bihar </c:v>
                </c:pt>
                <c:pt idx="6">
                  <c:v>Chattisgarh</c:v>
                </c:pt>
              </c:strCache>
            </c:strRef>
          </c:cat>
          <c:val>
            <c:numRef>
              <c:f>Sheet1!$B$2:$B$8</c:f>
              <c:numCache>
                <c:formatCode>#,##0</c:formatCode>
                <c:ptCount val="7"/>
                <c:pt idx="0">
                  <c:v>28790</c:v>
                </c:pt>
                <c:pt idx="1">
                  <c:v>27385</c:v>
                </c:pt>
                <c:pt idx="2">
                  <c:v>20167</c:v>
                </c:pt>
                <c:pt idx="3">
                  <c:v>18857</c:v>
                </c:pt>
                <c:pt idx="4">
                  <c:v>19754</c:v>
                </c:pt>
                <c:pt idx="5">
                  <c:v>13713</c:v>
                </c:pt>
                <c:pt idx="6">
                  <c:v>11892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38-42FF-B154-60FE2E6317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Delhi </c:v>
                </c:pt>
                <c:pt idx="1">
                  <c:v>Haryana</c:v>
                </c:pt>
                <c:pt idx="2">
                  <c:v>Andhra Pradesh</c:v>
                </c:pt>
                <c:pt idx="3">
                  <c:v>West Bengal</c:v>
                </c:pt>
                <c:pt idx="4">
                  <c:v>Gujrat</c:v>
                </c:pt>
                <c:pt idx="5">
                  <c:v>Bihar </c:v>
                </c:pt>
                <c:pt idx="6">
                  <c:v>Chattisgarh</c:v>
                </c:pt>
              </c:strCache>
            </c:strRef>
          </c:cat>
          <c:val>
            <c:numRef>
              <c:f>Sheet1!$C$2:$C$8</c:f>
              <c:numCache>
                <c:formatCode>#,##0</c:formatCode>
                <c:ptCount val="7"/>
                <c:pt idx="0">
                  <c:v>25403</c:v>
                </c:pt>
                <c:pt idx="1">
                  <c:v>22736</c:v>
                </c:pt>
                <c:pt idx="2">
                  <c:v>15717</c:v>
                </c:pt>
                <c:pt idx="3">
                  <c:v>17108</c:v>
                </c:pt>
                <c:pt idx="4">
                  <c:v>18072</c:v>
                </c:pt>
                <c:pt idx="5">
                  <c:v>10301</c:v>
                </c:pt>
                <c:pt idx="6">
                  <c:v>11735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38-42FF-B154-60FE2E6317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Person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Delhi </c:v>
                </c:pt>
                <c:pt idx="1">
                  <c:v>Haryana</c:v>
                </c:pt>
                <c:pt idx="2">
                  <c:v>Andhra Pradesh</c:v>
                </c:pt>
                <c:pt idx="3">
                  <c:v>West Bengal</c:v>
                </c:pt>
                <c:pt idx="4">
                  <c:v>Gujrat</c:v>
                </c:pt>
                <c:pt idx="5">
                  <c:v>Bihar </c:v>
                </c:pt>
                <c:pt idx="6">
                  <c:v>Chattisgarh</c:v>
                </c:pt>
              </c:strCache>
            </c:strRef>
          </c:cat>
          <c:val>
            <c:numRef>
              <c:f>Sheet1!$D$2:$D$8</c:f>
              <c:numCache>
                <c:formatCode>#,##0</c:formatCode>
                <c:ptCount val="7"/>
                <c:pt idx="0">
                  <c:v>27359</c:v>
                </c:pt>
                <c:pt idx="1">
                  <c:v>25465</c:v>
                </c:pt>
                <c:pt idx="2">
                  <c:v>18088</c:v>
                </c:pt>
                <c:pt idx="3">
                  <c:v>18017</c:v>
                </c:pt>
                <c:pt idx="4">
                  <c:v>19074</c:v>
                </c:pt>
                <c:pt idx="5">
                  <c:v>12366</c:v>
                </c:pt>
                <c:pt idx="6">
                  <c:v>11823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38-42FF-B154-60FE2E6317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6053280"/>
        <c:axId val="1366038400"/>
      </c:barChart>
      <c:catAx>
        <c:axId val="136605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6038400"/>
        <c:crosses val="autoZero"/>
        <c:auto val="1"/>
        <c:lblAlgn val="ctr"/>
        <c:lblOffset val="100"/>
        <c:noMultiLvlLbl val="0"/>
      </c:catAx>
      <c:valAx>
        <c:axId val="136603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605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14900" y="1292550"/>
            <a:ext cx="6514200" cy="197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575" y="33751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49137" y="-743595"/>
            <a:ext cx="10642275" cy="6643722"/>
            <a:chOff x="-749137" y="-743595"/>
            <a:chExt cx="10642275" cy="6643722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749137" y="-743595"/>
              <a:ext cx="10642275" cy="6643722"/>
              <a:chOff x="-749137" y="-743595"/>
              <a:chExt cx="10642275" cy="6643722"/>
            </a:xfrm>
          </p:grpSpPr>
          <p:cxnSp>
            <p:nvCxnSpPr>
              <p:cNvPr id="13" name="Google Shape;13;p2"/>
              <p:cNvCxnSpPr/>
              <p:nvPr/>
            </p:nvCxnSpPr>
            <p:spPr>
              <a:xfrm>
                <a:off x="683550" y="302700"/>
                <a:ext cx="7776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" name="Google Shape;14;p2"/>
              <p:cNvGrpSpPr/>
              <p:nvPr/>
            </p:nvGrpSpPr>
            <p:grpSpPr>
              <a:xfrm>
                <a:off x="-749137" y="-743595"/>
                <a:ext cx="10642275" cy="6643722"/>
                <a:chOff x="-749137" y="-743595"/>
                <a:chExt cx="10642275" cy="6643722"/>
              </a:xfrm>
            </p:grpSpPr>
            <p:cxnSp>
              <p:nvCxnSpPr>
                <p:cNvPr id="15" name="Google Shape;15;p2"/>
                <p:cNvCxnSpPr/>
                <p:nvPr/>
              </p:nvCxnSpPr>
              <p:spPr>
                <a:xfrm>
                  <a:off x="574613" y="455100"/>
                  <a:ext cx="79944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574613" y="4688400"/>
                  <a:ext cx="79944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 rot="5400000">
                  <a:off x="6617825" y="2571750"/>
                  <a:ext cx="40548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-1528625" y="2571750"/>
                  <a:ext cx="40548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683550" y="4840800"/>
                  <a:ext cx="7776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20" name="Google Shape;20;p2"/>
                <p:cNvGrpSpPr/>
                <p:nvPr/>
              </p:nvGrpSpPr>
              <p:grpSpPr>
                <a:xfrm>
                  <a:off x="-749137" y="-743595"/>
                  <a:ext cx="1500222" cy="1500222"/>
                  <a:chOff x="3906300" y="1565425"/>
                  <a:chExt cx="1331400" cy="1331400"/>
                </a:xfrm>
              </p:grpSpPr>
              <p:sp>
                <p:nvSpPr>
                  <p:cNvPr id="21" name="Google Shape;21;p2"/>
                  <p:cNvSpPr/>
                  <p:nvPr/>
                </p:nvSpPr>
                <p:spPr>
                  <a:xfrm>
                    <a:off x="3906300" y="1565425"/>
                    <a:ext cx="1331400" cy="13314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2857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>
                    <a:off x="4026600" y="1685725"/>
                    <a:ext cx="1090800" cy="10908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23" name="Google Shape;23;p2"/>
                  <p:cNvCxnSpPr/>
                  <p:nvPr/>
                </p:nvCxnSpPr>
                <p:spPr>
                  <a:xfrm>
                    <a:off x="4572000" y="1685725"/>
                    <a:ext cx="0" cy="1090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4" name="Google Shape;24;p2"/>
                  <p:cNvCxnSpPr/>
                  <p:nvPr/>
                </p:nvCxnSpPr>
                <p:spPr>
                  <a:xfrm>
                    <a:off x="4572000" y="1685725"/>
                    <a:ext cx="0" cy="1090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" name="Google Shape;25;p2"/>
                  <p:cNvCxnSpPr/>
                  <p:nvPr/>
                </p:nvCxnSpPr>
                <p:spPr>
                  <a:xfrm>
                    <a:off x="4572000" y="1685734"/>
                    <a:ext cx="0" cy="109078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" name="Google Shape;26;p2"/>
                  <p:cNvCxnSpPr/>
                  <p:nvPr/>
                </p:nvCxnSpPr>
                <p:spPr>
                  <a:xfrm rot="10800000">
                    <a:off x="4572000" y="1685734"/>
                    <a:ext cx="0" cy="109078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" name="Google Shape;27;p2"/>
                  <p:cNvCxnSpPr/>
                  <p:nvPr/>
                </p:nvCxnSpPr>
                <p:spPr>
                  <a:xfrm>
                    <a:off x="4572000" y="1685627"/>
                    <a:ext cx="0" cy="1090995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8" name="Google Shape;28;p2"/>
                  <p:cNvCxnSpPr/>
                  <p:nvPr/>
                </p:nvCxnSpPr>
                <p:spPr>
                  <a:xfrm rot="10800000">
                    <a:off x="4572000" y="1685627"/>
                    <a:ext cx="0" cy="1090995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" name="Google Shape;29;p2"/>
                  <p:cNvCxnSpPr/>
                  <p:nvPr/>
                </p:nvCxnSpPr>
                <p:spPr>
                  <a:xfrm>
                    <a:off x="4572000" y="1685737"/>
                    <a:ext cx="0" cy="1090777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" name="Google Shape;30;p2"/>
                  <p:cNvCxnSpPr/>
                  <p:nvPr/>
                </p:nvCxnSpPr>
                <p:spPr>
                  <a:xfrm rot="10800000">
                    <a:off x="4572000" y="1685737"/>
                    <a:ext cx="0" cy="1090777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4403700" y="2062825"/>
                    <a:ext cx="336600" cy="3366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2" name="Google Shape;32;p2"/>
                <p:cNvGrpSpPr/>
                <p:nvPr/>
              </p:nvGrpSpPr>
              <p:grpSpPr>
                <a:xfrm>
                  <a:off x="8392916" y="-743595"/>
                  <a:ext cx="1500222" cy="1500222"/>
                  <a:chOff x="3906300" y="1565425"/>
                  <a:chExt cx="1331400" cy="1331400"/>
                </a:xfrm>
              </p:grpSpPr>
              <p:sp>
                <p:nvSpPr>
                  <p:cNvPr id="33" name="Google Shape;33;p2"/>
                  <p:cNvSpPr/>
                  <p:nvPr/>
                </p:nvSpPr>
                <p:spPr>
                  <a:xfrm>
                    <a:off x="3906300" y="1565425"/>
                    <a:ext cx="1331400" cy="13314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2857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4026600" y="1685725"/>
                    <a:ext cx="1090800" cy="10908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35" name="Google Shape;35;p2"/>
                  <p:cNvCxnSpPr/>
                  <p:nvPr/>
                </p:nvCxnSpPr>
                <p:spPr>
                  <a:xfrm>
                    <a:off x="4572000" y="1685725"/>
                    <a:ext cx="0" cy="1090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6" name="Google Shape;36;p2"/>
                  <p:cNvCxnSpPr/>
                  <p:nvPr/>
                </p:nvCxnSpPr>
                <p:spPr>
                  <a:xfrm>
                    <a:off x="4572000" y="1685725"/>
                    <a:ext cx="0" cy="1090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" name="Google Shape;37;p2"/>
                  <p:cNvCxnSpPr/>
                  <p:nvPr/>
                </p:nvCxnSpPr>
                <p:spPr>
                  <a:xfrm>
                    <a:off x="4572000" y="1685734"/>
                    <a:ext cx="0" cy="109078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" name="Google Shape;38;p2"/>
                  <p:cNvCxnSpPr/>
                  <p:nvPr/>
                </p:nvCxnSpPr>
                <p:spPr>
                  <a:xfrm rot="10800000">
                    <a:off x="4572000" y="1685734"/>
                    <a:ext cx="0" cy="109078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" name="Google Shape;39;p2"/>
                  <p:cNvCxnSpPr/>
                  <p:nvPr/>
                </p:nvCxnSpPr>
                <p:spPr>
                  <a:xfrm>
                    <a:off x="4572000" y="1685627"/>
                    <a:ext cx="0" cy="1090995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0" name="Google Shape;40;p2"/>
                  <p:cNvCxnSpPr/>
                  <p:nvPr/>
                </p:nvCxnSpPr>
                <p:spPr>
                  <a:xfrm rot="10800000">
                    <a:off x="4572000" y="1685627"/>
                    <a:ext cx="0" cy="1090995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1" name="Google Shape;41;p2"/>
                  <p:cNvCxnSpPr/>
                  <p:nvPr/>
                </p:nvCxnSpPr>
                <p:spPr>
                  <a:xfrm>
                    <a:off x="4572000" y="1685737"/>
                    <a:ext cx="0" cy="1090777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2" name="Google Shape;42;p2"/>
                  <p:cNvCxnSpPr/>
                  <p:nvPr/>
                </p:nvCxnSpPr>
                <p:spPr>
                  <a:xfrm rot="10800000">
                    <a:off x="4572000" y="1685737"/>
                    <a:ext cx="0" cy="1090777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3" name="Google Shape;43;p2"/>
                  <p:cNvSpPr/>
                  <p:nvPr/>
                </p:nvSpPr>
                <p:spPr>
                  <a:xfrm>
                    <a:off x="4403700" y="2062825"/>
                    <a:ext cx="336600" cy="3366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4" name="Google Shape;44;p2"/>
                <p:cNvGrpSpPr/>
                <p:nvPr/>
              </p:nvGrpSpPr>
              <p:grpSpPr>
                <a:xfrm>
                  <a:off x="-749137" y="4399905"/>
                  <a:ext cx="1500222" cy="1500222"/>
                  <a:chOff x="3906300" y="1565425"/>
                  <a:chExt cx="1331400" cy="1331400"/>
                </a:xfrm>
              </p:grpSpPr>
              <p:sp>
                <p:nvSpPr>
                  <p:cNvPr id="45" name="Google Shape;45;p2"/>
                  <p:cNvSpPr/>
                  <p:nvPr/>
                </p:nvSpPr>
                <p:spPr>
                  <a:xfrm>
                    <a:off x="3906300" y="1565425"/>
                    <a:ext cx="1331400" cy="13314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2857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46;p2"/>
                  <p:cNvSpPr/>
                  <p:nvPr/>
                </p:nvSpPr>
                <p:spPr>
                  <a:xfrm>
                    <a:off x="4026600" y="1685725"/>
                    <a:ext cx="1090800" cy="10908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47" name="Google Shape;47;p2"/>
                  <p:cNvCxnSpPr/>
                  <p:nvPr/>
                </p:nvCxnSpPr>
                <p:spPr>
                  <a:xfrm>
                    <a:off x="4572000" y="1685725"/>
                    <a:ext cx="0" cy="1090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" name="Google Shape;48;p2"/>
                  <p:cNvCxnSpPr/>
                  <p:nvPr/>
                </p:nvCxnSpPr>
                <p:spPr>
                  <a:xfrm>
                    <a:off x="4572000" y="1685725"/>
                    <a:ext cx="0" cy="1090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" name="Google Shape;49;p2"/>
                  <p:cNvCxnSpPr/>
                  <p:nvPr/>
                </p:nvCxnSpPr>
                <p:spPr>
                  <a:xfrm>
                    <a:off x="4572000" y="1685734"/>
                    <a:ext cx="0" cy="109078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0" name="Google Shape;50;p2"/>
                  <p:cNvCxnSpPr/>
                  <p:nvPr/>
                </p:nvCxnSpPr>
                <p:spPr>
                  <a:xfrm rot="10800000">
                    <a:off x="4572000" y="1685734"/>
                    <a:ext cx="0" cy="109078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" name="Google Shape;51;p2"/>
                  <p:cNvCxnSpPr/>
                  <p:nvPr/>
                </p:nvCxnSpPr>
                <p:spPr>
                  <a:xfrm>
                    <a:off x="4572000" y="1685627"/>
                    <a:ext cx="0" cy="1090995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2" name="Google Shape;52;p2"/>
                  <p:cNvCxnSpPr/>
                  <p:nvPr/>
                </p:nvCxnSpPr>
                <p:spPr>
                  <a:xfrm rot="10800000">
                    <a:off x="4572000" y="1685627"/>
                    <a:ext cx="0" cy="1090995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3" name="Google Shape;53;p2"/>
                  <p:cNvCxnSpPr/>
                  <p:nvPr/>
                </p:nvCxnSpPr>
                <p:spPr>
                  <a:xfrm>
                    <a:off x="4572000" y="1685737"/>
                    <a:ext cx="0" cy="1090777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4" name="Google Shape;54;p2"/>
                  <p:cNvCxnSpPr/>
                  <p:nvPr/>
                </p:nvCxnSpPr>
                <p:spPr>
                  <a:xfrm rot="10800000">
                    <a:off x="4572000" y="1685737"/>
                    <a:ext cx="0" cy="1090777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55" name="Google Shape;55;p2"/>
                  <p:cNvSpPr/>
                  <p:nvPr/>
                </p:nvSpPr>
                <p:spPr>
                  <a:xfrm>
                    <a:off x="4403700" y="2062825"/>
                    <a:ext cx="336600" cy="3366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6" name="Google Shape;56;p2"/>
                <p:cNvGrpSpPr/>
                <p:nvPr/>
              </p:nvGrpSpPr>
              <p:grpSpPr>
                <a:xfrm>
                  <a:off x="8392916" y="4399905"/>
                  <a:ext cx="1500222" cy="1500222"/>
                  <a:chOff x="3906300" y="1565425"/>
                  <a:chExt cx="1331400" cy="1331400"/>
                </a:xfrm>
              </p:grpSpPr>
              <p:sp>
                <p:nvSpPr>
                  <p:cNvPr id="57" name="Google Shape;57;p2"/>
                  <p:cNvSpPr/>
                  <p:nvPr/>
                </p:nvSpPr>
                <p:spPr>
                  <a:xfrm>
                    <a:off x="3906300" y="1565425"/>
                    <a:ext cx="1331400" cy="13314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2857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58;p2"/>
                  <p:cNvSpPr/>
                  <p:nvPr/>
                </p:nvSpPr>
                <p:spPr>
                  <a:xfrm>
                    <a:off x="4026600" y="1685725"/>
                    <a:ext cx="1090800" cy="10908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59" name="Google Shape;59;p2"/>
                  <p:cNvCxnSpPr/>
                  <p:nvPr/>
                </p:nvCxnSpPr>
                <p:spPr>
                  <a:xfrm>
                    <a:off x="4572000" y="1685725"/>
                    <a:ext cx="0" cy="1090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0" name="Google Shape;60;p2"/>
                  <p:cNvCxnSpPr/>
                  <p:nvPr/>
                </p:nvCxnSpPr>
                <p:spPr>
                  <a:xfrm>
                    <a:off x="4572000" y="1685725"/>
                    <a:ext cx="0" cy="1090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1" name="Google Shape;61;p2"/>
                  <p:cNvCxnSpPr/>
                  <p:nvPr/>
                </p:nvCxnSpPr>
                <p:spPr>
                  <a:xfrm>
                    <a:off x="4572000" y="1685734"/>
                    <a:ext cx="0" cy="109078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" name="Google Shape;62;p2"/>
                  <p:cNvCxnSpPr/>
                  <p:nvPr/>
                </p:nvCxnSpPr>
                <p:spPr>
                  <a:xfrm rot="10800000">
                    <a:off x="4572000" y="1685734"/>
                    <a:ext cx="0" cy="109078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" name="Google Shape;63;p2"/>
                  <p:cNvCxnSpPr/>
                  <p:nvPr/>
                </p:nvCxnSpPr>
                <p:spPr>
                  <a:xfrm>
                    <a:off x="4572000" y="1685627"/>
                    <a:ext cx="0" cy="1090995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4" name="Google Shape;64;p2"/>
                  <p:cNvCxnSpPr/>
                  <p:nvPr/>
                </p:nvCxnSpPr>
                <p:spPr>
                  <a:xfrm rot="10800000">
                    <a:off x="4572000" y="1685627"/>
                    <a:ext cx="0" cy="1090995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5" name="Google Shape;65;p2"/>
                  <p:cNvCxnSpPr/>
                  <p:nvPr/>
                </p:nvCxnSpPr>
                <p:spPr>
                  <a:xfrm>
                    <a:off x="4572000" y="1685737"/>
                    <a:ext cx="0" cy="1090777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6" name="Google Shape;66;p2"/>
                  <p:cNvCxnSpPr/>
                  <p:nvPr/>
                </p:nvCxnSpPr>
                <p:spPr>
                  <a:xfrm rot="10800000">
                    <a:off x="4572000" y="1685737"/>
                    <a:ext cx="0" cy="1090777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4403700" y="2062825"/>
                    <a:ext cx="336600" cy="3366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8" name="Google Shape;68;p2"/>
                <p:cNvSpPr/>
                <p:nvPr/>
              </p:nvSpPr>
              <p:spPr>
                <a:xfrm>
                  <a:off x="387175" y="1908000"/>
                  <a:ext cx="223200" cy="2232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387175" y="2644200"/>
                  <a:ext cx="223200" cy="2232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387175" y="2276100"/>
                  <a:ext cx="223200" cy="2232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387175" y="3012300"/>
                  <a:ext cx="223200" cy="2232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8533625" y="1910007"/>
                  <a:ext cx="223200" cy="2232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8533625" y="2646207"/>
                  <a:ext cx="223200" cy="2232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8533625" y="2278107"/>
                  <a:ext cx="223200" cy="2232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8533625" y="3014307"/>
                  <a:ext cx="223200" cy="2232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6" name="Google Shape;76;p2"/>
            <p:cNvSpPr/>
            <p:nvPr/>
          </p:nvSpPr>
          <p:spPr>
            <a:xfrm>
              <a:off x="4392600" y="201100"/>
              <a:ext cx="358800" cy="193800"/>
            </a:xfrm>
            <a:prstGeom prst="star4">
              <a:avLst>
                <a:gd name="adj" fmla="val 30515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92600" y="4743933"/>
              <a:ext cx="358800" cy="193800"/>
            </a:xfrm>
            <a:prstGeom prst="star4">
              <a:avLst>
                <a:gd name="adj" fmla="val 30515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0" name="Google Shape;1640;p30"/>
          <p:cNvGrpSpPr/>
          <p:nvPr/>
        </p:nvGrpSpPr>
        <p:grpSpPr>
          <a:xfrm>
            <a:off x="-749137" y="-743595"/>
            <a:ext cx="10642275" cy="6643722"/>
            <a:chOff x="-749137" y="-743595"/>
            <a:chExt cx="10642275" cy="6643722"/>
          </a:xfrm>
        </p:grpSpPr>
        <p:grpSp>
          <p:nvGrpSpPr>
            <p:cNvPr id="1641" name="Google Shape;1641;p30"/>
            <p:cNvGrpSpPr/>
            <p:nvPr/>
          </p:nvGrpSpPr>
          <p:grpSpPr>
            <a:xfrm>
              <a:off x="-749137" y="-743595"/>
              <a:ext cx="10642275" cy="6643722"/>
              <a:chOff x="-749137" y="-743595"/>
              <a:chExt cx="10642275" cy="6643722"/>
            </a:xfrm>
          </p:grpSpPr>
          <p:cxnSp>
            <p:nvCxnSpPr>
              <p:cNvPr id="1642" name="Google Shape;1642;p30"/>
              <p:cNvCxnSpPr/>
              <p:nvPr/>
            </p:nvCxnSpPr>
            <p:spPr>
              <a:xfrm>
                <a:off x="683550" y="302700"/>
                <a:ext cx="7776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643" name="Google Shape;1643;p30"/>
              <p:cNvGrpSpPr/>
              <p:nvPr/>
            </p:nvGrpSpPr>
            <p:grpSpPr>
              <a:xfrm>
                <a:off x="-749137" y="-743595"/>
                <a:ext cx="10642275" cy="6643722"/>
                <a:chOff x="-749137" y="-743595"/>
                <a:chExt cx="10642275" cy="6643722"/>
              </a:xfrm>
            </p:grpSpPr>
            <p:cxnSp>
              <p:nvCxnSpPr>
                <p:cNvPr id="1644" name="Google Shape;1644;p30"/>
                <p:cNvCxnSpPr/>
                <p:nvPr/>
              </p:nvCxnSpPr>
              <p:spPr>
                <a:xfrm>
                  <a:off x="574613" y="455100"/>
                  <a:ext cx="79944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5" name="Google Shape;1645;p30"/>
                <p:cNvCxnSpPr/>
                <p:nvPr/>
              </p:nvCxnSpPr>
              <p:spPr>
                <a:xfrm>
                  <a:off x="574613" y="4688400"/>
                  <a:ext cx="79944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6" name="Google Shape;1646;p30"/>
                <p:cNvCxnSpPr/>
                <p:nvPr/>
              </p:nvCxnSpPr>
              <p:spPr>
                <a:xfrm rot="5400000">
                  <a:off x="6617825" y="2571750"/>
                  <a:ext cx="40548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30"/>
                <p:cNvCxnSpPr/>
                <p:nvPr/>
              </p:nvCxnSpPr>
              <p:spPr>
                <a:xfrm rot="5400000">
                  <a:off x="-1528625" y="2571750"/>
                  <a:ext cx="40548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30"/>
                <p:cNvCxnSpPr/>
                <p:nvPr/>
              </p:nvCxnSpPr>
              <p:spPr>
                <a:xfrm>
                  <a:off x="683550" y="4840800"/>
                  <a:ext cx="7776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649" name="Google Shape;1649;p30"/>
                <p:cNvGrpSpPr/>
                <p:nvPr/>
              </p:nvGrpSpPr>
              <p:grpSpPr>
                <a:xfrm>
                  <a:off x="-749137" y="-743595"/>
                  <a:ext cx="1500222" cy="1500222"/>
                  <a:chOff x="3906300" y="1565425"/>
                  <a:chExt cx="1331400" cy="1331400"/>
                </a:xfrm>
              </p:grpSpPr>
              <p:sp>
                <p:nvSpPr>
                  <p:cNvPr id="1650" name="Google Shape;1650;p30"/>
                  <p:cNvSpPr/>
                  <p:nvPr/>
                </p:nvSpPr>
                <p:spPr>
                  <a:xfrm>
                    <a:off x="3906300" y="1565425"/>
                    <a:ext cx="1331400" cy="13314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2857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1" name="Google Shape;1651;p30"/>
                  <p:cNvSpPr/>
                  <p:nvPr/>
                </p:nvSpPr>
                <p:spPr>
                  <a:xfrm>
                    <a:off x="4026600" y="1685725"/>
                    <a:ext cx="1090800" cy="10908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1652" name="Google Shape;1652;p30"/>
                  <p:cNvCxnSpPr/>
                  <p:nvPr/>
                </p:nvCxnSpPr>
                <p:spPr>
                  <a:xfrm>
                    <a:off x="4572000" y="1685725"/>
                    <a:ext cx="0" cy="1090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53" name="Google Shape;1653;p30"/>
                  <p:cNvCxnSpPr/>
                  <p:nvPr/>
                </p:nvCxnSpPr>
                <p:spPr>
                  <a:xfrm>
                    <a:off x="4572000" y="1685725"/>
                    <a:ext cx="0" cy="1090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54" name="Google Shape;1654;p30"/>
                  <p:cNvCxnSpPr/>
                  <p:nvPr/>
                </p:nvCxnSpPr>
                <p:spPr>
                  <a:xfrm>
                    <a:off x="4572000" y="1685734"/>
                    <a:ext cx="0" cy="109078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55" name="Google Shape;1655;p30"/>
                  <p:cNvCxnSpPr/>
                  <p:nvPr/>
                </p:nvCxnSpPr>
                <p:spPr>
                  <a:xfrm rot="10800000">
                    <a:off x="4572000" y="1685734"/>
                    <a:ext cx="0" cy="109078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56" name="Google Shape;1656;p30"/>
                  <p:cNvCxnSpPr/>
                  <p:nvPr/>
                </p:nvCxnSpPr>
                <p:spPr>
                  <a:xfrm>
                    <a:off x="4572000" y="1685627"/>
                    <a:ext cx="0" cy="1090995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57" name="Google Shape;1657;p30"/>
                  <p:cNvCxnSpPr/>
                  <p:nvPr/>
                </p:nvCxnSpPr>
                <p:spPr>
                  <a:xfrm rot="10800000">
                    <a:off x="4572000" y="1685627"/>
                    <a:ext cx="0" cy="1090995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58" name="Google Shape;1658;p30"/>
                  <p:cNvCxnSpPr/>
                  <p:nvPr/>
                </p:nvCxnSpPr>
                <p:spPr>
                  <a:xfrm>
                    <a:off x="4572000" y="1685737"/>
                    <a:ext cx="0" cy="1090777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59" name="Google Shape;1659;p30"/>
                  <p:cNvCxnSpPr/>
                  <p:nvPr/>
                </p:nvCxnSpPr>
                <p:spPr>
                  <a:xfrm rot="10800000">
                    <a:off x="4572000" y="1685737"/>
                    <a:ext cx="0" cy="1090777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660" name="Google Shape;1660;p30"/>
                  <p:cNvSpPr/>
                  <p:nvPr/>
                </p:nvSpPr>
                <p:spPr>
                  <a:xfrm>
                    <a:off x="4403700" y="2062825"/>
                    <a:ext cx="336600" cy="3366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661" name="Google Shape;1661;p30"/>
                <p:cNvGrpSpPr/>
                <p:nvPr/>
              </p:nvGrpSpPr>
              <p:grpSpPr>
                <a:xfrm>
                  <a:off x="8392916" y="-743595"/>
                  <a:ext cx="1500222" cy="1500222"/>
                  <a:chOff x="3906300" y="1565425"/>
                  <a:chExt cx="1331400" cy="1331400"/>
                </a:xfrm>
              </p:grpSpPr>
              <p:sp>
                <p:nvSpPr>
                  <p:cNvPr id="1662" name="Google Shape;1662;p30"/>
                  <p:cNvSpPr/>
                  <p:nvPr/>
                </p:nvSpPr>
                <p:spPr>
                  <a:xfrm>
                    <a:off x="3906300" y="1565425"/>
                    <a:ext cx="1331400" cy="13314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2857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3" name="Google Shape;1663;p30"/>
                  <p:cNvSpPr/>
                  <p:nvPr/>
                </p:nvSpPr>
                <p:spPr>
                  <a:xfrm>
                    <a:off x="4026600" y="1685725"/>
                    <a:ext cx="1090800" cy="10908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1664" name="Google Shape;1664;p30"/>
                  <p:cNvCxnSpPr/>
                  <p:nvPr/>
                </p:nvCxnSpPr>
                <p:spPr>
                  <a:xfrm>
                    <a:off x="4572000" y="1685725"/>
                    <a:ext cx="0" cy="1090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65" name="Google Shape;1665;p30"/>
                  <p:cNvCxnSpPr/>
                  <p:nvPr/>
                </p:nvCxnSpPr>
                <p:spPr>
                  <a:xfrm>
                    <a:off x="4572000" y="1685725"/>
                    <a:ext cx="0" cy="1090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66" name="Google Shape;1666;p30"/>
                  <p:cNvCxnSpPr/>
                  <p:nvPr/>
                </p:nvCxnSpPr>
                <p:spPr>
                  <a:xfrm>
                    <a:off x="4572000" y="1685734"/>
                    <a:ext cx="0" cy="109078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67" name="Google Shape;1667;p30"/>
                  <p:cNvCxnSpPr/>
                  <p:nvPr/>
                </p:nvCxnSpPr>
                <p:spPr>
                  <a:xfrm rot="10800000">
                    <a:off x="4572000" y="1685734"/>
                    <a:ext cx="0" cy="109078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68" name="Google Shape;1668;p30"/>
                  <p:cNvCxnSpPr/>
                  <p:nvPr/>
                </p:nvCxnSpPr>
                <p:spPr>
                  <a:xfrm>
                    <a:off x="4572000" y="1685627"/>
                    <a:ext cx="0" cy="1090995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69" name="Google Shape;1669;p30"/>
                  <p:cNvCxnSpPr/>
                  <p:nvPr/>
                </p:nvCxnSpPr>
                <p:spPr>
                  <a:xfrm rot="10800000">
                    <a:off x="4572000" y="1685627"/>
                    <a:ext cx="0" cy="1090995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70" name="Google Shape;1670;p30"/>
                  <p:cNvCxnSpPr/>
                  <p:nvPr/>
                </p:nvCxnSpPr>
                <p:spPr>
                  <a:xfrm>
                    <a:off x="4572000" y="1685737"/>
                    <a:ext cx="0" cy="1090777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71" name="Google Shape;1671;p30"/>
                  <p:cNvCxnSpPr/>
                  <p:nvPr/>
                </p:nvCxnSpPr>
                <p:spPr>
                  <a:xfrm rot="10800000">
                    <a:off x="4572000" y="1685737"/>
                    <a:ext cx="0" cy="1090777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672" name="Google Shape;1672;p30"/>
                  <p:cNvSpPr/>
                  <p:nvPr/>
                </p:nvSpPr>
                <p:spPr>
                  <a:xfrm>
                    <a:off x="4403700" y="2062825"/>
                    <a:ext cx="336600" cy="3366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673" name="Google Shape;1673;p30"/>
                <p:cNvGrpSpPr/>
                <p:nvPr/>
              </p:nvGrpSpPr>
              <p:grpSpPr>
                <a:xfrm>
                  <a:off x="-749137" y="4399905"/>
                  <a:ext cx="1500222" cy="1500222"/>
                  <a:chOff x="3906300" y="1565425"/>
                  <a:chExt cx="1331400" cy="1331400"/>
                </a:xfrm>
              </p:grpSpPr>
              <p:sp>
                <p:nvSpPr>
                  <p:cNvPr id="1674" name="Google Shape;1674;p30"/>
                  <p:cNvSpPr/>
                  <p:nvPr/>
                </p:nvSpPr>
                <p:spPr>
                  <a:xfrm>
                    <a:off x="3906300" y="1565425"/>
                    <a:ext cx="1331400" cy="13314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2857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5" name="Google Shape;1675;p30"/>
                  <p:cNvSpPr/>
                  <p:nvPr/>
                </p:nvSpPr>
                <p:spPr>
                  <a:xfrm>
                    <a:off x="4026600" y="1685725"/>
                    <a:ext cx="1090800" cy="10908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1676" name="Google Shape;1676;p30"/>
                  <p:cNvCxnSpPr/>
                  <p:nvPr/>
                </p:nvCxnSpPr>
                <p:spPr>
                  <a:xfrm>
                    <a:off x="4572000" y="1685725"/>
                    <a:ext cx="0" cy="1090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77" name="Google Shape;1677;p30"/>
                  <p:cNvCxnSpPr/>
                  <p:nvPr/>
                </p:nvCxnSpPr>
                <p:spPr>
                  <a:xfrm>
                    <a:off x="4572000" y="1685725"/>
                    <a:ext cx="0" cy="1090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78" name="Google Shape;1678;p30"/>
                  <p:cNvCxnSpPr/>
                  <p:nvPr/>
                </p:nvCxnSpPr>
                <p:spPr>
                  <a:xfrm>
                    <a:off x="4572000" y="1685734"/>
                    <a:ext cx="0" cy="109078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79" name="Google Shape;1679;p30"/>
                  <p:cNvCxnSpPr/>
                  <p:nvPr/>
                </p:nvCxnSpPr>
                <p:spPr>
                  <a:xfrm rot="10800000">
                    <a:off x="4572000" y="1685734"/>
                    <a:ext cx="0" cy="109078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80" name="Google Shape;1680;p30"/>
                  <p:cNvCxnSpPr/>
                  <p:nvPr/>
                </p:nvCxnSpPr>
                <p:spPr>
                  <a:xfrm>
                    <a:off x="4572000" y="1685627"/>
                    <a:ext cx="0" cy="1090995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81" name="Google Shape;1681;p30"/>
                  <p:cNvCxnSpPr/>
                  <p:nvPr/>
                </p:nvCxnSpPr>
                <p:spPr>
                  <a:xfrm rot="10800000">
                    <a:off x="4572000" y="1685627"/>
                    <a:ext cx="0" cy="1090995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82" name="Google Shape;1682;p30"/>
                  <p:cNvCxnSpPr/>
                  <p:nvPr/>
                </p:nvCxnSpPr>
                <p:spPr>
                  <a:xfrm>
                    <a:off x="4572000" y="1685737"/>
                    <a:ext cx="0" cy="1090777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83" name="Google Shape;1683;p30"/>
                  <p:cNvCxnSpPr/>
                  <p:nvPr/>
                </p:nvCxnSpPr>
                <p:spPr>
                  <a:xfrm rot="10800000">
                    <a:off x="4572000" y="1685737"/>
                    <a:ext cx="0" cy="1090777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684" name="Google Shape;1684;p30"/>
                  <p:cNvSpPr/>
                  <p:nvPr/>
                </p:nvSpPr>
                <p:spPr>
                  <a:xfrm>
                    <a:off x="4403700" y="2062825"/>
                    <a:ext cx="336600" cy="3366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685" name="Google Shape;1685;p30"/>
                <p:cNvGrpSpPr/>
                <p:nvPr/>
              </p:nvGrpSpPr>
              <p:grpSpPr>
                <a:xfrm>
                  <a:off x="8392916" y="4399905"/>
                  <a:ext cx="1500222" cy="1500222"/>
                  <a:chOff x="3906300" y="1565425"/>
                  <a:chExt cx="1331400" cy="1331400"/>
                </a:xfrm>
              </p:grpSpPr>
              <p:sp>
                <p:nvSpPr>
                  <p:cNvPr id="1686" name="Google Shape;1686;p30"/>
                  <p:cNvSpPr/>
                  <p:nvPr/>
                </p:nvSpPr>
                <p:spPr>
                  <a:xfrm>
                    <a:off x="3906300" y="1565425"/>
                    <a:ext cx="1331400" cy="13314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2857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7" name="Google Shape;1687;p30"/>
                  <p:cNvSpPr/>
                  <p:nvPr/>
                </p:nvSpPr>
                <p:spPr>
                  <a:xfrm>
                    <a:off x="4026600" y="1685725"/>
                    <a:ext cx="1090800" cy="10908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1688" name="Google Shape;1688;p30"/>
                  <p:cNvCxnSpPr/>
                  <p:nvPr/>
                </p:nvCxnSpPr>
                <p:spPr>
                  <a:xfrm>
                    <a:off x="4572000" y="1685725"/>
                    <a:ext cx="0" cy="1090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89" name="Google Shape;1689;p30"/>
                  <p:cNvCxnSpPr/>
                  <p:nvPr/>
                </p:nvCxnSpPr>
                <p:spPr>
                  <a:xfrm>
                    <a:off x="4572000" y="1685725"/>
                    <a:ext cx="0" cy="1090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90" name="Google Shape;1690;p30"/>
                  <p:cNvCxnSpPr/>
                  <p:nvPr/>
                </p:nvCxnSpPr>
                <p:spPr>
                  <a:xfrm>
                    <a:off x="4572000" y="1685734"/>
                    <a:ext cx="0" cy="109078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91" name="Google Shape;1691;p30"/>
                  <p:cNvCxnSpPr/>
                  <p:nvPr/>
                </p:nvCxnSpPr>
                <p:spPr>
                  <a:xfrm rot="10800000">
                    <a:off x="4572000" y="1685734"/>
                    <a:ext cx="0" cy="109078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92" name="Google Shape;1692;p30"/>
                  <p:cNvCxnSpPr/>
                  <p:nvPr/>
                </p:nvCxnSpPr>
                <p:spPr>
                  <a:xfrm>
                    <a:off x="4572000" y="1685627"/>
                    <a:ext cx="0" cy="1090995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93" name="Google Shape;1693;p30"/>
                  <p:cNvCxnSpPr/>
                  <p:nvPr/>
                </p:nvCxnSpPr>
                <p:spPr>
                  <a:xfrm rot="10800000">
                    <a:off x="4572000" y="1685627"/>
                    <a:ext cx="0" cy="1090995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94" name="Google Shape;1694;p30"/>
                  <p:cNvCxnSpPr/>
                  <p:nvPr/>
                </p:nvCxnSpPr>
                <p:spPr>
                  <a:xfrm>
                    <a:off x="4572000" y="1685737"/>
                    <a:ext cx="0" cy="1090777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95" name="Google Shape;1695;p30"/>
                  <p:cNvCxnSpPr/>
                  <p:nvPr/>
                </p:nvCxnSpPr>
                <p:spPr>
                  <a:xfrm rot="10800000">
                    <a:off x="4572000" y="1685737"/>
                    <a:ext cx="0" cy="1090777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696" name="Google Shape;1696;p30"/>
                  <p:cNvSpPr/>
                  <p:nvPr/>
                </p:nvSpPr>
                <p:spPr>
                  <a:xfrm>
                    <a:off x="4403700" y="2062825"/>
                    <a:ext cx="336600" cy="3366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97" name="Google Shape;1697;p30"/>
                <p:cNvSpPr/>
                <p:nvPr/>
              </p:nvSpPr>
              <p:spPr>
                <a:xfrm>
                  <a:off x="387175" y="1908000"/>
                  <a:ext cx="223200" cy="2232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8" name="Google Shape;1698;p30"/>
                <p:cNvSpPr/>
                <p:nvPr/>
              </p:nvSpPr>
              <p:spPr>
                <a:xfrm>
                  <a:off x="387175" y="2644200"/>
                  <a:ext cx="223200" cy="2232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30"/>
                <p:cNvSpPr/>
                <p:nvPr/>
              </p:nvSpPr>
              <p:spPr>
                <a:xfrm>
                  <a:off x="387175" y="2276100"/>
                  <a:ext cx="223200" cy="2232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1700;p30"/>
                <p:cNvSpPr/>
                <p:nvPr/>
              </p:nvSpPr>
              <p:spPr>
                <a:xfrm>
                  <a:off x="387175" y="3012300"/>
                  <a:ext cx="223200" cy="2232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1" name="Google Shape;1701;p30"/>
                <p:cNvSpPr/>
                <p:nvPr/>
              </p:nvSpPr>
              <p:spPr>
                <a:xfrm>
                  <a:off x="8533625" y="1910007"/>
                  <a:ext cx="223200" cy="2232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30"/>
                <p:cNvSpPr/>
                <p:nvPr/>
              </p:nvSpPr>
              <p:spPr>
                <a:xfrm>
                  <a:off x="8533625" y="2646207"/>
                  <a:ext cx="223200" cy="2232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30"/>
                <p:cNvSpPr/>
                <p:nvPr/>
              </p:nvSpPr>
              <p:spPr>
                <a:xfrm>
                  <a:off x="8533625" y="2278107"/>
                  <a:ext cx="223200" cy="2232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30"/>
                <p:cNvSpPr/>
                <p:nvPr/>
              </p:nvSpPr>
              <p:spPr>
                <a:xfrm>
                  <a:off x="8533625" y="3014307"/>
                  <a:ext cx="223200" cy="2232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705" name="Google Shape;1705;p30"/>
            <p:cNvSpPr/>
            <p:nvPr/>
          </p:nvSpPr>
          <p:spPr>
            <a:xfrm>
              <a:off x="4392600" y="201100"/>
              <a:ext cx="358800" cy="193800"/>
            </a:xfrm>
            <a:prstGeom prst="star4">
              <a:avLst>
                <a:gd name="adj" fmla="val 30515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4392600" y="4743933"/>
              <a:ext cx="358800" cy="193800"/>
            </a:xfrm>
            <a:prstGeom prst="star4">
              <a:avLst>
                <a:gd name="adj" fmla="val 30515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8" name="Google Shape;1708;p31"/>
          <p:cNvGrpSpPr/>
          <p:nvPr/>
        </p:nvGrpSpPr>
        <p:grpSpPr>
          <a:xfrm>
            <a:off x="-749137" y="-743595"/>
            <a:ext cx="10642353" cy="6643800"/>
            <a:chOff x="-749137" y="-743595"/>
            <a:chExt cx="10642353" cy="6643800"/>
          </a:xfrm>
        </p:grpSpPr>
        <p:sp>
          <p:nvSpPr>
            <p:cNvPr id="1709" name="Google Shape;1709;p31"/>
            <p:cNvSpPr/>
            <p:nvPr/>
          </p:nvSpPr>
          <p:spPr>
            <a:xfrm>
              <a:off x="-749137" y="-743595"/>
              <a:ext cx="1500300" cy="15003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1"/>
            <p:cNvSpPr/>
            <p:nvPr/>
          </p:nvSpPr>
          <p:spPr>
            <a:xfrm>
              <a:off x="-613583" y="-608041"/>
              <a:ext cx="1229100" cy="122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11" name="Google Shape;1711;p31"/>
            <p:cNvCxnSpPr/>
            <p:nvPr/>
          </p:nvCxnSpPr>
          <p:spPr>
            <a:xfrm>
              <a:off x="973" y="-608041"/>
              <a:ext cx="0" cy="12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2" name="Google Shape;1712;p31"/>
            <p:cNvCxnSpPr/>
            <p:nvPr/>
          </p:nvCxnSpPr>
          <p:spPr>
            <a:xfrm>
              <a:off x="1047" y="-608127"/>
              <a:ext cx="0" cy="122915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3" name="Google Shape;1713;p31"/>
            <p:cNvCxnSpPr/>
            <p:nvPr/>
          </p:nvCxnSpPr>
          <p:spPr>
            <a:xfrm>
              <a:off x="974" y="-608031"/>
              <a:ext cx="0" cy="12290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4" name="Google Shape;1714;p31"/>
            <p:cNvCxnSpPr/>
            <p:nvPr/>
          </p:nvCxnSpPr>
          <p:spPr>
            <a:xfrm>
              <a:off x="904" y="-608128"/>
              <a:ext cx="0" cy="122916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5" name="Google Shape;1715;p31"/>
            <p:cNvCxnSpPr/>
            <p:nvPr/>
          </p:nvCxnSpPr>
          <p:spPr>
            <a:xfrm>
              <a:off x="980" y="-608034"/>
              <a:ext cx="0" cy="12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6" name="Google Shape;1716;p31"/>
            <p:cNvCxnSpPr/>
            <p:nvPr/>
          </p:nvCxnSpPr>
          <p:spPr>
            <a:xfrm rot="10800000">
              <a:off x="1038" y="-607989"/>
              <a:ext cx="0" cy="122915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7" name="Google Shape;1717;p31"/>
            <p:cNvCxnSpPr/>
            <p:nvPr/>
          </p:nvCxnSpPr>
          <p:spPr>
            <a:xfrm rot="10800000">
              <a:off x="974" y="-608030"/>
              <a:ext cx="0" cy="12290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8" name="Google Shape;1718;p31"/>
            <p:cNvCxnSpPr/>
            <p:nvPr/>
          </p:nvCxnSpPr>
          <p:spPr>
            <a:xfrm rot="10800000">
              <a:off x="1032" y="-608137"/>
              <a:ext cx="0" cy="122916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9" name="Google Shape;1719;p31"/>
            <p:cNvSpPr/>
            <p:nvPr/>
          </p:nvSpPr>
          <p:spPr>
            <a:xfrm>
              <a:off x="8392916" y="-743595"/>
              <a:ext cx="1500300" cy="15003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1"/>
            <p:cNvSpPr/>
            <p:nvPr/>
          </p:nvSpPr>
          <p:spPr>
            <a:xfrm>
              <a:off x="8528470" y="-608041"/>
              <a:ext cx="1229100" cy="122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21" name="Google Shape;1721;p31"/>
            <p:cNvCxnSpPr/>
            <p:nvPr/>
          </p:nvCxnSpPr>
          <p:spPr>
            <a:xfrm>
              <a:off x="9143027" y="-608041"/>
              <a:ext cx="0" cy="12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2" name="Google Shape;1722;p31"/>
            <p:cNvCxnSpPr/>
            <p:nvPr/>
          </p:nvCxnSpPr>
          <p:spPr>
            <a:xfrm>
              <a:off x="9143100" y="-608127"/>
              <a:ext cx="0" cy="122915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3" name="Google Shape;1723;p31"/>
            <p:cNvCxnSpPr/>
            <p:nvPr/>
          </p:nvCxnSpPr>
          <p:spPr>
            <a:xfrm>
              <a:off x="9143027" y="-608031"/>
              <a:ext cx="0" cy="12290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4" name="Google Shape;1724;p31"/>
            <p:cNvCxnSpPr/>
            <p:nvPr/>
          </p:nvCxnSpPr>
          <p:spPr>
            <a:xfrm>
              <a:off x="9142958" y="-608128"/>
              <a:ext cx="0" cy="122916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5" name="Google Shape;1725;p31"/>
            <p:cNvCxnSpPr/>
            <p:nvPr/>
          </p:nvCxnSpPr>
          <p:spPr>
            <a:xfrm>
              <a:off x="9143033" y="-608034"/>
              <a:ext cx="0" cy="12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6" name="Google Shape;1726;p31"/>
            <p:cNvCxnSpPr/>
            <p:nvPr/>
          </p:nvCxnSpPr>
          <p:spPr>
            <a:xfrm rot="10800000">
              <a:off x="9143091" y="-607989"/>
              <a:ext cx="0" cy="122915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7" name="Google Shape;1727;p31"/>
            <p:cNvCxnSpPr/>
            <p:nvPr/>
          </p:nvCxnSpPr>
          <p:spPr>
            <a:xfrm rot="10800000">
              <a:off x="9143027" y="-608030"/>
              <a:ext cx="0" cy="12290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8" name="Google Shape;1728;p31"/>
            <p:cNvCxnSpPr/>
            <p:nvPr/>
          </p:nvCxnSpPr>
          <p:spPr>
            <a:xfrm rot="10800000">
              <a:off x="9143086" y="-608137"/>
              <a:ext cx="0" cy="122916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29" name="Google Shape;1729;p31"/>
            <p:cNvSpPr/>
            <p:nvPr/>
          </p:nvSpPr>
          <p:spPr>
            <a:xfrm>
              <a:off x="-749137" y="4399905"/>
              <a:ext cx="1500300" cy="15003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-613583" y="4535459"/>
              <a:ext cx="1229100" cy="122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31" name="Google Shape;1731;p31"/>
            <p:cNvCxnSpPr/>
            <p:nvPr/>
          </p:nvCxnSpPr>
          <p:spPr>
            <a:xfrm>
              <a:off x="973" y="4535459"/>
              <a:ext cx="0" cy="12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2" name="Google Shape;1732;p31"/>
            <p:cNvCxnSpPr/>
            <p:nvPr/>
          </p:nvCxnSpPr>
          <p:spPr>
            <a:xfrm>
              <a:off x="1047" y="4535373"/>
              <a:ext cx="0" cy="122915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3" name="Google Shape;1733;p31"/>
            <p:cNvCxnSpPr/>
            <p:nvPr/>
          </p:nvCxnSpPr>
          <p:spPr>
            <a:xfrm>
              <a:off x="974" y="4535469"/>
              <a:ext cx="0" cy="12290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4" name="Google Shape;1734;p31"/>
            <p:cNvCxnSpPr/>
            <p:nvPr/>
          </p:nvCxnSpPr>
          <p:spPr>
            <a:xfrm>
              <a:off x="904" y="4535372"/>
              <a:ext cx="0" cy="122916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5" name="Google Shape;1735;p31"/>
            <p:cNvCxnSpPr/>
            <p:nvPr/>
          </p:nvCxnSpPr>
          <p:spPr>
            <a:xfrm>
              <a:off x="980" y="4535466"/>
              <a:ext cx="0" cy="12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6" name="Google Shape;1736;p31"/>
            <p:cNvCxnSpPr/>
            <p:nvPr/>
          </p:nvCxnSpPr>
          <p:spPr>
            <a:xfrm rot="10800000">
              <a:off x="1038" y="4535511"/>
              <a:ext cx="0" cy="122915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7" name="Google Shape;1737;p31"/>
            <p:cNvCxnSpPr/>
            <p:nvPr/>
          </p:nvCxnSpPr>
          <p:spPr>
            <a:xfrm rot="10800000">
              <a:off x="974" y="4535470"/>
              <a:ext cx="0" cy="12290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8" name="Google Shape;1738;p31"/>
            <p:cNvCxnSpPr/>
            <p:nvPr/>
          </p:nvCxnSpPr>
          <p:spPr>
            <a:xfrm rot="10800000">
              <a:off x="1032" y="4535363"/>
              <a:ext cx="0" cy="122916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9" name="Google Shape;1739;p31"/>
            <p:cNvSpPr/>
            <p:nvPr/>
          </p:nvSpPr>
          <p:spPr>
            <a:xfrm>
              <a:off x="8392916" y="4399905"/>
              <a:ext cx="1500300" cy="15003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8528470" y="4535459"/>
              <a:ext cx="1229100" cy="122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1" name="Google Shape;1741;p31"/>
            <p:cNvCxnSpPr/>
            <p:nvPr/>
          </p:nvCxnSpPr>
          <p:spPr>
            <a:xfrm>
              <a:off x="9143027" y="4535459"/>
              <a:ext cx="0" cy="12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2" name="Google Shape;1742;p31"/>
            <p:cNvCxnSpPr/>
            <p:nvPr/>
          </p:nvCxnSpPr>
          <p:spPr>
            <a:xfrm>
              <a:off x="9143100" y="4535373"/>
              <a:ext cx="0" cy="122915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3" name="Google Shape;1743;p31"/>
            <p:cNvCxnSpPr/>
            <p:nvPr/>
          </p:nvCxnSpPr>
          <p:spPr>
            <a:xfrm>
              <a:off x="9143027" y="4535469"/>
              <a:ext cx="0" cy="12290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4" name="Google Shape;1744;p31"/>
            <p:cNvCxnSpPr/>
            <p:nvPr/>
          </p:nvCxnSpPr>
          <p:spPr>
            <a:xfrm>
              <a:off x="9142958" y="4535372"/>
              <a:ext cx="0" cy="122916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5" name="Google Shape;1745;p31"/>
            <p:cNvCxnSpPr/>
            <p:nvPr/>
          </p:nvCxnSpPr>
          <p:spPr>
            <a:xfrm>
              <a:off x="9143033" y="4535466"/>
              <a:ext cx="0" cy="12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6" name="Google Shape;1746;p31"/>
            <p:cNvCxnSpPr/>
            <p:nvPr/>
          </p:nvCxnSpPr>
          <p:spPr>
            <a:xfrm rot="10800000">
              <a:off x="9143091" y="4535511"/>
              <a:ext cx="0" cy="122915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7" name="Google Shape;1747;p31"/>
            <p:cNvCxnSpPr/>
            <p:nvPr/>
          </p:nvCxnSpPr>
          <p:spPr>
            <a:xfrm rot="10800000">
              <a:off x="9143027" y="4535470"/>
              <a:ext cx="0" cy="12290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8" name="Google Shape;1748;p31"/>
            <p:cNvCxnSpPr/>
            <p:nvPr/>
          </p:nvCxnSpPr>
          <p:spPr>
            <a:xfrm rot="10800000">
              <a:off x="9143086" y="4535363"/>
              <a:ext cx="0" cy="122916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9" name="Google Shape;1749;p31"/>
            <p:cNvCxnSpPr/>
            <p:nvPr/>
          </p:nvCxnSpPr>
          <p:spPr>
            <a:xfrm>
              <a:off x="683550" y="4840800"/>
              <a:ext cx="7776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0" name="Google Shape;1750;p31"/>
            <p:cNvCxnSpPr/>
            <p:nvPr/>
          </p:nvCxnSpPr>
          <p:spPr>
            <a:xfrm>
              <a:off x="683550" y="302700"/>
              <a:ext cx="7776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51" name="Google Shape;1751;p31"/>
            <p:cNvSpPr/>
            <p:nvPr/>
          </p:nvSpPr>
          <p:spPr>
            <a:xfrm>
              <a:off x="4392600" y="201100"/>
              <a:ext cx="358800" cy="193800"/>
            </a:xfrm>
            <a:prstGeom prst="star4">
              <a:avLst>
                <a:gd name="adj" fmla="val 30515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4392600" y="4743933"/>
              <a:ext cx="358800" cy="193800"/>
            </a:xfrm>
            <a:prstGeom prst="star4">
              <a:avLst>
                <a:gd name="adj" fmla="val 30515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-188667" y="4960376"/>
              <a:ext cx="379200" cy="379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-188667" y="-183124"/>
              <a:ext cx="379200" cy="379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8953386" y="-183124"/>
              <a:ext cx="379200" cy="379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8953386" y="4960376"/>
              <a:ext cx="379200" cy="379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6" r:id="rId3"/>
    <p:sldLayoutId id="214748367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38"/>
          <p:cNvSpPr txBox="1">
            <a:spLocks noGrp="1"/>
          </p:cNvSpPr>
          <p:nvPr>
            <p:ph type="ctrTitle"/>
          </p:nvPr>
        </p:nvSpPr>
        <p:spPr>
          <a:xfrm>
            <a:off x="569259" y="1232209"/>
            <a:ext cx="8005482" cy="197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/>
              <a:t>Education Expenditure Across India</a:t>
            </a:r>
            <a:endParaRPr sz="4800" dirty="0"/>
          </a:p>
        </p:txBody>
      </p:sp>
      <p:sp>
        <p:nvSpPr>
          <p:cNvPr id="1774" name="Google Shape;1774;p38"/>
          <p:cNvSpPr txBox="1">
            <a:spLocks noGrp="1"/>
          </p:cNvSpPr>
          <p:nvPr>
            <p:ph type="subTitle" idx="1"/>
          </p:nvPr>
        </p:nvSpPr>
        <p:spPr>
          <a:xfrm>
            <a:off x="6252267" y="3309477"/>
            <a:ext cx="1266425" cy="518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Shibanshu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Pragya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A4D3D2-5A84-60F9-C1F3-F0D73EB03624}"/>
              </a:ext>
            </a:extLst>
          </p:cNvPr>
          <p:cNvSpPr txBox="1"/>
          <p:nvPr/>
        </p:nvSpPr>
        <p:spPr>
          <a:xfrm>
            <a:off x="6033741" y="3991796"/>
            <a:ext cx="170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</a:t>
            </a:r>
            <a:r>
              <a:rPr lang="en-IN" dirty="0">
                <a:solidFill>
                  <a:schemeClr val="bg1"/>
                </a:solidFill>
              </a:rPr>
              <a:t>Das Mahajan</a:t>
            </a:r>
            <a:r>
              <a:rPr lang="en-IN"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AAA914-C80E-5842-86EA-0BA0472CAE06}"/>
              </a:ext>
            </a:extLst>
          </p:cNvPr>
          <p:cNvSpPr txBox="1"/>
          <p:nvPr/>
        </p:nvSpPr>
        <p:spPr>
          <a:xfrm>
            <a:off x="2051598" y="1494603"/>
            <a:ext cx="7477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4324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A3E93E-735B-F31A-C135-7C48AF7D3462}"/>
              </a:ext>
            </a:extLst>
          </p:cNvPr>
          <p:cNvSpPr txBox="1"/>
          <p:nvPr/>
        </p:nvSpPr>
        <p:spPr>
          <a:xfrm>
            <a:off x="2044635" y="719874"/>
            <a:ext cx="5054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IMPORTANCE OF EDUCATION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750D7-C560-DD82-8713-2B1AEC2E1AF3}"/>
              </a:ext>
            </a:extLst>
          </p:cNvPr>
          <p:cNvSpPr txBox="1"/>
          <p:nvPr/>
        </p:nvSpPr>
        <p:spPr>
          <a:xfrm>
            <a:off x="1640813" y="1406139"/>
            <a:ext cx="58623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>
                  <a:lumMod val="10000"/>
                  <a:lumOff val="9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Education is the cornerstone of India's development, laying the foundation for progress in various sectors due to 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increased productivity and innovation</a:t>
            </a:r>
          </a:p>
          <a:p>
            <a:pPr marL="285750" indent="-285750">
              <a:buClr>
                <a:schemeClr val="bg1">
                  <a:lumMod val="10000"/>
                  <a:lumOff val="9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Education empowers individuals to harness their talents and equips them with 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critical thinking skills, creativity and knowledge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necessary to 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innovate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 and solve complex problems</a:t>
            </a:r>
          </a:p>
          <a:p>
            <a:pPr marL="285750" indent="-285750">
              <a:buClr>
                <a:schemeClr val="bg1">
                  <a:lumMod val="10000"/>
                  <a:lumOff val="90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n-lt"/>
              </a:rPr>
              <a:t>Education serves as a powerful tool for </a:t>
            </a:r>
            <a:r>
              <a:rPr lang="en-US" b="1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n-lt"/>
              </a:rPr>
              <a:t>poverty alleviation </a:t>
            </a:r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n-lt"/>
              </a:rPr>
              <a:t>by equipping individuals with the skills and knowledge needed to secure better-paying jobs </a:t>
            </a:r>
          </a:p>
          <a:p>
            <a:pPr marL="285750" indent="-285750">
              <a:buClr>
                <a:schemeClr val="bg1">
                  <a:lumMod val="10000"/>
                  <a:lumOff val="9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Education fosters 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inclusivity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 by breaking down barriers of 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caste, gender and socio-economic status</a:t>
            </a:r>
          </a:p>
          <a:p>
            <a:pPr marL="285750" indent="-285750">
              <a:buClr>
                <a:schemeClr val="bg1">
                  <a:lumMod val="10000"/>
                  <a:lumOff val="90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n-lt"/>
              </a:rPr>
              <a:t>Education fosters </a:t>
            </a:r>
            <a:r>
              <a:rPr lang="en-US" b="1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n-lt"/>
              </a:rPr>
              <a:t>technological advancement </a:t>
            </a:r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n-lt"/>
              </a:rPr>
              <a:t>and innovation while ensuring </a:t>
            </a:r>
            <a:r>
              <a:rPr lang="en-US" b="1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n-lt"/>
              </a:rPr>
              <a:t>sustainable development and prosperity</a:t>
            </a:r>
            <a:endParaRPr lang="en-US" b="1" dirty="0">
              <a:solidFill>
                <a:schemeClr val="bg2">
                  <a:lumMod val="60000"/>
                  <a:lumOff val="40000"/>
                </a:schemeClr>
              </a:solidFill>
              <a:latin typeface="+mn-lt"/>
            </a:endParaRPr>
          </a:p>
          <a:p>
            <a:pPr marL="285750" indent="-285750">
              <a:buClr>
                <a:schemeClr val="bg1">
                  <a:lumMod val="10000"/>
                  <a:lumOff val="90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C04E5F-84D6-BC79-D140-AFDE0942A6EA}"/>
              </a:ext>
            </a:extLst>
          </p:cNvPr>
          <p:cNvSpPr txBox="1"/>
          <p:nvPr/>
        </p:nvSpPr>
        <p:spPr>
          <a:xfrm>
            <a:off x="2723745" y="717614"/>
            <a:ext cx="369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NEP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11CA0-B8CF-8CB8-8895-BFD7478DC79E}"/>
              </a:ext>
            </a:extLst>
          </p:cNvPr>
          <p:cNvSpPr txBox="1"/>
          <p:nvPr/>
        </p:nvSpPr>
        <p:spPr>
          <a:xfrm>
            <a:off x="1201366" y="1220821"/>
            <a:ext cx="67412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</a:rPr>
              <a:t>The NEP 2020 is founded on the five guiding pillars of </a:t>
            </a:r>
            <a:r>
              <a:rPr lang="en-US" b="1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</a:rPr>
              <a:t>Access, Equity, Quality, Affordability and Accountability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</a:rPr>
              <a:t>Aims at developing </a:t>
            </a:r>
            <a:r>
              <a:rPr lang="en-US" b="1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</a:rPr>
              <a:t>cognitive skills</a:t>
            </a:r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</a:rPr>
              <a:t> as well as </a:t>
            </a:r>
            <a:r>
              <a:rPr lang="en-US" b="1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</a:rPr>
              <a:t>“soft skills”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P</a:t>
            </a:r>
            <a:r>
              <a:rPr lang="en-IN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</a:rPr>
              <a:t>edagogy with </a:t>
            </a:r>
            <a:r>
              <a:rPr lang="en-IN" b="1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</a:rPr>
              <a:t>5+3+3+4 </a:t>
            </a:r>
            <a:r>
              <a:rPr lang="en-IN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</a:rPr>
              <a:t>design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2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Technology</a:t>
            </a:r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 integration</a:t>
            </a:r>
            <a:endParaRPr lang="en-IN" b="0" i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M</a:t>
            </a:r>
            <a:r>
              <a:rPr lang="en-US" b="1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</a:rPr>
              <a:t>ultidisciplinary </a:t>
            </a:r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</a:rPr>
              <a:t>and holistic education, institutional autonomy, promotion of </a:t>
            </a:r>
            <a:r>
              <a:rPr lang="en-US" b="1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</a:rPr>
              <a:t>quality research </a:t>
            </a:r>
            <a:endParaRPr lang="en-I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728C3FA-5698-A42F-140D-490E0C8203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0373985"/>
              </p:ext>
            </p:extLst>
          </p:nvPr>
        </p:nvGraphicFramePr>
        <p:xfrm>
          <a:off x="672830" y="2928263"/>
          <a:ext cx="1754221" cy="1782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68CCE55-6075-0DB2-52A9-44BD8E1DEA76}"/>
              </a:ext>
            </a:extLst>
          </p:cNvPr>
          <p:cNvSpPr txBox="1"/>
          <p:nvPr/>
        </p:nvSpPr>
        <p:spPr>
          <a:xfrm>
            <a:off x="6488349" y="2690938"/>
            <a:ext cx="16796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The current public expenditure on education in India has been around 4.43% of GDP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(goal was 6%)</a:t>
            </a:r>
            <a:endParaRPr lang="en-IN" b="1" dirty="0">
              <a:solidFill>
                <a:schemeClr val="bg2"/>
              </a:solidFill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1F76FFB-EB9F-6898-E178-E7C187E76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4729727"/>
              </p:ext>
            </p:extLst>
          </p:nvPr>
        </p:nvGraphicFramePr>
        <p:xfrm>
          <a:off x="510702" y="2821259"/>
          <a:ext cx="2893981" cy="1824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3CC675F-3B53-442A-D7ED-67989A3B54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197096"/>
              </p:ext>
            </p:extLst>
          </p:nvPr>
        </p:nvGraphicFramePr>
        <p:xfrm>
          <a:off x="3240933" y="2821259"/>
          <a:ext cx="2814535" cy="1782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705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9D98FA-A345-3102-F41C-94F1C0432C6D}"/>
              </a:ext>
            </a:extLst>
          </p:cNvPr>
          <p:cNvSpPr txBox="1"/>
          <p:nvPr/>
        </p:nvSpPr>
        <p:spPr>
          <a:xfrm>
            <a:off x="2643405" y="561636"/>
            <a:ext cx="38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SAMPLE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6A76D0-B714-813A-F1C2-3AA2C843472B}"/>
              </a:ext>
            </a:extLst>
          </p:cNvPr>
          <p:cNvSpPr txBox="1"/>
          <p:nvPr/>
        </p:nvSpPr>
        <p:spPr>
          <a:xfrm>
            <a:off x="707848" y="1023301"/>
            <a:ext cx="772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As education expenditure is a nation wide topic, so we have tried to diversify our selection and include all possible geographical as well as cultural 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6EEE24-E0F1-FF3B-2934-DF30500A03F0}"/>
              </a:ext>
            </a:extLst>
          </p:cNvPr>
          <p:cNvSpPr txBox="1"/>
          <p:nvPr/>
        </p:nvSpPr>
        <p:spPr>
          <a:xfrm>
            <a:off x="686960" y="1670985"/>
            <a:ext cx="77700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We chose </a:t>
            </a:r>
            <a:r>
              <a:rPr lang="en-IN" sz="1600" b="1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Delhi</a:t>
            </a:r>
            <a:r>
              <a:rPr lang="en-IN" sz="16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as the reference because it has the </a:t>
            </a:r>
            <a:r>
              <a:rPr lang="en-IN" sz="1600" b="1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highest</a:t>
            </a:r>
            <a:r>
              <a:rPr lang="en-IN" sz="16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average expenditure on education per person.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States like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West Bengal and Andhra Pradesh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have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62% and 52 % rural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population respectively. Hence, a representation of rural India.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Bihar And </a:t>
            </a:r>
            <a:r>
              <a:rPr lang="en-US" sz="16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Chattisgarh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have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very low GDP per capita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in addition to that Bihar has extreme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classism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against backward classes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6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Chattisgarh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is a state plagued by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tribal and </a:t>
            </a:r>
            <a:r>
              <a:rPr lang="en-US" sz="16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naxal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violence.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While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Haryana and Gujarat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have high GDP and have been role models of development for a long time but still Haryana has a long history of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bad gender ratio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.</a:t>
            </a:r>
            <a:endParaRPr lang="en-IN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65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31C0B-0721-5F09-E464-7220E3793451}"/>
              </a:ext>
            </a:extLst>
          </p:cNvPr>
          <p:cNvSpPr txBox="1"/>
          <p:nvPr/>
        </p:nvSpPr>
        <p:spPr>
          <a:xfrm>
            <a:off x="1264842" y="659111"/>
            <a:ext cx="6614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EXISTING DISPARITIES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AFFE7-9A66-EF61-7865-CF735AAC7EE7}"/>
              </a:ext>
            </a:extLst>
          </p:cNvPr>
          <p:cNvSpPr txBox="1"/>
          <p:nvPr/>
        </p:nvSpPr>
        <p:spPr>
          <a:xfrm>
            <a:off x="709006" y="1120776"/>
            <a:ext cx="77259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2"/>
                </a:solidFill>
              </a:rPr>
              <a:t>INCOME</a:t>
            </a:r>
          </a:p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Each quintile class of the population based on income has different expenditures on education. </a:t>
            </a:r>
            <a:r>
              <a:rPr lang="en-IN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Expenditure per person increases but enrolment number decreases with increase in income.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0B7C3-891C-8919-4BCB-5CA8B06FF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77" y="2116574"/>
            <a:ext cx="3218967" cy="2255716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3DA655A-1A6E-D519-95B4-8F21D2400D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1052069"/>
              </p:ext>
            </p:extLst>
          </p:nvPr>
        </p:nvGraphicFramePr>
        <p:xfrm>
          <a:off x="4682239" y="2116573"/>
          <a:ext cx="3477737" cy="219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7680C6-4E62-B7A6-4894-7EE31DA35B09}"/>
              </a:ext>
            </a:extLst>
          </p:cNvPr>
          <p:cNvSpPr txBox="1"/>
          <p:nvPr/>
        </p:nvSpPr>
        <p:spPr>
          <a:xfrm>
            <a:off x="1905385" y="4372290"/>
            <a:ext cx="533322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u="none" strike="noStrike" baseline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Average expenditure (Rs.) on basic course per student pursuing general course for each quintile class of UMPCE</a:t>
            </a:r>
            <a:r>
              <a:rPr lang="en-US" sz="800" b="0" i="0" u="none" strike="noStrike" baseline="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endParaRPr lang="en-IN" sz="800" b="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7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308B0-43DA-CD71-2F5E-A6A3BAB05B9D}"/>
              </a:ext>
            </a:extLst>
          </p:cNvPr>
          <p:cNvSpPr txBox="1"/>
          <p:nvPr/>
        </p:nvSpPr>
        <p:spPr>
          <a:xfrm>
            <a:off x="631261" y="649827"/>
            <a:ext cx="79464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2"/>
                </a:solidFill>
              </a:rPr>
              <a:t>LOCATION</a:t>
            </a:r>
          </a:p>
          <a:p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States located in regions with a high population density may face unique challenges such as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overcrowded classrooms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limited access to educational facilities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and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higher demand for educational resources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which can impact education expenditure patterns.</a:t>
            </a:r>
          </a:p>
          <a:p>
            <a:r>
              <a:rPr lang="en-IN" sz="1600" b="1" dirty="0">
                <a:solidFill>
                  <a:schemeClr val="bg2"/>
                </a:solidFill>
              </a:rPr>
              <a:t>DEMOGRAPHICS</a:t>
            </a:r>
          </a:p>
          <a:p>
            <a:r>
              <a:rPr lang="en-IN" sz="1600" dirty="0">
                <a:solidFill>
                  <a:schemeClr val="bg2"/>
                </a:solidFill>
              </a:rPr>
              <a:t>Rural v/s Urban                                                          Male v/s Female</a:t>
            </a:r>
            <a:br>
              <a:rPr lang="en-IN" sz="1600" dirty="0">
                <a:solidFill>
                  <a:schemeClr val="bg2"/>
                </a:solidFill>
              </a:rPr>
            </a:br>
            <a:endParaRPr lang="en-IN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0D951-5E1D-B3A0-7AC9-F700B531A68A}"/>
              </a:ext>
            </a:extLst>
          </p:cNvPr>
          <p:cNvSpPr txBox="1"/>
          <p:nvPr/>
        </p:nvSpPr>
        <p:spPr>
          <a:xfrm>
            <a:off x="631261" y="2390437"/>
            <a:ext cx="2710708" cy="238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IN" sz="1000" kern="1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On average, expenditure on education is greater in urban areas is greater as compared to rural areas</a:t>
            </a:r>
          </a:p>
          <a:p>
            <a:pPr marL="342900" indent="-342900">
              <a:lnSpc>
                <a:spcPct val="107000"/>
              </a:lnSpc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IN" sz="1000" kern="1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Facilities in urban areas are generally better and more expensive as compared to rural areas. Even in the lowest quintile class, the disparity is great</a:t>
            </a:r>
          </a:p>
          <a:p>
            <a:pPr marL="342900" indent="-342900">
              <a:lnSpc>
                <a:spcPct val="107000"/>
              </a:lnSpc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About 65% more expenditure is done in urban areas in basic courses and 50% for technical courses</a:t>
            </a:r>
            <a:endParaRPr lang="en-I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1CD2E-07B5-9049-F5F9-230194F04F21}"/>
              </a:ext>
            </a:extLst>
          </p:cNvPr>
          <p:cNvSpPr txBox="1"/>
          <p:nvPr/>
        </p:nvSpPr>
        <p:spPr>
          <a:xfrm>
            <a:off x="4572000" y="2390437"/>
            <a:ext cx="3388386" cy="2386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IN" sz="1200" kern="1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Around 21% more men are enrolled in basic courses in rural areas and urban areas.</a:t>
            </a:r>
          </a:p>
          <a:p>
            <a:pPr marL="342900" lvl="0" indent="-342900">
              <a:lnSpc>
                <a:spcPct val="107000"/>
              </a:lnSpc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IN" sz="1200" b="1" kern="1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Expenditure is 13% more in rural areas and 20% more in urban areas for a basic course</a:t>
            </a:r>
          </a:p>
          <a:p>
            <a:pPr marL="342900" lvl="0" indent="-342900">
              <a:lnSpc>
                <a:spcPct val="107000"/>
              </a:lnSpc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IN" sz="1200" kern="1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Around 53% more men are enrolled in technical courses in rural areas and 41% in urban areas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IN" sz="1200" kern="1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Expenditure difference in technical courses is only 2% in rural areas and around 15% in urban areas.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19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CECDE59-C4A3-3C89-8F8F-E7D16ABB7E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096866"/>
              </p:ext>
            </p:extLst>
          </p:nvPr>
        </p:nvGraphicFramePr>
        <p:xfrm>
          <a:off x="897702" y="1680306"/>
          <a:ext cx="3548974" cy="2653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BD9C88E-76EF-C601-BDD8-F1428BC27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928284"/>
              </p:ext>
            </p:extLst>
          </p:nvPr>
        </p:nvGraphicFramePr>
        <p:xfrm>
          <a:off x="4446676" y="1801062"/>
          <a:ext cx="4028090" cy="2532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CE4AADA-5DDC-7720-26E9-1AE0F19ACED0}"/>
              </a:ext>
            </a:extLst>
          </p:cNvPr>
          <p:cNvSpPr txBox="1"/>
          <p:nvPr/>
        </p:nvSpPr>
        <p:spPr>
          <a:xfrm>
            <a:off x="1443940" y="4333660"/>
            <a:ext cx="625611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i="0" u="none" strike="noStrike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 Average expenditure (Rs.) on basic course per student pursuing general course for each State/UT</a:t>
            </a:r>
            <a:r>
              <a:rPr lang="en-US" sz="1050" dirty="0">
                <a:solidFill>
                  <a:schemeClr val="bg2"/>
                </a:solidFill>
              </a:rPr>
              <a:t> </a:t>
            </a:r>
            <a:endParaRPr lang="en-IN" sz="1050" dirty="0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68D5D8-0E27-4711-ADC1-F060E5AF230C}"/>
              </a:ext>
            </a:extLst>
          </p:cNvPr>
          <p:cNvSpPr txBox="1"/>
          <p:nvPr/>
        </p:nvSpPr>
        <p:spPr>
          <a:xfrm>
            <a:off x="836579" y="753894"/>
            <a:ext cx="6930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SOCIAL GROUP</a:t>
            </a:r>
          </a:p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Expenditure on education varies in different social groups due to various reasons such as </a:t>
            </a:r>
            <a:r>
              <a:rPr lang="en-IN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discrimination</a:t>
            </a:r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and </a:t>
            </a:r>
            <a:r>
              <a:rPr lang="en-IN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lack of appropriate resources</a:t>
            </a:r>
          </a:p>
        </p:txBody>
      </p:sp>
    </p:spTree>
    <p:extLst>
      <p:ext uri="{BB962C8B-B14F-4D97-AF65-F5344CB8AC3E}">
        <p14:creationId xmlns:p14="http://schemas.microsoft.com/office/powerpoint/2010/main" val="134546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7C5AFB-4E3B-E1D9-91A9-BA41E156B379}"/>
              </a:ext>
            </a:extLst>
          </p:cNvPr>
          <p:cNvSpPr txBox="1"/>
          <p:nvPr/>
        </p:nvSpPr>
        <p:spPr>
          <a:xfrm>
            <a:off x="1392483" y="465410"/>
            <a:ext cx="635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POLICY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27B05-4A10-FFD9-E967-48A1C3317167}"/>
              </a:ext>
            </a:extLst>
          </p:cNvPr>
          <p:cNvSpPr txBox="1"/>
          <p:nvPr/>
        </p:nvSpPr>
        <p:spPr>
          <a:xfrm>
            <a:off x="912074" y="815676"/>
            <a:ext cx="7319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We have divided the policy region wise, with specified policy for each region of the nation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AC82D3-691F-1A08-27BC-9D64221BF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84335"/>
              </p:ext>
            </p:extLst>
          </p:nvPr>
        </p:nvGraphicFramePr>
        <p:xfrm>
          <a:off x="1523994" y="1123453"/>
          <a:ext cx="6096000" cy="3474720"/>
        </p:xfrm>
        <a:graphic>
          <a:graphicData uri="http://schemas.openxmlformats.org/drawingml/2006/table">
            <a:tbl>
              <a:tblPr firstRow="1" bandRow="1">
                <a:tableStyleId>{36F2AE6F-415C-4460-8C6D-ABB98E596178}</a:tableStyleId>
              </a:tblPr>
              <a:tblGrid>
                <a:gridCol w="1632309">
                  <a:extLst>
                    <a:ext uri="{9D8B030D-6E8A-4147-A177-3AD203B41FA5}">
                      <a16:colId xmlns:a16="http://schemas.microsoft.com/office/drawing/2014/main" val="369931204"/>
                    </a:ext>
                  </a:extLst>
                </a:gridCol>
                <a:gridCol w="4463691">
                  <a:extLst>
                    <a:ext uri="{9D8B030D-6E8A-4147-A177-3AD203B41FA5}">
                      <a16:colId xmlns:a16="http://schemas.microsoft.com/office/drawing/2014/main" val="2826173609"/>
                    </a:ext>
                  </a:extLst>
                </a:gridCol>
              </a:tblGrid>
              <a:tr h="560833">
                <a:tc>
                  <a:txBody>
                    <a:bodyPr/>
                    <a:lstStyle/>
                    <a:p>
                      <a:r>
                        <a:rPr lang="en-IN" dirty="0"/>
                        <a:t>ASSAM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dirty="0"/>
                        <a:t>Transport</a:t>
                      </a:r>
                      <a:r>
                        <a:rPr lang="en-US" sz="800" baseline="0" dirty="0"/>
                        <a:t> must be provided to students, as the </a:t>
                      </a:r>
                      <a:r>
                        <a:rPr lang="en-US" sz="800" b="1" baseline="0" dirty="0"/>
                        <a:t>terrain and climate is rough</a:t>
                      </a:r>
                      <a:r>
                        <a:rPr lang="en-US" sz="800" baseline="0" dirty="0"/>
                        <a:t>. Local schools must be strengthened</a:t>
                      </a:r>
                      <a:r>
                        <a:rPr lang="en-IN" sz="800" baseline="0" dirty="0"/>
                        <a:t>. </a:t>
                      </a:r>
                      <a:r>
                        <a:rPr lang="en-IN" sz="800" b="1" baseline="0" dirty="0"/>
                        <a:t>Online education and distance learning </a:t>
                      </a:r>
                      <a:r>
                        <a:rPr lang="en-IN" sz="800" baseline="0" dirty="0"/>
                        <a:t>must be promoted via creation of digital libraries in local language and micro study centres, to facilitate distance learning.</a:t>
                      </a:r>
                      <a:endParaRPr lang="en-US" sz="800" baseline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055536"/>
                  </a:ext>
                </a:extLst>
              </a:tr>
              <a:tr h="796973">
                <a:tc>
                  <a:txBody>
                    <a:bodyPr/>
                    <a:lstStyle/>
                    <a:p>
                      <a:r>
                        <a:rPr lang="en-IN" dirty="0"/>
                        <a:t>BIHAR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dirty="0"/>
                        <a:t>Financial</a:t>
                      </a:r>
                      <a:r>
                        <a:rPr lang="en-US" sz="800" b="1" baseline="0" dirty="0"/>
                        <a:t> assistance </a:t>
                      </a:r>
                      <a:r>
                        <a:rPr lang="en-US" sz="800" baseline="0" dirty="0"/>
                        <a:t>must be provided to students coming from backward class, they must be incentivized in the form of educational </a:t>
                      </a:r>
                      <a:r>
                        <a:rPr lang="en-US" sz="800" b="1" baseline="0" dirty="0"/>
                        <a:t>resource availability and equipment distribution  </a:t>
                      </a:r>
                      <a:r>
                        <a:rPr lang="en-US" sz="800" baseline="0" dirty="0"/>
                        <a:t>must be </a:t>
                      </a:r>
                      <a:r>
                        <a:rPr lang="en-US" sz="800" b="1" baseline="0" dirty="0"/>
                        <a:t>strengthened</a:t>
                      </a:r>
                      <a:r>
                        <a:rPr lang="en-US" sz="800" baseline="0" dirty="0"/>
                        <a:t> and receive more financial backing. </a:t>
                      </a:r>
                      <a:r>
                        <a:rPr lang="en-US" sz="800" b="1" baseline="0" dirty="0"/>
                        <a:t>Local schools </a:t>
                      </a:r>
                      <a:r>
                        <a:rPr lang="en-US" sz="800" baseline="0" dirty="0"/>
                        <a:t>at grass root level must be developed and it must be ensured classism does not find a home there. Any form of </a:t>
                      </a:r>
                      <a:r>
                        <a:rPr lang="en-US" sz="800" b="1" baseline="0" dirty="0"/>
                        <a:t>classism or demographic based </a:t>
                      </a:r>
                      <a:r>
                        <a:rPr lang="en-US" sz="800" b="1" baseline="0" dirty="0" err="1"/>
                        <a:t>discrimianation</a:t>
                      </a:r>
                      <a:r>
                        <a:rPr lang="en-US" sz="800" b="1" baseline="0" dirty="0"/>
                        <a:t> must be punished.</a:t>
                      </a:r>
                      <a:r>
                        <a:rPr lang="en-IN" sz="800" b="1" baseline="0" dirty="0"/>
                        <a:t> </a:t>
                      </a:r>
                      <a:r>
                        <a:rPr lang="en-IN" sz="800" b="0" baseline="0" dirty="0"/>
                        <a:t>Examinations must be strictly monitored </a:t>
                      </a:r>
                      <a:r>
                        <a:rPr lang="en-IN" sz="800" b="1" baseline="0" dirty="0"/>
                        <a:t>and mass cheating cases must be prevented.</a:t>
                      </a:r>
                      <a:endParaRPr lang="en-US" sz="800" b="1" baseline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989655"/>
                  </a:ext>
                </a:extLst>
              </a:tr>
              <a:tr h="560833">
                <a:tc>
                  <a:txBody>
                    <a:bodyPr/>
                    <a:lstStyle/>
                    <a:p>
                      <a:r>
                        <a:rPr lang="en-IN" dirty="0"/>
                        <a:t>CHATTISGARH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Areas</a:t>
                      </a:r>
                      <a:r>
                        <a:rPr lang="en-US" sz="800" baseline="0" dirty="0"/>
                        <a:t> affected by </a:t>
                      </a:r>
                      <a:r>
                        <a:rPr lang="en-US" sz="800" b="1" baseline="0" dirty="0" err="1"/>
                        <a:t>naxal</a:t>
                      </a:r>
                      <a:r>
                        <a:rPr lang="en-US" sz="800" b="1" baseline="0" dirty="0"/>
                        <a:t> </a:t>
                      </a:r>
                      <a:r>
                        <a:rPr lang="en-US" sz="800" b="1" baseline="0" dirty="0" err="1"/>
                        <a:t>violance</a:t>
                      </a:r>
                      <a:r>
                        <a:rPr lang="en-US" sz="800" baseline="0" dirty="0"/>
                        <a:t>, must receive almost </a:t>
                      </a:r>
                      <a:r>
                        <a:rPr lang="en-US" sz="800" b="1" baseline="0" dirty="0"/>
                        <a:t>free education and transit must be secured</a:t>
                      </a:r>
                      <a:r>
                        <a:rPr lang="en-US" sz="800" baseline="0" dirty="0"/>
                        <a:t>, via providing appropriate </a:t>
                      </a:r>
                      <a:r>
                        <a:rPr lang="en-US" sz="800" b="1" baseline="0" dirty="0"/>
                        <a:t>security </a:t>
                      </a:r>
                      <a:r>
                        <a:rPr lang="en-US" sz="800" baseline="0" dirty="0"/>
                        <a:t>personal. Education must be provided with </a:t>
                      </a:r>
                      <a:r>
                        <a:rPr lang="en-US" sz="800" b="1" baseline="0" dirty="0"/>
                        <a:t>tribal sensitivity</a:t>
                      </a:r>
                      <a:r>
                        <a:rPr lang="en-US" sz="800" baseline="0" dirty="0"/>
                        <a:t>, hence local tribals are to be trained as teachers. Efforts must also be made by campaigns and spreading info to </a:t>
                      </a:r>
                      <a:r>
                        <a:rPr lang="en-US" sz="800" b="1" baseline="0" dirty="0"/>
                        <a:t>combat superstition, myths and taboos</a:t>
                      </a:r>
                      <a:endParaRPr lang="en-IN" sz="8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63209"/>
                  </a:ext>
                </a:extLst>
              </a:tr>
              <a:tr h="442763">
                <a:tc>
                  <a:txBody>
                    <a:bodyPr/>
                    <a:lstStyle/>
                    <a:p>
                      <a:r>
                        <a:rPr lang="en-IN" dirty="0"/>
                        <a:t>DELHI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dirty="0"/>
                        <a:t>Technical skills </a:t>
                      </a:r>
                      <a:r>
                        <a:rPr lang="en-US" sz="800" dirty="0"/>
                        <a:t>must be</a:t>
                      </a:r>
                      <a:r>
                        <a:rPr lang="en-US" sz="800" baseline="0" dirty="0"/>
                        <a:t> promoted via mandatory courses in schools, </a:t>
                      </a:r>
                      <a:r>
                        <a:rPr lang="en-US" sz="800" b="1" baseline="0" dirty="0"/>
                        <a:t>public private </a:t>
                      </a:r>
                      <a:r>
                        <a:rPr lang="en-US" sz="800" baseline="0" dirty="0"/>
                        <a:t>partnerships are to be promoted via </a:t>
                      </a:r>
                      <a:r>
                        <a:rPr lang="en-US" sz="800" b="1" baseline="0" dirty="0"/>
                        <a:t>subsidies</a:t>
                      </a:r>
                      <a:r>
                        <a:rPr lang="en-US" sz="800" baseline="0" dirty="0"/>
                        <a:t>, so that education becomes more affordable for the lower rung of society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757785"/>
                  </a:ext>
                </a:extLst>
              </a:tr>
              <a:tr h="560833">
                <a:tc>
                  <a:txBody>
                    <a:bodyPr/>
                    <a:lstStyle/>
                    <a:p>
                      <a:r>
                        <a:rPr lang="en-IN" dirty="0"/>
                        <a:t>HARYANA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Families</a:t>
                      </a:r>
                      <a:r>
                        <a:rPr lang="en-US" sz="800" baseline="0" dirty="0"/>
                        <a:t> who send their </a:t>
                      </a:r>
                      <a:r>
                        <a:rPr lang="en-US" sz="800" b="1" baseline="0" dirty="0"/>
                        <a:t>girls</a:t>
                      </a:r>
                      <a:r>
                        <a:rPr lang="en-US" sz="800" baseline="0" dirty="0"/>
                        <a:t> must receive </a:t>
                      </a:r>
                      <a:r>
                        <a:rPr lang="en-US" sz="800" b="1" baseline="0" dirty="0"/>
                        <a:t>cash incentives and subsidies </a:t>
                      </a:r>
                      <a:r>
                        <a:rPr lang="en-US" sz="800" baseline="0" dirty="0"/>
                        <a:t>of uniform and essentials. If the girl child completes graduation , the family will get even </a:t>
                      </a:r>
                      <a:r>
                        <a:rPr lang="en-US" sz="800" b="1" baseline="0" dirty="0"/>
                        <a:t>higher incentives</a:t>
                      </a:r>
                      <a:r>
                        <a:rPr lang="en-US" sz="800" baseline="0" dirty="0"/>
                        <a:t>. </a:t>
                      </a:r>
                      <a:r>
                        <a:rPr lang="en-US" sz="800" b="1" baseline="0" dirty="0"/>
                        <a:t>Technical skills </a:t>
                      </a:r>
                      <a:r>
                        <a:rPr lang="en-US" sz="800" baseline="0" dirty="0"/>
                        <a:t>are to be taught on a grass root level, via school courses and micro courses, </a:t>
                      </a:r>
                      <a:r>
                        <a:rPr lang="en-US" sz="800" b="1" baseline="0" dirty="0"/>
                        <a:t>public private partnership </a:t>
                      </a:r>
                      <a:r>
                        <a:rPr lang="en-US" sz="800" baseline="0" dirty="0"/>
                        <a:t>for lowest rung of society</a:t>
                      </a:r>
                      <a:endParaRPr lang="en-IN" sz="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548755"/>
                  </a:ext>
                </a:extLst>
              </a:tr>
              <a:tr h="442763">
                <a:tc>
                  <a:txBody>
                    <a:bodyPr/>
                    <a:lstStyle/>
                    <a:p>
                      <a:r>
                        <a:rPr lang="en-IN" dirty="0"/>
                        <a:t>WEST BENGAL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Already existing state schemes like </a:t>
                      </a:r>
                      <a:r>
                        <a:rPr lang="en-US" sz="800" b="1" dirty="0"/>
                        <a:t>kanya</a:t>
                      </a:r>
                      <a:r>
                        <a:rPr lang="en-US" sz="800" b="1" baseline="0" dirty="0"/>
                        <a:t> shri </a:t>
                      </a:r>
                      <a:r>
                        <a:rPr lang="en-US" sz="800" baseline="0" dirty="0"/>
                        <a:t>to receive central funding and backing, schools at grass root levels to be improved via </a:t>
                      </a:r>
                      <a:r>
                        <a:rPr lang="en-US" sz="800" b="1" baseline="0" dirty="0"/>
                        <a:t>funding and collaboration with NGOs</a:t>
                      </a:r>
                      <a:r>
                        <a:rPr lang="en-US" sz="800" baseline="0" dirty="0"/>
                        <a:t>. Certain </a:t>
                      </a:r>
                      <a:r>
                        <a:rPr lang="en-US" sz="800" b="1" baseline="0" dirty="0"/>
                        <a:t>seats to be reserved </a:t>
                      </a:r>
                      <a:r>
                        <a:rPr lang="en-US" sz="800" b="0" baseline="0" dirty="0"/>
                        <a:t>in state schools, colleges and universities</a:t>
                      </a:r>
                      <a:r>
                        <a:rPr lang="en-US" sz="800" b="1" baseline="0" dirty="0"/>
                        <a:t> for rural students</a:t>
                      </a:r>
                      <a:r>
                        <a:rPr lang="en-US" sz="800" baseline="0" dirty="0"/>
                        <a:t>.</a:t>
                      </a:r>
                      <a:endParaRPr lang="en-IN" sz="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15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93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BCEC32-D88F-3580-2754-B367BF12196B}"/>
              </a:ext>
            </a:extLst>
          </p:cNvPr>
          <p:cNvSpPr txBox="1"/>
          <p:nvPr/>
        </p:nvSpPr>
        <p:spPr>
          <a:xfrm>
            <a:off x="1905387" y="497049"/>
            <a:ext cx="533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POLICY (STAKEHOLDERS)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0BC89-047A-DEC1-A244-3A360859AE40}"/>
              </a:ext>
            </a:extLst>
          </p:cNvPr>
          <p:cNvSpPr txBox="1"/>
          <p:nvPr/>
        </p:nvSpPr>
        <p:spPr>
          <a:xfrm>
            <a:off x="986345" y="958714"/>
            <a:ext cx="717131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State government schemes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have to be promoted as they have better link to regional issues. They can be promoted by funds or outreach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Tribal chiefs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have to be 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incentivized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by giving them lands , licenses or exclusive permit, so they act as a middleman for a dialogue between the government and their tribe people.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NGO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 play a crucial role, in places like Delhi, they must be collaborated with for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campaigns and distribution drives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. There facilities can be used for tech and skill based courses for the less fortunate.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Public private partnership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is a must, so that certain seats in all schools are to be reserved for rural students. All schools are mandated to fill a percentage of there seats with rural students, to reduce the disparity and give equal chance to everyone. Any discrimination in such schools must be punished harshly.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HEI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’s must receive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substantial grants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for extensive research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Regulatory authorities </a:t>
            </a:r>
            <a:r>
              <a:rPr lang="en-US" sz="16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may offer </a:t>
            </a:r>
            <a:r>
              <a:rPr lang="en-US" sz="1600" b="1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professional development opportunities </a:t>
            </a:r>
            <a:r>
              <a:rPr lang="en-US" sz="16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for educators and administrators to enhance their skills and knowledge. </a:t>
            </a:r>
            <a:endParaRPr 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28982"/>
      </p:ext>
    </p:extLst>
  </p:cSld>
  <p:clrMapOvr>
    <a:masterClrMapping/>
  </p:clrMapOvr>
</p:sld>
</file>

<file path=ppt/theme/theme1.xml><?xml version="1.0" encoding="utf-8"?>
<a:theme xmlns:a="http://schemas.openxmlformats.org/drawingml/2006/main" name="Public Policy Master's Degree by Slidesgo">
  <a:themeElements>
    <a:clrScheme name="Simple Light">
      <a:dk1>
        <a:srgbClr val="FFFFFF"/>
      </a:dk1>
      <a:lt1>
        <a:srgbClr val="140D0A"/>
      </a:lt1>
      <a:dk2>
        <a:srgbClr val="E1AD8B"/>
      </a:dk2>
      <a:lt2>
        <a:srgbClr val="966F55"/>
      </a:lt2>
      <a:accent1>
        <a:srgbClr val="CFB9A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1137</Words>
  <Application>Microsoft Office PowerPoint</Application>
  <PresentationFormat>On-screen Show (16:9)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Open Sans</vt:lpstr>
      <vt:lpstr>Arial</vt:lpstr>
      <vt:lpstr>Poppins</vt:lpstr>
      <vt:lpstr>Calibri</vt:lpstr>
      <vt:lpstr>Söhne</vt:lpstr>
      <vt:lpstr>Times New Roman</vt:lpstr>
      <vt:lpstr>Archivo</vt:lpstr>
      <vt:lpstr>Wingdings</vt:lpstr>
      <vt:lpstr>Public Policy Master's Degree by Slidesgo</vt:lpstr>
      <vt:lpstr>Education Expenditure Across India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Expenditure Across India</dc:title>
  <dc:creator>Pragya Mahajan</dc:creator>
  <cp:lastModifiedBy>Pragya Mahajan</cp:lastModifiedBy>
  <cp:revision>3</cp:revision>
  <dcterms:modified xsi:type="dcterms:W3CDTF">2024-03-27T13:49:51Z</dcterms:modified>
</cp:coreProperties>
</file>