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  <p:sldId id="261" r:id="rId10"/>
    <p:sldId id="263" r:id="rId11"/>
    <p:sldId id="265" r:id="rId12"/>
    <p:sldId id="262" r:id="rId13"/>
    <p:sldId id="266" r:id="rId14"/>
    <p:sldId id="268" r:id="rId15"/>
    <p:sldId id="269" r:id="rId16"/>
    <p:sldId id="271" r:id="rId17"/>
    <p:sldId id="270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B0F0"/>
    <a:srgbClr val="C55A11"/>
    <a:srgbClr val="2F528F"/>
    <a:srgbClr val="C00000"/>
    <a:srgbClr val="548235"/>
    <a:srgbClr val="882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4973F-E64F-4665-963E-F40708BC9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F0C4DD-E356-4684-AB1F-7401061BC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C937FF-C388-42D5-8BCD-BB1ADEC6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EE2-AFB5-4BE7-878B-7AFA1FBE03C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81DB86-2718-49EA-9736-B8D55B44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61CAEE-D15F-4148-86C6-170A9D4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5D38-51FA-4070-BFD6-C166BE4E3E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173A8-8602-429A-BCFA-78965710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541BA5-9C8D-4DC8-8005-F54F955C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2A789B-A998-4461-B4BD-02BFDA8B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EE2-AFB5-4BE7-878B-7AFA1FBE03C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ED096C-0002-4157-96F8-D53ED462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360933-8C2F-4589-ABA6-38594A8B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5D38-51FA-4070-BFD6-C166BE4E3E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DB2BA9-656A-471E-940C-DFA6C41DA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8B88DC-BF4C-450E-B5BF-6327932F5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319FFC-454A-4810-ABE8-055C41CA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EE2-AFB5-4BE7-878B-7AFA1FBE03C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459F01-8148-4530-BFD0-0120076E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E449B7-17A0-40E6-8044-4BCC07C4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5D38-51FA-4070-BFD6-C166BE4E3E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8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EF7D3-4732-44C3-AA8C-FDAFB532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B2E11-9B4B-4194-A94C-EF150229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C10D37-1943-4497-A28C-46D93620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EE2-AFB5-4BE7-878B-7AFA1FBE03C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485F4B-F786-4722-98E9-E25C8018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75E6DB-A9FC-46D4-8403-E5B95060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5D38-51FA-4070-BFD6-C166BE4E3E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8FEE3-9AB0-4D10-B815-ACDDF2B1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6E7C45-83EC-475A-AF74-D1ED3091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BDA494-0051-4AA3-89AC-BA255EE0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EE2-AFB5-4BE7-878B-7AFA1FBE03C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FE6928-BC53-4A34-989D-A34961E3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427ED7-6849-468F-AE1F-C6FCAD31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5D38-51FA-4070-BFD6-C166BE4E3E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51011-FC54-48FA-81B5-DC45A80F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A6590-CC44-4796-A104-490A71D20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DADDE3-9E49-4A9D-B421-1DA16CAB0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E81914-E6A8-402D-AC68-28EFA0C4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EE2-AFB5-4BE7-878B-7AFA1FBE03C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2B243F-8E19-4814-878E-900C3834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D48C94-F6FD-43F3-815C-58DB9F9E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5D38-51FA-4070-BFD6-C166BE4E3E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5AE86-E4F3-4F0A-A49E-1CEA8B55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68CD2A-87E9-4626-8D84-C8BADC9B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22AFE4-CBB8-4D7D-AF9B-8EB94CD0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4650BA-0576-4B3E-804E-5B7E80FE9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3B59CF-CB81-4B4E-AF3F-CBCA59797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1A826B-EF0E-4B20-9A3C-D128A502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EE2-AFB5-4BE7-878B-7AFA1FBE03C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680EE6-4CC9-459F-BB8C-81EDFC3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19A186-5501-4135-B021-0FFB56D4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5D38-51FA-4070-BFD6-C166BE4E3E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EDE82-D8E3-4863-AF4C-CD058825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51E06A-6409-4F55-9AE3-C1FABECA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EE2-AFB5-4BE7-878B-7AFA1FBE03C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092F88-1D36-41B7-85AC-D1760095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50FB8A-675A-4D3D-ADA4-2744F4CE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5D38-51FA-4070-BFD6-C166BE4E3E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8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D2BD25-346E-4734-9694-C2C9FDBB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EE2-AFB5-4BE7-878B-7AFA1FBE03C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2A46DA-44F8-4E0F-8F32-6B765BEE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8678BD-FA8F-49F2-86E3-0C6FB392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5D38-51FA-4070-BFD6-C166BE4E3E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513053-753C-43E4-B210-A0FA55F7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036D4-1C8B-44FE-B625-C5D7949A4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BF40A3-56F6-4DA5-8E0D-1020BE654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4F32B1-CB63-4CB9-80B5-63F009F5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EE2-AFB5-4BE7-878B-7AFA1FBE03C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4DC3A0-77BF-4BEC-9A0F-B3F2AD12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E9BB10-2D8C-4395-BA39-7719A38D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5D38-51FA-4070-BFD6-C166BE4E3E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99FC3-4A5B-4BAD-A60C-E65B2579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31CBA8-586E-4DB0-8937-0B08B8084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66E505-465C-4F0E-BC13-6776A1232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E8959E-C6D5-430D-A6CE-35C32655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8EE2-AFB5-4BE7-878B-7AFA1FBE03C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182E01-31B4-4338-89A7-5DC86BBA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F96C5A-C74A-447B-BF85-DF4D32A1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5D38-51FA-4070-BFD6-C166BE4E3E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632443-9F3B-427C-9C93-EAC46AB7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097030-3048-4E84-9898-DE8E6975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DB5ED9-750A-4C95-80BC-A710B6BE9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8EE2-AFB5-4BE7-878B-7AFA1FBE03C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800892-470C-4BFD-8CDB-A5A7F1534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E7513-DEBC-4083-A072-7B1A75BE4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B5D38-51FA-4070-BFD6-C166BE4E3E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9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estipino/TEMpcPlot/wiki" TargetMode="External"/><Relationship Id="rId2" Type="http://schemas.openxmlformats.org/officeDocument/2006/relationships/hyperlink" Target="https://prestipino.github.io/TEMpcPlo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33E3C-6105-4292-B8F8-21B7B8DC3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TEMpcPlot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553A55-7100-47EC-A696-06B683A57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11171 lines of code</a:t>
            </a:r>
          </a:p>
          <a:p>
            <a:r>
              <a:rPr lang="en-US" dirty="0"/>
              <a:t>Three contributor</a:t>
            </a:r>
          </a:p>
          <a:p>
            <a:r>
              <a:rPr lang="en-US" dirty="0"/>
              <a:t>7 releases</a:t>
            </a:r>
          </a:p>
          <a:p>
            <a:r>
              <a:rPr lang="en-US" dirty="0"/>
              <a:t>PURE PYTHON</a:t>
            </a:r>
          </a:p>
        </p:txBody>
      </p:sp>
    </p:spTree>
    <p:extLst>
      <p:ext uri="{BB962C8B-B14F-4D97-AF65-F5344CB8AC3E}">
        <p14:creationId xmlns:p14="http://schemas.microsoft.com/office/powerpoint/2010/main" val="356179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8C975-F68B-4285-9287-2129B31E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7" y="-208364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EwaldPeaks</a:t>
            </a:r>
            <a:r>
              <a:rPr lang="en-US" b="1" dirty="0">
                <a:solidFill>
                  <a:srgbClr val="FF0000"/>
                </a:solidFill>
              </a:rPr>
              <a:t> PLOT </a:t>
            </a:r>
            <a:endParaRPr lang="en-US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98EADD9-0329-4BCD-ACAD-16B6D4AF8918}"/>
              </a:ext>
            </a:extLst>
          </p:cNvPr>
          <p:cNvSpPr txBox="1">
            <a:spLocks/>
          </p:cNvSpPr>
          <p:nvPr/>
        </p:nvSpPr>
        <p:spPr>
          <a:xfrm>
            <a:off x="793283" y="829405"/>
            <a:ext cx="5090985" cy="538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Cr2Sn3S7.EwP.plot()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0B34D7-E47F-4B64-8623-EAEA6B0B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521346"/>
            <a:ext cx="4917419" cy="50064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3B2D8E-90DE-4A12-BDBB-B6DC7EAE2CD7}"/>
              </a:ext>
            </a:extLst>
          </p:cNvPr>
          <p:cNvSpPr/>
          <p:nvPr/>
        </p:nvSpPr>
        <p:spPr>
          <a:xfrm>
            <a:off x="983918" y="31502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48235"/>
                </a:solidFill>
              </a:rPr>
              <a:t>Left click and drag for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48235"/>
                </a:solidFill>
              </a:rPr>
              <a:t>Ctrl + left click and drag  constrain rotation around the z axis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48235"/>
                </a:solidFill>
              </a:rPr>
              <a:t>Right click perform zoom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45F3C-5194-49F5-BB56-6170B6E97F2B}"/>
              </a:ext>
            </a:extLst>
          </p:cNvPr>
          <p:cNvSpPr/>
          <p:nvPr/>
        </p:nvSpPr>
        <p:spPr>
          <a:xfrm>
            <a:off x="3543301" y="54603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Projection along x and y axes</a:t>
            </a:r>
          </a:p>
          <a:p>
            <a:r>
              <a:rPr lang="en-US" b="1" dirty="0">
                <a:solidFill>
                  <a:srgbClr val="C00000"/>
                </a:solidFill>
              </a:rPr>
              <a:t>Higher and more isolated peaks </a:t>
            </a:r>
          </a:p>
          <a:p>
            <a:r>
              <a:rPr lang="en-US" b="1" dirty="0">
                <a:solidFill>
                  <a:srgbClr val="C00000"/>
                </a:solidFill>
              </a:rPr>
              <a:t>Better is the alignment </a:t>
            </a:r>
            <a:endParaRPr lang="en-US" sz="1400" b="1" dirty="0">
              <a:solidFill>
                <a:srgbClr val="C00000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AEDDDEA-4C44-46BC-BCB7-BA26690E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870" y="1705045"/>
            <a:ext cx="885949" cy="2857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5728D4E-2150-4E1B-9F07-4318F3716AD1}"/>
              </a:ext>
            </a:extLst>
          </p:cNvPr>
          <p:cNvSpPr/>
          <p:nvPr/>
        </p:nvSpPr>
        <p:spPr>
          <a:xfrm>
            <a:off x="6357084" y="1348900"/>
            <a:ext cx="3726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48235"/>
                </a:solidFill>
              </a:rPr>
              <a:t>Each plane presents a different color, clicking on legend show the legend</a:t>
            </a:r>
          </a:p>
        </p:txBody>
      </p:sp>
    </p:spTree>
    <p:extLst>
      <p:ext uri="{BB962C8B-B14F-4D97-AF65-F5344CB8AC3E}">
        <p14:creationId xmlns:p14="http://schemas.microsoft.com/office/powerpoint/2010/main" val="46615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8C975-F68B-4285-9287-2129B31E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6562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EwaldPeaks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98EADD9-0329-4BCD-ACAD-16B6D4AF8918}"/>
              </a:ext>
            </a:extLst>
          </p:cNvPr>
          <p:cNvSpPr txBox="1">
            <a:spLocks/>
          </p:cNvSpPr>
          <p:nvPr/>
        </p:nvSpPr>
        <p:spPr>
          <a:xfrm>
            <a:off x="793283" y="829405"/>
            <a:ext cx="5090985" cy="538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Cr2Sn3S7.EwP.plot()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C9BDB0-28C9-4247-9B04-7D3E9FCC2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5"/>
          <a:stretch/>
        </p:blipFill>
        <p:spPr>
          <a:xfrm>
            <a:off x="3364923" y="1368041"/>
            <a:ext cx="5661634" cy="4285388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54F0F82-C439-4ECB-BB16-0122288054CE}"/>
              </a:ext>
            </a:extLst>
          </p:cNvPr>
          <p:cNvSpPr/>
          <p:nvPr/>
        </p:nvSpPr>
        <p:spPr>
          <a:xfrm>
            <a:off x="7085189" y="1530309"/>
            <a:ext cx="1934986" cy="39374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4E9A91B-21EB-4E31-B8A2-CA57B7951505}"/>
              </a:ext>
            </a:extLst>
          </p:cNvPr>
          <p:cNvSpPr/>
          <p:nvPr/>
        </p:nvSpPr>
        <p:spPr>
          <a:xfrm>
            <a:off x="3983370" y="1898982"/>
            <a:ext cx="2019268" cy="2542141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D10ACA-B7E4-4634-939E-292A455C19A7}"/>
              </a:ext>
            </a:extLst>
          </p:cNvPr>
          <p:cNvSpPr txBox="1"/>
          <p:nvPr/>
        </p:nvSpPr>
        <p:spPr>
          <a:xfrm>
            <a:off x="548011" y="3187888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8235"/>
                </a:solidFill>
              </a:rPr>
              <a:t>3D peaks projection</a:t>
            </a:r>
            <a:endParaRPr lang="en-US" sz="1400" b="1" dirty="0">
              <a:solidFill>
                <a:srgbClr val="548235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6F5ACD0-B217-40A3-B449-14AF1E8B04AD}"/>
              </a:ext>
            </a:extLst>
          </p:cNvPr>
          <p:cNvSpPr/>
          <p:nvPr/>
        </p:nvSpPr>
        <p:spPr>
          <a:xfrm>
            <a:off x="3583079" y="4508557"/>
            <a:ext cx="2598646" cy="84585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7E48BEE-CBF9-4DA7-B261-A7D909D0AC18}"/>
              </a:ext>
            </a:extLst>
          </p:cNvPr>
          <p:cNvSpPr/>
          <p:nvPr/>
        </p:nvSpPr>
        <p:spPr>
          <a:xfrm>
            <a:off x="7096227" y="2057399"/>
            <a:ext cx="1904898" cy="619125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6E6612D-DE09-4D55-87DA-0CE62DC5C2F7}"/>
              </a:ext>
            </a:extLst>
          </p:cNvPr>
          <p:cNvSpPr txBox="1"/>
          <p:nvPr/>
        </p:nvSpPr>
        <p:spPr>
          <a:xfrm>
            <a:off x="838200" y="29773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DE7D521-55AF-4F7F-857B-0B4789667DF0}"/>
              </a:ext>
            </a:extLst>
          </p:cNvPr>
          <p:cNvCxnSpPr/>
          <p:nvPr/>
        </p:nvCxnSpPr>
        <p:spPr>
          <a:xfrm flipH="1">
            <a:off x="3124576" y="3429000"/>
            <a:ext cx="858794" cy="0"/>
          </a:xfrm>
          <a:prstGeom prst="straightConnector1">
            <a:avLst/>
          </a:prstGeom>
          <a:noFill/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7FBD2C7-3FD3-4113-BCCE-8D1E985A7347}"/>
              </a:ext>
            </a:extLst>
          </p:cNvPr>
          <p:cNvSpPr/>
          <p:nvPr/>
        </p:nvSpPr>
        <p:spPr>
          <a:xfrm>
            <a:off x="6152513" y="1817782"/>
            <a:ext cx="857043" cy="27637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80B0C12-8632-4E5B-AA5A-E91172814CD7}"/>
              </a:ext>
            </a:extLst>
          </p:cNvPr>
          <p:cNvCxnSpPr>
            <a:cxnSpLocks/>
          </p:cNvCxnSpPr>
          <p:nvPr/>
        </p:nvCxnSpPr>
        <p:spPr>
          <a:xfrm flipH="1">
            <a:off x="2674939" y="5306371"/>
            <a:ext cx="908140" cy="452325"/>
          </a:xfrm>
          <a:prstGeom prst="straightConnector1">
            <a:avLst/>
          </a:prstGeom>
          <a:noFill/>
          <a:ln w="57150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CA5ADAB-F510-43AB-A88D-03BC886D8F34}"/>
              </a:ext>
            </a:extLst>
          </p:cNvPr>
          <p:cNvSpPr txBox="1"/>
          <p:nvPr/>
        </p:nvSpPr>
        <p:spPr>
          <a:xfrm>
            <a:off x="634055" y="5863964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Projection along x and y axes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2F9BB49-D00C-4BFC-83F7-F2876B8BFD57}"/>
              </a:ext>
            </a:extLst>
          </p:cNvPr>
          <p:cNvSpPr/>
          <p:nvPr/>
        </p:nvSpPr>
        <p:spPr>
          <a:xfrm>
            <a:off x="7123006" y="2838449"/>
            <a:ext cx="1840019" cy="79057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7432611-604D-443A-B904-F3F8F310C554}"/>
              </a:ext>
            </a:extLst>
          </p:cNvPr>
          <p:cNvSpPr/>
          <p:nvPr/>
        </p:nvSpPr>
        <p:spPr>
          <a:xfrm>
            <a:off x="7141915" y="3782019"/>
            <a:ext cx="1830636" cy="932855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52B201A-233B-4004-A9F0-650D3C85F0A3}"/>
              </a:ext>
            </a:extLst>
          </p:cNvPr>
          <p:cNvCxnSpPr>
            <a:cxnSpLocks/>
          </p:cNvCxnSpPr>
          <p:nvPr/>
        </p:nvCxnSpPr>
        <p:spPr>
          <a:xfrm flipV="1">
            <a:off x="9037595" y="1291995"/>
            <a:ext cx="566939" cy="292713"/>
          </a:xfrm>
          <a:prstGeom prst="straightConnector1">
            <a:avLst/>
          </a:prstGeom>
          <a:noFill/>
          <a:ln w="57150">
            <a:solidFill>
              <a:srgbClr val="2F528F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C0A55B9-DC75-4DEA-BE5C-5EE08EB817EE}"/>
              </a:ext>
            </a:extLst>
          </p:cNvPr>
          <p:cNvCxnSpPr>
            <a:cxnSpLocks/>
          </p:cNvCxnSpPr>
          <p:nvPr/>
        </p:nvCxnSpPr>
        <p:spPr>
          <a:xfrm flipV="1">
            <a:off x="9026557" y="2420422"/>
            <a:ext cx="552433" cy="1"/>
          </a:xfrm>
          <a:prstGeom prst="straightConnector1">
            <a:avLst/>
          </a:prstGeom>
          <a:noFill/>
          <a:ln w="57150">
            <a:solidFill>
              <a:srgbClr val="C55A1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C353139-08AB-4723-BA41-2F5A144BCB4C}"/>
              </a:ext>
            </a:extLst>
          </p:cNvPr>
          <p:cNvCxnSpPr>
            <a:cxnSpLocks/>
          </p:cNvCxnSpPr>
          <p:nvPr/>
        </p:nvCxnSpPr>
        <p:spPr>
          <a:xfrm flipV="1">
            <a:off x="9001125" y="3205502"/>
            <a:ext cx="552433" cy="1"/>
          </a:xfrm>
          <a:prstGeom prst="straightConnector1">
            <a:avLst/>
          </a:prstGeom>
          <a:noFill/>
          <a:ln w="57150">
            <a:solidFill>
              <a:srgbClr val="00B0F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29EECAF-6EEC-4CA9-B6C8-DD01924B870E}"/>
              </a:ext>
            </a:extLst>
          </p:cNvPr>
          <p:cNvCxnSpPr>
            <a:cxnSpLocks/>
          </p:cNvCxnSpPr>
          <p:nvPr/>
        </p:nvCxnSpPr>
        <p:spPr>
          <a:xfrm>
            <a:off x="8978916" y="4283296"/>
            <a:ext cx="574642" cy="157827"/>
          </a:xfrm>
          <a:prstGeom prst="straightConnector1">
            <a:avLst/>
          </a:prstGeom>
          <a:noFill/>
          <a:ln w="57150">
            <a:solidFill>
              <a:srgbClr val="92D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13792B6F-CA57-400E-8D14-527D8FDEBFFA}"/>
              </a:ext>
            </a:extLst>
          </p:cNvPr>
          <p:cNvSpPr txBox="1"/>
          <p:nvPr/>
        </p:nvSpPr>
        <p:spPr>
          <a:xfrm>
            <a:off x="9553558" y="1107329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528F"/>
                </a:solidFill>
              </a:rPr>
              <a:t>Auto find cell and refine</a:t>
            </a:r>
            <a:endParaRPr lang="en-US" sz="1400" b="1" dirty="0">
              <a:solidFill>
                <a:srgbClr val="2F528F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DF71E0D-44BF-4AF6-9F78-3E6670C8BB83}"/>
              </a:ext>
            </a:extLst>
          </p:cNvPr>
          <p:cNvSpPr txBox="1"/>
          <p:nvPr/>
        </p:nvSpPr>
        <p:spPr>
          <a:xfrm>
            <a:off x="9553557" y="2216794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55A11"/>
                </a:solidFill>
              </a:rPr>
              <a:t>Manual  find cell</a:t>
            </a:r>
            <a:endParaRPr lang="en-US" sz="1400" b="1" dirty="0">
              <a:solidFill>
                <a:srgbClr val="C55A1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52B682-0A36-4305-A577-9406ED3A9EC5}"/>
              </a:ext>
            </a:extLst>
          </p:cNvPr>
          <p:cNvSpPr txBox="1"/>
          <p:nvPr/>
        </p:nvSpPr>
        <p:spPr>
          <a:xfrm>
            <a:off x="9525912" y="2991271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Controlled rotation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54394FF-201D-4957-B764-7B8CF53248FF}"/>
              </a:ext>
            </a:extLst>
          </p:cNvPr>
          <p:cNvSpPr txBox="1"/>
          <p:nvPr/>
        </p:nvSpPr>
        <p:spPr>
          <a:xfrm>
            <a:off x="9525911" y="4272723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Peaks filtering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E5B240-335A-4B85-8770-61851C695608}"/>
              </a:ext>
            </a:extLst>
          </p:cNvPr>
          <p:cNvSpPr/>
          <p:nvPr/>
        </p:nvSpPr>
        <p:spPr>
          <a:xfrm>
            <a:off x="9553557" y="1036078"/>
            <a:ext cx="2490227" cy="511833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347FE-CB70-4A53-B2C8-720D95D7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78" y="-160536"/>
            <a:ext cx="10515600" cy="1325563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 err="1">
                <a:solidFill>
                  <a:srgbClr val="FF0000"/>
                </a:solidFill>
              </a:rPr>
              <a:t>EwaldPeaks</a:t>
            </a:r>
            <a:r>
              <a:rPr lang="en-US" b="1" dirty="0">
                <a:solidFill>
                  <a:srgbClr val="FF0000"/>
                </a:solidFill>
              </a:rPr>
              <a:t> indexing and refine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D7EB96-D48D-4FA6-A488-0670764CE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907" y="1103123"/>
            <a:ext cx="4968215" cy="10509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B08D38-C898-4A72-B89B-6FF03C3C48AC}"/>
              </a:ext>
            </a:extLst>
          </p:cNvPr>
          <p:cNvSpPr/>
          <p:nvPr/>
        </p:nvSpPr>
        <p:spPr>
          <a:xfrm>
            <a:off x="258534" y="1510393"/>
            <a:ext cx="435295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  Cr2Sn3S7.EwP.find_cell()</a:t>
            </a:r>
          </a:p>
          <a:p>
            <a:r>
              <a:rPr lang="en-US" dirty="0"/>
              <a:t>The find cell algorithm is based on the research the largest vectors indexing the peaks. More in detail:</a:t>
            </a:r>
          </a:p>
          <a:p>
            <a:r>
              <a:rPr lang="en-US" dirty="0"/>
              <a:t>1) For each set of peaks associated to one image the couple of the two smallest vector able to index the higher number of peaks is maintained. </a:t>
            </a:r>
          </a:p>
          <a:p>
            <a:r>
              <a:rPr lang="en-US" dirty="0"/>
              <a:t>2) All the couple of vector are combined in order to find the smaller vectors that could index the most of all the peaks.</a:t>
            </a:r>
          </a:p>
          <a:p>
            <a:r>
              <a:rPr lang="en-US" dirty="0"/>
              <a:t>3) The most important parameter is the maximum length of the cell.</a:t>
            </a:r>
          </a:p>
          <a:p>
            <a:r>
              <a:rPr lang="en-US" dirty="0"/>
              <a:t>4) The find cell algorithm presents very loose requirement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929AE14-E31A-494F-986B-B1A56F4C5DB4}"/>
              </a:ext>
            </a:extLst>
          </p:cNvPr>
          <p:cNvSpPr txBox="1"/>
          <p:nvPr/>
        </p:nvSpPr>
        <p:spPr>
          <a:xfrm>
            <a:off x="4792480" y="2300751"/>
            <a:ext cx="731539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70C0"/>
                </a:solidFill>
              </a:rPr>
              <a:t>Cr2Sn3S7.EwP.refine_axes()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Refine cell as triclinic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70C0"/>
                </a:solidFill>
              </a:rPr>
              <a:t>Cr2Sn3S7.EwP.refine_angles()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Refine goniometer angles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70C0"/>
                </a:solidFill>
              </a:rPr>
              <a:t>Cr2Sn3S7.EwP.refine_axang()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Refine gonio angles and cell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refines commands pass following several step: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Only the peaks indexed with a maximum tolerance of 10% (variable on the shell command) are selected.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reciprocal cell components are optimized in order to minimize the sum of  the residuals indexing for the selected peaks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optimized cell is used to try to re-index all the peaks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Reciprocal cell component are stored in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object.EwP.axes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Reals space cell is stored in  stored in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object.EwP.cell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583CA90-805E-4885-95F0-A7A18AEAD64D}"/>
              </a:ext>
            </a:extLst>
          </p:cNvPr>
          <p:cNvCxnSpPr>
            <a:cxnSpLocks/>
          </p:cNvCxnSpPr>
          <p:nvPr/>
        </p:nvCxnSpPr>
        <p:spPr>
          <a:xfrm flipV="1">
            <a:off x="8839489" y="723350"/>
            <a:ext cx="122733" cy="412930"/>
          </a:xfrm>
          <a:prstGeom prst="straightConnector1">
            <a:avLst/>
          </a:prstGeom>
          <a:noFill/>
          <a:ln w="57150">
            <a:solidFill>
              <a:srgbClr val="2F528F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BB378D6-E738-41A9-AA50-5154909FEFF9}"/>
              </a:ext>
            </a:extLst>
          </p:cNvPr>
          <p:cNvSpPr txBox="1"/>
          <p:nvPr/>
        </p:nvSpPr>
        <p:spPr>
          <a:xfrm>
            <a:off x="8900856" y="520363"/>
            <a:ext cx="2358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Maximum cell length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D27C18F-3625-4DB8-BB3D-D1D7201F2C66}"/>
              </a:ext>
            </a:extLst>
          </p:cNvPr>
          <p:cNvSpPr/>
          <p:nvPr/>
        </p:nvSpPr>
        <p:spPr>
          <a:xfrm>
            <a:off x="4995849" y="1152738"/>
            <a:ext cx="4942457" cy="47587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9ADB5DA-9EFD-4FF9-9BAD-165260723956}"/>
              </a:ext>
            </a:extLst>
          </p:cNvPr>
          <p:cNvSpPr/>
          <p:nvPr/>
        </p:nvSpPr>
        <p:spPr>
          <a:xfrm>
            <a:off x="258535" y="1510394"/>
            <a:ext cx="4230218" cy="4339650"/>
          </a:xfrm>
          <a:prstGeom prst="roundRect">
            <a:avLst>
              <a:gd name="adj" fmla="val 879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6720986D-0B87-4D49-BEC7-877E61D17091}"/>
              </a:ext>
            </a:extLst>
          </p:cNvPr>
          <p:cNvSpPr/>
          <p:nvPr/>
        </p:nvSpPr>
        <p:spPr>
          <a:xfrm>
            <a:off x="4986823" y="1668728"/>
            <a:ext cx="4942457" cy="475870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4C0E5FE-8ED1-4750-AC4E-234D9F6A0AFA}"/>
              </a:ext>
            </a:extLst>
          </p:cNvPr>
          <p:cNvSpPr/>
          <p:nvPr/>
        </p:nvSpPr>
        <p:spPr>
          <a:xfrm>
            <a:off x="4708358" y="2324819"/>
            <a:ext cx="7399519" cy="4452970"/>
          </a:xfrm>
          <a:prstGeom prst="roundRect">
            <a:avLst>
              <a:gd name="adj" fmla="val 7480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671EC8E-2A34-4ABE-8007-6B90DB1F4D54}"/>
              </a:ext>
            </a:extLst>
          </p:cNvPr>
          <p:cNvCxnSpPr>
            <a:cxnSpLocks/>
          </p:cNvCxnSpPr>
          <p:nvPr/>
        </p:nvCxnSpPr>
        <p:spPr>
          <a:xfrm flipV="1">
            <a:off x="8780413" y="2575407"/>
            <a:ext cx="611237" cy="1352"/>
          </a:xfrm>
          <a:prstGeom prst="straightConnector1">
            <a:avLst/>
          </a:prstGeom>
          <a:noFill/>
          <a:ln w="57150">
            <a:solidFill>
              <a:srgbClr val="92D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B7D556D-8D5F-4836-A002-2EF0254B885C}"/>
              </a:ext>
            </a:extLst>
          </p:cNvPr>
          <p:cNvCxnSpPr>
            <a:cxnSpLocks/>
          </p:cNvCxnSpPr>
          <p:nvPr/>
        </p:nvCxnSpPr>
        <p:spPr>
          <a:xfrm flipV="1">
            <a:off x="8780413" y="2908070"/>
            <a:ext cx="611237" cy="1352"/>
          </a:xfrm>
          <a:prstGeom prst="straightConnector1">
            <a:avLst/>
          </a:prstGeom>
          <a:noFill/>
          <a:ln w="57150">
            <a:solidFill>
              <a:srgbClr val="92D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0455F69-72B7-4407-9ECA-6424960A61C3}"/>
              </a:ext>
            </a:extLst>
          </p:cNvPr>
          <p:cNvCxnSpPr>
            <a:cxnSpLocks/>
          </p:cNvCxnSpPr>
          <p:nvPr/>
        </p:nvCxnSpPr>
        <p:spPr>
          <a:xfrm flipV="1">
            <a:off x="8780412" y="3314356"/>
            <a:ext cx="611237" cy="1352"/>
          </a:xfrm>
          <a:prstGeom prst="straightConnector1">
            <a:avLst/>
          </a:prstGeom>
          <a:noFill/>
          <a:ln w="57150">
            <a:solidFill>
              <a:srgbClr val="92D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8277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8C975-F68B-4285-9287-2129B31E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6562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EwaldPeaks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98EADD9-0329-4BCD-ACAD-16B6D4AF8918}"/>
              </a:ext>
            </a:extLst>
          </p:cNvPr>
          <p:cNvSpPr txBox="1">
            <a:spLocks/>
          </p:cNvSpPr>
          <p:nvPr/>
        </p:nvSpPr>
        <p:spPr>
          <a:xfrm>
            <a:off x="793283" y="829405"/>
            <a:ext cx="5090985" cy="538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Cr2Sn3S7.EwP.plot()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C9BDB0-28C9-4247-9B04-7D3E9FCC2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5"/>
          <a:stretch/>
        </p:blipFill>
        <p:spPr>
          <a:xfrm>
            <a:off x="3364923" y="1368041"/>
            <a:ext cx="5661634" cy="4285388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54F0F82-C439-4ECB-BB16-0122288054CE}"/>
              </a:ext>
            </a:extLst>
          </p:cNvPr>
          <p:cNvSpPr/>
          <p:nvPr/>
        </p:nvSpPr>
        <p:spPr>
          <a:xfrm>
            <a:off x="7085189" y="1530309"/>
            <a:ext cx="1934986" cy="39374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4E9A91B-21EB-4E31-B8A2-CA57B7951505}"/>
              </a:ext>
            </a:extLst>
          </p:cNvPr>
          <p:cNvSpPr/>
          <p:nvPr/>
        </p:nvSpPr>
        <p:spPr>
          <a:xfrm>
            <a:off x="3983370" y="1898982"/>
            <a:ext cx="2019268" cy="2542141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D10ACA-B7E4-4634-939E-292A455C19A7}"/>
              </a:ext>
            </a:extLst>
          </p:cNvPr>
          <p:cNvSpPr txBox="1"/>
          <p:nvPr/>
        </p:nvSpPr>
        <p:spPr>
          <a:xfrm>
            <a:off x="548011" y="3187888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8235"/>
                </a:solidFill>
              </a:rPr>
              <a:t>3D peaks projection</a:t>
            </a:r>
            <a:endParaRPr lang="en-US" sz="1400" b="1" dirty="0">
              <a:solidFill>
                <a:srgbClr val="548235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6F5ACD0-B217-40A3-B449-14AF1E8B04AD}"/>
              </a:ext>
            </a:extLst>
          </p:cNvPr>
          <p:cNvSpPr/>
          <p:nvPr/>
        </p:nvSpPr>
        <p:spPr>
          <a:xfrm>
            <a:off x="3583079" y="4508557"/>
            <a:ext cx="2598646" cy="84585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7E48BEE-CBF9-4DA7-B261-A7D909D0AC18}"/>
              </a:ext>
            </a:extLst>
          </p:cNvPr>
          <p:cNvSpPr/>
          <p:nvPr/>
        </p:nvSpPr>
        <p:spPr>
          <a:xfrm>
            <a:off x="7096227" y="2057399"/>
            <a:ext cx="1904898" cy="619125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6E6612D-DE09-4D55-87DA-0CE62DC5C2F7}"/>
              </a:ext>
            </a:extLst>
          </p:cNvPr>
          <p:cNvSpPr txBox="1"/>
          <p:nvPr/>
        </p:nvSpPr>
        <p:spPr>
          <a:xfrm>
            <a:off x="838200" y="29773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DE7D521-55AF-4F7F-857B-0B4789667DF0}"/>
              </a:ext>
            </a:extLst>
          </p:cNvPr>
          <p:cNvCxnSpPr/>
          <p:nvPr/>
        </p:nvCxnSpPr>
        <p:spPr>
          <a:xfrm flipH="1">
            <a:off x="3124576" y="3429000"/>
            <a:ext cx="858794" cy="0"/>
          </a:xfrm>
          <a:prstGeom prst="straightConnector1">
            <a:avLst/>
          </a:prstGeom>
          <a:noFill/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7FBD2C7-3FD3-4113-BCCE-8D1E985A7347}"/>
              </a:ext>
            </a:extLst>
          </p:cNvPr>
          <p:cNvSpPr/>
          <p:nvPr/>
        </p:nvSpPr>
        <p:spPr>
          <a:xfrm>
            <a:off x="6152513" y="1817782"/>
            <a:ext cx="857043" cy="27637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80B0C12-8632-4E5B-AA5A-E91172814CD7}"/>
              </a:ext>
            </a:extLst>
          </p:cNvPr>
          <p:cNvCxnSpPr>
            <a:cxnSpLocks/>
          </p:cNvCxnSpPr>
          <p:nvPr/>
        </p:nvCxnSpPr>
        <p:spPr>
          <a:xfrm flipH="1">
            <a:off x="2674939" y="5306371"/>
            <a:ext cx="908140" cy="452325"/>
          </a:xfrm>
          <a:prstGeom prst="straightConnector1">
            <a:avLst/>
          </a:prstGeom>
          <a:noFill/>
          <a:ln w="57150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CA5ADAB-F510-43AB-A88D-03BC886D8F34}"/>
              </a:ext>
            </a:extLst>
          </p:cNvPr>
          <p:cNvSpPr txBox="1"/>
          <p:nvPr/>
        </p:nvSpPr>
        <p:spPr>
          <a:xfrm>
            <a:off x="634055" y="5863964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Projection along x and y axes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2F9BB49-D00C-4BFC-83F7-F2876B8BFD57}"/>
              </a:ext>
            </a:extLst>
          </p:cNvPr>
          <p:cNvSpPr/>
          <p:nvPr/>
        </p:nvSpPr>
        <p:spPr>
          <a:xfrm>
            <a:off x="7123006" y="2838449"/>
            <a:ext cx="1840019" cy="79057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7432611-604D-443A-B904-F3F8F310C554}"/>
              </a:ext>
            </a:extLst>
          </p:cNvPr>
          <p:cNvSpPr/>
          <p:nvPr/>
        </p:nvSpPr>
        <p:spPr>
          <a:xfrm>
            <a:off x="7141915" y="3782019"/>
            <a:ext cx="1830636" cy="932855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52B201A-233B-4004-A9F0-650D3C85F0A3}"/>
              </a:ext>
            </a:extLst>
          </p:cNvPr>
          <p:cNvCxnSpPr>
            <a:cxnSpLocks/>
          </p:cNvCxnSpPr>
          <p:nvPr/>
        </p:nvCxnSpPr>
        <p:spPr>
          <a:xfrm flipV="1">
            <a:off x="9037595" y="1291995"/>
            <a:ext cx="566939" cy="292713"/>
          </a:xfrm>
          <a:prstGeom prst="straightConnector1">
            <a:avLst/>
          </a:prstGeom>
          <a:noFill/>
          <a:ln w="57150">
            <a:solidFill>
              <a:srgbClr val="2F528F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C0A55B9-DC75-4DEA-BE5C-5EE08EB817EE}"/>
              </a:ext>
            </a:extLst>
          </p:cNvPr>
          <p:cNvCxnSpPr>
            <a:cxnSpLocks/>
          </p:cNvCxnSpPr>
          <p:nvPr/>
        </p:nvCxnSpPr>
        <p:spPr>
          <a:xfrm flipV="1">
            <a:off x="9026557" y="2420422"/>
            <a:ext cx="552433" cy="1"/>
          </a:xfrm>
          <a:prstGeom prst="straightConnector1">
            <a:avLst/>
          </a:prstGeom>
          <a:noFill/>
          <a:ln w="57150">
            <a:solidFill>
              <a:srgbClr val="C55A1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C353139-08AB-4723-BA41-2F5A144BCB4C}"/>
              </a:ext>
            </a:extLst>
          </p:cNvPr>
          <p:cNvCxnSpPr>
            <a:cxnSpLocks/>
          </p:cNvCxnSpPr>
          <p:nvPr/>
        </p:nvCxnSpPr>
        <p:spPr>
          <a:xfrm flipV="1">
            <a:off x="9001125" y="3205502"/>
            <a:ext cx="552433" cy="1"/>
          </a:xfrm>
          <a:prstGeom prst="straightConnector1">
            <a:avLst/>
          </a:prstGeom>
          <a:noFill/>
          <a:ln w="57150">
            <a:solidFill>
              <a:srgbClr val="00B0F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29EECAF-6EEC-4CA9-B6C8-DD01924B870E}"/>
              </a:ext>
            </a:extLst>
          </p:cNvPr>
          <p:cNvCxnSpPr>
            <a:cxnSpLocks/>
          </p:cNvCxnSpPr>
          <p:nvPr/>
        </p:nvCxnSpPr>
        <p:spPr>
          <a:xfrm>
            <a:off x="8978916" y="4283296"/>
            <a:ext cx="574642" cy="157827"/>
          </a:xfrm>
          <a:prstGeom prst="straightConnector1">
            <a:avLst/>
          </a:prstGeom>
          <a:noFill/>
          <a:ln w="57150">
            <a:solidFill>
              <a:srgbClr val="92D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13792B6F-CA57-400E-8D14-527D8FDEBFFA}"/>
              </a:ext>
            </a:extLst>
          </p:cNvPr>
          <p:cNvSpPr txBox="1"/>
          <p:nvPr/>
        </p:nvSpPr>
        <p:spPr>
          <a:xfrm>
            <a:off x="9553558" y="1107329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528F"/>
                </a:solidFill>
              </a:rPr>
              <a:t>Auto find cell and refine</a:t>
            </a:r>
            <a:endParaRPr lang="en-US" sz="1400" b="1" dirty="0">
              <a:solidFill>
                <a:srgbClr val="2F528F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DF71E0D-44BF-4AF6-9F78-3E6670C8BB83}"/>
              </a:ext>
            </a:extLst>
          </p:cNvPr>
          <p:cNvSpPr txBox="1"/>
          <p:nvPr/>
        </p:nvSpPr>
        <p:spPr>
          <a:xfrm>
            <a:off x="9553557" y="2216794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55A11"/>
                </a:solidFill>
              </a:rPr>
              <a:t>Manual  find cell</a:t>
            </a:r>
            <a:endParaRPr lang="en-US" sz="1400" b="1" dirty="0">
              <a:solidFill>
                <a:srgbClr val="C55A1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52B682-0A36-4305-A577-9406ED3A9EC5}"/>
              </a:ext>
            </a:extLst>
          </p:cNvPr>
          <p:cNvSpPr txBox="1"/>
          <p:nvPr/>
        </p:nvSpPr>
        <p:spPr>
          <a:xfrm>
            <a:off x="9525912" y="2991271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Controlled rotation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54394FF-201D-4957-B764-7B8CF53248FF}"/>
              </a:ext>
            </a:extLst>
          </p:cNvPr>
          <p:cNvSpPr txBox="1"/>
          <p:nvPr/>
        </p:nvSpPr>
        <p:spPr>
          <a:xfrm>
            <a:off x="9525911" y="4272723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Peaks filtering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E5B240-335A-4B85-8770-61851C695608}"/>
              </a:ext>
            </a:extLst>
          </p:cNvPr>
          <p:cNvSpPr/>
          <p:nvPr/>
        </p:nvSpPr>
        <p:spPr>
          <a:xfrm>
            <a:off x="9604422" y="2155556"/>
            <a:ext cx="2490227" cy="511833"/>
          </a:xfrm>
          <a:prstGeom prst="roundRect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3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1BC0D-0ACC-49BD-A5E4-3244D4BF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12836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EwaldPeaks</a:t>
            </a:r>
            <a:r>
              <a:rPr lang="en-US" b="1" dirty="0">
                <a:solidFill>
                  <a:srgbClr val="FF0000"/>
                </a:solidFill>
              </a:rPr>
              <a:t> manual indexing and </a:t>
            </a:r>
            <a:r>
              <a:rPr lang="en-US" b="1" dirty="0" err="1">
                <a:solidFill>
                  <a:srgbClr val="FF0000"/>
                </a:solidFill>
              </a:rPr>
              <a:t>allignement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83A772-3CB3-4246-86CA-657F6ECC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28" y="1849956"/>
            <a:ext cx="4582653" cy="44941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C7BECFD-560A-4156-BDB1-95281C44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4661621"/>
            <a:ext cx="2905530" cy="1114581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21D1318-6D1D-4F96-8B1F-D1950E3188DF}"/>
              </a:ext>
            </a:extLst>
          </p:cNvPr>
          <p:cNvSpPr/>
          <p:nvPr/>
        </p:nvSpPr>
        <p:spPr>
          <a:xfrm>
            <a:off x="6096000" y="1849956"/>
            <a:ext cx="5165272" cy="2297501"/>
          </a:xfrm>
          <a:prstGeom prst="roundRect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939903-C2DE-4560-ACBE-CB919AF1E5E9}"/>
              </a:ext>
            </a:extLst>
          </p:cNvPr>
          <p:cNvSpPr txBox="1"/>
          <p:nvPr/>
        </p:nvSpPr>
        <p:spPr>
          <a:xfrm>
            <a:off x="6229351" y="2114551"/>
            <a:ext cx="5031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possible also to manually indexing the cell drawing the reciprocal cell parameters. In such case the parameter  is drawn on the </a:t>
            </a:r>
            <a:r>
              <a:rPr lang="en-US" dirty="0" err="1"/>
              <a:t>xy</a:t>
            </a:r>
            <a:r>
              <a:rPr lang="en-US" dirty="0"/>
              <a:t> plane with z value =0. </a:t>
            </a:r>
          </a:p>
          <a:p>
            <a:r>
              <a:rPr lang="en-US" dirty="0"/>
              <a:t>In this contest is very important align at best the peaks i.e. sharp projection on the sides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17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8C975-F68B-4285-9287-2129B31E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6562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EwaldPeaks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98EADD9-0329-4BCD-ACAD-16B6D4AF8918}"/>
              </a:ext>
            </a:extLst>
          </p:cNvPr>
          <p:cNvSpPr txBox="1">
            <a:spLocks/>
          </p:cNvSpPr>
          <p:nvPr/>
        </p:nvSpPr>
        <p:spPr>
          <a:xfrm>
            <a:off x="793283" y="829405"/>
            <a:ext cx="5090985" cy="538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Cr2Sn3S7.EwP.plot()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C9BDB0-28C9-4247-9B04-7D3E9FCC2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5"/>
          <a:stretch/>
        </p:blipFill>
        <p:spPr>
          <a:xfrm>
            <a:off x="3364923" y="1368041"/>
            <a:ext cx="5661634" cy="4285388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54F0F82-C439-4ECB-BB16-0122288054CE}"/>
              </a:ext>
            </a:extLst>
          </p:cNvPr>
          <p:cNvSpPr/>
          <p:nvPr/>
        </p:nvSpPr>
        <p:spPr>
          <a:xfrm>
            <a:off x="7085189" y="1530309"/>
            <a:ext cx="1934986" cy="39374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4E9A91B-21EB-4E31-B8A2-CA57B7951505}"/>
              </a:ext>
            </a:extLst>
          </p:cNvPr>
          <p:cNvSpPr/>
          <p:nvPr/>
        </p:nvSpPr>
        <p:spPr>
          <a:xfrm>
            <a:off x="3983370" y="1898982"/>
            <a:ext cx="2019268" cy="2542141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D10ACA-B7E4-4634-939E-292A455C19A7}"/>
              </a:ext>
            </a:extLst>
          </p:cNvPr>
          <p:cNvSpPr txBox="1"/>
          <p:nvPr/>
        </p:nvSpPr>
        <p:spPr>
          <a:xfrm>
            <a:off x="548011" y="3187888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8235"/>
                </a:solidFill>
              </a:rPr>
              <a:t>3D peaks projection</a:t>
            </a:r>
            <a:endParaRPr lang="en-US" sz="1400" b="1" dirty="0">
              <a:solidFill>
                <a:srgbClr val="548235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6F5ACD0-B217-40A3-B449-14AF1E8B04AD}"/>
              </a:ext>
            </a:extLst>
          </p:cNvPr>
          <p:cNvSpPr/>
          <p:nvPr/>
        </p:nvSpPr>
        <p:spPr>
          <a:xfrm>
            <a:off x="3583079" y="4508557"/>
            <a:ext cx="2598646" cy="84585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7E48BEE-CBF9-4DA7-B261-A7D909D0AC18}"/>
              </a:ext>
            </a:extLst>
          </p:cNvPr>
          <p:cNvSpPr/>
          <p:nvPr/>
        </p:nvSpPr>
        <p:spPr>
          <a:xfrm>
            <a:off x="7096227" y="2057399"/>
            <a:ext cx="1904898" cy="619125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6E6612D-DE09-4D55-87DA-0CE62DC5C2F7}"/>
              </a:ext>
            </a:extLst>
          </p:cNvPr>
          <p:cNvSpPr txBox="1"/>
          <p:nvPr/>
        </p:nvSpPr>
        <p:spPr>
          <a:xfrm>
            <a:off x="838200" y="29773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DE7D521-55AF-4F7F-857B-0B4789667DF0}"/>
              </a:ext>
            </a:extLst>
          </p:cNvPr>
          <p:cNvCxnSpPr/>
          <p:nvPr/>
        </p:nvCxnSpPr>
        <p:spPr>
          <a:xfrm flipH="1">
            <a:off x="3124576" y="3429000"/>
            <a:ext cx="858794" cy="0"/>
          </a:xfrm>
          <a:prstGeom prst="straightConnector1">
            <a:avLst/>
          </a:prstGeom>
          <a:noFill/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7FBD2C7-3FD3-4113-BCCE-8D1E985A7347}"/>
              </a:ext>
            </a:extLst>
          </p:cNvPr>
          <p:cNvSpPr/>
          <p:nvPr/>
        </p:nvSpPr>
        <p:spPr>
          <a:xfrm>
            <a:off x="6152513" y="1817782"/>
            <a:ext cx="857043" cy="27637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80B0C12-8632-4E5B-AA5A-E91172814CD7}"/>
              </a:ext>
            </a:extLst>
          </p:cNvPr>
          <p:cNvCxnSpPr>
            <a:cxnSpLocks/>
          </p:cNvCxnSpPr>
          <p:nvPr/>
        </p:nvCxnSpPr>
        <p:spPr>
          <a:xfrm flipH="1">
            <a:off x="2674939" y="5306371"/>
            <a:ext cx="908140" cy="452325"/>
          </a:xfrm>
          <a:prstGeom prst="straightConnector1">
            <a:avLst/>
          </a:prstGeom>
          <a:noFill/>
          <a:ln w="57150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CA5ADAB-F510-43AB-A88D-03BC886D8F34}"/>
              </a:ext>
            </a:extLst>
          </p:cNvPr>
          <p:cNvSpPr txBox="1"/>
          <p:nvPr/>
        </p:nvSpPr>
        <p:spPr>
          <a:xfrm>
            <a:off x="634055" y="5863964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Projection along x and y axes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2F9BB49-D00C-4BFC-83F7-F2876B8BFD57}"/>
              </a:ext>
            </a:extLst>
          </p:cNvPr>
          <p:cNvSpPr/>
          <p:nvPr/>
        </p:nvSpPr>
        <p:spPr>
          <a:xfrm>
            <a:off x="7123006" y="2838449"/>
            <a:ext cx="1840019" cy="79057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7432611-604D-443A-B904-F3F8F310C554}"/>
              </a:ext>
            </a:extLst>
          </p:cNvPr>
          <p:cNvSpPr/>
          <p:nvPr/>
        </p:nvSpPr>
        <p:spPr>
          <a:xfrm>
            <a:off x="7141915" y="3782019"/>
            <a:ext cx="1830636" cy="932855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52B201A-233B-4004-A9F0-650D3C85F0A3}"/>
              </a:ext>
            </a:extLst>
          </p:cNvPr>
          <p:cNvCxnSpPr>
            <a:cxnSpLocks/>
          </p:cNvCxnSpPr>
          <p:nvPr/>
        </p:nvCxnSpPr>
        <p:spPr>
          <a:xfrm flipV="1">
            <a:off x="9037595" y="1291995"/>
            <a:ext cx="566939" cy="292713"/>
          </a:xfrm>
          <a:prstGeom prst="straightConnector1">
            <a:avLst/>
          </a:prstGeom>
          <a:noFill/>
          <a:ln w="57150">
            <a:solidFill>
              <a:srgbClr val="2F528F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C0A55B9-DC75-4DEA-BE5C-5EE08EB817EE}"/>
              </a:ext>
            </a:extLst>
          </p:cNvPr>
          <p:cNvCxnSpPr>
            <a:cxnSpLocks/>
          </p:cNvCxnSpPr>
          <p:nvPr/>
        </p:nvCxnSpPr>
        <p:spPr>
          <a:xfrm flipV="1">
            <a:off x="9026557" y="2420422"/>
            <a:ext cx="552433" cy="1"/>
          </a:xfrm>
          <a:prstGeom prst="straightConnector1">
            <a:avLst/>
          </a:prstGeom>
          <a:noFill/>
          <a:ln w="57150">
            <a:solidFill>
              <a:srgbClr val="C55A1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C353139-08AB-4723-BA41-2F5A144BCB4C}"/>
              </a:ext>
            </a:extLst>
          </p:cNvPr>
          <p:cNvCxnSpPr>
            <a:cxnSpLocks/>
          </p:cNvCxnSpPr>
          <p:nvPr/>
        </p:nvCxnSpPr>
        <p:spPr>
          <a:xfrm flipV="1">
            <a:off x="9001125" y="3205502"/>
            <a:ext cx="552433" cy="1"/>
          </a:xfrm>
          <a:prstGeom prst="straightConnector1">
            <a:avLst/>
          </a:prstGeom>
          <a:noFill/>
          <a:ln w="57150">
            <a:solidFill>
              <a:srgbClr val="00B0F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29EECAF-6EEC-4CA9-B6C8-DD01924B870E}"/>
              </a:ext>
            </a:extLst>
          </p:cNvPr>
          <p:cNvCxnSpPr>
            <a:cxnSpLocks/>
          </p:cNvCxnSpPr>
          <p:nvPr/>
        </p:nvCxnSpPr>
        <p:spPr>
          <a:xfrm>
            <a:off x="8978916" y="4283296"/>
            <a:ext cx="574642" cy="157827"/>
          </a:xfrm>
          <a:prstGeom prst="straightConnector1">
            <a:avLst/>
          </a:prstGeom>
          <a:noFill/>
          <a:ln w="57150">
            <a:solidFill>
              <a:srgbClr val="92D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13792B6F-CA57-400E-8D14-527D8FDEBFFA}"/>
              </a:ext>
            </a:extLst>
          </p:cNvPr>
          <p:cNvSpPr txBox="1"/>
          <p:nvPr/>
        </p:nvSpPr>
        <p:spPr>
          <a:xfrm>
            <a:off x="9553558" y="1107329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528F"/>
                </a:solidFill>
              </a:rPr>
              <a:t>Auto find cell and refine</a:t>
            </a:r>
            <a:endParaRPr lang="en-US" sz="1400" b="1" dirty="0">
              <a:solidFill>
                <a:srgbClr val="2F528F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DF71E0D-44BF-4AF6-9F78-3E6670C8BB83}"/>
              </a:ext>
            </a:extLst>
          </p:cNvPr>
          <p:cNvSpPr txBox="1"/>
          <p:nvPr/>
        </p:nvSpPr>
        <p:spPr>
          <a:xfrm>
            <a:off x="9553557" y="2216794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55A11"/>
                </a:solidFill>
              </a:rPr>
              <a:t>Manual  find cell</a:t>
            </a:r>
            <a:endParaRPr lang="en-US" sz="1400" b="1" dirty="0">
              <a:solidFill>
                <a:srgbClr val="C55A1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52B682-0A36-4305-A577-9406ED3A9EC5}"/>
              </a:ext>
            </a:extLst>
          </p:cNvPr>
          <p:cNvSpPr txBox="1"/>
          <p:nvPr/>
        </p:nvSpPr>
        <p:spPr>
          <a:xfrm>
            <a:off x="9525912" y="2991271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Controlled rotation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54394FF-201D-4957-B764-7B8CF53248FF}"/>
              </a:ext>
            </a:extLst>
          </p:cNvPr>
          <p:cNvSpPr txBox="1"/>
          <p:nvPr/>
        </p:nvSpPr>
        <p:spPr>
          <a:xfrm>
            <a:off x="9525911" y="4272723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Peaks filtering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080E2F1-CE73-4381-B986-7AA982C9E020}"/>
              </a:ext>
            </a:extLst>
          </p:cNvPr>
          <p:cNvSpPr/>
          <p:nvPr/>
        </p:nvSpPr>
        <p:spPr>
          <a:xfrm>
            <a:off x="9591658" y="2971364"/>
            <a:ext cx="2490227" cy="511833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9C96BA7B-AE55-4CFC-98F4-9665AA32AE9E}"/>
              </a:ext>
            </a:extLst>
          </p:cNvPr>
          <p:cNvSpPr/>
          <p:nvPr/>
        </p:nvSpPr>
        <p:spPr>
          <a:xfrm>
            <a:off x="9578990" y="4201472"/>
            <a:ext cx="2490227" cy="511833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9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B40BD-C364-4B80-84F8-01DF7CD3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64" y="26442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EwaldPeaks</a:t>
            </a:r>
            <a:r>
              <a:rPr lang="en-US" b="1" dirty="0">
                <a:solidFill>
                  <a:srgbClr val="FF0000"/>
                </a:solidFill>
              </a:rPr>
              <a:t> reduced cell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524946-98C7-4307-B7AB-3C99EB9DE2D8}"/>
              </a:ext>
            </a:extLst>
          </p:cNvPr>
          <p:cNvSpPr txBox="1"/>
          <p:nvPr/>
        </p:nvSpPr>
        <p:spPr>
          <a:xfrm>
            <a:off x="928008" y="1565479"/>
            <a:ext cx="5391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Cr2Sn3S7.EwP.plot_reduce()      </a:t>
            </a:r>
          </a:p>
          <a:p>
            <a:r>
              <a:rPr lang="en-US" dirty="0"/>
              <a:t>Useful to check missing peaks and possible incommensurate modulation</a:t>
            </a:r>
          </a:p>
          <a:p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A10B7D3-A4AA-46CE-B96B-D39CDF9C9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7"/>
          <a:stretch/>
        </p:blipFill>
        <p:spPr>
          <a:xfrm>
            <a:off x="109188" y="2571750"/>
            <a:ext cx="5001323" cy="370074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19FFE08-3872-4975-9C07-7F17B34FED20}"/>
              </a:ext>
            </a:extLst>
          </p:cNvPr>
          <p:cNvSpPr txBox="1"/>
          <p:nvPr/>
        </p:nvSpPr>
        <p:spPr>
          <a:xfrm>
            <a:off x="7398882" y="904744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Cr2Sn3S7.EwP. </a:t>
            </a:r>
            <a:r>
              <a:rPr lang="en-US" dirty="0" err="1">
                <a:solidFill>
                  <a:srgbClr val="0070C0"/>
                </a:solidFill>
              </a:rPr>
              <a:t>plot_proj_int</a:t>
            </a:r>
            <a:r>
              <a:rPr lang="en-US" dirty="0">
                <a:solidFill>
                  <a:srgbClr val="0070C0"/>
                </a:solidFill>
              </a:rPr>
              <a:t>()     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2278A83-C340-4AEE-82D0-A48101397618}"/>
              </a:ext>
            </a:extLst>
          </p:cNvPr>
          <p:cNvSpPr/>
          <p:nvPr/>
        </p:nvSpPr>
        <p:spPr>
          <a:xfrm>
            <a:off x="668060" y="1255785"/>
            <a:ext cx="4362502" cy="515317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4D97B66-620E-4D71-A1BE-3D74428F0475}"/>
              </a:ext>
            </a:extLst>
          </p:cNvPr>
          <p:cNvSpPr/>
          <p:nvPr/>
        </p:nvSpPr>
        <p:spPr>
          <a:xfrm>
            <a:off x="6696537" y="861521"/>
            <a:ext cx="4362502" cy="3148711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89F16ED-286E-463D-9301-A6F6A3F07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36"/>
          <a:stretch/>
        </p:blipFill>
        <p:spPr>
          <a:xfrm>
            <a:off x="7148902" y="1221352"/>
            <a:ext cx="3457772" cy="263012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434DD2D-BC53-4D8A-BBBD-AAE7BE7F3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882" y="4658489"/>
            <a:ext cx="2629371" cy="2009062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F321769-FCF0-4230-AE4C-5B40A83C782C}"/>
              </a:ext>
            </a:extLst>
          </p:cNvPr>
          <p:cNvSpPr/>
          <p:nvPr/>
        </p:nvSpPr>
        <p:spPr>
          <a:xfrm>
            <a:off x="6616588" y="4168082"/>
            <a:ext cx="4362502" cy="253351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17B15FC-329B-4F4B-84CA-E8187E73BDD2}"/>
              </a:ext>
            </a:extLst>
          </p:cNvPr>
          <p:cNvSpPr txBox="1"/>
          <p:nvPr/>
        </p:nvSpPr>
        <p:spPr>
          <a:xfrm>
            <a:off x="7292748" y="4289157"/>
            <a:ext cx="674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Cr2Sn3S7.EwP. </a:t>
            </a:r>
            <a:r>
              <a:rPr lang="en-US" dirty="0" err="1">
                <a:solidFill>
                  <a:srgbClr val="0070C0"/>
                </a:solidFill>
              </a:rPr>
              <a:t>plot_int</a:t>
            </a:r>
            <a:r>
              <a:rPr lang="en-US" dirty="0">
                <a:solidFill>
                  <a:srgbClr val="0070C0"/>
                </a:solidFill>
              </a:rPr>
              <a:t>()      </a:t>
            </a:r>
          </a:p>
        </p:txBody>
      </p:sp>
    </p:spTree>
    <p:extLst>
      <p:ext uri="{BB962C8B-B14F-4D97-AF65-F5344CB8AC3E}">
        <p14:creationId xmlns:p14="http://schemas.microsoft.com/office/powerpoint/2010/main" val="210033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E81DE-80D9-4ED0-87CB-8D309EBA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EwaldPeaks</a:t>
            </a:r>
            <a:r>
              <a:rPr lang="en-US" b="1" dirty="0">
                <a:solidFill>
                  <a:srgbClr val="FF0000"/>
                </a:solidFill>
              </a:rPr>
              <a:t> create layer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4D44E6-11F8-458E-AAE8-BC8459BE290A}"/>
              </a:ext>
            </a:extLst>
          </p:cNvPr>
          <p:cNvSpPr txBox="1"/>
          <p:nvPr/>
        </p:nvSpPr>
        <p:spPr>
          <a:xfrm>
            <a:off x="838200" y="13213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Cr2Sn3S7.EwP.create_layer()    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121A5E-C322-4C25-9F51-3F84B924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5" y="1853863"/>
            <a:ext cx="5388562" cy="447474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5795493-2E55-4AA7-82F1-444AC7EF7AC8}"/>
              </a:ext>
            </a:extLst>
          </p:cNvPr>
          <p:cNvSpPr txBox="1"/>
          <p:nvPr/>
        </p:nvSpPr>
        <p:spPr>
          <a:xfrm>
            <a:off x="6458666" y="3444905"/>
            <a:ext cx="4741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Allows to plot a cut perpendicular to a reciprocal</a:t>
            </a:r>
          </a:p>
          <a:p>
            <a:r>
              <a:rPr lang="en-US" dirty="0"/>
              <a:t>space axes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82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D59A5-845A-49E6-A2CB-FEB7FE2A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SeqIm</a:t>
            </a:r>
            <a:r>
              <a:rPr lang="en-US" b="1" dirty="0">
                <a:solidFill>
                  <a:srgbClr val="FF0000"/>
                </a:solidFill>
              </a:rPr>
              <a:t> Plot Calibrated images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31EFC6B-4C77-40D0-ABA7-09726849B93B}"/>
              </a:ext>
            </a:extLst>
          </p:cNvPr>
          <p:cNvSpPr txBox="1">
            <a:spLocks/>
          </p:cNvSpPr>
          <p:nvPr/>
        </p:nvSpPr>
        <p:spPr>
          <a:xfrm>
            <a:off x="838200" y="1286989"/>
            <a:ext cx="5090985" cy="538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Cr2Sn3S7.plot_cal()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AC3FFB-7EBF-4C51-89B9-E73E3596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83" y="2247427"/>
            <a:ext cx="3955076" cy="424544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EC4A407-8553-4ADD-B8D8-4EE1502FEE8C}"/>
              </a:ext>
            </a:extLst>
          </p:cNvPr>
          <p:cNvSpPr txBox="1"/>
          <p:nvPr/>
        </p:nvSpPr>
        <p:spPr>
          <a:xfrm>
            <a:off x="5163330" y="4046985"/>
            <a:ext cx="555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Plotting of the used images calibrated</a:t>
            </a:r>
          </a:p>
          <a:p>
            <a:r>
              <a:rPr lang="en-US" dirty="0"/>
              <a:t>Possible to identifies the present peaks as integer or float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449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FCEE0-F103-492F-A5EB-C5AB068A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information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DFD9CA-8142-425D-B70E-82C83E97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https://prestipino.github.io/TEMpcPlot/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Detailed information on the command wiki </a:t>
            </a:r>
            <a:r>
              <a:rPr lang="en-US" dirty="0">
                <a:hlinkClick r:id="rId3"/>
              </a:rPr>
              <a:t>https://github.com/Prestipino/TEMpcPlot/wiki</a:t>
            </a:r>
            <a:endParaRPr lang="en-US" dirty="0"/>
          </a:p>
          <a:p>
            <a:endParaRPr lang="en-US" dirty="0"/>
          </a:p>
          <a:p>
            <a:r>
              <a:rPr lang="en-US" dirty="0"/>
              <a:t>Direct on the shell</a:t>
            </a:r>
          </a:p>
          <a:p>
            <a:pPr marL="0" indent="0">
              <a:buNone/>
            </a:pPr>
            <a:r>
              <a:rPr lang="en-US" dirty="0"/>
              <a:t>	help(</a:t>
            </a:r>
            <a:r>
              <a:rPr lang="en-US" dirty="0" err="1"/>
              <a:t>object.command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491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632CE-94DB-4839-960E-025853B1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software</a:t>
            </a:r>
            <a:br>
              <a:rPr lang="en-US" dirty="0"/>
            </a:br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EE65472-9F0A-4A5F-9BCC-5A8E20C9066D}"/>
              </a:ext>
            </a:extLst>
          </p:cNvPr>
          <p:cNvSpPr txBox="1"/>
          <p:nvPr/>
        </p:nvSpPr>
        <p:spPr>
          <a:xfrm>
            <a:off x="1219200" y="2438400"/>
            <a:ext cx="74826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SeqIm</a:t>
            </a:r>
            <a:r>
              <a:rPr lang="en-US" dirty="0"/>
              <a:t>   aka Sequence of images</a:t>
            </a:r>
          </a:p>
          <a:p>
            <a:r>
              <a:rPr lang="en-US" dirty="0"/>
              <a:t>	a structure that  contain the </a:t>
            </a:r>
            <a:r>
              <a:rPr lang="en-US" dirty="0" err="1"/>
              <a:t>infos</a:t>
            </a:r>
            <a:r>
              <a:rPr lang="en-US" dirty="0"/>
              <a:t> related to the sequence of 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EwaldPeaks</a:t>
            </a:r>
            <a:r>
              <a:rPr lang="en-US" dirty="0"/>
              <a:t>   aka set of three-dimensional peak positions</a:t>
            </a:r>
          </a:p>
          <a:p>
            <a:r>
              <a:rPr lang="en-US" dirty="0"/>
              <a:t>	it is create from a </a:t>
            </a:r>
            <a:r>
              <a:rPr lang="en-US" dirty="0" err="1"/>
              <a:t>SeqIm</a:t>
            </a:r>
            <a:r>
              <a:rPr lang="en-US" dirty="0"/>
              <a:t> object and became the attribute </a:t>
            </a:r>
            <a:r>
              <a:rPr lang="en-US" dirty="0" err="1"/>
              <a:t>Name.EwP</a:t>
            </a:r>
            <a:endParaRPr lang="en-US" dirty="0"/>
          </a:p>
          <a:p>
            <a:r>
              <a:rPr lang="en-US" dirty="0"/>
              <a:t>                 but it  could also live alone.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5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54631-3223-4DD3-AFED-9AB0C30F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SeqIm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BA721-FEF1-48BD-A3D5-608B215EA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016"/>
            <a:ext cx="10515600" cy="5422494"/>
          </a:xfrm>
        </p:spPr>
        <p:txBody>
          <a:bodyPr>
            <a:normAutofit/>
          </a:bodyPr>
          <a:lstStyle/>
          <a:p>
            <a:r>
              <a:rPr lang="en-US" dirty="0"/>
              <a:t>Could be created from a </a:t>
            </a:r>
            <a:r>
              <a:rPr lang="en-US" dirty="0" err="1"/>
              <a:t>sqi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Cr2Sn3S7 = </a:t>
            </a:r>
            <a:r>
              <a:rPr lang="en-US" dirty="0" err="1">
                <a:solidFill>
                  <a:srgbClr val="0070C0"/>
                </a:solidFill>
              </a:rPr>
              <a:t>TEMpcPlot.SeqIm</a:t>
            </a:r>
            <a:r>
              <a:rPr lang="en-US" dirty="0">
                <a:solidFill>
                  <a:srgbClr val="0070C0"/>
                </a:solidFill>
              </a:rPr>
              <a:t>(“</a:t>
            </a:r>
            <a:r>
              <a:rPr lang="en-US" dirty="0" err="1">
                <a:solidFill>
                  <a:srgbClr val="0070C0"/>
                </a:solidFill>
              </a:rPr>
              <a:t>ref.sqi</a:t>
            </a:r>
            <a:r>
              <a:rPr lang="en-US" dirty="0">
                <a:solidFill>
                  <a:srgbClr val="0070C0"/>
                </a:solidFill>
              </a:rPr>
              <a:t>”)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be loaded from saved project *sqm file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Cr2Sn3S7 = </a:t>
            </a:r>
            <a:r>
              <a:rPr lang="en-US" dirty="0" err="1">
                <a:solidFill>
                  <a:srgbClr val="0070C0"/>
                </a:solidFill>
              </a:rPr>
              <a:t>TEMpcPlot.SeqIm.load</a:t>
            </a:r>
            <a:r>
              <a:rPr lang="en-US" dirty="0">
                <a:solidFill>
                  <a:srgbClr val="0070C0"/>
                </a:solidFill>
              </a:rPr>
              <a:t>(“</a:t>
            </a:r>
            <a:r>
              <a:rPr lang="en-US" dirty="0" err="1">
                <a:solidFill>
                  <a:srgbClr val="0070C0"/>
                </a:solidFill>
              </a:rPr>
              <a:t>ref.sqmi</a:t>
            </a:r>
            <a:r>
              <a:rPr lang="en-US" dirty="0">
                <a:solidFill>
                  <a:srgbClr val="0070C0"/>
                </a:solidFill>
              </a:rPr>
              <a:t>”)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CDDAD6-4585-48F5-9A67-09D7D025D2C8}"/>
              </a:ext>
            </a:extLst>
          </p:cNvPr>
          <p:cNvSpPr/>
          <p:nvPr/>
        </p:nvSpPr>
        <p:spPr>
          <a:xfrm>
            <a:off x="838200" y="2021318"/>
            <a:ext cx="3500846" cy="2621280"/>
          </a:xfrm>
          <a:prstGeom prst="roundRect">
            <a:avLst/>
          </a:prstGeom>
          <a:solidFill>
            <a:srgbClr val="882D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# second reconstitution (crystal4)   </a:t>
            </a:r>
          </a:p>
          <a:p>
            <a:r>
              <a:rPr lang="en-US" sz="1400" dirty="0"/>
              <a:t>Cr2Sn3S7_29nov21_0036.dm3   6.0 28.1</a:t>
            </a:r>
          </a:p>
          <a:p>
            <a:r>
              <a:rPr lang="en-US" sz="1400" dirty="0"/>
              <a:t>Cr2Sn3S7_29nov21_0035.dm3   5.5 19.6    </a:t>
            </a:r>
          </a:p>
          <a:p>
            <a:r>
              <a:rPr lang="en-US" sz="1400" dirty="0"/>
              <a:t>Cr2Sn3S7_29nov21_0034.dm3   5.2 12        </a:t>
            </a:r>
          </a:p>
          <a:p>
            <a:r>
              <a:rPr lang="en-US" sz="1400" dirty="0"/>
              <a:t>Cr2Sn3S7_29nov21_0033.dm3   4.7 4.6       </a:t>
            </a:r>
          </a:p>
          <a:p>
            <a:r>
              <a:rPr lang="en-US" sz="1400" dirty="0"/>
              <a:t>Cr2Sn3S7_29nov21_0032.dm3   4.1 -2.0 </a:t>
            </a:r>
          </a:p>
          <a:p>
            <a:r>
              <a:rPr lang="en-US" sz="1400" dirty="0"/>
              <a:t>Cr2Sn3S7_29nov21_0028.dm3   4   -7.9      </a:t>
            </a:r>
          </a:p>
          <a:p>
            <a:r>
              <a:rPr lang="en-US" sz="1400" dirty="0"/>
              <a:t>Cr2Sn3S7_29nov21_0029.dm3   3.7 -12.8     </a:t>
            </a:r>
          </a:p>
          <a:p>
            <a:r>
              <a:rPr lang="en-US" sz="1400" dirty="0"/>
              <a:t>Cr2Sn3S7_29nov21_0030.dm3   3   -20.9     </a:t>
            </a:r>
          </a:p>
          <a:p>
            <a:r>
              <a:rPr lang="en-US" sz="1400" dirty="0"/>
              <a:t>Cr2Sn3S7_29nov21_0031.dm3   2   -26.6</a:t>
            </a:r>
          </a:p>
        </p:txBody>
      </p:sp>
    </p:spTree>
    <p:extLst>
      <p:ext uri="{BB962C8B-B14F-4D97-AF65-F5344CB8AC3E}">
        <p14:creationId xmlns:p14="http://schemas.microsoft.com/office/powerpoint/2010/main" val="242637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CCD72-A097-4D45-B2CA-05477E2C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914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SeqIm</a:t>
            </a:r>
            <a:r>
              <a:rPr lang="en-US" b="1" dirty="0">
                <a:solidFill>
                  <a:srgbClr val="FF0000"/>
                </a:solidFill>
              </a:rPr>
              <a:t>  PLOT and find peaks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8FECCA-B250-4A1A-9D36-143E70D17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66" y="919462"/>
            <a:ext cx="5090985" cy="435133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Cr2Sn3S7.plot()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DB8FE6-5CFF-4E8A-9C07-19AD5EE1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01" y="1676337"/>
            <a:ext cx="6143531" cy="4173987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B8A7EAB-DD8F-41D8-BAA8-689A61505EFA}"/>
              </a:ext>
            </a:extLst>
          </p:cNvPr>
          <p:cNvSpPr/>
          <p:nvPr/>
        </p:nvSpPr>
        <p:spPr>
          <a:xfrm>
            <a:off x="838200" y="1808420"/>
            <a:ext cx="2125362" cy="43660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2265A2-00A2-4E44-8718-647AEEA6457C}"/>
              </a:ext>
            </a:extLst>
          </p:cNvPr>
          <p:cNvSpPr txBox="1"/>
          <p:nvPr/>
        </p:nvSpPr>
        <p:spPr>
          <a:xfrm>
            <a:off x="1307757" y="1422141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F528F"/>
                </a:solidFill>
              </a:rPr>
              <a:t>Image Zoom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DC0D2E-AF4B-4F36-9B02-5D0275E4BF4F}"/>
              </a:ext>
            </a:extLst>
          </p:cNvPr>
          <p:cNvSpPr/>
          <p:nvPr/>
        </p:nvSpPr>
        <p:spPr>
          <a:xfrm>
            <a:off x="4536989" y="1808420"/>
            <a:ext cx="786714" cy="3504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86788FF-2AE3-483A-83D9-2D2DCAF3648F}"/>
              </a:ext>
            </a:extLst>
          </p:cNvPr>
          <p:cNvSpPr/>
          <p:nvPr/>
        </p:nvSpPr>
        <p:spPr>
          <a:xfrm>
            <a:off x="5331940" y="1808420"/>
            <a:ext cx="992659" cy="3504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5B7C5F6-ECCD-40AC-9117-5EB8A6EF89C3}"/>
              </a:ext>
            </a:extLst>
          </p:cNvPr>
          <p:cNvSpPr/>
          <p:nvPr/>
        </p:nvSpPr>
        <p:spPr>
          <a:xfrm>
            <a:off x="6324599" y="1808779"/>
            <a:ext cx="723033" cy="3504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8C15255-7A54-45F4-B403-975FEACB948E}"/>
              </a:ext>
            </a:extLst>
          </p:cNvPr>
          <p:cNvSpPr txBox="1"/>
          <p:nvPr/>
        </p:nvSpPr>
        <p:spPr>
          <a:xfrm>
            <a:off x="4269260" y="1145142"/>
            <a:ext cx="941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F528F"/>
                </a:solidFill>
              </a:rPr>
              <a:t>Change </a:t>
            </a:r>
          </a:p>
          <a:p>
            <a:r>
              <a:rPr lang="en-US" b="1" dirty="0">
                <a:solidFill>
                  <a:srgbClr val="2F528F"/>
                </a:solidFill>
              </a:rPr>
              <a:t>Image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160917B-E493-499D-B546-4822A51F7CA3}"/>
              </a:ext>
            </a:extLst>
          </p:cNvPr>
          <p:cNvSpPr txBox="1"/>
          <p:nvPr/>
        </p:nvSpPr>
        <p:spPr>
          <a:xfrm>
            <a:off x="5336060" y="1128805"/>
            <a:ext cx="733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F528F"/>
                </a:solidFill>
              </a:rPr>
              <a:t>Peaks</a:t>
            </a:r>
          </a:p>
          <a:p>
            <a:r>
              <a:rPr lang="en-US" b="1" dirty="0">
                <a:solidFill>
                  <a:srgbClr val="2F528F"/>
                </a:solidFill>
              </a:rPr>
              <a:t>tool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834742-B220-4810-8FDE-2D081EB5B34F}"/>
              </a:ext>
            </a:extLst>
          </p:cNvPr>
          <p:cNvSpPr txBox="1"/>
          <p:nvPr/>
        </p:nvSpPr>
        <p:spPr>
          <a:xfrm>
            <a:off x="6447676" y="1143959"/>
            <a:ext cx="152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F528F"/>
                </a:solidFill>
              </a:rPr>
              <a:t>Measurement</a:t>
            </a:r>
          </a:p>
          <a:p>
            <a:r>
              <a:rPr lang="en-US" b="1" dirty="0">
                <a:solidFill>
                  <a:srgbClr val="2F528F"/>
                </a:solidFill>
              </a:rPr>
              <a:t>tool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CD1C528-95CE-47A5-83F6-C5C689574262}"/>
              </a:ext>
            </a:extLst>
          </p:cNvPr>
          <p:cNvSpPr/>
          <p:nvPr/>
        </p:nvSpPr>
        <p:spPr>
          <a:xfrm>
            <a:off x="4560752" y="2192170"/>
            <a:ext cx="2486879" cy="1399527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2127A3F-A9CD-4BB5-96C4-44A6EC47FAE4}"/>
              </a:ext>
            </a:extLst>
          </p:cNvPr>
          <p:cNvSpPr txBox="1"/>
          <p:nvPr/>
        </p:nvSpPr>
        <p:spPr>
          <a:xfrm>
            <a:off x="7212533" y="2469522"/>
            <a:ext cx="21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48235"/>
                </a:solidFill>
              </a:rPr>
              <a:t>Find peak parameter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1EAE43B-FA94-423D-BD55-1FE8C0C203E0}"/>
              </a:ext>
            </a:extLst>
          </p:cNvPr>
          <p:cNvSpPr/>
          <p:nvPr/>
        </p:nvSpPr>
        <p:spPr>
          <a:xfrm>
            <a:off x="4598128" y="5532781"/>
            <a:ext cx="2486879" cy="35046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F53B23B-7EB3-4C59-8554-FA1EFE6D28A0}"/>
              </a:ext>
            </a:extLst>
          </p:cNvPr>
          <p:cNvSpPr txBox="1"/>
          <p:nvPr/>
        </p:nvSpPr>
        <p:spPr>
          <a:xfrm>
            <a:off x="7212533" y="5513108"/>
            <a:ext cx="252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Creation of Ewald Peaks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DBA9CD8-58F4-4D83-AB46-B7CEA294789B}"/>
              </a:ext>
            </a:extLst>
          </p:cNvPr>
          <p:cNvSpPr/>
          <p:nvPr/>
        </p:nvSpPr>
        <p:spPr>
          <a:xfrm>
            <a:off x="7227748" y="2331022"/>
            <a:ext cx="2253054" cy="646331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6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CCD72-A097-4D45-B2CA-05477E2C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914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SeqIm</a:t>
            </a:r>
            <a:r>
              <a:rPr lang="en-US" b="1" dirty="0">
                <a:solidFill>
                  <a:srgbClr val="FF0000"/>
                </a:solidFill>
              </a:rPr>
              <a:t>  PLOT find peaks</a:t>
            </a:r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D76D532-491B-4073-B765-FCCA87CD0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58" y="1117997"/>
            <a:ext cx="4960256" cy="186009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8FECCA-B250-4A1A-9D36-143E70D17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66" y="919462"/>
            <a:ext cx="5090985" cy="4898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Cr2Sn3S7.find_peaks()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DB8FE6-5CFF-4E8A-9C07-19AD5EE1B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86" t="10012" b="55995"/>
          <a:stretch/>
        </p:blipFill>
        <p:spPr>
          <a:xfrm>
            <a:off x="552974" y="4110742"/>
            <a:ext cx="3379857" cy="194108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1720A5-ADC7-44C0-BBF9-A83F54182AE1}"/>
              </a:ext>
            </a:extLst>
          </p:cNvPr>
          <p:cNvSpPr txBox="1"/>
          <p:nvPr/>
        </p:nvSpPr>
        <p:spPr>
          <a:xfrm>
            <a:off x="273086" y="1569839"/>
            <a:ext cx="11353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algorithm for peaks finding is based on maximum filter.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intensity of each pixel is replaced by the maximum intensity </a:t>
            </a:r>
            <a:br>
              <a:rPr lang="en-US" dirty="0"/>
            </a:br>
            <a:r>
              <a:rPr lang="en-US" dirty="0"/>
              <a:t>present in a  square around the pixel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pixels that have not changed intensity are local maxima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peaks are filtered for minimum intensity and distance from the center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Optionally are filtered by inversion center. (0 pixel tolerance mean no symmetry)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9990867-CE75-44F9-9CD5-76E8A15670F7}"/>
              </a:ext>
            </a:extLst>
          </p:cNvPr>
          <p:cNvCxnSpPr/>
          <p:nvPr/>
        </p:nvCxnSpPr>
        <p:spPr>
          <a:xfrm flipV="1">
            <a:off x="3934437" y="3808602"/>
            <a:ext cx="1115735" cy="52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6B4917B-78A4-48AC-A751-77C35FE79C9F}"/>
              </a:ext>
            </a:extLst>
          </p:cNvPr>
          <p:cNvSpPr txBox="1"/>
          <p:nvPr/>
        </p:nvSpPr>
        <p:spPr>
          <a:xfrm>
            <a:off x="5050172" y="3507965"/>
            <a:ext cx="341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Minimal intensity (% of maximum)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84F4FB6-AB03-47D4-B9DA-FBDACBD764E1}"/>
              </a:ext>
            </a:extLst>
          </p:cNvPr>
          <p:cNvCxnSpPr>
            <a:cxnSpLocks/>
          </p:cNvCxnSpPr>
          <p:nvPr/>
        </p:nvCxnSpPr>
        <p:spPr>
          <a:xfrm flipV="1">
            <a:off x="3964393" y="5132699"/>
            <a:ext cx="1533787" cy="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0B43EE61-E00A-46BB-802B-9401ED0A26A5}"/>
              </a:ext>
            </a:extLst>
          </p:cNvPr>
          <p:cNvSpPr txBox="1"/>
          <p:nvPr/>
        </p:nvSpPr>
        <p:spPr>
          <a:xfrm>
            <a:off x="5529742" y="4964995"/>
            <a:ext cx="5092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the square in filtering (% of size of maximum)</a:t>
            </a:r>
          </a:p>
          <a:p>
            <a:r>
              <a:rPr lang="en-US" dirty="0"/>
              <a:t>	define as close could be the peaks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4418F19-2D44-4729-8B22-56D53214F5D0}"/>
              </a:ext>
            </a:extLst>
          </p:cNvPr>
          <p:cNvCxnSpPr>
            <a:cxnSpLocks/>
          </p:cNvCxnSpPr>
          <p:nvPr/>
        </p:nvCxnSpPr>
        <p:spPr>
          <a:xfrm flipV="1">
            <a:off x="3873512" y="4502548"/>
            <a:ext cx="1624668" cy="23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7BDE146-F4F2-48ED-8E74-FB003244AAC6}"/>
              </a:ext>
            </a:extLst>
          </p:cNvPr>
          <p:cNvSpPr txBox="1"/>
          <p:nvPr/>
        </p:nvSpPr>
        <p:spPr>
          <a:xfrm>
            <a:off x="5529742" y="4295757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from the center</a:t>
            </a:r>
          </a:p>
        </p:txBody>
      </p:sp>
    </p:spTree>
    <p:extLst>
      <p:ext uri="{BB962C8B-B14F-4D97-AF65-F5344CB8AC3E}">
        <p14:creationId xmlns:p14="http://schemas.microsoft.com/office/powerpoint/2010/main" val="35238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CCD72-A097-4D45-B2CA-05477E2C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914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SeqIm</a:t>
            </a:r>
            <a:r>
              <a:rPr lang="en-US" b="1" dirty="0">
                <a:solidFill>
                  <a:srgbClr val="FF0000"/>
                </a:solidFill>
              </a:rPr>
              <a:t>  PLOT and Creating Ewald Peaks object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8FECCA-B250-4A1A-9D36-143E70D17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66" y="919462"/>
            <a:ext cx="5090985" cy="435133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Cr2Sn3S7.D3_peaks ()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DB8FE6-5CFF-4E8A-9C07-19AD5EE1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01" y="1676337"/>
            <a:ext cx="6143531" cy="4173987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B8A7EAB-DD8F-41D8-BAA8-689A61505EFA}"/>
              </a:ext>
            </a:extLst>
          </p:cNvPr>
          <p:cNvSpPr/>
          <p:nvPr/>
        </p:nvSpPr>
        <p:spPr>
          <a:xfrm>
            <a:off x="838200" y="1808420"/>
            <a:ext cx="2125362" cy="43660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2265A2-00A2-4E44-8718-647AEEA6457C}"/>
              </a:ext>
            </a:extLst>
          </p:cNvPr>
          <p:cNvSpPr txBox="1"/>
          <p:nvPr/>
        </p:nvSpPr>
        <p:spPr>
          <a:xfrm>
            <a:off x="1307757" y="1422141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F528F"/>
                </a:solidFill>
              </a:rPr>
              <a:t>Image Zoom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DC0D2E-AF4B-4F36-9B02-5D0275E4BF4F}"/>
              </a:ext>
            </a:extLst>
          </p:cNvPr>
          <p:cNvSpPr/>
          <p:nvPr/>
        </p:nvSpPr>
        <p:spPr>
          <a:xfrm>
            <a:off x="4536989" y="1808420"/>
            <a:ext cx="786714" cy="3504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86788FF-2AE3-483A-83D9-2D2DCAF3648F}"/>
              </a:ext>
            </a:extLst>
          </p:cNvPr>
          <p:cNvSpPr/>
          <p:nvPr/>
        </p:nvSpPr>
        <p:spPr>
          <a:xfrm>
            <a:off x="5331940" y="1808420"/>
            <a:ext cx="992659" cy="3504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5B7C5F6-ECCD-40AC-9117-5EB8A6EF89C3}"/>
              </a:ext>
            </a:extLst>
          </p:cNvPr>
          <p:cNvSpPr/>
          <p:nvPr/>
        </p:nvSpPr>
        <p:spPr>
          <a:xfrm>
            <a:off x="6324599" y="1808779"/>
            <a:ext cx="723033" cy="3504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8C15255-7A54-45F4-B403-975FEACB948E}"/>
              </a:ext>
            </a:extLst>
          </p:cNvPr>
          <p:cNvSpPr txBox="1"/>
          <p:nvPr/>
        </p:nvSpPr>
        <p:spPr>
          <a:xfrm>
            <a:off x="4269260" y="1145142"/>
            <a:ext cx="941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F528F"/>
                </a:solidFill>
              </a:rPr>
              <a:t>Change </a:t>
            </a:r>
          </a:p>
          <a:p>
            <a:r>
              <a:rPr lang="en-US" b="1" dirty="0">
                <a:solidFill>
                  <a:srgbClr val="2F528F"/>
                </a:solidFill>
              </a:rPr>
              <a:t>Image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160917B-E493-499D-B546-4822A51F7CA3}"/>
              </a:ext>
            </a:extLst>
          </p:cNvPr>
          <p:cNvSpPr txBox="1"/>
          <p:nvPr/>
        </p:nvSpPr>
        <p:spPr>
          <a:xfrm>
            <a:off x="5336060" y="1128805"/>
            <a:ext cx="733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F528F"/>
                </a:solidFill>
              </a:rPr>
              <a:t>Peaks</a:t>
            </a:r>
          </a:p>
          <a:p>
            <a:r>
              <a:rPr lang="en-US" b="1" dirty="0">
                <a:solidFill>
                  <a:srgbClr val="2F528F"/>
                </a:solidFill>
              </a:rPr>
              <a:t>tool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834742-B220-4810-8FDE-2D081EB5B34F}"/>
              </a:ext>
            </a:extLst>
          </p:cNvPr>
          <p:cNvSpPr txBox="1"/>
          <p:nvPr/>
        </p:nvSpPr>
        <p:spPr>
          <a:xfrm>
            <a:off x="6447676" y="1143959"/>
            <a:ext cx="152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F528F"/>
                </a:solidFill>
              </a:rPr>
              <a:t>Measurement</a:t>
            </a:r>
          </a:p>
          <a:p>
            <a:r>
              <a:rPr lang="en-US" b="1" dirty="0">
                <a:solidFill>
                  <a:srgbClr val="2F528F"/>
                </a:solidFill>
              </a:rPr>
              <a:t>tool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CD1C528-95CE-47A5-83F6-C5C689574262}"/>
              </a:ext>
            </a:extLst>
          </p:cNvPr>
          <p:cNvSpPr/>
          <p:nvPr/>
        </p:nvSpPr>
        <p:spPr>
          <a:xfrm>
            <a:off x="4560752" y="2192170"/>
            <a:ext cx="2486879" cy="1399527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2127A3F-A9CD-4BB5-96C4-44A6EC47FAE4}"/>
              </a:ext>
            </a:extLst>
          </p:cNvPr>
          <p:cNvSpPr txBox="1"/>
          <p:nvPr/>
        </p:nvSpPr>
        <p:spPr>
          <a:xfrm>
            <a:off x="7212533" y="2469522"/>
            <a:ext cx="21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48235"/>
                </a:solidFill>
              </a:rPr>
              <a:t>Find peak parameter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1EAE43B-FA94-423D-BD55-1FE8C0C203E0}"/>
              </a:ext>
            </a:extLst>
          </p:cNvPr>
          <p:cNvSpPr/>
          <p:nvPr/>
        </p:nvSpPr>
        <p:spPr>
          <a:xfrm>
            <a:off x="4598128" y="5532781"/>
            <a:ext cx="2486879" cy="35046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F53B23B-7EB3-4C59-8554-FA1EFE6D28A0}"/>
              </a:ext>
            </a:extLst>
          </p:cNvPr>
          <p:cNvSpPr txBox="1"/>
          <p:nvPr/>
        </p:nvSpPr>
        <p:spPr>
          <a:xfrm>
            <a:off x="7212533" y="5513108"/>
            <a:ext cx="252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Creation of Ewald Peaks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DBA9CD8-58F4-4D83-AB46-B7CEA294789B}"/>
              </a:ext>
            </a:extLst>
          </p:cNvPr>
          <p:cNvSpPr/>
          <p:nvPr/>
        </p:nvSpPr>
        <p:spPr>
          <a:xfrm>
            <a:off x="7249908" y="5531973"/>
            <a:ext cx="2651294" cy="35046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CCD72-A097-4D45-B2CA-05477E2C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914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SeqIm</a:t>
            </a:r>
            <a:r>
              <a:rPr lang="en-US" b="1" dirty="0">
                <a:solidFill>
                  <a:srgbClr val="FF0000"/>
                </a:solidFill>
              </a:rPr>
              <a:t>  PLOT and Creating Ewald Peaks object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8FECCA-B250-4A1A-9D36-143E70D17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66" y="919462"/>
            <a:ext cx="5090985" cy="435133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Cr2Sn3S7.D3_peaks()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DB8FE6-5CFF-4E8A-9C07-19AD5EE1B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29" t="91603" r="-609"/>
          <a:stretch/>
        </p:blipFill>
        <p:spPr>
          <a:xfrm>
            <a:off x="401594" y="5985442"/>
            <a:ext cx="4086426" cy="567468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38389D3-2D76-43AB-9142-FCCF723F6830}"/>
              </a:ext>
            </a:extLst>
          </p:cNvPr>
          <p:cNvCxnSpPr>
            <a:cxnSpLocks/>
          </p:cNvCxnSpPr>
          <p:nvPr/>
        </p:nvCxnSpPr>
        <p:spPr>
          <a:xfrm flipH="1" flipV="1">
            <a:off x="2842054" y="5858228"/>
            <a:ext cx="82376" cy="32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360FA96-EFA2-4A1F-8222-B2445F9AF0D7}"/>
              </a:ext>
            </a:extLst>
          </p:cNvPr>
          <p:cNvCxnSpPr>
            <a:cxnSpLocks/>
          </p:cNvCxnSpPr>
          <p:nvPr/>
        </p:nvCxnSpPr>
        <p:spPr>
          <a:xfrm>
            <a:off x="3579339" y="6348381"/>
            <a:ext cx="844380" cy="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D2C80FE-46B4-41AA-8BFD-BA5E0CA6BEA8}"/>
              </a:ext>
            </a:extLst>
          </p:cNvPr>
          <p:cNvCxnSpPr>
            <a:cxnSpLocks/>
          </p:cNvCxnSpPr>
          <p:nvPr/>
        </p:nvCxnSpPr>
        <p:spPr>
          <a:xfrm flipV="1">
            <a:off x="946319" y="5858228"/>
            <a:ext cx="0" cy="32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174BDFDC-ABA1-44BA-A932-77A99E89ACB5}"/>
              </a:ext>
            </a:extLst>
          </p:cNvPr>
          <p:cNvSpPr txBox="1"/>
          <p:nvPr/>
        </p:nvSpPr>
        <p:spPr>
          <a:xfrm>
            <a:off x="528761" y="552563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it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252F39F-701E-4602-BC65-7EEF8C57981D}"/>
              </a:ext>
            </a:extLst>
          </p:cNvPr>
          <p:cNvSpPr txBox="1"/>
          <p:nvPr/>
        </p:nvSpPr>
        <p:spPr>
          <a:xfrm>
            <a:off x="1833769" y="5570872"/>
            <a:ext cx="16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tolerance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F354CE7-C85B-4903-9A4B-32404D400364}"/>
              </a:ext>
            </a:extLst>
          </p:cNvPr>
          <p:cNvSpPr txBox="1"/>
          <p:nvPr/>
        </p:nvSpPr>
        <p:spPr>
          <a:xfrm>
            <a:off x="4390194" y="6213581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images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EBB775F-F3C6-4799-9D2F-EE7003E2561C}"/>
              </a:ext>
            </a:extLst>
          </p:cNvPr>
          <p:cNvSpPr txBox="1"/>
          <p:nvPr/>
        </p:nvSpPr>
        <p:spPr>
          <a:xfrm>
            <a:off x="256610" y="1312057"/>
            <a:ext cx="1135379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algorithm to transform a series of 2D peaks in a 3D set. </a:t>
            </a:r>
          </a:p>
          <a:p>
            <a:endParaRPr lang="en-US" sz="2000" b="1" dirty="0"/>
          </a:p>
          <a:p>
            <a:r>
              <a:rPr lang="en-US" b="1" i="1" dirty="0"/>
              <a:t>Identification of the rotation axis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peaks are translate to align all images to the same center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Only peaks present in all images in a tolerance are conserved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peaks are filtered by a </a:t>
            </a:r>
            <a:r>
              <a:rPr lang="en-US" dirty="0" err="1"/>
              <a:t>ransac</a:t>
            </a:r>
            <a:r>
              <a:rPr lang="en-US" dirty="0"/>
              <a:t> linear fit (same pixel tolerance)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each image the remain peaks are fit  by a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Corrections</a:t>
            </a:r>
            <a:r>
              <a:rPr lang="en-US" dirty="0"/>
              <a:t>(fist image is considered the reference)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image is rotate to align the fitted lines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Optionally image are optimized for scale and translation.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peaks are rotate along the refined axis of the magnitude</a:t>
            </a:r>
          </a:p>
          <a:p>
            <a:r>
              <a:rPr lang="en-US" dirty="0"/>
              <a:t>       and order calculated from peaks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7AF235A-C5AB-4535-969F-7BC4F2CD1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9" t="15688" r="13557" b="17557"/>
          <a:stretch/>
        </p:blipFill>
        <p:spPr>
          <a:xfrm>
            <a:off x="7833662" y="2320272"/>
            <a:ext cx="1367482" cy="1367482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A18684B4-0FA6-4694-8E19-041927EA2F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86" t="13910" r="19731" b="19923"/>
          <a:stretch/>
        </p:blipFill>
        <p:spPr>
          <a:xfrm>
            <a:off x="9201144" y="2320272"/>
            <a:ext cx="1367481" cy="136748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6B9B8E86-A721-4155-9F61-10CE294B07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97" t="15773" r="20307" b="17471"/>
          <a:stretch/>
        </p:blipFill>
        <p:spPr>
          <a:xfrm>
            <a:off x="10568625" y="2320272"/>
            <a:ext cx="1367482" cy="1367482"/>
          </a:xfrm>
          <a:prstGeom prst="rect">
            <a:avLst/>
          </a:prstGeom>
        </p:spPr>
      </p:pic>
      <p:sp>
        <p:nvSpPr>
          <p:cNvPr id="38" name="Ellipse 37">
            <a:extLst>
              <a:ext uri="{FF2B5EF4-FFF2-40B4-BE49-F238E27FC236}">
                <a16:creationId xmlns:a16="http://schemas.microsoft.com/office/drawing/2014/main" id="{07B6AF43-0ECF-433F-9F1D-B6361316911D}"/>
              </a:ext>
            </a:extLst>
          </p:cNvPr>
          <p:cNvSpPr/>
          <p:nvPr/>
        </p:nvSpPr>
        <p:spPr>
          <a:xfrm rot="1330276">
            <a:off x="8025837" y="2823341"/>
            <a:ext cx="840260" cy="2141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8EB679B6-F8FD-4B35-A14C-C8B54A3CE6B4}"/>
              </a:ext>
            </a:extLst>
          </p:cNvPr>
          <p:cNvSpPr/>
          <p:nvPr/>
        </p:nvSpPr>
        <p:spPr>
          <a:xfrm rot="1330276">
            <a:off x="9452384" y="2863312"/>
            <a:ext cx="840260" cy="2141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6F5C229-DDFD-457F-996E-70902AD000F1}"/>
              </a:ext>
            </a:extLst>
          </p:cNvPr>
          <p:cNvSpPr/>
          <p:nvPr/>
        </p:nvSpPr>
        <p:spPr>
          <a:xfrm rot="1330276">
            <a:off x="10819865" y="2855459"/>
            <a:ext cx="840260" cy="2141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934A79F-4BA2-4924-B554-A0A3522E5EA6}"/>
              </a:ext>
            </a:extLst>
          </p:cNvPr>
          <p:cNvSpPr/>
          <p:nvPr/>
        </p:nvSpPr>
        <p:spPr>
          <a:xfrm>
            <a:off x="6740155" y="5629237"/>
            <a:ext cx="963827" cy="500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89FA-ADC1-4C4C-897D-4A36CD636760}"/>
              </a:ext>
            </a:extLst>
          </p:cNvPr>
          <p:cNvSpPr/>
          <p:nvPr/>
        </p:nvSpPr>
        <p:spPr>
          <a:xfrm>
            <a:off x="8364729" y="5679389"/>
            <a:ext cx="1672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Cr2Sn3S7.EwP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096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8C975-F68B-4285-9287-2129B31E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6562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EwaldPeaks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98EADD9-0329-4BCD-ACAD-16B6D4AF8918}"/>
              </a:ext>
            </a:extLst>
          </p:cNvPr>
          <p:cNvSpPr txBox="1">
            <a:spLocks/>
          </p:cNvSpPr>
          <p:nvPr/>
        </p:nvSpPr>
        <p:spPr>
          <a:xfrm>
            <a:off x="793283" y="829405"/>
            <a:ext cx="5090985" cy="538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Cr2Sn3S7.EwP.plot()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C9BDB0-28C9-4247-9B04-7D3E9FCC2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5"/>
          <a:stretch/>
        </p:blipFill>
        <p:spPr>
          <a:xfrm>
            <a:off x="3364923" y="1368041"/>
            <a:ext cx="5661634" cy="4285388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54F0F82-C439-4ECB-BB16-0122288054CE}"/>
              </a:ext>
            </a:extLst>
          </p:cNvPr>
          <p:cNvSpPr/>
          <p:nvPr/>
        </p:nvSpPr>
        <p:spPr>
          <a:xfrm>
            <a:off x="7085189" y="1530309"/>
            <a:ext cx="1934986" cy="39374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4E9A91B-21EB-4E31-B8A2-CA57B7951505}"/>
              </a:ext>
            </a:extLst>
          </p:cNvPr>
          <p:cNvSpPr/>
          <p:nvPr/>
        </p:nvSpPr>
        <p:spPr>
          <a:xfrm>
            <a:off x="3983370" y="1898982"/>
            <a:ext cx="2019268" cy="2542141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D10ACA-B7E4-4634-939E-292A455C19A7}"/>
              </a:ext>
            </a:extLst>
          </p:cNvPr>
          <p:cNvSpPr txBox="1"/>
          <p:nvPr/>
        </p:nvSpPr>
        <p:spPr>
          <a:xfrm>
            <a:off x="548011" y="3187888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8235"/>
                </a:solidFill>
              </a:rPr>
              <a:t>3D peaks projection</a:t>
            </a:r>
            <a:endParaRPr lang="en-US" sz="1400" b="1" dirty="0">
              <a:solidFill>
                <a:srgbClr val="548235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6F5ACD0-B217-40A3-B449-14AF1E8B04AD}"/>
              </a:ext>
            </a:extLst>
          </p:cNvPr>
          <p:cNvSpPr/>
          <p:nvPr/>
        </p:nvSpPr>
        <p:spPr>
          <a:xfrm>
            <a:off x="3583079" y="4508557"/>
            <a:ext cx="2598646" cy="84585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7E48BEE-CBF9-4DA7-B261-A7D909D0AC18}"/>
              </a:ext>
            </a:extLst>
          </p:cNvPr>
          <p:cNvSpPr/>
          <p:nvPr/>
        </p:nvSpPr>
        <p:spPr>
          <a:xfrm>
            <a:off x="7096227" y="2057399"/>
            <a:ext cx="1904898" cy="619125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6E6612D-DE09-4D55-87DA-0CE62DC5C2F7}"/>
              </a:ext>
            </a:extLst>
          </p:cNvPr>
          <p:cNvSpPr txBox="1"/>
          <p:nvPr/>
        </p:nvSpPr>
        <p:spPr>
          <a:xfrm>
            <a:off x="838200" y="29773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DE7D521-55AF-4F7F-857B-0B4789667DF0}"/>
              </a:ext>
            </a:extLst>
          </p:cNvPr>
          <p:cNvCxnSpPr/>
          <p:nvPr/>
        </p:nvCxnSpPr>
        <p:spPr>
          <a:xfrm flipH="1">
            <a:off x="3124576" y="3429000"/>
            <a:ext cx="858794" cy="0"/>
          </a:xfrm>
          <a:prstGeom prst="straightConnector1">
            <a:avLst/>
          </a:prstGeom>
          <a:noFill/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7FBD2C7-3FD3-4113-BCCE-8D1E985A7347}"/>
              </a:ext>
            </a:extLst>
          </p:cNvPr>
          <p:cNvSpPr/>
          <p:nvPr/>
        </p:nvSpPr>
        <p:spPr>
          <a:xfrm>
            <a:off x="6152513" y="1817782"/>
            <a:ext cx="857043" cy="27637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80B0C12-8632-4E5B-AA5A-E91172814CD7}"/>
              </a:ext>
            </a:extLst>
          </p:cNvPr>
          <p:cNvCxnSpPr>
            <a:cxnSpLocks/>
          </p:cNvCxnSpPr>
          <p:nvPr/>
        </p:nvCxnSpPr>
        <p:spPr>
          <a:xfrm flipH="1">
            <a:off x="2674939" y="5306371"/>
            <a:ext cx="908140" cy="452325"/>
          </a:xfrm>
          <a:prstGeom prst="straightConnector1">
            <a:avLst/>
          </a:prstGeom>
          <a:noFill/>
          <a:ln w="57150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CA5ADAB-F510-43AB-A88D-03BC886D8F34}"/>
              </a:ext>
            </a:extLst>
          </p:cNvPr>
          <p:cNvSpPr txBox="1"/>
          <p:nvPr/>
        </p:nvSpPr>
        <p:spPr>
          <a:xfrm>
            <a:off x="634055" y="5863964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Projection along x and y axes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2F9BB49-D00C-4BFC-83F7-F2876B8BFD57}"/>
              </a:ext>
            </a:extLst>
          </p:cNvPr>
          <p:cNvSpPr/>
          <p:nvPr/>
        </p:nvSpPr>
        <p:spPr>
          <a:xfrm>
            <a:off x="7123006" y="2838449"/>
            <a:ext cx="1840019" cy="79057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7432611-604D-443A-B904-F3F8F310C554}"/>
              </a:ext>
            </a:extLst>
          </p:cNvPr>
          <p:cNvSpPr/>
          <p:nvPr/>
        </p:nvSpPr>
        <p:spPr>
          <a:xfrm>
            <a:off x="7141915" y="3782019"/>
            <a:ext cx="1830636" cy="932855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52B201A-233B-4004-A9F0-650D3C85F0A3}"/>
              </a:ext>
            </a:extLst>
          </p:cNvPr>
          <p:cNvCxnSpPr>
            <a:cxnSpLocks/>
          </p:cNvCxnSpPr>
          <p:nvPr/>
        </p:nvCxnSpPr>
        <p:spPr>
          <a:xfrm flipV="1">
            <a:off x="9037595" y="1291995"/>
            <a:ext cx="566939" cy="292713"/>
          </a:xfrm>
          <a:prstGeom prst="straightConnector1">
            <a:avLst/>
          </a:prstGeom>
          <a:noFill/>
          <a:ln w="57150">
            <a:solidFill>
              <a:srgbClr val="2F528F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C0A55B9-DC75-4DEA-BE5C-5EE08EB817EE}"/>
              </a:ext>
            </a:extLst>
          </p:cNvPr>
          <p:cNvCxnSpPr>
            <a:cxnSpLocks/>
          </p:cNvCxnSpPr>
          <p:nvPr/>
        </p:nvCxnSpPr>
        <p:spPr>
          <a:xfrm flipV="1">
            <a:off x="9026557" y="2420422"/>
            <a:ext cx="552433" cy="1"/>
          </a:xfrm>
          <a:prstGeom prst="straightConnector1">
            <a:avLst/>
          </a:prstGeom>
          <a:noFill/>
          <a:ln w="57150">
            <a:solidFill>
              <a:srgbClr val="C55A1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C353139-08AB-4723-BA41-2F5A144BCB4C}"/>
              </a:ext>
            </a:extLst>
          </p:cNvPr>
          <p:cNvCxnSpPr>
            <a:cxnSpLocks/>
          </p:cNvCxnSpPr>
          <p:nvPr/>
        </p:nvCxnSpPr>
        <p:spPr>
          <a:xfrm flipV="1">
            <a:off x="9001125" y="3205502"/>
            <a:ext cx="552433" cy="1"/>
          </a:xfrm>
          <a:prstGeom prst="straightConnector1">
            <a:avLst/>
          </a:prstGeom>
          <a:noFill/>
          <a:ln w="57150">
            <a:solidFill>
              <a:srgbClr val="00B0F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29EECAF-6EEC-4CA9-B6C8-DD01924B870E}"/>
              </a:ext>
            </a:extLst>
          </p:cNvPr>
          <p:cNvCxnSpPr>
            <a:cxnSpLocks/>
          </p:cNvCxnSpPr>
          <p:nvPr/>
        </p:nvCxnSpPr>
        <p:spPr>
          <a:xfrm>
            <a:off x="8978916" y="4283296"/>
            <a:ext cx="574642" cy="157827"/>
          </a:xfrm>
          <a:prstGeom prst="straightConnector1">
            <a:avLst/>
          </a:prstGeom>
          <a:noFill/>
          <a:ln w="57150">
            <a:solidFill>
              <a:srgbClr val="92D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13792B6F-CA57-400E-8D14-527D8FDEBFFA}"/>
              </a:ext>
            </a:extLst>
          </p:cNvPr>
          <p:cNvSpPr txBox="1"/>
          <p:nvPr/>
        </p:nvSpPr>
        <p:spPr>
          <a:xfrm>
            <a:off x="9553558" y="1107329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528F"/>
                </a:solidFill>
              </a:rPr>
              <a:t>Auto find cell and refine</a:t>
            </a:r>
            <a:endParaRPr lang="en-US" sz="1400" b="1" dirty="0">
              <a:solidFill>
                <a:srgbClr val="2F528F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DF71E0D-44BF-4AF6-9F78-3E6670C8BB83}"/>
              </a:ext>
            </a:extLst>
          </p:cNvPr>
          <p:cNvSpPr txBox="1"/>
          <p:nvPr/>
        </p:nvSpPr>
        <p:spPr>
          <a:xfrm>
            <a:off x="9553557" y="2216794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55A11"/>
                </a:solidFill>
              </a:rPr>
              <a:t>Manual  find cell</a:t>
            </a:r>
            <a:endParaRPr lang="en-US" sz="1400" b="1" dirty="0">
              <a:solidFill>
                <a:srgbClr val="C55A1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52B682-0A36-4305-A577-9406ED3A9EC5}"/>
              </a:ext>
            </a:extLst>
          </p:cNvPr>
          <p:cNvSpPr txBox="1"/>
          <p:nvPr/>
        </p:nvSpPr>
        <p:spPr>
          <a:xfrm>
            <a:off x="9525912" y="2991271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Controlled rotation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54394FF-201D-4957-B764-7B8CF53248FF}"/>
              </a:ext>
            </a:extLst>
          </p:cNvPr>
          <p:cNvSpPr txBox="1"/>
          <p:nvPr/>
        </p:nvSpPr>
        <p:spPr>
          <a:xfrm>
            <a:off x="9525911" y="4272723"/>
            <a:ext cx="33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Peaks filtering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E5B240-335A-4B85-8770-61851C695608}"/>
              </a:ext>
            </a:extLst>
          </p:cNvPr>
          <p:cNvSpPr/>
          <p:nvPr/>
        </p:nvSpPr>
        <p:spPr>
          <a:xfrm>
            <a:off x="188862" y="3117191"/>
            <a:ext cx="2785839" cy="511833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2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d6efed-7e28-4a5a-b08e-0faa5791b12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D42C2D1B79784A8BC5F92A7537A32C" ma:contentTypeVersion="15" ma:contentTypeDescription="Crée un document." ma:contentTypeScope="" ma:versionID="4c98323b9e4841c798e691b5c85d6a06">
  <xsd:schema xmlns:xsd="http://www.w3.org/2001/XMLSchema" xmlns:xs="http://www.w3.org/2001/XMLSchema" xmlns:p="http://schemas.microsoft.com/office/2006/metadata/properties" xmlns:ns3="73d6efed-7e28-4a5a-b08e-0faa5791b125" xmlns:ns4="53a6a868-ec45-4e60-94ae-a07e345acfc6" targetNamespace="http://schemas.microsoft.com/office/2006/metadata/properties" ma:root="true" ma:fieldsID="c55dd6d152b3f2f1969a2f3bd98b1966" ns3:_="" ns4:_="">
    <xsd:import namespace="73d6efed-7e28-4a5a-b08e-0faa5791b125"/>
    <xsd:import namespace="53a6a868-ec45-4e60-94ae-a07e345acf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6efed-7e28-4a5a-b08e-0faa5791b1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6a868-ec45-4e60-94ae-a07e345acfc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913A80-FFF0-4A2F-BBB0-082CD8AB99D2}">
  <ds:schemaRefs>
    <ds:schemaRef ds:uri="73d6efed-7e28-4a5a-b08e-0faa5791b125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53a6a868-ec45-4e60-94ae-a07e345acfc6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F246668-3660-40B6-B2CA-08E9D7D480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d6efed-7e28-4a5a-b08e-0faa5791b125"/>
    <ds:schemaRef ds:uri="53a6a868-ec45-4e60-94ae-a07e345acf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22D30F-1D5A-4CE7-B61E-9504A75536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1052</Words>
  <Application>Microsoft Office PowerPoint</Application>
  <PresentationFormat>Grand écran</PresentationFormat>
  <Paragraphs>178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TEMpcPlot</vt:lpstr>
      <vt:lpstr>Where is the information</vt:lpstr>
      <vt:lpstr>Structure of the software </vt:lpstr>
      <vt:lpstr>SeqIm</vt:lpstr>
      <vt:lpstr>SeqIm  PLOT and find peaks</vt:lpstr>
      <vt:lpstr>SeqIm  PLOT find peaks</vt:lpstr>
      <vt:lpstr>SeqIm  PLOT and Creating Ewald Peaks object</vt:lpstr>
      <vt:lpstr>SeqIm  PLOT and Creating Ewald Peaks object</vt:lpstr>
      <vt:lpstr>EwaldPeaks </vt:lpstr>
      <vt:lpstr>EwaldPeaks PLOT </vt:lpstr>
      <vt:lpstr>EwaldPeaks </vt:lpstr>
      <vt:lpstr>EwaldPeaks indexing and refine</vt:lpstr>
      <vt:lpstr>EwaldPeaks </vt:lpstr>
      <vt:lpstr>EwaldPeaks manual indexing and allignement</vt:lpstr>
      <vt:lpstr>EwaldPeaks </vt:lpstr>
      <vt:lpstr>EwaldPeaks reduced cell</vt:lpstr>
      <vt:lpstr>EwaldPeaks create layer</vt:lpstr>
      <vt:lpstr>SeqIm Plot Calibrated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Carmelo Prestipino</dc:creator>
  <cp:lastModifiedBy>Carmelo Prestipino</cp:lastModifiedBy>
  <cp:revision>38</cp:revision>
  <dcterms:created xsi:type="dcterms:W3CDTF">2023-06-09T14:59:28Z</dcterms:created>
  <dcterms:modified xsi:type="dcterms:W3CDTF">2023-06-15T10:05:44Z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0x01010055D42C2D1B79784A8BC5F92A7537A32C</vt:lpwstr>
  </property>
</Properties>
</file>