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9" r:id="rId5"/>
    <p:sldId id="257" r:id="rId6"/>
    <p:sldId id="275" r:id="rId7"/>
    <p:sldId id="270" r:id="rId8"/>
    <p:sldId id="276" r:id="rId9"/>
    <p:sldId id="279" r:id="rId10"/>
    <p:sldId id="271" r:id="rId11"/>
    <p:sldId id="277" r:id="rId12"/>
    <p:sldId id="273" r:id="rId13"/>
    <p:sldId id="274" r:id="rId14"/>
    <p:sldId id="280" r:id="rId15"/>
    <p:sldId id="281" r:id="rId16"/>
    <p:sldId id="284" r:id="rId17"/>
    <p:sldId id="283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184659-4213-7645-B924-426DE520574E}" name="Durant Fullington" initials="DHF" userId="Durant Fullingt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DBEDB-4165-40ED-8AF0-33574938A9FF}" v="33" dt="2022-03-11T14:54:59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nt Fullington" userId="e3d97aa3-1b50-41c8-a40c-78a9a9b72173" providerId="ADAL" clId="{DDB33AF0-48D9-4BA6-AC96-EE750700581F}"/>
    <pc:docChg chg="custSel addSld modSld">
      <pc:chgData name="Durant Fullington" userId="e3d97aa3-1b50-41c8-a40c-78a9a9b72173" providerId="ADAL" clId="{DDB33AF0-48D9-4BA6-AC96-EE750700581F}" dt="2022-03-04T02:29:41.725" v="12"/>
      <pc:docMkLst>
        <pc:docMk/>
      </pc:docMkLst>
      <pc:sldChg chg="addCm">
        <pc:chgData name="Durant Fullington" userId="e3d97aa3-1b50-41c8-a40c-78a9a9b72173" providerId="ADAL" clId="{DDB33AF0-48D9-4BA6-AC96-EE750700581F}" dt="2022-03-03T21:45:40.517" v="0"/>
        <pc:sldMkLst>
          <pc:docMk/>
          <pc:sldMk cId="3045341638" sldId="258"/>
        </pc:sldMkLst>
      </pc:sldChg>
      <pc:sldChg chg="modSp mod addCm">
        <pc:chgData name="Durant Fullington" userId="e3d97aa3-1b50-41c8-a40c-78a9a9b72173" providerId="ADAL" clId="{DDB33AF0-48D9-4BA6-AC96-EE750700581F}" dt="2022-03-03T21:54:09.554" v="7" actId="1076"/>
        <pc:sldMkLst>
          <pc:docMk/>
          <pc:sldMk cId="351057994" sldId="264"/>
        </pc:sldMkLst>
        <pc:spChg chg="mod">
          <ac:chgData name="Durant Fullington" userId="e3d97aa3-1b50-41c8-a40c-78a9a9b72173" providerId="ADAL" clId="{DDB33AF0-48D9-4BA6-AC96-EE750700581F}" dt="2022-03-03T21:54:09.554" v="7" actId="1076"/>
          <ac:spMkLst>
            <pc:docMk/>
            <pc:sldMk cId="351057994" sldId="264"/>
            <ac:spMk id="6" creationId="{5950FA52-69E1-47E9-97F6-0CEF3BB4E615}"/>
          </ac:spMkLst>
        </pc:spChg>
        <pc:picChg chg="mod">
          <ac:chgData name="Durant Fullington" userId="e3d97aa3-1b50-41c8-a40c-78a9a9b72173" providerId="ADAL" clId="{DDB33AF0-48D9-4BA6-AC96-EE750700581F}" dt="2022-03-03T21:54:01.066" v="5" actId="1076"/>
          <ac:picMkLst>
            <pc:docMk/>
            <pc:sldMk cId="351057994" sldId="264"/>
            <ac:picMk id="4" creationId="{662586D4-BCF5-48FE-9F56-43456207D825}"/>
          </ac:picMkLst>
        </pc:picChg>
      </pc:sldChg>
      <pc:sldChg chg="modSp mod">
        <pc:chgData name="Durant Fullington" userId="e3d97aa3-1b50-41c8-a40c-78a9a9b72173" providerId="ADAL" clId="{DDB33AF0-48D9-4BA6-AC96-EE750700581F}" dt="2022-03-03T21:59:45.537" v="8" actId="14100"/>
        <pc:sldMkLst>
          <pc:docMk/>
          <pc:sldMk cId="895199116" sldId="265"/>
        </pc:sldMkLst>
        <pc:spChg chg="mod">
          <ac:chgData name="Durant Fullington" userId="e3d97aa3-1b50-41c8-a40c-78a9a9b72173" providerId="ADAL" clId="{DDB33AF0-48D9-4BA6-AC96-EE750700581F}" dt="2022-03-03T21:59:45.537" v="8" actId="14100"/>
          <ac:spMkLst>
            <pc:docMk/>
            <pc:sldMk cId="895199116" sldId="265"/>
            <ac:spMk id="6" creationId="{5950FA52-69E1-47E9-97F6-0CEF3BB4E615}"/>
          </ac:spMkLst>
        </pc:spChg>
      </pc:sldChg>
      <pc:sldChg chg="addSp delSp modSp new mod">
        <pc:chgData name="Durant Fullington" userId="e3d97aa3-1b50-41c8-a40c-78a9a9b72173" providerId="ADAL" clId="{DDB33AF0-48D9-4BA6-AC96-EE750700581F}" dt="2022-03-04T02:29:41.725" v="12"/>
        <pc:sldMkLst>
          <pc:docMk/>
          <pc:sldMk cId="626266033" sldId="276"/>
        </pc:sldMkLst>
        <pc:spChg chg="del">
          <ac:chgData name="Durant Fullington" userId="e3d97aa3-1b50-41c8-a40c-78a9a9b72173" providerId="ADAL" clId="{DDB33AF0-48D9-4BA6-AC96-EE750700581F}" dt="2022-03-04T02:29:33.329" v="11" actId="478"/>
          <ac:spMkLst>
            <pc:docMk/>
            <pc:sldMk cId="626266033" sldId="276"/>
            <ac:spMk id="2" creationId="{BC617BFE-BF70-4B1B-B149-95EB12EF4981}"/>
          </ac:spMkLst>
        </pc:spChg>
        <pc:spChg chg="del">
          <ac:chgData name="Durant Fullington" userId="e3d97aa3-1b50-41c8-a40c-78a9a9b72173" providerId="ADAL" clId="{DDB33AF0-48D9-4BA6-AC96-EE750700581F}" dt="2022-03-04T02:29:30.631" v="10" actId="478"/>
          <ac:spMkLst>
            <pc:docMk/>
            <pc:sldMk cId="626266033" sldId="276"/>
            <ac:spMk id="3" creationId="{7041E523-10CA-476E-8A75-79C9915FA216}"/>
          </ac:spMkLst>
        </pc:spChg>
        <pc:spChg chg="add mod">
          <ac:chgData name="Durant Fullington" userId="e3d97aa3-1b50-41c8-a40c-78a9a9b72173" providerId="ADAL" clId="{DDB33AF0-48D9-4BA6-AC96-EE750700581F}" dt="2022-03-04T02:29:41.725" v="12"/>
          <ac:spMkLst>
            <pc:docMk/>
            <pc:sldMk cId="626266033" sldId="276"/>
            <ac:spMk id="5" creationId="{3C6AE73A-8E10-45E8-88DA-4BB9D2B8F3AE}"/>
          </ac:spMkLst>
        </pc:spChg>
      </pc:sldChg>
    </pc:docChg>
  </pc:docChgLst>
  <pc:docChgLst>
    <pc:chgData name="Durant Fullington" userId="e3d97aa3-1b50-41c8-a40c-78a9a9b72173" providerId="ADAL" clId="{12EDBEDB-4165-40ED-8AF0-33574938A9FF}"/>
    <pc:docChg chg="custSel modSld">
      <pc:chgData name="Durant Fullington" userId="e3d97aa3-1b50-41c8-a40c-78a9a9b72173" providerId="ADAL" clId="{12EDBEDB-4165-40ED-8AF0-33574938A9FF}" dt="2022-03-25T01:42:09.460" v="38" actId="1038"/>
      <pc:docMkLst>
        <pc:docMk/>
      </pc:docMkLst>
      <pc:sldChg chg="modSp">
        <pc:chgData name="Durant Fullington" userId="e3d97aa3-1b50-41c8-a40c-78a9a9b72173" providerId="ADAL" clId="{12EDBEDB-4165-40ED-8AF0-33574938A9FF}" dt="2022-03-10T17:34:36.242" v="13" actId="20577"/>
        <pc:sldMkLst>
          <pc:docMk/>
          <pc:sldMk cId="3838669050" sldId="271"/>
        </pc:sldMkLst>
        <pc:spChg chg="mod">
          <ac:chgData name="Durant Fullington" userId="e3d97aa3-1b50-41c8-a40c-78a9a9b72173" providerId="ADAL" clId="{12EDBEDB-4165-40ED-8AF0-33574938A9FF}" dt="2022-03-10T17:34:36.242" v="13" actId="20577"/>
          <ac:spMkLst>
            <pc:docMk/>
            <pc:sldMk cId="3838669050" sldId="271"/>
            <ac:spMk id="12" creationId="{00000000-0000-0000-0000-000000000000}"/>
          </ac:spMkLst>
        </pc:spChg>
      </pc:sldChg>
      <pc:sldChg chg="modSp mod">
        <pc:chgData name="Durant Fullington" userId="e3d97aa3-1b50-41c8-a40c-78a9a9b72173" providerId="ADAL" clId="{12EDBEDB-4165-40ED-8AF0-33574938A9FF}" dt="2022-03-11T06:08:46.409" v="31"/>
        <pc:sldMkLst>
          <pc:docMk/>
          <pc:sldMk cId="2028956386" sldId="273"/>
        </pc:sldMkLst>
        <pc:spChg chg="mod">
          <ac:chgData name="Durant Fullington" userId="e3d97aa3-1b50-41c8-a40c-78a9a9b72173" providerId="ADAL" clId="{12EDBEDB-4165-40ED-8AF0-33574938A9FF}" dt="2022-03-11T06:08:46.409" v="31"/>
          <ac:spMkLst>
            <pc:docMk/>
            <pc:sldMk cId="2028956386" sldId="273"/>
            <ac:spMk id="6" creationId="{5950FA52-69E1-47E9-97F6-0CEF3BB4E615}"/>
          </ac:spMkLst>
        </pc:spChg>
      </pc:sldChg>
      <pc:sldChg chg="modSp mod">
        <pc:chgData name="Durant Fullington" userId="e3d97aa3-1b50-41c8-a40c-78a9a9b72173" providerId="ADAL" clId="{12EDBEDB-4165-40ED-8AF0-33574938A9FF}" dt="2022-03-10T17:39:51.319" v="16" actId="1076"/>
        <pc:sldMkLst>
          <pc:docMk/>
          <pc:sldMk cId="2399184809" sldId="274"/>
        </pc:sldMkLst>
        <pc:spChg chg="mod">
          <ac:chgData name="Durant Fullington" userId="e3d97aa3-1b50-41c8-a40c-78a9a9b72173" providerId="ADAL" clId="{12EDBEDB-4165-40ED-8AF0-33574938A9FF}" dt="2022-03-10T17:39:51.319" v="16" actId="1076"/>
          <ac:spMkLst>
            <pc:docMk/>
            <pc:sldMk cId="2399184809" sldId="274"/>
            <ac:spMk id="6" creationId="{5950FA52-69E1-47E9-97F6-0CEF3BB4E615}"/>
          </ac:spMkLst>
        </pc:spChg>
      </pc:sldChg>
      <pc:sldChg chg="modSp mod">
        <pc:chgData name="Durant Fullington" userId="e3d97aa3-1b50-41c8-a40c-78a9a9b72173" providerId="ADAL" clId="{12EDBEDB-4165-40ED-8AF0-33574938A9FF}" dt="2022-03-11T06:07:44.104" v="28" actId="14100"/>
        <pc:sldMkLst>
          <pc:docMk/>
          <pc:sldMk cId="3979008885" sldId="275"/>
        </pc:sldMkLst>
        <pc:spChg chg="mod">
          <ac:chgData name="Durant Fullington" userId="e3d97aa3-1b50-41c8-a40c-78a9a9b72173" providerId="ADAL" clId="{12EDBEDB-4165-40ED-8AF0-33574938A9FF}" dt="2022-03-11T06:07:44.104" v="28" actId="14100"/>
          <ac:spMkLst>
            <pc:docMk/>
            <pc:sldMk cId="3979008885" sldId="275"/>
            <ac:spMk id="6" creationId="{5950FA52-69E1-47E9-97F6-0CEF3BB4E615}"/>
          </ac:spMkLst>
        </pc:spChg>
      </pc:sldChg>
      <pc:sldChg chg="modSp mod">
        <pc:chgData name="Durant Fullington" userId="e3d97aa3-1b50-41c8-a40c-78a9a9b72173" providerId="ADAL" clId="{12EDBEDB-4165-40ED-8AF0-33574938A9FF}" dt="2022-03-11T06:08:02.667" v="29" actId="20577"/>
        <pc:sldMkLst>
          <pc:docMk/>
          <pc:sldMk cId="3306305243" sldId="277"/>
        </pc:sldMkLst>
        <pc:spChg chg="mod">
          <ac:chgData name="Durant Fullington" userId="e3d97aa3-1b50-41c8-a40c-78a9a9b72173" providerId="ADAL" clId="{12EDBEDB-4165-40ED-8AF0-33574938A9FF}" dt="2022-03-11T06:08:02.667" v="29" actId="20577"/>
          <ac:spMkLst>
            <pc:docMk/>
            <pc:sldMk cId="3306305243" sldId="277"/>
            <ac:spMk id="8" creationId="{00000000-0000-0000-0000-000000000000}"/>
          </ac:spMkLst>
        </pc:spChg>
      </pc:sldChg>
      <pc:sldChg chg="modSp mod">
        <pc:chgData name="Durant Fullington" userId="e3d97aa3-1b50-41c8-a40c-78a9a9b72173" providerId="ADAL" clId="{12EDBEDB-4165-40ED-8AF0-33574938A9FF}" dt="2022-03-11T14:54:59.673" v="32" actId="33524"/>
        <pc:sldMkLst>
          <pc:docMk/>
          <pc:sldMk cId="3502991983" sldId="279"/>
        </pc:sldMkLst>
        <pc:spChg chg="mod">
          <ac:chgData name="Durant Fullington" userId="e3d97aa3-1b50-41c8-a40c-78a9a9b72173" providerId="ADAL" clId="{12EDBEDB-4165-40ED-8AF0-33574938A9FF}" dt="2022-03-11T14:54:59.673" v="32" actId="33524"/>
          <ac:spMkLst>
            <pc:docMk/>
            <pc:sldMk cId="3502991983" sldId="279"/>
            <ac:spMk id="12" creationId="{00000000-0000-0000-0000-000000000000}"/>
          </ac:spMkLst>
        </pc:spChg>
      </pc:sldChg>
      <pc:sldChg chg="modSp mod">
        <pc:chgData name="Durant Fullington" userId="e3d97aa3-1b50-41c8-a40c-78a9a9b72173" providerId="ADAL" clId="{12EDBEDB-4165-40ED-8AF0-33574938A9FF}" dt="2022-03-25T01:42:09.460" v="38" actId="1038"/>
        <pc:sldMkLst>
          <pc:docMk/>
          <pc:sldMk cId="2941584040" sldId="280"/>
        </pc:sldMkLst>
        <pc:picChg chg="mod">
          <ac:chgData name="Durant Fullington" userId="e3d97aa3-1b50-41c8-a40c-78a9a9b72173" providerId="ADAL" clId="{12EDBEDB-4165-40ED-8AF0-33574938A9FF}" dt="2022-03-25T01:42:09.460" v="38" actId="1038"/>
          <ac:picMkLst>
            <pc:docMk/>
            <pc:sldMk cId="2941584040" sldId="280"/>
            <ac:picMk id="7" creationId="{00000000-0000-0000-0000-000000000000}"/>
          </ac:picMkLst>
        </pc:picChg>
      </pc:sldChg>
      <pc:sldChg chg="modSp">
        <pc:chgData name="Durant Fullington" userId="e3d97aa3-1b50-41c8-a40c-78a9a9b72173" providerId="ADAL" clId="{12EDBEDB-4165-40ED-8AF0-33574938A9FF}" dt="2022-03-10T17:40:25.023" v="19" actId="403"/>
        <pc:sldMkLst>
          <pc:docMk/>
          <pc:sldMk cId="537995111" sldId="281"/>
        </pc:sldMkLst>
        <pc:spChg chg="mod">
          <ac:chgData name="Durant Fullington" userId="e3d97aa3-1b50-41c8-a40c-78a9a9b72173" providerId="ADAL" clId="{12EDBEDB-4165-40ED-8AF0-33574938A9FF}" dt="2022-03-10T17:40:25.023" v="19" actId="403"/>
          <ac:spMkLst>
            <pc:docMk/>
            <pc:sldMk cId="537995111" sldId="281"/>
            <ac:spMk id="6" creationId="{00000000-0000-0000-0000-000000000000}"/>
          </ac:spMkLst>
        </pc:spChg>
      </pc:sldChg>
      <pc:sldChg chg="modSp mod">
        <pc:chgData name="Durant Fullington" userId="e3d97aa3-1b50-41c8-a40c-78a9a9b72173" providerId="ADAL" clId="{12EDBEDB-4165-40ED-8AF0-33574938A9FF}" dt="2022-03-10T17:45:38.137" v="27" actId="313"/>
        <pc:sldMkLst>
          <pc:docMk/>
          <pc:sldMk cId="407796264" sldId="283"/>
        </pc:sldMkLst>
        <pc:spChg chg="mod">
          <ac:chgData name="Durant Fullington" userId="e3d97aa3-1b50-41c8-a40c-78a9a9b72173" providerId="ADAL" clId="{12EDBEDB-4165-40ED-8AF0-33574938A9FF}" dt="2022-03-10T17:45:38.137" v="27" actId="313"/>
          <ac:spMkLst>
            <pc:docMk/>
            <pc:sldMk cId="407796264" sldId="283"/>
            <ac:spMk id="6" creationId="{00000000-0000-0000-0000-000000000000}"/>
          </ac:spMkLst>
        </pc:spChg>
      </pc:sldChg>
      <pc:sldChg chg="modSp mod">
        <pc:chgData name="Durant Fullington" userId="e3d97aa3-1b50-41c8-a40c-78a9a9b72173" providerId="ADAL" clId="{12EDBEDB-4165-40ED-8AF0-33574938A9FF}" dt="2022-03-10T17:44:41.311" v="26" actId="20577"/>
        <pc:sldMkLst>
          <pc:docMk/>
          <pc:sldMk cId="3887922100" sldId="284"/>
        </pc:sldMkLst>
        <pc:spChg chg="mod">
          <ac:chgData name="Durant Fullington" userId="e3d97aa3-1b50-41c8-a40c-78a9a9b72173" providerId="ADAL" clId="{12EDBEDB-4165-40ED-8AF0-33574938A9FF}" dt="2022-03-10T17:44:25.502" v="20" actId="13926"/>
          <ac:spMkLst>
            <pc:docMk/>
            <pc:sldMk cId="3887922100" sldId="284"/>
            <ac:spMk id="6" creationId="{00000000-0000-0000-0000-000000000000}"/>
          </ac:spMkLst>
        </pc:spChg>
        <pc:graphicFrameChg chg="modGraphic">
          <ac:chgData name="Durant Fullington" userId="e3d97aa3-1b50-41c8-a40c-78a9a9b72173" providerId="ADAL" clId="{12EDBEDB-4165-40ED-8AF0-33574938A9FF}" dt="2022-03-10T17:44:41.311" v="26" actId="20577"/>
          <ac:graphicFrameMkLst>
            <pc:docMk/>
            <pc:sldMk cId="3887922100" sldId="284"/>
            <ac:graphicFrameMk id="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57251-36F2-4A9E-94BD-0885EFE80FE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D3E8-143E-4F5D-994A-AD2985E3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3043-196B-4B6D-BA4C-8B116A1B1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397F2-73BC-4ED3-8FA5-EB87C73B7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4B96-C546-43B7-BF3F-92102A3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79D-2488-452C-9793-03D038AA4240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7F8C-0AA0-4D65-9781-B9CBD774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3EFF-7F7C-4C77-B94A-04B96FE6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8D2-9F53-43AD-BEDA-6D04C9FB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049CA-FF8E-47DC-8B5A-7E9D8B78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43E4-BFDC-47AE-BC4B-326D68C0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DCC3-DD4D-4338-8375-3497CB72CDFE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04E2-505F-4983-B5EF-ADEC811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2C7D-4960-403D-B43A-75F54EBA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75969-45EC-4635-BC4E-B5C7568FC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DE01-8CF0-4643-B87A-2CD3B3F1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1F0F-BC81-4CDF-972E-6F80F496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EA67-CD06-41BD-AAB5-724948675662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A828-0B52-47F7-8E5B-8E587135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1750-94FA-4062-8051-060B9E53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99DB-9A52-4527-9ADA-A58589D4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3F10-C198-4EF7-90FB-DDC4A0ED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234-1421-41E2-AE05-32E51F8F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C2A2-B74F-43E6-8A01-E83C0AA3069A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D209-8D11-40EC-B029-C900905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8E0B-1758-451A-8929-893E403A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DBAE-36F8-4BB1-9883-F94E1EFC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6403-DB70-4945-A45B-70C5241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72F5-52E2-4A4B-81A5-A35FE8D0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6D22-FF3E-456F-89AA-51B35B0E3F49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F4A8-4A87-4F85-A6D4-7ECAC3D0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807A-5735-4E4F-BDAA-807CEC29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5619-806D-4815-8EA4-45B1FFB0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970B-600C-496D-8183-031E8BCCB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6EF8-4BD1-4B5F-A5CF-EDC3F8A78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9692-AADA-4C66-899A-EFC472FE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52CF-AF99-4BD9-9C97-704D0D9EE1E4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71DF-7336-48A8-B5A8-C13146C6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83A7-EEC6-4C9B-99F2-34251DF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B7A-3C22-457F-A38E-904BC826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A0F19-41A7-49D7-BF7B-9CC55128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10B8B-CECB-46C6-9145-A3116E92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1469D-F6FC-4A7A-8650-7D134AF2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B1FB2-4922-4129-A1BF-47480B20F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3FECA-51F4-47D4-9F7C-25C05C37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91F8-721C-4725-A5B3-62DB43F827A3}" type="datetime1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3E6A-C4C5-4E76-AB54-D821364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F5707-4205-4D1C-8F41-A8AD9EF6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E877-8E96-4D81-8349-675E8B15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80984-C21D-4B44-A180-16DA23D2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5D1B-EF52-4D6E-8198-875FF8357329}" type="datetime1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E12B-B178-4D32-9342-9FC92258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235F3-B5F5-4F6C-83D4-03C6FD13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56B82-6FE4-4746-BEB7-AA30DF0B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68DB-9C6A-42F3-ADB7-8873F5AB5DFB}" type="datetime1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44DAA-9017-4EE0-8533-8D6F199C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FCB4D-EEB4-49DA-97DD-E69EE01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79BF-1674-4CA0-A6D5-01D4C469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C878-98DA-45C8-AA28-0027B5C7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3144-B6DD-4BF7-B71D-E1325D67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DD071-487C-45C1-9848-511A30CC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D942-D99B-4271-BEF2-8A7EED6408A1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D524-BF8D-41EB-BED9-BA9E57CA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3678F-0410-4EB8-A571-08F79A6F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5283-A07C-4C42-A3C8-52E69A09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C7DD9-7DAB-49E7-A787-20C0F171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56029-75FE-4AAC-8D53-FABA089F4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8B7C5-00AE-40AC-9C8D-9A1250C1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9D89-7E7A-4E57-8465-FE69A6A4EA13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9A6A-80B2-4B9F-A5B2-93CAA5E0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F2999-ABCB-4C34-B69C-1A45306C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CD75F-5946-4C38-B941-458C0205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35FC-E065-4D4A-91CC-87B3D63C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0762-6B09-4449-A088-9850190D9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A692-35D8-4FA7-83F6-657437D9FAC4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3D3D-A973-44F8-86AD-E2CDC5A2F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55BA-84E3-4A2B-A36A-F3A141C45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F422-F44E-4A50-9179-FDF33CEC1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0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089-BAB6-4497-9214-EA08F4544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325" y="2785045"/>
            <a:ext cx="9881937" cy="957832"/>
          </a:xfrm>
        </p:spPr>
        <p:txBody>
          <a:bodyPr>
            <a:normAutofit fontScale="90000"/>
          </a:bodyPr>
          <a:lstStyle/>
          <a:p>
            <a:r>
              <a:rPr lang="en-US" i="1"/>
              <a:t>Chapter 13: Exploring the Tools of GAN Performance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8B40-C850-47A4-84FD-8408BFF2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155" y="3870444"/>
            <a:ext cx="9144000" cy="1001807"/>
          </a:xfrm>
        </p:spPr>
        <p:txBody>
          <a:bodyPr>
            <a:normAutofit/>
          </a:bodyPr>
          <a:lstStyle/>
          <a:p>
            <a:r>
              <a:rPr lang="en-US" sz="2000"/>
              <a:t>Week 7: (03/04/2022)</a:t>
            </a:r>
          </a:p>
          <a:p>
            <a:r>
              <a:rPr lang="en-US" sz="2000"/>
              <a:t>Team Lead: Durant Fullington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B17CF-EA04-491C-9923-2758A638A1F7}"/>
              </a:ext>
            </a:extLst>
          </p:cNvPr>
          <p:cNvSpPr txBox="1"/>
          <p:nvPr/>
        </p:nvSpPr>
        <p:spPr>
          <a:xfrm>
            <a:off x="0" y="6488668"/>
            <a:ext cx="232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GANS DIS Spring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3186-E45D-4FB6-B29F-964D6E7F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4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1C9-7D8F-4870-99A3-1C24375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0FA52-69E1-47E9-97F6-0CEF3BB4E615}"/>
              </a:ext>
            </a:extLst>
          </p:cNvPr>
          <p:cNvSpPr txBox="1"/>
          <p:nvPr/>
        </p:nvSpPr>
        <p:spPr>
          <a:xfrm>
            <a:off x="810095" y="1224432"/>
            <a:ext cx="10875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Like the inception score, the FID score uses the inception v3 model. </a:t>
            </a:r>
          </a:p>
          <a:p>
            <a:endParaRPr lang="en-US"/>
          </a:p>
          <a:p>
            <a:r>
              <a:rPr lang="en-US"/>
              <a:t>This is focused on the coding layer of the model (the last pooling layer prior to the output classification of images)</a:t>
            </a:r>
          </a:p>
          <a:p>
            <a:r>
              <a:rPr lang="en-US"/>
              <a:t>This layer is used to capture computer-vision-specific features of an input image. </a:t>
            </a:r>
          </a:p>
          <a:p>
            <a:endParaRPr lang="en-US"/>
          </a:p>
          <a:p>
            <a:r>
              <a:rPr lang="en-US"/>
              <a:t>These activations are calculated for a collection of real and generated images. </a:t>
            </a:r>
          </a:p>
          <a:p>
            <a:r>
              <a:rPr lang="en-US"/>
              <a:t>They are summarized as a multivariate Gaussian by calculating the mean and covariance of the images. </a:t>
            </a:r>
          </a:p>
          <a:p>
            <a:endParaRPr lang="en-US"/>
          </a:p>
          <a:p>
            <a:r>
              <a:rPr lang="en-US"/>
              <a:t>The distance between these two distributions (real and fake) is then calculated using the Frechet distance</a:t>
            </a:r>
          </a:p>
          <a:p>
            <a:r>
              <a:rPr lang="en-US"/>
              <a:t>(</a:t>
            </a:r>
            <a:r>
              <a:rPr lang="en-US" i="1"/>
              <a:t>also called the Wasserstein-2 distance.)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How Does the </a:t>
            </a:r>
            <a:r>
              <a:rPr lang="en-US" i="1" err="1"/>
              <a:t>Fréchet</a:t>
            </a:r>
            <a:r>
              <a:rPr lang="en-US" i="1"/>
              <a:t> Inception Distance Work?</a:t>
            </a:r>
          </a:p>
        </p:txBody>
      </p:sp>
    </p:spTree>
    <p:extLst>
      <p:ext uri="{BB962C8B-B14F-4D97-AF65-F5344CB8AC3E}">
        <p14:creationId xmlns:p14="http://schemas.microsoft.com/office/powerpoint/2010/main" val="239918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How Does the </a:t>
            </a:r>
            <a:r>
              <a:rPr lang="en-US" i="1" err="1"/>
              <a:t>Fréchet</a:t>
            </a:r>
            <a:r>
              <a:rPr lang="en-US" i="1"/>
              <a:t> Inception Distance Work?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87272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 </a:t>
            </a:r>
            <a:r>
              <a:rPr lang="en-US" b="1"/>
              <a:t>lower </a:t>
            </a:r>
            <a:r>
              <a:rPr lang="en-US"/>
              <a:t>FID score indicates </a:t>
            </a:r>
            <a:r>
              <a:rPr lang="en-US" b="1"/>
              <a:t>better-quality images</a:t>
            </a:r>
          </a:p>
          <a:p>
            <a:r>
              <a:rPr lang="en-US"/>
              <a:t>A </a:t>
            </a:r>
            <a:r>
              <a:rPr lang="en-US" b="1"/>
              <a:t>higher </a:t>
            </a:r>
            <a:r>
              <a:rPr lang="en-US"/>
              <a:t>FID score indicates a </a:t>
            </a:r>
            <a:r>
              <a:rPr lang="en-US" b="1"/>
              <a:t>lower-quality image </a:t>
            </a:r>
            <a:r>
              <a:rPr lang="en-US"/>
              <a:t>(</a:t>
            </a:r>
            <a:r>
              <a:rPr lang="en-US" i="1"/>
              <a:t>and the relationship may be linear</a:t>
            </a:r>
            <a:r>
              <a:rPr lang="en-US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290"/>
          <a:stretch/>
        </p:blipFill>
        <p:spPr>
          <a:xfrm>
            <a:off x="2221139" y="1810041"/>
            <a:ext cx="7369175" cy="47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8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How to calculate </a:t>
            </a:r>
            <a:r>
              <a:rPr lang="en-US" i="1" err="1"/>
              <a:t>Fréchet</a:t>
            </a:r>
            <a:r>
              <a:rPr lang="en-US" i="1"/>
              <a:t> Inception Distance?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00100" y="1295400"/>
                <a:ext cx="10287000" cy="402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dirty="0"/>
                  <a:t>Load the Inception V3 Model</a:t>
                </a:r>
              </a:p>
              <a:p>
                <a:pPr marL="342900" indent="-342900">
                  <a:buAutoNum type="arabicPeriod"/>
                </a:pPr>
                <a:endParaRPr lang="en-US" b="1" dirty="0"/>
              </a:p>
              <a:p>
                <a:pPr marL="342900" indent="-342900">
                  <a:buAutoNum type="arabicPeriod"/>
                </a:pPr>
                <a:r>
                  <a:rPr lang="en-US" b="1" dirty="0"/>
                  <a:t>Remove the output layer from the model, the output will bet taken as the activations of the last layer</a:t>
                </a:r>
              </a:p>
              <a:p>
                <a:r>
                  <a:rPr lang="en-US" dirty="0"/>
                  <a:t>	This output layer will have 2,048 activation features for each image </a:t>
                </a:r>
                <a:r>
                  <a:rPr lang="en-US" i="1" dirty="0"/>
                  <a:t>(Coding/Feature Vector)</a:t>
                </a:r>
              </a:p>
              <a:p>
                <a:endParaRPr lang="en-US" i="1" dirty="0"/>
              </a:p>
              <a:p>
                <a:pPr marL="342900" indent="-342900">
                  <a:buAutoNum type="arabicPeriod" startAt="3"/>
                </a:pPr>
                <a:r>
                  <a:rPr lang="en-US" b="1" dirty="0"/>
                  <a:t>A 2,048 feature vector is then predicted for a collection of real images from the problem domain 	</a:t>
                </a:r>
                <a:r>
                  <a:rPr lang="en-US" dirty="0"/>
                  <a:t>This will provide a reference for how real images are represented. </a:t>
                </a:r>
              </a:p>
              <a:p>
                <a:pPr marL="342900" indent="-342900">
                  <a:buAutoNum type="arabicPeriod" startAt="3"/>
                </a:pPr>
                <a:endParaRPr lang="en-US" dirty="0"/>
              </a:p>
              <a:p>
                <a:r>
                  <a:rPr lang="en-US" b="1" dirty="0"/>
                  <a:t>4.    Feature vectors can then be calculated for synthetic images</a:t>
                </a:r>
                <a:endParaRPr lang="en-US" dirty="0"/>
              </a:p>
              <a:p>
                <a:r>
                  <a:rPr lang="en-US" dirty="0"/>
                  <a:t>	The result will be two collections of 2,048 feature vectors for real and generated images. </a:t>
                </a:r>
              </a:p>
              <a:p>
                <a:endParaRPr lang="en-US" dirty="0"/>
              </a:p>
              <a:p>
                <a:pPr marL="342900" indent="-342900">
                  <a:buAutoNum type="arabicPeriod" startAt="5"/>
                </a:pPr>
                <a:r>
                  <a:rPr lang="en-US" b="1" dirty="0"/>
                  <a:t>The FID score is then calculated using the following equation: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295400"/>
                <a:ext cx="10287000" cy="4028732"/>
              </a:xfrm>
              <a:prstGeom prst="rect">
                <a:avLst/>
              </a:prstGeom>
              <a:blipFill>
                <a:blip r:embed="rId2"/>
                <a:stretch>
                  <a:fillRect l="-474" t="-909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73300" y="5344690"/>
                <a:ext cx="79629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𝐹𝐼𝐷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&amp;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𝑤𝑖𝑠𝑒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𝑖𝑚𝑎𝑔𝑒𝑠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𝑖𝑚𝑎𝑔𝑒𝑠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𝑠𝑖𝑔𝑚𝑎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𝑑𝑖𝑓𝑓𝑒𝑟𝑛𝑒𝑐𝑒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𝑣𝑒𝑐𝑡𝑜𝑟𝑠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𝑡𝑟𝑎𝑐𝑒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𝑎𝑙𝑔𝑒𝑏𝑟𝑎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𝑜𝑝𝑒𝑟𝑎𝑡𝑖𝑜𝑛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𝑎𝑙𝑜𝑛𝑔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𝑑𝑖𝑎𝑔𝑜𝑛𝑎𝑙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0" y="5344690"/>
                <a:ext cx="7962900" cy="1323439"/>
              </a:xfrm>
              <a:prstGeom prst="rect">
                <a:avLst/>
              </a:prstGeom>
              <a:blipFill>
                <a:blip r:embed="rId3"/>
                <a:stretch>
                  <a:fillRect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9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Classification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993" y="1044155"/>
            <a:ext cx="100640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For GANS that allows us to control the output class label: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Conditional GANS (</a:t>
            </a:r>
            <a:r>
              <a:rPr lang="en-US" err="1"/>
              <a:t>cGANS</a:t>
            </a:r>
            <a:r>
              <a:rPr lang="en-US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</a:rPr>
              <a:t>Auxiliary</a:t>
            </a:r>
            <a:r>
              <a:rPr lang="en-US"/>
              <a:t> Classifier GANS (AC-GANS)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These GANS allow the user to specify the output class label of the generated images, giving us more control over the GAN.</a:t>
            </a:r>
          </a:p>
          <a:p>
            <a:endParaRPr lang="en-US" b="1"/>
          </a:p>
          <a:p>
            <a:r>
              <a:rPr lang="en-US"/>
              <a:t>From here, a simple and intuitive way to evaluate the quality of the output images is through traditional </a:t>
            </a:r>
            <a:r>
              <a:rPr lang="en-US" b="1"/>
              <a:t>classification</a:t>
            </a:r>
            <a:r>
              <a:rPr lang="en-US"/>
              <a:t> metrics: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/>
          </a:p>
          <a:p>
            <a:r>
              <a:rPr lang="en-US"/>
              <a:t>The IS and FID are also useful for these types of GANs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88408"/>
                  </p:ext>
                </p:extLst>
              </p:nvPr>
            </p:nvGraphicFramePr>
            <p:xfrm>
              <a:off x="3525822" y="3598668"/>
              <a:ext cx="5808300" cy="24569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06258">
                      <a:extLst>
                        <a:ext uri="{9D8B030D-6E8A-4147-A177-3AD203B41FA5}">
                          <a16:colId xmlns:a16="http://schemas.microsoft.com/office/drawing/2014/main" val="3161019605"/>
                        </a:ext>
                      </a:extLst>
                    </a:gridCol>
                    <a:gridCol w="3902042">
                      <a:extLst>
                        <a:ext uri="{9D8B030D-6E8A-4147-A177-3AD203B41FA5}">
                          <a16:colId xmlns:a16="http://schemas.microsoft.com/office/drawing/2014/main" val="36503957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/>
                            <a:t>Accuracy (CAS)</a:t>
                          </a:r>
                          <a:endParaRPr lang="en-US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i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0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/>
                            <a:t>Precision</a:t>
                          </a:r>
                          <a:endParaRPr lang="en-US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i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561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/>
                            <a:t>Recall</a:t>
                          </a:r>
                          <a:endParaRPr lang="en-US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i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826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/>
                            <a:t>F1-Score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𝑃𝑟𝑒𝑐𝑖𝑠𝑖𝑜𝑛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𝑅𝑒𝑐𝑎𝑙𝑙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i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535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88408"/>
                  </p:ext>
                </p:extLst>
              </p:nvPr>
            </p:nvGraphicFramePr>
            <p:xfrm>
              <a:off x="3525822" y="3598668"/>
              <a:ext cx="5808300" cy="24569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06258">
                      <a:extLst>
                        <a:ext uri="{9D8B030D-6E8A-4147-A177-3AD203B41FA5}">
                          <a16:colId xmlns:a16="http://schemas.microsoft.com/office/drawing/2014/main" val="3161019605"/>
                        </a:ext>
                      </a:extLst>
                    </a:gridCol>
                    <a:gridCol w="3902042">
                      <a:extLst>
                        <a:ext uri="{9D8B030D-6E8A-4147-A177-3AD203B41FA5}">
                          <a16:colId xmlns:a16="http://schemas.microsoft.com/office/drawing/2014/main" val="3650395774"/>
                        </a:ext>
                      </a:extLst>
                    </a:gridCol>
                  </a:tblGrid>
                  <a:tr h="609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/>
                            <a:t>Accuracy (CAS)</a:t>
                          </a:r>
                          <a:endParaRPr lang="en-US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986" t="-1000" r="-312" b="-3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040134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/>
                            <a:t>Precision</a:t>
                          </a:r>
                          <a:endParaRPr lang="en-US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986" t="-101000" r="-312" b="-2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561115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/>
                            <a:t>Recall</a:t>
                          </a:r>
                          <a:endParaRPr lang="en-US" b="1" i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986" t="-199010" r="-312" b="-1039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826893"/>
                      </a:ext>
                    </a:extLst>
                  </a:tr>
                  <a:tr h="628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/>
                            <a:t>F1-Score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986" t="-293204" r="-312" b="-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3535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792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Other Metrics to consider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993" y="1044155"/>
            <a:ext cx="100640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One of the biggest evaluation criteria is the output image QUALITY from the GAN model</a:t>
            </a:r>
          </a:p>
          <a:p>
            <a:endParaRPr lang="en-US" b="1"/>
          </a:p>
          <a:p>
            <a:r>
              <a:rPr lang="en-US" b="1"/>
              <a:t>Other metrics outside of the FID and IS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/>
              <a:t>Peak-Signal-to-Noise Ratio </a:t>
            </a:r>
            <a:r>
              <a:rPr lang="en-US" i="1"/>
              <a:t>(Evaluating the level of Noise in the generated images)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/>
              <a:t>Sharpness Difference </a:t>
            </a:r>
            <a:r>
              <a:rPr lang="en-US" i="1"/>
              <a:t>(Evaluating the sharpness of generated images, i.e. looking for distortions)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/>
              <a:t>Reconstruction Errors </a:t>
            </a:r>
            <a:r>
              <a:rPr lang="en-US" i="1"/>
              <a:t>(Evaluating the capabilities of GANs to reconstruct original images)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There are also Metrics for evaluating the output distribution to verify DIVERSITY in the output images.</a:t>
            </a:r>
          </a:p>
          <a:p>
            <a:endParaRPr lang="en-US" b="1"/>
          </a:p>
          <a:p>
            <a:r>
              <a:rPr lang="en-US" b="1"/>
              <a:t>Other metrics outside of IS and FID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/>
              <a:t>Density and Coverage Metrics: </a:t>
            </a:r>
            <a:r>
              <a:rPr lang="en-US" i="1"/>
              <a:t>These </a:t>
            </a:r>
            <a:r>
              <a:rPr lang="en-US"/>
              <a:t>results are used as replacements or additions to the traditional classification metrics as they improve the ability to further evaluate the diversity of the images generated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/>
              <a:t>Geometry Score: </a:t>
            </a:r>
            <a:r>
              <a:rPr lang="en-US" i="1"/>
              <a:t>This incorporates a topological approach to evaluating the difference between the characteristics of the original and generated datasets. This score does not require the use of an auxiliary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/>
              <a:t>Generative Adversarial Metric (GAM): </a:t>
            </a:r>
            <a:r>
              <a:rPr lang="en-US" i="1"/>
              <a:t>Basically an adversarial metric that leverages coemption between GAN models to improve the GAN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8" y="240434"/>
            <a:ext cx="10515600" cy="665653"/>
          </a:xfrm>
        </p:spPr>
        <p:txBody>
          <a:bodyPr>
            <a:normAutofit fontScale="90000"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6637" y="953562"/>
            <a:ext cx="100680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Next week we will wrap up the discussion on general GANs by evaluating the loss functions</a:t>
            </a:r>
          </a:p>
          <a:p>
            <a:endParaRPr lang="en-US"/>
          </a:p>
          <a:p>
            <a:r>
              <a:rPr lang="en-US"/>
              <a:t>After that we want to discuss Conditional GANs in detail, and leave the remaining weeks open to summarize the remaining types of GAN models and discuss research potentials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Recap: Last Week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1C9-7D8F-4870-99A3-1C24375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0FA52-69E1-47E9-97F6-0CEF3BB4E615}"/>
              </a:ext>
            </a:extLst>
          </p:cNvPr>
          <p:cNvSpPr txBox="1"/>
          <p:nvPr/>
        </p:nvSpPr>
        <p:spPr>
          <a:xfrm>
            <a:off x="533548" y="888864"/>
            <a:ext cx="723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The last two weeks the topics have been:</a:t>
            </a:r>
            <a:endParaRPr lang="en-US" i="1"/>
          </a:p>
          <a:p>
            <a:pPr marL="800100" lvl="1" indent="-342900">
              <a:buAutoNum type="arabicPeriod"/>
            </a:pPr>
            <a:r>
              <a:rPr lang="en-US" i="1"/>
              <a:t>GAN Failure Modes</a:t>
            </a:r>
          </a:p>
          <a:p>
            <a:pPr marL="800100" lvl="1" indent="-342900">
              <a:buAutoNum type="arabicPeriod"/>
            </a:pPr>
            <a:r>
              <a:rPr lang="en-US" i="1"/>
              <a:t>GAN Evaluation Metrics</a:t>
            </a:r>
          </a:p>
          <a:p>
            <a:pPr marL="285750" indent="-285750">
              <a:buFontTx/>
              <a:buChar char="-"/>
            </a:pPr>
            <a:endParaRPr lang="en-US" b="1" i="1"/>
          </a:p>
        </p:txBody>
      </p:sp>
      <p:sp>
        <p:nvSpPr>
          <p:cNvPr id="3" name="Rectangle 2"/>
          <p:cNvSpPr/>
          <p:nvPr/>
        </p:nvSpPr>
        <p:spPr>
          <a:xfrm>
            <a:off x="637065" y="2686849"/>
            <a:ext cx="46956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/>
              <a:t>There are over </a:t>
            </a:r>
            <a:r>
              <a:rPr lang="en-US" b="1" i="1" u="sng"/>
              <a:t>24</a:t>
            </a:r>
            <a:r>
              <a:rPr lang="en-US" b="1" i="1"/>
              <a:t> different metrics listed as potential methods of evaluating the performance of the GAN model</a:t>
            </a:r>
          </a:p>
          <a:p>
            <a:endParaRPr lang="en-US" b="1" i="1"/>
          </a:p>
          <a:p>
            <a:r>
              <a:rPr lang="en-US" i="1"/>
              <a:t>From these different metrics, Inception Score and the Frechet Inception Distance are the two most popular 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9287" y="122241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u="sng"/>
              <a:t>GAN Failure Modes:</a:t>
            </a:r>
          </a:p>
          <a:p>
            <a:r>
              <a:rPr lang="en-US" b="1" i="1" u="sng"/>
              <a:t>1. Mode Collapse:</a:t>
            </a:r>
          </a:p>
          <a:p>
            <a:pPr marL="285750" indent="-285750">
              <a:buFontTx/>
              <a:buChar char="-"/>
            </a:pPr>
            <a:r>
              <a:rPr lang="en-US" i="1"/>
              <a:t>Generator specific failure</a:t>
            </a:r>
          </a:p>
          <a:p>
            <a:pPr marL="285750" indent="-285750">
              <a:buFontTx/>
              <a:buChar char="-"/>
            </a:pPr>
            <a:r>
              <a:rPr lang="en-US" b="1" i="1"/>
              <a:t>Characterized</a:t>
            </a:r>
            <a:r>
              <a:rPr lang="en-US" i="1"/>
              <a:t> by the inability of the generator to produce a diverse set of output images from the latent space</a:t>
            </a:r>
          </a:p>
          <a:p>
            <a:pPr marL="285750" indent="-285750">
              <a:buFontTx/>
              <a:buChar char="-"/>
            </a:pPr>
            <a:r>
              <a:rPr lang="en-US" b="1" i="1"/>
              <a:t>Identified</a:t>
            </a:r>
            <a:r>
              <a:rPr lang="en-US" i="1"/>
              <a:t> by output containing repeating patterns of identical images or a cyclic pattern present within the training loss of the generator</a:t>
            </a:r>
          </a:p>
          <a:p>
            <a:endParaRPr lang="en-US" i="1"/>
          </a:p>
          <a:p>
            <a:r>
              <a:rPr lang="en-US" b="1" i="1" u="sng"/>
              <a:t>2. Convergence Failure</a:t>
            </a:r>
          </a:p>
          <a:p>
            <a:pPr marL="285750" indent="-285750">
              <a:buFontTx/>
              <a:buChar char="-"/>
            </a:pPr>
            <a:r>
              <a:rPr lang="en-US" i="1"/>
              <a:t>Total GAN model failure</a:t>
            </a:r>
          </a:p>
          <a:p>
            <a:pPr marL="285750" indent="-285750">
              <a:buFontTx/>
              <a:buChar char="-"/>
            </a:pPr>
            <a:r>
              <a:rPr lang="en-US" b="1" i="1"/>
              <a:t>Characterized</a:t>
            </a:r>
            <a:r>
              <a:rPr lang="en-US" i="1"/>
              <a:t> by the inability of the GAN model to find a balance between the discriminator and the generator</a:t>
            </a:r>
          </a:p>
          <a:p>
            <a:pPr marL="285750" indent="-285750">
              <a:buFontTx/>
              <a:buChar char="-"/>
            </a:pPr>
            <a:r>
              <a:rPr lang="en-US" b="1" i="1"/>
              <a:t>Identified</a:t>
            </a:r>
            <a:r>
              <a:rPr lang="en-US" i="1"/>
              <a:t> by output images appearing as noise (low quality) and through evaluating the generator/discriminator loss.</a:t>
            </a:r>
          </a:p>
          <a:p>
            <a:pPr marL="285750" indent="-285750">
              <a:buFontTx/>
              <a:buChar char="-"/>
            </a:pPr>
            <a:r>
              <a:rPr lang="en-US" i="1"/>
              <a:t>Discriminator Loss goes to quickly to zero and the generator loss gradually increases throughout training </a:t>
            </a:r>
          </a:p>
        </p:txBody>
      </p:sp>
    </p:spTree>
    <p:extLst>
      <p:ext uri="{BB962C8B-B14F-4D97-AF65-F5344CB8AC3E}">
        <p14:creationId xmlns:p14="http://schemas.microsoft.com/office/powerpoint/2010/main" val="13851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Objective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1C9-7D8F-4870-99A3-1C24375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0FA52-69E1-47E9-97F6-0CEF3BB4E615}"/>
              </a:ext>
            </a:extLst>
          </p:cNvPr>
          <p:cNvSpPr txBox="1"/>
          <p:nvPr/>
        </p:nvSpPr>
        <p:spPr>
          <a:xfrm>
            <a:off x="833007" y="1185085"/>
            <a:ext cx="1004558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12: How to Implement the Inception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/>
              <a:t>What is the Inception Score(IS)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/>
              <a:t>How to Calculate the 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/>
              <a:t>Quick Application of Code</a:t>
            </a:r>
          </a:p>
          <a:p>
            <a:endParaRPr lang="en-US" sz="1600" i="1"/>
          </a:p>
          <a:p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13: How to Implement the Fréchet Inception Distance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/>
              <a:t>What is the Fréchet Inception Distance (FID)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/>
              <a:t>How to Calculate the FID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/>
              <a:t>Quick Application of Code</a:t>
            </a:r>
          </a:p>
          <a:p>
            <a:pPr marL="342900" indent="-342900">
              <a:buFont typeface="+mj-lt"/>
              <a:buAutoNum type="arabicPeriod"/>
            </a:pPr>
            <a:endParaRPr lang="en-US" sz="1600" i="1"/>
          </a:p>
          <a:p>
            <a:endParaRPr lang="en-US" b="1" i="1"/>
          </a:p>
          <a:p>
            <a:r>
              <a:rPr lang="en-US" b="1" i="1"/>
              <a:t>In addition, we will also discuss how we can use some of the 24 different metrics previously discussed</a:t>
            </a:r>
          </a:p>
          <a:p>
            <a:endParaRPr lang="en-US" b="1" i="1"/>
          </a:p>
          <a:p>
            <a:r>
              <a:rPr lang="en-US" b="1" i="1"/>
              <a:t>The Inception Score and the Frechet Inception Distance are the two most widely used metrics, therefore these will be the starting point for our discussion</a:t>
            </a: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97900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What is the Inception Score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1C9-7D8F-4870-99A3-1C24375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0FA52-69E1-47E9-97F6-0CEF3BB4E615}"/>
              </a:ext>
            </a:extLst>
          </p:cNvPr>
          <p:cNvSpPr txBox="1"/>
          <p:nvPr/>
        </p:nvSpPr>
        <p:spPr>
          <a:xfrm>
            <a:off x="953743" y="1058386"/>
            <a:ext cx="946025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The inception score (IS) is an objective metric used for evaluating the quality of generated images. </a:t>
            </a:r>
          </a:p>
          <a:p>
            <a:endParaRPr lang="en-US" i="1"/>
          </a:p>
          <a:p>
            <a:r>
              <a:rPr lang="en-US" i="1"/>
              <a:t>This methodology was specifically developed and implemented on the synthetic images generated from GANs. </a:t>
            </a:r>
          </a:p>
          <a:p>
            <a:endParaRPr lang="en-US" i="1"/>
          </a:p>
          <a:p>
            <a:endParaRPr lang="en-US" i="1"/>
          </a:p>
          <a:p>
            <a:r>
              <a:rPr lang="en-US" sz="2000" b="1" i="1"/>
              <a:t>Why was it Developed?</a:t>
            </a:r>
          </a:p>
          <a:p>
            <a:endParaRPr lang="en-US" b="1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Traditionally, GANS were really only able to be evaluated subjectively by providing a human review of generated images. </a:t>
            </a:r>
          </a:p>
          <a:p>
            <a:pPr lvl="1"/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This of course led to increased risk of variation and bias in the evaluation of GAN performance.</a:t>
            </a:r>
          </a:p>
          <a:p>
            <a:pPr lvl="1"/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 inception score was developed to remove the problems associated with subjective human evaluation. This provides a objective scoring that correlates with the traditional human subjective scoring.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What is the Inception Score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1C9-7D8F-4870-99A3-1C24375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2171" y="1087272"/>
            <a:ext cx="97572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IS </a:t>
            </a:r>
            <a:r>
              <a:rPr lang="en-US" err="1"/>
              <a:t>is</a:t>
            </a:r>
            <a:r>
              <a:rPr lang="en-US"/>
              <a:t> derived from the use of an external classification model to evaluate generated images</a:t>
            </a:r>
          </a:p>
          <a:p>
            <a:endParaRPr lang="en-US"/>
          </a:p>
          <a:p>
            <a:r>
              <a:rPr lang="en-US"/>
              <a:t>This model is known as an </a:t>
            </a:r>
            <a:r>
              <a:rPr lang="en-US" b="1" i="1"/>
              <a:t>Inception model</a:t>
            </a:r>
            <a:r>
              <a:rPr lang="en-US"/>
              <a:t>, as it takes images as input and returns a probability distribution</a:t>
            </a:r>
          </a:p>
          <a:p>
            <a:endParaRPr lang="en-US"/>
          </a:p>
          <a:p>
            <a:r>
              <a:rPr lang="en-US"/>
              <a:t>In particular, the </a:t>
            </a:r>
            <a:r>
              <a:rPr lang="en-US" b="1" i="1"/>
              <a:t>Inception V3 </a:t>
            </a:r>
            <a:r>
              <a:rPr lang="en-US"/>
              <a:t>model developed by Christian </a:t>
            </a:r>
            <a:r>
              <a:rPr lang="en-US" err="1"/>
              <a:t>Szegedy</a:t>
            </a:r>
            <a:r>
              <a:rPr lang="en-US"/>
              <a:t>, et al. in their 2015 paper: </a:t>
            </a:r>
            <a:r>
              <a:rPr lang="en-US" i="1"/>
              <a:t>Rethinking the Inception Architecture for Computer Vision</a:t>
            </a:r>
            <a:r>
              <a:rPr lang="en-US"/>
              <a:t>.</a:t>
            </a:r>
          </a:p>
        </p:txBody>
      </p:sp>
      <p:pic>
        <p:nvPicPr>
          <p:cNvPr id="15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35" y="3312668"/>
            <a:ext cx="8763001" cy="340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73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029" y="965451"/>
            <a:ext cx="7866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There are two main properties at the center of IS: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Image Quality, </a:t>
            </a:r>
            <a:r>
              <a:rPr lang="en-US"/>
              <a:t>do the images look real (do they distinctly look like something)?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/>
              <a:t>Image Diversity</a:t>
            </a:r>
            <a:r>
              <a:rPr lang="en-US"/>
              <a:t>, do the images have variety?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How Does the Inception Score Work?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709"/>
          <a:stretch/>
        </p:blipFill>
        <p:spPr>
          <a:xfrm>
            <a:off x="6542994" y="3337294"/>
            <a:ext cx="3655045" cy="22401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7200" y="5492559"/>
            <a:ext cx="11092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For each generated image we want to achieve a distribution of class labels like the </a:t>
            </a:r>
            <a:r>
              <a:rPr lang="en-US" i="1"/>
              <a:t>“</a:t>
            </a:r>
            <a:r>
              <a:rPr lang="en-US" b="1" i="1" u="sng"/>
              <a:t>Ideal Label Distribution</a:t>
            </a:r>
            <a:r>
              <a:rPr lang="en-US" i="1"/>
              <a:t>” </a:t>
            </a:r>
          </a:p>
          <a:p>
            <a:r>
              <a:rPr lang="en-US"/>
              <a:t>While we simultaneously want the collection of images to have diversity or the </a:t>
            </a:r>
            <a:r>
              <a:rPr lang="en-US" i="1"/>
              <a:t>“</a:t>
            </a:r>
            <a:r>
              <a:rPr lang="en-US" b="1" i="1" u="sng"/>
              <a:t>Ideal Marginal Distribution</a:t>
            </a:r>
            <a:r>
              <a:rPr lang="en-US" i="1"/>
              <a:t>”</a:t>
            </a:r>
          </a:p>
          <a:p>
            <a:endParaRPr lang="en-US" i="1"/>
          </a:p>
        </p:txBody>
      </p:sp>
      <p:sp>
        <p:nvSpPr>
          <p:cNvPr id="13" name="Rectangle 12"/>
          <p:cNvSpPr/>
          <p:nvPr/>
        </p:nvSpPr>
        <p:spPr>
          <a:xfrm>
            <a:off x="623313" y="2275199"/>
            <a:ext cx="66142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What is the output from the 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Inception Score provides a value where the lowest score is a 1 and the highest score is equal to number classes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higher the score, the better the performance of the Generative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comparing the label distribution and Marginal label distribution, we can develop the IS score </a:t>
            </a:r>
          </a:p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2928"/>
          <a:stretch/>
        </p:blipFill>
        <p:spPr>
          <a:xfrm>
            <a:off x="8445501" y="1293886"/>
            <a:ext cx="3657476" cy="22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9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How to Calculate the Inception Score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1C9-7D8F-4870-99A3-1C24375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E537D-3F68-4A28-BCEC-ABEA0223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438839"/>
            <a:ext cx="4902200" cy="491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36" y="3633850"/>
            <a:ext cx="9408428" cy="30106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1536" y="944974"/>
            <a:ext cx="9142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To produce the IS, we leverage the statistics formula called the </a:t>
            </a:r>
            <a:r>
              <a:rPr lang="en-US" err="1"/>
              <a:t>Kullback-Leibler</a:t>
            </a:r>
            <a:r>
              <a:rPr lang="en-US"/>
              <a:t> (KL) divergence</a:t>
            </a:r>
          </a:p>
          <a:p>
            <a:r>
              <a:rPr lang="en-US"/>
              <a:t>The KL divergence is a measure of how similar/different two probability distributions are.</a:t>
            </a:r>
          </a:p>
          <a:p>
            <a:endParaRPr lang="en-US"/>
          </a:p>
          <a:p>
            <a:r>
              <a:rPr lang="en-US" i="1"/>
              <a:t>The equation in the end is the conditional probability minus the probability of that class. </a:t>
            </a:r>
          </a:p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09462" y="2298820"/>
            <a:ext cx="29071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u="sng"/>
              <a:t>Note:</a:t>
            </a:r>
          </a:p>
          <a:p>
            <a:r>
              <a:rPr lang="en-US" sz="1400" i="1"/>
              <a:t>log probabilities are easier and faster for computers to compute.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619791" y="2914002"/>
                <a:ext cx="4806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𝐶𝑜𝑛𝑑𝑖𝑡𝑖𝑜𝑛𝑎𝑙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en-US" sz="14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𝑖𝑚𝑎𝑔𝑒𝑠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𝑔𝑟𝑜𝑢𝑝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791" y="2914002"/>
                <a:ext cx="4806950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6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Limitations of the Inception Score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9336" y="1526291"/>
            <a:ext cx="10514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/>
              <a:t>There are a few limitations to the IS:</a:t>
            </a:r>
          </a:p>
          <a:p>
            <a:endParaRPr lang="en-US" b="1" u="sng"/>
          </a:p>
          <a:p>
            <a:pPr marL="342900" indent="-342900">
              <a:buAutoNum type="arabicPeriod"/>
            </a:pPr>
            <a:r>
              <a:rPr lang="en-US" b="1" i="1"/>
              <a:t>The score is limited to what can be captured by the inception model</a:t>
            </a:r>
          </a:p>
          <a:p>
            <a:r>
              <a:rPr lang="en-US" i="1"/>
              <a:t>	This is characteristic of any external classifier used for this purpose…</a:t>
            </a:r>
          </a:p>
          <a:p>
            <a:endParaRPr lang="en-US" i="1"/>
          </a:p>
          <a:p>
            <a:r>
              <a:rPr lang="en-US" b="1" i="1"/>
              <a:t>2.   The Inception V3 model is pre-trained for 1,000 classes</a:t>
            </a:r>
          </a:p>
          <a:p>
            <a:r>
              <a:rPr lang="en-US" i="1"/>
              <a:t>	We do not need all of the information learned about objects not contained in our dataset</a:t>
            </a:r>
          </a:p>
          <a:p>
            <a:endParaRPr lang="en-US" i="1"/>
          </a:p>
          <a:p>
            <a:r>
              <a:rPr lang="en-US" b="1"/>
              <a:t>3.   The Inception V3 Model also requires relatively small images (300x300) that must by symmetric (Square)</a:t>
            </a:r>
          </a:p>
          <a:p>
            <a:endParaRPr lang="en-US"/>
          </a:p>
          <a:p>
            <a:pPr marL="342900" indent="-342900">
              <a:buAutoNum type="arabicPeriod" startAt="4"/>
            </a:pPr>
            <a:r>
              <a:rPr lang="en-US" b="1"/>
              <a:t>For GANS that do not have control over the class of object generated, it is hard to get an even number of     </a:t>
            </a:r>
          </a:p>
          <a:p>
            <a:r>
              <a:rPr lang="en-US" b="1"/>
              <a:t>       samples with a good distribution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82578" y="1087272"/>
            <a:ext cx="470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The Inception Score is effective,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330630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9500-7D5B-43E8-BEFE-EC1E91A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4" y="31845"/>
            <a:ext cx="12037325" cy="1055427"/>
          </a:xfrm>
        </p:spPr>
        <p:txBody>
          <a:bodyPr/>
          <a:lstStyle/>
          <a:p>
            <a:r>
              <a:rPr lang="en-US" i="1"/>
              <a:t>What is the Fréchet Inception Distance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1C9-7D8F-4870-99A3-1C24375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F422-F44E-4A50-9179-FDF33CEC173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0FA52-69E1-47E9-97F6-0CEF3BB4E615}"/>
              </a:ext>
            </a:extLst>
          </p:cNvPr>
          <p:cNvSpPr txBox="1"/>
          <p:nvPr/>
        </p:nvSpPr>
        <p:spPr>
          <a:xfrm>
            <a:off x="964630" y="1388620"/>
            <a:ext cx="10008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Fr</a:t>
            </a:r>
            <a:r>
              <a:rPr lang="en-US" i="1"/>
              <a:t>é</a:t>
            </a:r>
            <a:r>
              <a:rPr lang="en-US"/>
              <a:t>chet Inception Distance (FID) is another metric developed to evaluate the performance of GAN models</a:t>
            </a:r>
          </a:p>
          <a:p>
            <a:endParaRPr lang="en-US"/>
          </a:p>
          <a:p>
            <a:r>
              <a:rPr lang="en-US"/>
              <a:t>It was developed as an improvement over the inception score and calculates the </a:t>
            </a:r>
            <a:r>
              <a:rPr lang="en-US" b="1"/>
              <a:t>distance between feature vectors </a:t>
            </a:r>
            <a:r>
              <a:rPr lang="en-US"/>
              <a:t>of real data and generated data. </a:t>
            </a:r>
          </a:p>
          <a:p>
            <a:endParaRPr lang="en-US"/>
          </a:p>
          <a:p>
            <a:r>
              <a:rPr lang="en-US"/>
              <a:t>The previous method, IS, does not capture how the synthetic (generated) images compare to the original images</a:t>
            </a:r>
          </a:p>
          <a:p>
            <a:endParaRPr lang="en-US" i="1"/>
          </a:p>
        </p:txBody>
      </p:sp>
      <p:sp>
        <p:nvSpPr>
          <p:cNvPr id="3" name="Rectangle 2"/>
          <p:cNvSpPr/>
          <p:nvPr/>
        </p:nvSpPr>
        <p:spPr>
          <a:xfrm>
            <a:off x="1988686" y="4275292"/>
            <a:ext cx="8369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/>
              <a:t>The goal in developing the FID score was to evaluate synthetic images based on the statistics of a collection of synthetic images compared to the statistics of a collection of real images from the target domain.</a:t>
            </a:r>
          </a:p>
        </p:txBody>
      </p:sp>
    </p:spTree>
    <p:extLst>
      <p:ext uri="{BB962C8B-B14F-4D97-AF65-F5344CB8AC3E}">
        <p14:creationId xmlns:p14="http://schemas.microsoft.com/office/powerpoint/2010/main" val="202895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DB119C20888449CB4CAEE5D474E30" ma:contentTypeVersion="14" ma:contentTypeDescription="Create a new document." ma:contentTypeScope="" ma:versionID="de42de5c1edb0efb837faefc7f3b641c">
  <xsd:schema xmlns:xsd="http://www.w3.org/2001/XMLSchema" xmlns:xs="http://www.w3.org/2001/XMLSchema" xmlns:p="http://schemas.microsoft.com/office/2006/metadata/properties" xmlns:ns3="46d24654-0e78-4e86-ac58-f23b324acf4f" xmlns:ns4="4fa09443-05a4-4d2a-a1b2-1745da581e89" targetNamespace="http://schemas.microsoft.com/office/2006/metadata/properties" ma:root="true" ma:fieldsID="cb0edd419233a05020860c69d772e297" ns3:_="" ns4:_="">
    <xsd:import namespace="46d24654-0e78-4e86-ac58-f23b324acf4f"/>
    <xsd:import namespace="4fa09443-05a4-4d2a-a1b2-1745da581e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24654-0e78-4e86-ac58-f23b324ac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09443-05a4-4d2a-a1b2-1745da581e8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5D5D1A-C90B-4A92-8EB3-BD9BB7486E3E}">
  <ds:schemaRefs>
    <ds:schemaRef ds:uri="46d24654-0e78-4e86-ac58-f23b324acf4f"/>
    <ds:schemaRef ds:uri="4fa09443-05a4-4d2a-a1b2-1745da581e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9CC601-21CA-4989-9295-6DB87E6E171A}">
  <ds:schemaRefs>
    <ds:schemaRef ds:uri="46d24654-0e78-4e86-ac58-f23b324acf4f"/>
    <ds:schemaRef ds:uri="4fa09443-05a4-4d2a-a1b2-1745da581e8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07A9FE-EC5B-4F6A-9517-40D06766E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Chapter 13: Exploring the Tools of GAN Performance Evaluation</vt:lpstr>
      <vt:lpstr>Recap: Last Week </vt:lpstr>
      <vt:lpstr>Objective</vt:lpstr>
      <vt:lpstr>What is the Inception Score</vt:lpstr>
      <vt:lpstr>What is the Inception Score</vt:lpstr>
      <vt:lpstr>How Does the Inception Score Work?</vt:lpstr>
      <vt:lpstr>How to Calculate the Inception Score</vt:lpstr>
      <vt:lpstr>Limitations of the Inception Score</vt:lpstr>
      <vt:lpstr>What is the Fréchet Inception Distance</vt:lpstr>
      <vt:lpstr>How Does the Fréchet Inception Distance Work?</vt:lpstr>
      <vt:lpstr>How Does the Fréchet Inception Distance Work?</vt:lpstr>
      <vt:lpstr>How to calculate Fréchet Inception Distance?</vt:lpstr>
      <vt:lpstr>Classification Metrics</vt:lpstr>
      <vt:lpstr>Other Metrics to consider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Topic Here</dc:title>
  <dc:creator>Durant Fullington</dc:creator>
  <cp:lastModifiedBy>Durant Fullington</cp:lastModifiedBy>
  <cp:revision>1</cp:revision>
  <dcterms:created xsi:type="dcterms:W3CDTF">2022-01-11T16:54:03Z</dcterms:created>
  <dcterms:modified xsi:type="dcterms:W3CDTF">2022-03-25T01:42:16Z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0x010100FEFDB119C20888449CB4CAEE5D474E30</vt:lpwstr>
  </property>
</Properties>
</file>