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8" r:id="rId4"/>
    <p:sldId id="258" r:id="rId5"/>
    <p:sldId id="279" r:id="rId6"/>
    <p:sldId id="280" r:id="rId7"/>
    <p:sldId id="281" r:id="rId8"/>
    <p:sldId id="282" r:id="rId9"/>
    <p:sldId id="284" r:id="rId10"/>
    <p:sldId id="276" r:id="rId11"/>
    <p:sldId id="28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39C7E-5D0E-4BC7-98FF-769EB663EA95}" v="3" dt="2022-02-04T04:33:08.325"/>
    <p1510:client id="{5DA1BEF6-2B6E-A34C-894F-07E61555F3AA}" v="412" dt="2022-02-04T14:46:01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57251-36F2-4A9E-94BD-0885EFE80FE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1D3E8-143E-4F5D-994A-AD2985E3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4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1D3E8-143E-4F5D-994A-AD2985E389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1D3E8-143E-4F5D-994A-AD2985E389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3043-196B-4B6D-BA4C-8B116A1B1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397F2-73BC-4ED3-8FA5-EB87C73B7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4B96-C546-43B7-BF3F-92102A3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79D-2488-452C-9793-03D038AA4240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7F8C-0AA0-4D65-9781-B9CBD774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3EFF-7F7C-4C77-B94A-04B96FE6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8D2-9F53-43AD-BEDA-6D04C9FB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049CA-FF8E-47DC-8B5A-7E9D8B78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43E4-BFDC-47AE-BC4B-326D68C0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DCC3-DD4D-4338-8375-3497CB72CDFE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04E2-505F-4983-B5EF-ADEC8113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2C7D-4960-403D-B43A-75F54EBA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75969-45EC-4635-BC4E-B5C7568FC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9DE01-8CF0-4643-B87A-2CD3B3F1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1F0F-BC81-4CDF-972E-6F80F496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EA67-CD06-41BD-AAB5-724948675662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A828-0B52-47F7-8E5B-8E587135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1750-94FA-4062-8051-060B9E53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99DB-9A52-4527-9ADA-A58589D4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3F10-C198-4EF7-90FB-DDC4A0ED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7234-1421-41E2-AE05-32E51F8F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C2A2-B74F-43E6-8A01-E83C0AA3069A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D209-8D11-40EC-B029-C900905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98E0B-1758-451A-8929-893E403A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DBAE-36F8-4BB1-9883-F94E1EFC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36403-DB70-4945-A45B-70C52410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72F5-52E2-4A4B-81A5-A35FE8D0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6D22-FF3E-456F-89AA-51B35B0E3F49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F4A8-4A87-4F85-A6D4-7ECAC3D0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807A-5735-4E4F-BDAA-807CEC29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5619-806D-4815-8EA4-45B1FFB0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970B-600C-496D-8183-031E8BCCB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6EF8-4BD1-4B5F-A5CF-EDC3F8A78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9692-AADA-4C66-899A-EFC472FE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52CF-AF99-4BD9-9C97-704D0D9EE1E4}" type="datetime1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F71DF-7336-48A8-B5A8-C13146C6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83A7-EEC6-4C9B-99F2-34251DF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4B7A-3C22-457F-A38E-904BC826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A0F19-41A7-49D7-BF7B-9CC551283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10B8B-CECB-46C6-9145-A3116E92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1469D-F6FC-4A7A-8650-7D134AF23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B1FB2-4922-4129-A1BF-47480B20F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3FECA-51F4-47D4-9F7C-25C05C37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91F8-721C-4725-A5B3-62DB43F827A3}" type="datetime1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3E6A-C4C5-4E76-AB54-D8213645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F5707-4205-4D1C-8F41-A8AD9EF6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E877-8E96-4D81-8349-675E8B15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80984-C21D-4B44-A180-16DA23D2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D1B-EF52-4D6E-8198-875FF8357329}" type="datetime1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E12B-B178-4D32-9342-9FC92258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235F3-B5F5-4F6C-83D4-03C6FD13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56B82-6FE4-4746-BEB7-AA30DF0B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68DB-9C6A-42F3-ADB7-8873F5AB5DFB}" type="datetime1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44DAA-9017-4EE0-8533-8D6F199C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FCB4D-EEB4-49DA-97DD-E69EE018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0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79BF-1674-4CA0-A6D5-01D4C469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C878-98DA-45C8-AA28-0027B5C7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93144-B6DD-4BF7-B71D-E1325D67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DD071-487C-45C1-9848-511A30CC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D942-D99B-4271-BEF2-8A7EED6408A1}" type="datetime1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D524-BF8D-41EB-BED9-BA9E57CA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3678F-0410-4EB8-A571-08F79A6F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2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5283-A07C-4C42-A3C8-52E69A09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C7DD9-7DAB-49E7-A787-20C0F171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56029-75FE-4AAC-8D53-FABA089F4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8B7C5-00AE-40AC-9C8D-9A1250C1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9D89-7E7A-4E57-8465-FE69A6A4EA13}" type="datetime1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9A6A-80B2-4B9F-A5B2-93CAA5E0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F2999-ABCB-4C34-B69C-1A45306C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CD75F-5946-4C38-B941-458C0205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35FC-E065-4D4A-91CC-87B3D63CA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0762-6B09-4449-A088-9850190D9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A692-35D8-4FA7-83F6-657437D9FAC4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03D3D-A973-44F8-86AD-E2CDC5A2F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55BA-84E3-4A2B-A36A-F3A141C45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0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3089-BAB6-4497-9214-EA08F4544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1133"/>
            <a:ext cx="9144000" cy="957832"/>
          </a:xfrm>
        </p:spPr>
        <p:txBody>
          <a:bodyPr>
            <a:normAutofit fontScale="90000"/>
          </a:bodyPr>
          <a:lstStyle/>
          <a:p>
            <a:r>
              <a:rPr lang="en-US"/>
              <a:t>How to </a:t>
            </a:r>
            <a:r>
              <a:rPr lang="en-US" err="1"/>
              <a:t>Upsample</a:t>
            </a:r>
            <a:r>
              <a:rPr lang="en-US"/>
              <a:t> with Convolutional 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28B40-C850-47A4-84FD-8408BFF2D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724" y="3381106"/>
            <a:ext cx="9144000" cy="1001807"/>
          </a:xfrm>
        </p:spPr>
        <p:txBody>
          <a:bodyPr>
            <a:normAutofit/>
          </a:bodyPr>
          <a:lstStyle/>
          <a:p>
            <a:r>
              <a:rPr lang="en-US" sz="2000"/>
              <a:t>Week 2: (02/04/2022)</a:t>
            </a:r>
          </a:p>
          <a:p>
            <a:r>
              <a:rPr lang="en-US" sz="2000"/>
              <a:t>Week Lead: Christian </a:t>
            </a:r>
            <a:r>
              <a:rPr lang="en-US" sz="2000" err="1"/>
              <a:t>Zamiela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B17CF-EA04-491C-9923-2758A638A1F7}"/>
              </a:ext>
            </a:extLst>
          </p:cNvPr>
          <p:cNvSpPr txBox="1"/>
          <p:nvPr/>
        </p:nvSpPr>
        <p:spPr>
          <a:xfrm>
            <a:off x="0" y="6488668"/>
            <a:ext cx="2329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GANS DIS Spring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3186-E45D-4FB6-B29F-964D6E7F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4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78F2-6DB0-46D0-B3D0-A8824E54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50826"/>
            <a:ext cx="10515600" cy="635000"/>
          </a:xfrm>
        </p:spPr>
        <p:txBody>
          <a:bodyPr>
            <a:normAutofit/>
          </a:bodyPr>
          <a:lstStyle/>
          <a:p>
            <a:r>
              <a:rPr lang="en-US" sz="3600" b="1" i="1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BCBD-C55E-4B84-A224-3CD322BA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044574"/>
            <a:ext cx="10515600" cy="5311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2/04/2022:</a:t>
            </a:r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27E3-2E78-4E05-BDF4-83CDD96D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78F2-6DB0-46D0-B3D0-A8824E54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50826"/>
            <a:ext cx="10515600" cy="635000"/>
          </a:xfrm>
        </p:spPr>
        <p:txBody>
          <a:bodyPr>
            <a:normAutofit/>
          </a:bodyPr>
          <a:lstStyle/>
          <a:p>
            <a:r>
              <a:rPr lang="en-US" sz="3600" b="1" i="1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BCBD-C55E-4B84-A224-3CD322BA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044574"/>
            <a:ext cx="10515600" cy="5311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1/28/2022: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What are we? What makes us different the CS or CSE ? </a:t>
            </a:r>
          </a:p>
          <a:p>
            <a:pPr marL="0" indent="0">
              <a:buNone/>
            </a:pPr>
            <a:r>
              <a:rPr lang="en-US" sz="2000" b="1"/>
              <a:t>WHO. ARE. WE.</a:t>
            </a:r>
          </a:p>
          <a:p>
            <a:pPr>
              <a:buFontTx/>
              <a:buChar char="-"/>
            </a:pPr>
            <a:r>
              <a:rPr lang="en-US" sz="2000"/>
              <a:t>Develop Knowledge</a:t>
            </a:r>
          </a:p>
          <a:p>
            <a:pPr>
              <a:buFontTx/>
              <a:buChar char="-"/>
            </a:pPr>
            <a:r>
              <a:rPr lang="en-US" sz="2000"/>
              <a:t>Solve Challenges with the tools we have and if we don’t have a tool, make one</a:t>
            </a:r>
          </a:p>
          <a:p>
            <a:pPr>
              <a:buFontTx/>
              <a:buChar char="-"/>
            </a:pPr>
            <a:endParaRPr lang="en-US" sz="2000" b="1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27E3-2E78-4E05-BDF4-83CDD96D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AD13-CFBE-AE4E-9617-A9F5211C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19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95E55-2ABC-FC46-8812-DA764E52F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8712"/>
                <a:ext cx="10515600" cy="37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1+3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1+2+3+4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3+4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2+4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95E55-2ABC-FC46-8812-DA764E52F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8712"/>
                <a:ext cx="10515600" cy="3741450"/>
              </a:xfrm>
              <a:blipFill>
                <a:blip r:embed="rId3"/>
                <a:stretch>
                  <a:fillRect t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12D1A-F37C-0941-BFBF-244BE42D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02AA1-8B0D-B147-B545-D2DBD7AA2BCF}"/>
              </a:ext>
            </a:extLst>
          </p:cNvPr>
          <p:cNvSpPr/>
          <p:nvPr/>
        </p:nvSpPr>
        <p:spPr>
          <a:xfrm>
            <a:off x="4524499" y="2413144"/>
            <a:ext cx="213756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9BCF9-43E2-F343-90DF-22BB5F832DC6}"/>
              </a:ext>
            </a:extLst>
          </p:cNvPr>
          <p:cNvSpPr/>
          <p:nvPr/>
        </p:nvSpPr>
        <p:spPr>
          <a:xfrm>
            <a:off x="6315693" y="2148712"/>
            <a:ext cx="213756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B9157-B391-A846-A85E-DA736BF4812F}"/>
              </a:ext>
            </a:extLst>
          </p:cNvPr>
          <p:cNvSpPr/>
          <p:nvPr/>
        </p:nvSpPr>
        <p:spPr>
          <a:xfrm>
            <a:off x="4310743" y="3752087"/>
            <a:ext cx="213756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A8481-9121-254B-AC27-612E6E9A9CFC}"/>
              </a:ext>
            </a:extLst>
          </p:cNvPr>
          <p:cNvSpPr/>
          <p:nvPr/>
        </p:nvSpPr>
        <p:spPr>
          <a:xfrm>
            <a:off x="3453740" y="4976235"/>
            <a:ext cx="213756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BA8EC-3DA6-0848-BA66-6DD35086F840}"/>
              </a:ext>
            </a:extLst>
          </p:cNvPr>
          <p:cNvSpPr/>
          <p:nvPr/>
        </p:nvSpPr>
        <p:spPr>
          <a:xfrm>
            <a:off x="6529449" y="3502705"/>
            <a:ext cx="583870" cy="4987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E2278-5DFA-CA44-BCFD-2ED78884B495}"/>
              </a:ext>
            </a:extLst>
          </p:cNvPr>
          <p:cNvSpPr/>
          <p:nvPr/>
        </p:nvSpPr>
        <p:spPr>
          <a:xfrm>
            <a:off x="5567548" y="4846596"/>
            <a:ext cx="2377044" cy="5088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34B95-A617-F34A-B479-3E2F334B144C}"/>
              </a:ext>
            </a:extLst>
          </p:cNvPr>
          <p:cNvSpPr/>
          <p:nvPr/>
        </p:nvSpPr>
        <p:spPr>
          <a:xfrm>
            <a:off x="4886695" y="2398094"/>
            <a:ext cx="213756" cy="249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A57AD0-EE50-E94D-9AF7-E97ECE3D2166}"/>
              </a:ext>
            </a:extLst>
          </p:cNvPr>
          <p:cNvSpPr/>
          <p:nvPr/>
        </p:nvSpPr>
        <p:spPr>
          <a:xfrm>
            <a:off x="7073737" y="2148712"/>
            <a:ext cx="213756" cy="249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96157-FC21-CB46-A4DE-15D3C5AC8DB5}"/>
              </a:ext>
            </a:extLst>
          </p:cNvPr>
          <p:cNvSpPr/>
          <p:nvPr/>
        </p:nvSpPr>
        <p:spPr>
          <a:xfrm>
            <a:off x="4698670" y="3752087"/>
            <a:ext cx="213756" cy="249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0E35B6-1D4A-254A-A52E-145B11E3E0CF}"/>
              </a:ext>
            </a:extLst>
          </p:cNvPr>
          <p:cNvSpPr/>
          <p:nvPr/>
        </p:nvSpPr>
        <p:spPr>
          <a:xfrm>
            <a:off x="7265719" y="3502705"/>
            <a:ext cx="583870" cy="4987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F456A-CEDF-EC4A-82EC-B32F93F88161}"/>
              </a:ext>
            </a:extLst>
          </p:cNvPr>
          <p:cNvSpPr/>
          <p:nvPr/>
        </p:nvSpPr>
        <p:spPr>
          <a:xfrm>
            <a:off x="3819896" y="4976235"/>
            <a:ext cx="213756" cy="249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21B3B6-1CD1-BF46-A1BB-682A639913EE}"/>
              </a:ext>
            </a:extLst>
          </p:cNvPr>
          <p:cNvSpPr/>
          <p:nvPr/>
        </p:nvSpPr>
        <p:spPr>
          <a:xfrm>
            <a:off x="6315692" y="4835854"/>
            <a:ext cx="2377043" cy="508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151158-F756-B248-9EDF-7C1825D35EF3}"/>
              </a:ext>
            </a:extLst>
          </p:cNvPr>
          <p:cNvSpPr/>
          <p:nvPr/>
        </p:nvSpPr>
        <p:spPr>
          <a:xfrm>
            <a:off x="4524499" y="2692626"/>
            <a:ext cx="213756" cy="24938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3DDDDF-1BA9-DF4C-93BB-8E81FD1B19A4}"/>
              </a:ext>
            </a:extLst>
          </p:cNvPr>
          <p:cNvSpPr/>
          <p:nvPr/>
        </p:nvSpPr>
        <p:spPr>
          <a:xfrm>
            <a:off x="6315693" y="2662526"/>
            <a:ext cx="213756" cy="24938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F48083-CE34-EC44-A0B7-F24C8A952FE5}"/>
              </a:ext>
            </a:extLst>
          </p:cNvPr>
          <p:cNvSpPr/>
          <p:nvPr/>
        </p:nvSpPr>
        <p:spPr>
          <a:xfrm>
            <a:off x="4310743" y="4031569"/>
            <a:ext cx="213756" cy="24938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254780-1E76-9D45-83FD-3B58AD0535E3}"/>
              </a:ext>
            </a:extLst>
          </p:cNvPr>
          <p:cNvSpPr/>
          <p:nvPr/>
        </p:nvSpPr>
        <p:spPr>
          <a:xfrm>
            <a:off x="6529449" y="4044587"/>
            <a:ext cx="583870" cy="4987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3B032-78E2-0640-88FC-1612358E7524}"/>
              </a:ext>
            </a:extLst>
          </p:cNvPr>
          <p:cNvSpPr/>
          <p:nvPr/>
        </p:nvSpPr>
        <p:spPr>
          <a:xfrm>
            <a:off x="5591298" y="5116822"/>
            <a:ext cx="2353293" cy="4987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CEF795-8A08-8B46-BFF8-0E13A88CCBFD}"/>
              </a:ext>
            </a:extLst>
          </p:cNvPr>
          <p:cNvSpPr/>
          <p:nvPr/>
        </p:nvSpPr>
        <p:spPr>
          <a:xfrm>
            <a:off x="3453740" y="5241512"/>
            <a:ext cx="213756" cy="24938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12FC2A-8DD9-3941-A630-88C88B62CAAC}"/>
              </a:ext>
            </a:extLst>
          </p:cNvPr>
          <p:cNvSpPr/>
          <p:nvPr/>
        </p:nvSpPr>
        <p:spPr>
          <a:xfrm>
            <a:off x="4886695" y="2685203"/>
            <a:ext cx="213756" cy="2493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732005-4C32-754F-9E24-5F0516A6E5B4}"/>
              </a:ext>
            </a:extLst>
          </p:cNvPr>
          <p:cNvSpPr/>
          <p:nvPr/>
        </p:nvSpPr>
        <p:spPr>
          <a:xfrm>
            <a:off x="7073737" y="2660235"/>
            <a:ext cx="213756" cy="2493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026FB5-2BEF-F44D-84D8-AD984FA46DC6}"/>
              </a:ext>
            </a:extLst>
          </p:cNvPr>
          <p:cNvSpPr/>
          <p:nvPr/>
        </p:nvSpPr>
        <p:spPr>
          <a:xfrm>
            <a:off x="4698670" y="4024146"/>
            <a:ext cx="213756" cy="2493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D1D3AC-C147-D048-A0C4-359679835804}"/>
              </a:ext>
            </a:extLst>
          </p:cNvPr>
          <p:cNvSpPr/>
          <p:nvPr/>
        </p:nvSpPr>
        <p:spPr>
          <a:xfrm>
            <a:off x="7262747" y="4034267"/>
            <a:ext cx="583869" cy="4987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9D457C-85F0-B241-A5F8-5EA837E8EB88}"/>
              </a:ext>
            </a:extLst>
          </p:cNvPr>
          <p:cNvSpPr/>
          <p:nvPr/>
        </p:nvSpPr>
        <p:spPr>
          <a:xfrm>
            <a:off x="3819896" y="5241512"/>
            <a:ext cx="213756" cy="2493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78C15A-0A23-A94C-8354-62E23BBF0453}"/>
              </a:ext>
            </a:extLst>
          </p:cNvPr>
          <p:cNvSpPr/>
          <p:nvPr/>
        </p:nvSpPr>
        <p:spPr>
          <a:xfrm>
            <a:off x="6315693" y="5128352"/>
            <a:ext cx="2353292" cy="486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FBA7-698B-5C4D-A15F-14763C040071}"/>
              </a:ext>
            </a:extLst>
          </p:cNvPr>
          <p:cNvSpPr txBox="1"/>
          <p:nvPr/>
        </p:nvSpPr>
        <p:spPr>
          <a:xfrm>
            <a:off x="6409933" y="177874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Stride= (2x2)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7DC7F3-8953-D740-8B71-E48D89BF62EA}"/>
              </a:ext>
            </a:extLst>
          </p:cNvPr>
          <p:cNvSpPr txBox="1"/>
          <p:nvPr/>
        </p:nvSpPr>
        <p:spPr>
          <a:xfrm>
            <a:off x="6490362" y="317062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Stride= (2x2)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9FF4FF-091D-7947-AED9-551E5538BC06}"/>
              </a:ext>
            </a:extLst>
          </p:cNvPr>
          <p:cNvSpPr txBox="1"/>
          <p:nvPr/>
        </p:nvSpPr>
        <p:spPr>
          <a:xfrm>
            <a:off x="6490362" y="454972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Stride= (1x1)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550D7-BB33-0547-B34E-6CB53A1BF403}"/>
              </a:ext>
            </a:extLst>
          </p:cNvPr>
          <p:cNvSpPr txBox="1"/>
          <p:nvPr/>
        </p:nvSpPr>
        <p:spPr>
          <a:xfrm>
            <a:off x="4993573" y="1770454"/>
            <a:ext cx="13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Kernel=(1x1)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A342CB-4A70-9541-B147-B7111ECA5E50}"/>
              </a:ext>
            </a:extLst>
          </p:cNvPr>
          <p:cNvSpPr txBox="1"/>
          <p:nvPr/>
        </p:nvSpPr>
        <p:spPr>
          <a:xfrm>
            <a:off x="5013469" y="3182134"/>
            <a:ext cx="13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Kernel=(2x2)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8299D0-5C1F-A543-AE49-CEF08AC67C6E}"/>
              </a:ext>
            </a:extLst>
          </p:cNvPr>
          <p:cNvSpPr txBox="1"/>
          <p:nvPr/>
        </p:nvSpPr>
        <p:spPr>
          <a:xfrm>
            <a:off x="4084502" y="4546886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Kernel= (2x2)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F26ADA-0189-1442-85CA-800C2682D5B6}"/>
                  </a:ext>
                </a:extLst>
              </p:cNvPr>
              <p:cNvSpPr txBox="1"/>
              <p:nvPr/>
            </p:nvSpPr>
            <p:spPr>
              <a:xfrm>
                <a:off x="8828994" y="4849321"/>
                <a:ext cx="1621854" cy="78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F26ADA-0189-1442-85CA-800C2682D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94" y="4849321"/>
                <a:ext cx="1621854" cy="78438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76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A1C9-7D8F-4870-99A3-1C243757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ADE34C-2B98-4E46-9EFE-30134F92D989}"/>
              </a:ext>
            </a:extLst>
          </p:cNvPr>
          <p:cNvSpPr txBox="1">
            <a:spLocks/>
          </p:cNvSpPr>
          <p:nvPr/>
        </p:nvSpPr>
        <p:spPr>
          <a:xfrm>
            <a:off x="984540" y="534290"/>
            <a:ext cx="5788926" cy="711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Meeting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4540" y="1280214"/>
            <a:ext cx="94349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Chapter 3: </a:t>
            </a:r>
            <a:r>
              <a:rPr lang="en-US" sz="3200" b="1" i="1"/>
              <a:t>Upsampling with GANS</a:t>
            </a:r>
          </a:p>
          <a:p>
            <a:endParaRPr lang="en-US" sz="1400" b="1" i="1"/>
          </a:p>
          <a:p>
            <a:pPr marL="342900" indent="-342900">
              <a:buFont typeface="+mj-lt"/>
              <a:buAutoNum type="arabicPeriod"/>
            </a:pPr>
            <a:r>
              <a:rPr lang="en-US" sz="2000" b="1"/>
              <a:t>Need for Upsampling in GANs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Recap of CNN’s for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Recap of Generative Modeling </a:t>
            </a:r>
          </a:p>
          <a:p>
            <a:pPr lvl="1"/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 b="1"/>
              <a:t>How to Use the </a:t>
            </a:r>
            <a:r>
              <a:rPr lang="en-US" sz="2000" b="1" err="1"/>
              <a:t>Upsampling</a:t>
            </a:r>
            <a:r>
              <a:rPr lang="en-US" sz="2000" b="1"/>
              <a:t>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Max pooling vs </a:t>
            </a:r>
            <a:r>
              <a:rPr lang="en-US" sz="2000" err="1"/>
              <a:t>Upsampling</a:t>
            </a:r>
            <a:r>
              <a:rPr lang="en-US" sz="2000"/>
              <a:t>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err="1"/>
              <a:t>Keras</a:t>
            </a:r>
            <a:r>
              <a:rPr lang="en-US" sz="2000"/>
              <a:t> 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Simple Generator Model with Upsampling2D</a:t>
            </a:r>
          </a:p>
          <a:p>
            <a:pPr lvl="1"/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 b="1"/>
              <a:t>How to Use the Transpose Convolutional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Convolutional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Simple Generator Model with Transpose Convolutional Layer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851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6F6F-D1B5-7244-BF73-E8D95088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for Upsampling: Recap of CNN’s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CBA13-149C-F040-97E8-B8D6605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3</a:t>
            </a:fld>
            <a:endParaRPr lang="en-US"/>
          </a:p>
        </p:txBody>
      </p:sp>
      <p:pic>
        <p:nvPicPr>
          <p:cNvPr id="2052" name="Picture 4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B5DE5BE6-434C-534F-A683-8AB48D4DB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0362"/>
            <a:ext cx="9941886" cy="336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1CC04-53E2-BE40-8740-DE0414B44CC3}"/>
              </a:ext>
            </a:extLst>
          </p:cNvPr>
          <p:cNvSpPr/>
          <p:nvPr/>
        </p:nvSpPr>
        <p:spPr>
          <a:xfrm>
            <a:off x="7327075" y="3990108"/>
            <a:ext cx="1045029" cy="1045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691F43-3D1F-7649-B1FA-56AD768A9630}"/>
              </a:ext>
            </a:extLst>
          </p:cNvPr>
          <p:cNvCxnSpPr/>
          <p:nvPr/>
        </p:nvCxnSpPr>
        <p:spPr>
          <a:xfrm>
            <a:off x="7849589" y="3040082"/>
            <a:ext cx="0" cy="72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684876-8663-EF47-9F48-EDE577228F58}"/>
              </a:ext>
            </a:extLst>
          </p:cNvPr>
          <p:cNvSpPr txBox="1"/>
          <p:nvPr/>
        </p:nvSpPr>
        <p:spPr>
          <a:xfrm>
            <a:off x="7175912" y="2663266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Latent Space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C5EA51-CC5C-834A-B852-B7AE52A45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70" y="1740740"/>
            <a:ext cx="4906158" cy="12918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41DF22-FBEA-144D-AA28-80E4C24A571F}"/>
              </a:ext>
            </a:extLst>
          </p:cNvPr>
          <p:cNvSpPr txBox="1"/>
          <p:nvPr/>
        </p:nvSpPr>
        <p:spPr>
          <a:xfrm>
            <a:off x="3164751" y="1459729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Convolutional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81702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6DD2-9600-5F48-A5DA-836F42B3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of Generative Modeling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2EDF-5248-AD49-9403-5688D4EC87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7BD75A-49AE-7849-9DD2-899E8A848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u="sng"/>
              <a:t>How generative modeling works</a:t>
            </a:r>
          </a:p>
          <a:p>
            <a:pPr marL="0" indent="0" algn="ctr">
              <a:buNone/>
            </a:pPr>
            <a:r>
              <a:rPr lang="en-US" sz="1800"/>
              <a:t>The generator works by taking a random point from the latent space as input and outputting a complete image, in a one-shot manner. </a:t>
            </a:r>
          </a:p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F4DB6-ED2F-44B4-95AD-DF22EBF2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C3428-5122-9042-B030-DFDBA545D78E}"/>
              </a:ext>
            </a:extLst>
          </p:cNvPr>
          <p:cNvSpPr txBox="1"/>
          <p:nvPr/>
        </p:nvSpPr>
        <p:spPr>
          <a:xfrm>
            <a:off x="2103525" y="1690688"/>
            <a:ext cx="247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Generative Modeling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D42B8E-12B9-2543-B635-ABDCBD5A35A6}"/>
              </a:ext>
            </a:extLst>
          </p:cNvPr>
          <p:cNvSpPr txBox="1"/>
          <p:nvPr/>
        </p:nvSpPr>
        <p:spPr>
          <a:xfrm>
            <a:off x="955279" y="2007084"/>
            <a:ext cx="430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Generative Modeling is not used for predicting a class but is used for generating new samples within the input data distribution.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89E1C6-D89B-BF45-8297-C5EF5BDD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47" y="3365671"/>
            <a:ext cx="3186743" cy="1935651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8B5AC3F7-FD87-3546-928D-D50A943B0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4191"/>
            <a:ext cx="2743200" cy="315499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B255FD-51E8-524A-A764-C671A6E49875}"/>
              </a:ext>
            </a:extLst>
          </p:cNvPr>
          <p:cNvSpPr/>
          <p:nvPr/>
        </p:nvSpPr>
        <p:spPr>
          <a:xfrm>
            <a:off x="8704612" y="4393870"/>
            <a:ext cx="1429987" cy="1805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6B3F9-2BF3-7B40-8918-BD6FF9BDEEB0}"/>
              </a:ext>
            </a:extLst>
          </p:cNvPr>
          <p:cNvSpPr txBox="1"/>
          <p:nvPr/>
        </p:nvSpPr>
        <p:spPr>
          <a:xfrm>
            <a:off x="10294916" y="4973363"/>
            <a:ext cx="183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Upsampling with CNN’s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E53C54-1AE6-0C46-816B-CB2722E99744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10134599" y="5296529"/>
            <a:ext cx="16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8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1EA9-F451-7943-8509-474DDA50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Upsampling Layer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6FD3-3138-0B44-AE65-D8D5501EE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9514"/>
            <a:ext cx="5181600" cy="460942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900"/>
              <a:t>The </a:t>
            </a:r>
            <a:r>
              <a:rPr lang="en-US" sz="1900" err="1"/>
              <a:t>upsampling</a:t>
            </a:r>
            <a:r>
              <a:rPr lang="en-US" sz="1900"/>
              <a:t> layer is the opposite of a max pooling layer.</a:t>
            </a:r>
          </a:p>
          <a:p>
            <a:pPr marL="0" indent="0" algn="ctr">
              <a:buNone/>
            </a:pPr>
            <a:endParaRPr lang="en-US" sz="1900"/>
          </a:p>
          <a:p>
            <a:pPr marL="0" indent="0" algn="ctr">
              <a:buNone/>
            </a:pPr>
            <a:r>
              <a:rPr lang="en-US" sz="1900"/>
              <a:t>It works by repeating the rows and columns of the input. </a:t>
            </a:r>
          </a:p>
          <a:p>
            <a:pPr marL="0" indent="0" algn="ctr">
              <a:buNone/>
            </a:pPr>
            <a:endParaRPr lang="en-US" sz="1900"/>
          </a:p>
          <a:p>
            <a:pPr marL="0" indent="0" algn="ctr">
              <a:buNone/>
            </a:pPr>
            <a:r>
              <a:rPr lang="en-US" sz="1900"/>
              <a:t>By default, the </a:t>
            </a:r>
            <a:r>
              <a:rPr lang="en-US" sz="1900" err="1"/>
              <a:t>upsampling</a:t>
            </a:r>
            <a:r>
              <a:rPr lang="en-US" sz="1900"/>
              <a:t> layer will double each image. The Size hyperparameter can manipulate the dimensions of output. Example: size=(2,3) doubles width and triples length. </a:t>
            </a:r>
          </a:p>
          <a:p>
            <a:pPr marL="0" indent="0" algn="ctr">
              <a:buNone/>
            </a:pPr>
            <a:endParaRPr lang="en-US" sz="1900"/>
          </a:p>
          <a:p>
            <a:pPr marL="0" indent="0" algn="ctr">
              <a:buNone/>
            </a:pPr>
            <a:r>
              <a:rPr lang="en-US" sz="1900"/>
              <a:t>The interpolation hyperparameters are ‘</a:t>
            </a:r>
            <a:r>
              <a:rPr lang="en-US" sz="1900" i="1"/>
              <a:t>nearest’ </a:t>
            </a:r>
            <a:r>
              <a:rPr lang="en-US" sz="1900"/>
              <a:t>(default) or </a:t>
            </a:r>
            <a:r>
              <a:rPr lang="en-US" sz="1900" i="1"/>
              <a:t>‘bilinear’.</a:t>
            </a:r>
          </a:p>
          <a:p>
            <a:pPr marL="0" indent="0" algn="ctr">
              <a:buNone/>
            </a:pPr>
            <a:endParaRPr lang="en-US" sz="1900" i="1"/>
          </a:p>
          <a:p>
            <a:pPr marL="0" indent="0" algn="ctr">
              <a:buNone/>
            </a:pPr>
            <a:r>
              <a:rPr lang="en-US" sz="1900"/>
              <a:t>Upsampling layer is a simple method, but I does NOT preform any learning. There is no parameter training with </a:t>
            </a:r>
            <a:r>
              <a:rPr lang="en-US" sz="1900" err="1"/>
              <a:t>upsampling</a:t>
            </a:r>
            <a:r>
              <a:rPr lang="en-US" sz="1900"/>
              <a:t> layer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4C9EE-BD09-0F45-B99B-761525F0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Max Pooling Explained | Papers With Code">
            <a:extLst>
              <a:ext uri="{FF2B5EF4-FFF2-40B4-BE49-F238E27FC236}">
                <a16:creationId xmlns:a16="http://schemas.microsoft.com/office/drawing/2014/main" id="{27A192F0-3271-4245-8732-39F5729A19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66" y="1872909"/>
            <a:ext cx="4563161" cy="19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9049A-DEDE-4D45-86A6-F368E084D258}"/>
              </a:ext>
            </a:extLst>
          </p:cNvPr>
          <p:cNvSpPr txBox="1"/>
          <p:nvPr/>
        </p:nvSpPr>
        <p:spPr>
          <a:xfrm>
            <a:off x="7683711" y="1482028"/>
            <a:ext cx="18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Max pooling layer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019E69B-0587-2043-9810-CAB71A8B8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97" y="4401102"/>
            <a:ext cx="2743200" cy="1882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9B92E-2E10-654F-A2E8-4F9CB744080A}"/>
              </a:ext>
            </a:extLst>
          </p:cNvPr>
          <p:cNvSpPr txBox="1"/>
          <p:nvPr/>
        </p:nvSpPr>
        <p:spPr>
          <a:xfrm>
            <a:off x="7708076" y="3958780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Upsampling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37BA4-B41A-4F8B-B703-A469ABBFD2DE}"/>
              </a:ext>
            </a:extLst>
          </p:cNvPr>
          <p:cNvSpPr/>
          <p:nvPr/>
        </p:nvSpPr>
        <p:spPr>
          <a:xfrm>
            <a:off x="7235825" y="4457699"/>
            <a:ext cx="2711172" cy="17907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5990-C5E8-5541-BB47-78867381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Keras Example: Upsampling2D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3582BC-4BA5-4848-8F5A-B5DDDF2303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5" y="2300638"/>
            <a:ext cx="6146507" cy="3435279"/>
          </a:xfrm>
        </p:spPr>
      </p:pic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4B21A4DB-550F-EB45-94EE-A969B01872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12" y="2297773"/>
            <a:ext cx="5185921" cy="343814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8CB02-65DD-6543-AF97-A6B1BDD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B294C-8D49-9143-9ED4-2F4B8883EFB7}"/>
              </a:ext>
            </a:extLst>
          </p:cNvPr>
          <p:cNvSpPr txBox="1"/>
          <p:nvPr/>
        </p:nvSpPr>
        <p:spPr>
          <a:xfrm>
            <a:off x="2339439" y="1840675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Python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708D7-74F3-3846-8EB6-694EA4FE504D}"/>
              </a:ext>
            </a:extLst>
          </p:cNvPr>
          <p:cNvSpPr txBox="1"/>
          <p:nvPr/>
        </p:nvSpPr>
        <p:spPr>
          <a:xfrm>
            <a:off x="8610600" y="184067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2169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183F-6AB0-644F-AB88-FF0EE606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Simple Generator Model with UpSampling2D </a:t>
            </a:r>
            <a:br>
              <a:rPr lang="en-US"/>
            </a:br>
            <a:endParaRPr lang="en-US"/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B00F818-0B91-ED46-89FC-9B99E8875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8" y="2653309"/>
            <a:ext cx="7153317" cy="331810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13F11-05CD-B143-8DC3-C479C74F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263B0-94EC-8842-BCF8-D510AF2F98B6}"/>
              </a:ext>
            </a:extLst>
          </p:cNvPr>
          <p:cNvSpPr txBox="1"/>
          <p:nvPr/>
        </p:nvSpPr>
        <p:spPr>
          <a:xfrm>
            <a:off x="2211253" y="1452980"/>
            <a:ext cx="7770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To be useful in a GAN, each UpSampling2D layer must be followed by a Conv2D layer that will learn to interpret the doubled input and be trained to translate it into meaningful detail. </a:t>
            </a:r>
          </a:p>
          <a:p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F923517-F564-DC49-A9C4-F126C2EE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767" y="2680087"/>
            <a:ext cx="5538895" cy="2339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E9E60-87EE-654B-8D98-706AE40E3555}"/>
              </a:ext>
            </a:extLst>
          </p:cNvPr>
          <p:cNvSpPr txBox="1"/>
          <p:nvPr/>
        </p:nvSpPr>
        <p:spPr>
          <a:xfrm>
            <a:off x="2761624" y="231075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78BCF-5F42-CB4B-B707-ACAC23DF3218}"/>
              </a:ext>
            </a:extLst>
          </p:cNvPr>
          <p:cNvSpPr txBox="1"/>
          <p:nvPr/>
        </p:nvSpPr>
        <p:spPr>
          <a:xfrm>
            <a:off x="8574051" y="231075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25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7910-D644-544E-B5D3-E8B63C07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</a:t>
            </a:r>
            <a:br>
              <a:rPr lang="en-US"/>
            </a:br>
            <a:r>
              <a:rPr lang="en-US"/>
              <a:t>Transpose Convolutional Layer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12D9-1CB7-C34E-8A3B-2AF7B1B40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/>
              <a:t>The transpose convolutional layer and the </a:t>
            </a:r>
            <a:r>
              <a:rPr lang="en-US" sz="1800" err="1"/>
              <a:t>upsampling</a:t>
            </a:r>
            <a:r>
              <a:rPr lang="en-US" sz="1800"/>
              <a:t> layer both performs the </a:t>
            </a:r>
            <a:r>
              <a:rPr lang="en-US" sz="1800" err="1"/>
              <a:t>upsample</a:t>
            </a:r>
            <a:r>
              <a:rPr lang="en-US" sz="1800"/>
              <a:t> operation and interprets the input data to fill in the detail while it is </a:t>
            </a:r>
            <a:r>
              <a:rPr lang="en-US" sz="1800" err="1"/>
              <a:t>upsampling</a:t>
            </a:r>
            <a:r>
              <a:rPr lang="en-US" sz="1800"/>
              <a:t>. </a:t>
            </a:r>
          </a:p>
          <a:p>
            <a:pPr marL="0" indent="0" algn="ctr">
              <a:buNone/>
            </a:pPr>
            <a:endParaRPr lang="en-US" sz="1800"/>
          </a:p>
          <a:p>
            <a:pPr marL="0" indent="0" algn="ctr">
              <a:buNone/>
            </a:pPr>
            <a:r>
              <a:rPr lang="en-US" sz="1800"/>
              <a:t>The transpose convolutional layer is more complex layer that combines upsample2D and conv2D.</a:t>
            </a:r>
          </a:p>
          <a:p>
            <a:pPr marL="0" indent="0" algn="ctr">
              <a:buNone/>
            </a:pPr>
            <a:endParaRPr lang="en-US" sz="1800"/>
          </a:p>
          <a:p>
            <a:pPr marL="0" indent="0" algn="ctr">
              <a:buNone/>
            </a:pPr>
            <a:r>
              <a:rPr lang="en-US" sz="1800"/>
              <a:t>The transpose convolutional layer has a trainable convolutional kernel. </a:t>
            </a:r>
          </a:p>
          <a:p>
            <a:pPr marL="0" indent="0" algn="ctr">
              <a:buNone/>
            </a:pPr>
            <a:endParaRPr lang="en-US" sz="1800"/>
          </a:p>
          <a:p>
            <a:pPr marL="0" indent="0" algn="ctr">
              <a:buNone/>
            </a:pPr>
            <a:r>
              <a:rPr lang="en-US" sz="1800"/>
              <a:t>The transpose convolutional layer preforms an inverse convolutional operation.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Content Placeholder 6" descr="A picture containing shape&#10;&#10;Description automatically generated">
            <a:extLst>
              <a:ext uri="{FF2B5EF4-FFF2-40B4-BE49-F238E27FC236}">
                <a16:creationId xmlns:a16="http://schemas.microsoft.com/office/drawing/2014/main" id="{56C89D1D-2056-534E-A44B-BEECD4B35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09" y="1903684"/>
            <a:ext cx="1951182" cy="9437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5E5B-DA62-7F44-8B4D-D47BA26A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5C2A2-2633-1345-8390-C434B85CA401}"/>
              </a:ext>
            </a:extLst>
          </p:cNvPr>
          <p:cNvSpPr txBox="1"/>
          <p:nvPr/>
        </p:nvSpPr>
        <p:spPr>
          <a:xfrm>
            <a:off x="8202551" y="15704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Input</a:t>
            </a: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0E685D87-0E09-844C-AD3D-EDD6B798D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3389257"/>
            <a:ext cx="5181600" cy="2967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00FA07-290F-6041-9032-9607609D97F0}"/>
              </a:ext>
            </a:extLst>
          </p:cNvPr>
          <p:cNvSpPr txBox="1"/>
          <p:nvPr/>
        </p:nvSpPr>
        <p:spPr>
          <a:xfrm>
            <a:off x="8116789" y="296050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703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A02B-632C-2649-B769-4F39DB75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Generator Model With the UpSampling2D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37262DF-9EC8-F345-AC49-F1A189C185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" y="2727679"/>
            <a:ext cx="7712034" cy="2971245"/>
          </a:xfrm>
        </p:spPr>
      </p:pic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2E6B8B3A-F397-DE46-A751-879C5237A9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27" y="2757318"/>
            <a:ext cx="6610597" cy="224692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D894-B9C2-914B-9D27-27ECC3C4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9AD99-3A19-A049-B97C-888425F7C60F}"/>
              </a:ext>
            </a:extLst>
          </p:cNvPr>
          <p:cNvSpPr/>
          <p:nvPr/>
        </p:nvSpPr>
        <p:spPr>
          <a:xfrm>
            <a:off x="11164186" y="2644699"/>
            <a:ext cx="1027814" cy="262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E1F67-3980-0545-A813-25D4C5853954}"/>
              </a:ext>
            </a:extLst>
          </p:cNvPr>
          <p:cNvSpPr txBox="1"/>
          <p:nvPr/>
        </p:nvSpPr>
        <p:spPr>
          <a:xfrm>
            <a:off x="2690037" y="227536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C3E8D-C647-F948-8287-477B350F3D6D}"/>
              </a:ext>
            </a:extLst>
          </p:cNvPr>
          <p:cNvSpPr txBox="1"/>
          <p:nvPr/>
        </p:nvSpPr>
        <p:spPr>
          <a:xfrm>
            <a:off x="7942521" y="23178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2794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Macintosh PowerPoint</Application>
  <PresentationFormat>Widescreen</PresentationFormat>
  <Paragraphs>96</Paragraphs>
  <Slides>12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How to Upsample with Convolutional Neural Networks </vt:lpstr>
      <vt:lpstr>PowerPoint Presentation</vt:lpstr>
      <vt:lpstr>Need for Upsampling: Recap of CNN’s</vt:lpstr>
      <vt:lpstr>Recap of Generative Modeling  </vt:lpstr>
      <vt:lpstr>How to Use the Upsampling Layer  </vt:lpstr>
      <vt:lpstr>Keras Example: Upsampling2D</vt:lpstr>
      <vt:lpstr>Simple Generator Model with UpSampling2D  </vt:lpstr>
      <vt:lpstr>How to Use the  Transpose Convolutional Layer </vt:lpstr>
      <vt:lpstr>Simple Generator Model With the UpSampling2D</vt:lpstr>
      <vt:lpstr>Questions?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Topic Here</dc:title>
  <dc:creator>Durant Fullington</dc:creator>
  <cp:lastModifiedBy>Christian Zamiela</cp:lastModifiedBy>
  <cp:revision>1</cp:revision>
  <dcterms:created xsi:type="dcterms:W3CDTF">2022-01-11T16:54:03Z</dcterms:created>
  <dcterms:modified xsi:type="dcterms:W3CDTF">2022-02-11T01:30:01Z</dcterms:modified>
</cp:coreProperties>
</file>