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7" r:id="rId2"/>
    <p:sldId id="262" r:id="rId3"/>
    <p:sldId id="265" r:id="rId4"/>
    <p:sldId id="266" r:id="rId5"/>
    <p:sldId id="267" r:id="rId6"/>
    <p:sldId id="263" r:id="rId7"/>
    <p:sldId id="264" r:id="rId8"/>
    <p:sldId id="268" r:id="rId9"/>
    <p:sldId id="259" r:id="rId10"/>
    <p:sldId id="26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691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E4515-329F-4464-BF72-08DB5004AE5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516C5-6B79-4E0D-B3CB-18FD1DCA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1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Introduce ourself, what we do and the department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AB7746-7AB4-4E22-98C1-B156F1B8C8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2722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them to tell us in their own words what AM</a:t>
            </a:r>
          </a:p>
          <a:p>
            <a:endParaRPr lang="en-US"/>
          </a:p>
          <a:p>
            <a:r>
              <a:rPr lang="en-US"/>
              <a:t>History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B7746-7AB4-4E22-98C1-B156F1B8C8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42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them to tell us in their own words what AM</a:t>
            </a:r>
          </a:p>
          <a:p>
            <a:endParaRPr lang="en-US"/>
          </a:p>
          <a:p>
            <a:r>
              <a:rPr lang="en-US"/>
              <a:t>History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B7746-7AB4-4E22-98C1-B156F1B8C8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them to tell us in their own words what AM</a:t>
            </a:r>
          </a:p>
          <a:p>
            <a:endParaRPr lang="en-US"/>
          </a:p>
          <a:p>
            <a:r>
              <a:rPr lang="en-US"/>
              <a:t>History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B7746-7AB4-4E22-98C1-B156F1B8C8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90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them to tell us in their own words what AM</a:t>
            </a:r>
          </a:p>
          <a:p>
            <a:endParaRPr lang="en-US"/>
          </a:p>
          <a:p>
            <a:r>
              <a:rPr lang="en-US"/>
              <a:t>History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B7746-7AB4-4E22-98C1-B156F1B8C8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79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them to tell us in their own words what AM</a:t>
            </a:r>
          </a:p>
          <a:p>
            <a:endParaRPr lang="en-US"/>
          </a:p>
          <a:p>
            <a:r>
              <a:rPr lang="en-US"/>
              <a:t>History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B7746-7AB4-4E22-98C1-B156F1B8C8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them to tell us in their own words what AM</a:t>
            </a:r>
          </a:p>
          <a:p>
            <a:endParaRPr lang="en-US"/>
          </a:p>
          <a:p>
            <a:r>
              <a:rPr lang="en-US"/>
              <a:t>History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B7746-7AB4-4E22-98C1-B156F1B8C8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05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them to tell us in their own words what AM</a:t>
            </a:r>
          </a:p>
          <a:p>
            <a:endParaRPr lang="en-US"/>
          </a:p>
          <a:p>
            <a:r>
              <a:rPr lang="en-US"/>
              <a:t>History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B7746-7AB4-4E22-98C1-B156F1B8C8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0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them to tell us in their own words what AM</a:t>
            </a:r>
          </a:p>
          <a:p>
            <a:endParaRPr lang="en-US"/>
          </a:p>
          <a:p>
            <a:r>
              <a:rPr lang="en-US"/>
              <a:t>History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B7746-7AB4-4E22-98C1-B156F1B8C8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37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them to tell us in their own words what AM</a:t>
            </a:r>
          </a:p>
          <a:p>
            <a:endParaRPr lang="en-US"/>
          </a:p>
          <a:p>
            <a:r>
              <a:rPr lang="en-US"/>
              <a:t>History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B7746-7AB4-4E22-98C1-B156F1B8C8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4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them to tell us in their own words what AM</a:t>
            </a:r>
          </a:p>
          <a:p>
            <a:endParaRPr lang="en-US"/>
          </a:p>
          <a:p>
            <a:r>
              <a:rPr lang="en-US"/>
              <a:t>History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B7746-7AB4-4E22-98C1-B156F1B8C8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0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42376" y="569312"/>
            <a:ext cx="7540024" cy="2040759"/>
          </a:xfrm>
        </p:spPr>
        <p:txBody>
          <a:bodyPr/>
          <a:lstStyle/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2377" y="2890347"/>
            <a:ext cx="7540023" cy="27484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4"/>
          </p:nvPr>
        </p:nvSpPr>
        <p:spPr>
          <a:xfrm>
            <a:off x="0" y="1"/>
            <a:ext cx="3678621" cy="5940101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37430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g.jpg"/>
          <p:cNvPicPr>
            <a:picLocks noChangeAspect="1"/>
          </p:cNvPicPr>
          <p:nvPr userDrawn="1"/>
        </p:nvPicPr>
        <p:blipFill>
          <a:blip r:embed="rId2" cstate="email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707"/>
            <a:ext cx="12192000" cy="68777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692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8942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5343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3820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>
          <a:xfrm>
            <a:off x="534782" y="430146"/>
            <a:ext cx="11196305" cy="5182226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96342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7" y="274639"/>
            <a:ext cx="1083128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117" y="1600201"/>
            <a:ext cx="10831283" cy="39507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8312515" y="1600202"/>
            <a:ext cx="3269885" cy="2988015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13088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537" y="4501931"/>
            <a:ext cx="10233751" cy="126704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2536" y="3011380"/>
            <a:ext cx="10233752" cy="139552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1092535" y="378938"/>
            <a:ext cx="10233751" cy="2417007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51357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11" y="274639"/>
            <a:ext cx="11049789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611" y="1600202"/>
            <a:ext cx="5462671" cy="40838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9386" y="1600202"/>
            <a:ext cx="5273017" cy="40838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125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8621" y="274638"/>
            <a:ext cx="7903779" cy="741363"/>
          </a:xfrm>
        </p:spPr>
        <p:txBody>
          <a:bodyPr>
            <a:noAutofit/>
          </a:bodyPr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8621" y="1215233"/>
            <a:ext cx="399393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8621" y="1854994"/>
            <a:ext cx="3993931" cy="38597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06115" y="1215233"/>
            <a:ext cx="367628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06115" y="1854994"/>
            <a:ext cx="3676285" cy="38597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207023" y="274638"/>
            <a:ext cx="3269885" cy="2623723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207023" y="3116479"/>
            <a:ext cx="3269885" cy="2598308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8277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81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>
          <a:xfrm>
            <a:off x="288964" y="348214"/>
            <a:ext cx="5187365" cy="5233432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17746" y="348215"/>
            <a:ext cx="5913340" cy="53051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350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535" y="273050"/>
            <a:ext cx="6733740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2830" y="273053"/>
            <a:ext cx="3629572" cy="53802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535" y="1435103"/>
            <a:ext cx="6733740" cy="42182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45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938" y="4800601"/>
            <a:ext cx="1058546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6938" y="402899"/>
            <a:ext cx="10585463" cy="43246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6938" y="5367339"/>
            <a:ext cx="10585463" cy="4396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898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997" y="274639"/>
            <a:ext cx="1066740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997" y="1600201"/>
            <a:ext cx="10667403" cy="3950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3" y="5940102"/>
            <a:ext cx="12191997" cy="917899"/>
          </a:xfrm>
          <a:prstGeom prst="rect">
            <a:avLst/>
          </a:prstGeom>
          <a:solidFill>
            <a:srgbClr val="5D17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29934" y="6045108"/>
            <a:ext cx="3387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+mj-lt"/>
              </a:rPr>
              <a:t>IE 8990 Project Proposal 2022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B59FDA9-F8BE-4BB0-82E2-90EAB866AD3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" y="5943048"/>
            <a:ext cx="5161922" cy="970475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D699EE6-524C-4FDD-A23D-266B02DA9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2132" y="169632"/>
            <a:ext cx="780535" cy="425681"/>
          </a:xfrm>
          <a:prstGeom prst="rect">
            <a:avLst/>
          </a:prstGeom>
        </p:spPr>
        <p:txBody>
          <a:bodyPr/>
          <a:lstStyle/>
          <a:p>
            <a:fld id="{5B97EBFB-D3D3-45E4-9993-F6DFFFA71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7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2D2E2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565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565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565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05543" y="1930623"/>
            <a:ext cx="10580914" cy="109805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Updating the Forget Gate of the LSTM to Improve Pattern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831543-BF76-4A34-8320-1854E3A55251}"/>
              </a:ext>
            </a:extLst>
          </p:cNvPr>
          <p:cNvSpPr txBox="1"/>
          <p:nvPr/>
        </p:nvSpPr>
        <p:spPr>
          <a:xfrm>
            <a:off x="805543" y="324433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By: Preston Robertson</a:t>
            </a:r>
            <a:r>
              <a:rPr 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9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09520B-2AC3-496B-9B96-B50E5D8F35DE}"/>
              </a:ext>
            </a:extLst>
          </p:cNvPr>
          <p:cNvSpPr txBox="1">
            <a:spLocks/>
          </p:cNvSpPr>
          <p:nvPr/>
        </p:nvSpPr>
        <p:spPr>
          <a:xfrm>
            <a:off x="465153" y="30539"/>
            <a:ext cx="12129105" cy="1408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6583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09520B-2AC3-496B-9B96-B50E5D8F35DE}"/>
              </a:ext>
            </a:extLst>
          </p:cNvPr>
          <p:cNvSpPr txBox="1">
            <a:spLocks/>
          </p:cNvSpPr>
          <p:nvPr/>
        </p:nvSpPr>
        <p:spPr>
          <a:xfrm>
            <a:off x="465153" y="30539"/>
            <a:ext cx="12129105" cy="1408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E3CFA-A1E0-40AE-B2A8-ED3255A19B6F}"/>
              </a:ext>
            </a:extLst>
          </p:cNvPr>
          <p:cNvSpPr txBox="1"/>
          <p:nvPr/>
        </p:nvSpPr>
        <p:spPr>
          <a:xfrm>
            <a:off x="465153" y="1438834"/>
            <a:ext cx="537087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Objective: 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Method: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Set-up: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Conclusion: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Discussion: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3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09520B-2AC3-496B-9B96-B50E5D8F35DE}"/>
              </a:ext>
            </a:extLst>
          </p:cNvPr>
          <p:cNvSpPr txBox="1">
            <a:spLocks/>
          </p:cNvSpPr>
          <p:nvPr/>
        </p:nvSpPr>
        <p:spPr>
          <a:xfrm>
            <a:off x="465153" y="30539"/>
            <a:ext cx="12129105" cy="1408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Basics/Background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1E3CFA-A1E0-40AE-B2A8-ED3255A19B6F}"/>
                  </a:ext>
                </a:extLst>
              </p:cNvPr>
              <p:cNvSpPr txBox="1"/>
              <p:nvPr/>
            </p:nvSpPr>
            <p:spPr>
              <a:xfrm>
                <a:off x="465153" y="1438834"/>
                <a:ext cx="5370871" cy="37916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How does a Recurrent Neural Network(RNN) work? </a:t>
                </a:r>
              </a:p>
              <a:p>
                <a:r>
                  <a:rPr lang="en-US" dirty="0"/>
                  <a:t>It has three stages: The forget gate, the input gate, and the output gate.</a:t>
                </a:r>
              </a:p>
              <a:p>
                <a:endParaRPr lang="en-US" dirty="0"/>
              </a:p>
              <a:p>
                <a:r>
                  <a:rPr lang="en-US" b="1" dirty="0"/>
                  <a:t>How does the Forget Gate work?</a:t>
                </a:r>
              </a:p>
              <a:p>
                <a:r>
                  <a:rPr lang="en-US" dirty="0"/>
                  <a:t>The basic idea is that the previous value is saved and given a weight. </a:t>
                </a:r>
              </a:p>
              <a:p>
                <a:r>
                  <a:rPr lang="en-US" i="1" dirty="0"/>
                  <a:t>*Note this weight is optimized just like weights and biases in normal Neural Networks.</a:t>
                </a:r>
              </a:p>
              <a:p>
                <a:endParaRPr lang="en-US" dirty="0"/>
              </a:p>
              <a:p>
                <a:r>
                  <a:rPr lang="en-US" b="1" dirty="0"/>
                  <a:t>The equation: </a:t>
                </a:r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𝑓𝑜𝑟𝑔𝑒𝑡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1E3CFA-A1E0-40AE-B2A8-ED3255A19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3" y="1438834"/>
                <a:ext cx="5370871" cy="3791679"/>
              </a:xfrm>
              <a:prstGeom prst="rect">
                <a:avLst/>
              </a:prstGeom>
              <a:blipFill>
                <a:blip r:embed="rId3"/>
                <a:stretch>
                  <a:fillRect l="-908" t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5C4CD980-1365-4EF3-9846-BBAF6E27C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78" y="2032892"/>
            <a:ext cx="5198409" cy="170502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353D7F-F3E5-480C-9B64-1D3D6EE27895}"/>
              </a:ext>
            </a:extLst>
          </p:cNvPr>
          <p:cNvSpPr txBox="1"/>
          <p:nvPr/>
        </p:nvSpPr>
        <p:spPr>
          <a:xfrm>
            <a:off x="11094098" y="365354"/>
            <a:ext cx="460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8752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09520B-2AC3-496B-9B96-B50E5D8F35DE}"/>
              </a:ext>
            </a:extLst>
          </p:cNvPr>
          <p:cNvSpPr txBox="1">
            <a:spLocks/>
          </p:cNvSpPr>
          <p:nvPr/>
        </p:nvSpPr>
        <p:spPr>
          <a:xfrm>
            <a:off x="465153" y="30539"/>
            <a:ext cx="12129105" cy="1408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The Problem of RNN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E3CFA-A1E0-40AE-B2A8-ED3255A19B6F}"/>
              </a:ext>
            </a:extLst>
          </p:cNvPr>
          <p:cNvSpPr txBox="1"/>
          <p:nvPr/>
        </p:nvSpPr>
        <p:spPr>
          <a:xfrm>
            <a:off x="465153" y="1438834"/>
            <a:ext cx="537087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saturation of RNN models</a:t>
            </a:r>
          </a:p>
          <a:p>
            <a:r>
              <a:rPr lang="en-US" dirty="0"/>
              <a:t>Overtime the RNN model will have a saturation effect on the model. </a:t>
            </a:r>
          </a:p>
          <a:p>
            <a:r>
              <a:rPr lang="en-US" i="1" dirty="0"/>
              <a:t>*Meaning the impact Output 1 had on Output 2 is probably way greater than the impact of Output 44 has on Output 45</a:t>
            </a:r>
          </a:p>
          <a:p>
            <a:endParaRPr lang="en-US" dirty="0"/>
          </a:p>
          <a:p>
            <a:r>
              <a:rPr lang="en-US" b="1" dirty="0"/>
              <a:t>The solution to over-saturation in RNN Models</a:t>
            </a:r>
          </a:p>
          <a:p>
            <a:r>
              <a:rPr lang="en-US" dirty="0"/>
              <a:t>Researchers have determined by adding a “Long- and Short-term memory” to the RNN reduces the saturation.</a:t>
            </a:r>
          </a:p>
          <a:p>
            <a:r>
              <a:rPr lang="en-US" dirty="0"/>
              <a:t>It does this by having the previous output having its own interaction.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9CBA0500-CA2F-4E1E-A850-4C90D3199D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1" t="6249" r="8202" b="30191"/>
          <a:stretch/>
        </p:blipFill>
        <p:spPr>
          <a:xfrm>
            <a:off x="6971389" y="3285493"/>
            <a:ext cx="4213654" cy="226998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1CD45662-A6A8-4C82-830A-F161A1CB58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64"/>
          <a:stretch/>
        </p:blipFill>
        <p:spPr>
          <a:xfrm>
            <a:off x="7805327" y="173478"/>
            <a:ext cx="2487852" cy="225809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490FE70F-47D7-4317-9B4B-103C408BCC6E}"/>
              </a:ext>
            </a:extLst>
          </p:cNvPr>
          <p:cNvSpPr/>
          <p:nvPr/>
        </p:nvSpPr>
        <p:spPr>
          <a:xfrm>
            <a:off x="8852705" y="2611744"/>
            <a:ext cx="451022" cy="49498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BB2FAF-C454-477B-989D-EEB9CA8E183A}"/>
              </a:ext>
            </a:extLst>
          </p:cNvPr>
          <p:cNvSpPr txBox="1"/>
          <p:nvPr/>
        </p:nvSpPr>
        <p:spPr>
          <a:xfrm>
            <a:off x="11094098" y="365354"/>
            <a:ext cx="460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8477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09520B-2AC3-496B-9B96-B50E5D8F35DE}"/>
              </a:ext>
            </a:extLst>
          </p:cNvPr>
          <p:cNvSpPr txBox="1">
            <a:spLocks/>
          </p:cNvSpPr>
          <p:nvPr/>
        </p:nvSpPr>
        <p:spPr>
          <a:xfrm>
            <a:off x="465153" y="30539"/>
            <a:ext cx="12129105" cy="1408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The Problem of LSTM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E3CFA-A1E0-40AE-B2A8-ED3255A19B6F}"/>
              </a:ext>
            </a:extLst>
          </p:cNvPr>
          <p:cNvSpPr txBox="1"/>
          <p:nvPr/>
        </p:nvSpPr>
        <p:spPr>
          <a:xfrm>
            <a:off x="465153" y="1438834"/>
            <a:ext cx="619513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saturation of LSTM models</a:t>
            </a:r>
          </a:p>
          <a:p>
            <a:r>
              <a:rPr lang="en-US" dirty="0"/>
              <a:t>Overtime the LSTM model will still have a saturation effect on the model. The LSTM fixes the most recent of data points being over-shadowed; however, all values are still being put into one term.</a:t>
            </a:r>
          </a:p>
          <a:p>
            <a:r>
              <a:rPr lang="en-US" i="1" dirty="0"/>
              <a:t>*Meaning that the impact Output 2 has on Output 4 is far greater than the impact Output 2 has on Output 6</a:t>
            </a:r>
          </a:p>
          <a:p>
            <a:endParaRPr lang="en-US" dirty="0"/>
          </a:p>
          <a:p>
            <a:r>
              <a:rPr lang="en-US" b="1" dirty="0"/>
              <a:t>The ability to lose all information</a:t>
            </a:r>
          </a:p>
          <a:p>
            <a:r>
              <a:rPr lang="en-US" dirty="0"/>
              <a:t>Since the forget-gate is a single term passed through-out the RNN, if the weight is ever set to 0, all previous information is lost. </a:t>
            </a:r>
          </a:p>
          <a:p>
            <a:r>
              <a:rPr lang="en-US" i="1" dirty="0"/>
              <a:t>*This can happen in a gradient as well, for example, if the weight drops to .1 or lower, all previous information is essentially not impactful.</a:t>
            </a:r>
          </a:p>
          <a:p>
            <a:endParaRPr lang="en-US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C41746E6-3BB3-497A-96D9-2D7319BC9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598" y="3192329"/>
            <a:ext cx="5215634" cy="223527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F2B69F-904A-4B8E-8FE1-6E75BF2C9C28}"/>
              </a:ext>
            </a:extLst>
          </p:cNvPr>
          <p:cNvSpPr txBox="1"/>
          <p:nvPr/>
        </p:nvSpPr>
        <p:spPr>
          <a:xfrm>
            <a:off x="11094098" y="365354"/>
            <a:ext cx="460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3417C15D-316E-4FDE-8BDD-7B5A2FD5F1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3" t="6179" r="6316" b="3958"/>
          <a:stretch/>
        </p:blipFill>
        <p:spPr>
          <a:xfrm>
            <a:off x="7125090" y="946003"/>
            <a:ext cx="4601757" cy="209088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3985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09520B-2AC3-496B-9B96-B50E5D8F35DE}"/>
              </a:ext>
            </a:extLst>
          </p:cNvPr>
          <p:cNvSpPr txBox="1">
            <a:spLocks/>
          </p:cNvSpPr>
          <p:nvPr/>
        </p:nvSpPr>
        <p:spPr>
          <a:xfrm>
            <a:off x="465153" y="30539"/>
            <a:ext cx="12129105" cy="1408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Proposed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E3CFA-A1E0-40AE-B2A8-ED3255A19B6F}"/>
              </a:ext>
            </a:extLst>
          </p:cNvPr>
          <p:cNvSpPr txBox="1"/>
          <p:nvPr/>
        </p:nvSpPr>
        <p:spPr>
          <a:xfrm>
            <a:off x="465153" y="1438833"/>
            <a:ext cx="53708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Solution 1:</a:t>
            </a:r>
          </a:p>
          <a:p>
            <a:r>
              <a:rPr lang="en-US" dirty="0"/>
              <a:t>Implementing a multi-track system where inputs are taken at specific intervals (on top of the LSTM model)</a:t>
            </a:r>
          </a:p>
          <a:p>
            <a:endParaRPr lang="en-US" dirty="0"/>
          </a:p>
          <a:p>
            <a:r>
              <a:rPr lang="en-US" dirty="0"/>
              <a:t>This would theoretically allow for more/better pattern learning.</a:t>
            </a:r>
          </a:p>
          <a:p>
            <a:endParaRPr lang="en-US" dirty="0"/>
          </a:p>
          <a:p>
            <a:r>
              <a:rPr lang="en-US" dirty="0"/>
              <a:t>This would need to be another variable that is either tuned before the experiment or during.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A20593-0183-47F2-8C7E-0A8D4D4C9D3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096000" y="1438833"/>
            <a:ext cx="53708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Solution 2:</a:t>
            </a:r>
          </a:p>
          <a:p>
            <a:r>
              <a:rPr lang="en-US" dirty="0"/>
              <a:t>Storing all cell states and calling back cell states with similar values. More specifically the ones after.</a:t>
            </a:r>
          </a:p>
          <a:p>
            <a:endParaRPr lang="en-US" dirty="0"/>
          </a:p>
          <a:p>
            <a:r>
              <a:rPr lang="en-US" dirty="0"/>
              <a:t>Find where </a:t>
            </a:r>
            <a:r>
              <a:rPr lang="en-US" dirty="0" err="1"/>
              <a:t>ht</a:t>
            </a:r>
            <a:r>
              <a:rPr lang="en-US" sz="1600" dirty="0"/>
              <a:t> </a:t>
            </a:r>
            <a:r>
              <a:rPr lang="en-US" dirty="0"/>
              <a:t>= mt (mt is where the cell states are stored). Then extract the m(</a:t>
            </a:r>
            <a:r>
              <a:rPr lang="en-US" dirty="0" err="1"/>
              <a:t>t+k</a:t>
            </a:r>
            <a:r>
              <a:rPr lang="en-US" dirty="0"/>
              <a:t>) cell states, where k is a tunable parameter.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C3479A-7DC0-4FB2-A893-9014C9175BFA}"/>
              </a:ext>
            </a:extLst>
          </p:cNvPr>
          <p:cNvSpPr txBox="1"/>
          <p:nvPr/>
        </p:nvSpPr>
        <p:spPr>
          <a:xfrm>
            <a:off x="11094098" y="365354"/>
            <a:ext cx="460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</a:t>
            </a:r>
          </a:p>
        </p:txBody>
      </p:sp>
      <p:pic>
        <p:nvPicPr>
          <p:cNvPr id="8" name="Picture 7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52339813-5217-4049-B2E7-40B89F78EC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1" t="6249" r="8202" b="30191"/>
          <a:stretch/>
        </p:blipFill>
        <p:spPr>
          <a:xfrm>
            <a:off x="6198636" y="3893398"/>
            <a:ext cx="3570514" cy="192351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1962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FB581B-70CA-4E53-9159-7819DBC2A749}"/>
              </a:ext>
            </a:extLst>
          </p:cNvPr>
          <p:cNvSpPr/>
          <p:nvPr/>
        </p:nvSpPr>
        <p:spPr>
          <a:xfrm>
            <a:off x="3433665" y="3666931"/>
            <a:ext cx="1595535" cy="36389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09520B-2AC3-496B-9B96-B50E5D8F35DE}"/>
              </a:ext>
            </a:extLst>
          </p:cNvPr>
          <p:cNvSpPr txBox="1">
            <a:spLocks/>
          </p:cNvSpPr>
          <p:nvPr/>
        </p:nvSpPr>
        <p:spPr>
          <a:xfrm>
            <a:off x="465153" y="30539"/>
            <a:ext cx="12129105" cy="1408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Proposed Mathematical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1E3CFA-A1E0-40AE-B2A8-ED3255A19B6F}"/>
                  </a:ext>
                </a:extLst>
              </p:cNvPr>
              <p:cNvSpPr txBox="1"/>
              <p:nvPr/>
            </p:nvSpPr>
            <p:spPr>
              <a:xfrm>
                <a:off x="465153" y="1438834"/>
                <a:ext cx="5370871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For Each Function:</a:t>
                </a:r>
              </a:p>
              <a:p>
                <a:r>
                  <a:rPr lang="en-US" dirty="0"/>
                  <a:t>The functions have not been decided or optimized. </a:t>
                </a:r>
                <a:r>
                  <a:rPr lang="en-US" i="1" dirty="0"/>
                  <a:t>*Having issues implementing the calling of both function into the current cell. </a:t>
                </a:r>
              </a:p>
              <a:p>
                <a:endParaRPr lang="en-US" i="1" dirty="0"/>
              </a:p>
              <a:p>
                <a:r>
                  <a:rPr lang="en-US" dirty="0"/>
                  <a:t>However, both functions will go through the process below: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1E3CFA-A1E0-40AE-B2A8-ED3255A19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3" y="1438834"/>
                <a:ext cx="5370871" cy="2585323"/>
              </a:xfrm>
              <a:prstGeom prst="rect">
                <a:avLst/>
              </a:prstGeom>
              <a:blipFill>
                <a:blip r:embed="rId3"/>
                <a:stretch>
                  <a:fillRect l="-908" t="-1179" r="-1135" b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Under-Construction-Sign - Camp Nesher">
            <a:extLst>
              <a:ext uri="{FF2B5EF4-FFF2-40B4-BE49-F238E27FC236}">
                <a16:creationId xmlns:a16="http://schemas.microsoft.com/office/drawing/2014/main" id="{A270060E-BB08-4905-96DD-28FE66C63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651" y="1242878"/>
            <a:ext cx="4592980" cy="217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3644DF-833B-40E4-AC17-BBB4016B4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8479" y="3438022"/>
            <a:ext cx="3200467" cy="20236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FEC0CD-FBCF-45FC-8D41-D2E370B7170B}"/>
              </a:ext>
            </a:extLst>
          </p:cNvPr>
          <p:cNvSpPr txBox="1"/>
          <p:nvPr/>
        </p:nvSpPr>
        <p:spPr>
          <a:xfrm>
            <a:off x="11094098" y="365354"/>
            <a:ext cx="460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1864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09520B-2AC3-496B-9B96-B50E5D8F35DE}"/>
              </a:ext>
            </a:extLst>
          </p:cNvPr>
          <p:cNvSpPr txBox="1">
            <a:spLocks/>
          </p:cNvSpPr>
          <p:nvPr/>
        </p:nvSpPr>
        <p:spPr>
          <a:xfrm>
            <a:off x="465153" y="30539"/>
            <a:ext cx="12129105" cy="1408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E3CFA-A1E0-40AE-B2A8-ED3255A19B6F}"/>
              </a:ext>
            </a:extLst>
          </p:cNvPr>
          <p:cNvSpPr txBox="1"/>
          <p:nvPr/>
        </p:nvSpPr>
        <p:spPr>
          <a:xfrm>
            <a:off x="465153" y="1438834"/>
            <a:ext cx="615806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Objective: </a:t>
            </a:r>
          </a:p>
          <a:p>
            <a:r>
              <a:rPr lang="en-US" dirty="0"/>
              <a:t>To accurately determine if these new solutions will be better for the accuracy of these models. </a:t>
            </a:r>
          </a:p>
          <a:p>
            <a:endParaRPr lang="en-US" dirty="0"/>
          </a:p>
          <a:p>
            <a:r>
              <a:rPr lang="en-US" b="1" dirty="0"/>
              <a:t>How?</a:t>
            </a:r>
          </a:p>
          <a:p>
            <a:r>
              <a:rPr lang="en-US" dirty="0"/>
              <a:t>Using pre-established LSTM, GRU, and RNN models on 5 datasets without the changes. Then on the same LSTM model and 5 datasets, run my changes to the forget gate and compare accuracy. </a:t>
            </a:r>
          </a:p>
          <a:p>
            <a:endParaRPr lang="en-US" dirty="0"/>
          </a:p>
          <a:p>
            <a:r>
              <a:rPr lang="en-US" b="1" dirty="0"/>
              <a:t>The Datasets</a:t>
            </a:r>
            <a:endParaRPr lang="en-US" dirty="0"/>
          </a:p>
          <a:p>
            <a:r>
              <a:rPr lang="en-US" dirty="0"/>
              <a:t>The datasets have not yet been decided; however, there will be 2 2D datasets (one being a basic function and the other a stock of a company), 2 image based datasets, and 1 speech-based dataset.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AA6051-F83D-4356-A92B-98DCB0AEC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244" y="975147"/>
            <a:ext cx="4206605" cy="245385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7AB44A-1C8B-4891-A97B-0B81EF742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456" y="4006161"/>
            <a:ext cx="4660182" cy="122168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66E61C-4B35-4233-A549-A782DE50F40C}"/>
              </a:ext>
            </a:extLst>
          </p:cNvPr>
          <p:cNvSpPr txBox="1"/>
          <p:nvPr/>
        </p:nvSpPr>
        <p:spPr>
          <a:xfrm>
            <a:off x="11094098" y="365354"/>
            <a:ext cx="460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8327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09520B-2AC3-496B-9B96-B50E5D8F35DE}"/>
              </a:ext>
            </a:extLst>
          </p:cNvPr>
          <p:cNvSpPr txBox="1">
            <a:spLocks/>
          </p:cNvSpPr>
          <p:nvPr/>
        </p:nvSpPr>
        <p:spPr>
          <a:xfrm>
            <a:off x="465153" y="30539"/>
            <a:ext cx="12129105" cy="1408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What’s Next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E3CFA-A1E0-40AE-B2A8-ED3255A19B6F}"/>
              </a:ext>
            </a:extLst>
          </p:cNvPr>
          <p:cNvSpPr txBox="1"/>
          <p:nvPr/>
        </p:nvSpPr>
        <p:spPr>
          <a:xfrm>
            <a:off x="465153" y="1438834"/>
            <a:ext cx="537087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Deciding the mathematical models for the proposed solution.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Deciding the datasets.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Implementing mathematical model into the LSTM code.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Running all 5 models on 5 datasets.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 sooner the start, the better since this will be computationally expensive.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Report findings in the final paper.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137029-CA8F-4277-A7FB-B2E498FDA420}"/>
              </a:ext>
            </a:extLst>
          </p:cNvPr>
          <p:cNvSpPr txBox="1"/>
          <p:nvPr/>
        </p:nvSpPr>
        <p:spPr>
          <a:xfrm>
            <a:off x="11094098" y="365354"/>
            <a:ext cx="460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599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09520B-2AC3-496B-9B96-B50E5D8F35DE}"/>
              </a:ext>
            </a:extLst>
          </p:cNvPr>
          <p:cNvSpPr txBox="1">
            <a:spLocks/>
          </p:cNvSpPr>
          <p:nvPr/>
        </p:nvSpPr>
        <p:spPr>
          <a:xfrm>
            <a:off x="465153" y="30539"/>
            <a:ext cx="12129105" cy="1408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Possible Future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E3CFA-A1E0-40AE-B2A8-ED3255A19B6F}"/>
              </a:ext>
            </a:extLst>
          </p:cNvPr>
          <p:cNvSpPr txBox="1"/>
          <p:nvPr/>
        </p:nvSpPr>
        <p:spPr>
          <a:xfrm>
            <a:off x="725129" y="1438834"/>
            <a:ext cx="537087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Solution 1:</a:t>
            </a:r>
            <a:endParaRPr lang="en-US" dirty="0"/>
          </a:p>
          <a:p>
            <a:r>
              <a:rPr lang="en-US" dirty="0"/>
              <a:t>Taking the derivative at each point in the k iteration, instead of taking the values. </a:t>
            </a:r>
          </a:p>
          <a:p>
            <a:r>
              <a:rPr lang="en-US" dirty="0"/>
              <a:t>*</a:t>
            </a:r>
            <a:r>
              <a:rPr lang="en-US" i="1" dirty="0"/>
              <a:t>The derivative/gradient will give more useful information but will be much harder to implement. (starting small)</a:t>
            </a:r>
          </a:p>
          <a:p>
            <a:endParaRPr lang="en-US" i="1" dirty="0"/>
          </a:p>
          <a:p>
            <a:r>
              <a:rPr lang="en-US" b="1" dirty="0"/>
              <a:t>Solution 2:</a:t>
            </a:r>
          </a:p>
          <a:p>
            <a:r>
              <a:rPr lang="en-US" dirty="0"/>
              <a:t>Implementing a small neural network to detect trends/support vectors to find mt and relay that information to the current cell. </a:t>
            </a:r>
          </a:p>
          <a:p>
            <a:r>
              <a:rPr lang="en-US" i="1" dirty="0"/>
              <a:t>*This would be theoretically more beneficial then averaging the next “k” cell states after mt. </a:t>
            </a:r>
          </a:p>
          <a:p>
            <a:endParaRPr lang="en-US" i="1" dirty="0"/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0E11EE-B6D2-4870-966D-37AF28FEA121}"/>
              </a:ext>
            </a:extLst>
          </p:cNvPr>
          <p:cNvSpPr txBox="1"/>
          <p:nvPr/>
        </p:nvSpPr>
        <p:spPr>
          <a:xfrm>
            <a:off x="11094098" y="365354"/>
            <a:ext cx="460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1184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MSU_Maroon&amp;Grey">
  <a:themeElements>
    <a:clrScheme name="MSU Colors">
      <a:dk1>
        <a:srgbClr val="000000"/>
      </a:dk1>
      <a:lt1>
        <a:srgbClr val="FFFFFF"/>
      </a:lt1>
      <a:dk2>
        <a:srgbClr val="5D1724"/>
      </a:dk2>
      <a:lt2>
        <a:srgbClr val="E2E4DB"/>
      </a:lt2>
      <a:accent1>
        <a:srgbClr val="5E091A"/>
      </a:accent1>
      <a:accent2>
        <a:srgbClr val="410611"/>
      </a:accent2>
      <a:accent3>
        <a:srgbClr val="545651"/>
      </a:accent3>
      <a:accent4>
        <a:srgbClr val="848780"/>
      </a:accent4>
      <a:accent5>
        <a:srgbClr val="B9BDB3"/>
      </a:accent5>
      <a:accent6>
        <a:srgbClr val="890C25"/>
      </a:accent6>
      <a:hlink>
        <a:srgbClr val="890C25"/>
      </a:hlink>
      <a:folHlink>
        <a:srgbClr val="890C25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3453</TotalTime>
  <Words>887</Words>
  <Application>Microsoft Office PowerPoint</Application>
  <PresentationFormat>Widescreen</PresentationFormat>
  <Paragraphs>134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Century Gothic</vt:lpstr>
      <vt:lpstr>Palatino Linotype</vt:lpstr>
      <vt:lpstr>MSU_Maroon&amp;Grey</vt:lpstr>
      <vt:lpstr>Updating the Forget Gate of the LSTM to Improve Pattern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and Abstract Introduction: Describe your research problem, motivation, and contribution Literature Review: Describe the research trend and challenges, how will your approach fill the research gap Proposed Mathematical Model: Formulate the research problem and describe your approach/framework Next Step: Outline your next step plan</dc:title>
  <dc:creator>Robertson, Preston</dc:creator>
  <cp:lastModifiedBy>Robertson, Preston</cp:lastModifiedBy>
  <cp:revision>4</cp:revision>
  <dcterms:created xsi:type="dcterms:W3CDTF">2022-03-22T05:16:34Z</dcterms:created>
  <dcterms:modified xsi:type="dcterms:W3CDTF">2022-03-24T14:50:30Z</dcterms:modified>
</cp:coreProperties>
</file>