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7" r:id="rId5"/>
    <p:sldId id="273" r:id="rId6"/>
    <p:sldId id="262" r:id="rId7"/>
    <p:sldId id="265" r:id="rId8"/>
    <p:sldId id="266" r:id="rId9"/>
    <p:sldId id="267" r:id="rId10"/>
    <p:sldId id="263" r:id="rId11"/>
    <p:sldId id="272" r:id="rId12"/>
    <p:sldId id="264" r:id="rId13"/>
    <p:sldId id="271" r:id="rId14"/>
    <p:sldId id="268" r:id="rId15"/>
    <p:sldId id="270" r:id="rId16"/>
    <p:sldId id="26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C78F6F-6F08-42F0-9C67-E2AB020049C1}" v="371" dt="2022-04-25T15:30:05.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E4515-329F-4464-BF72-08DB5004AE55}"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516C5-6B79-4E0D-B3CB-18FD1DCAB719}" type="slidenum">
              <a:rPr lang="en-US" smtClean="0"/>
              <a:t>‹#›</a:t>
            </a:fld>
            <a:endParaRPr lang="en-US"/>
          </a:p>
        </p:txBody>
      </p:sp>
    </p:spTree>
    <p:extLst>
      <p:ext uri="{BB962C8B-B14F-4D97-AF65-F5344CB8AC3E}">
        <p14:creationId xmlns:p14="http://schemas.microsoft.com/office/powerpoint/2010/main" val="6167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Introduce ourself, what we do and the department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B7746-7AB4-4E22-98C1-B156F1B8C8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722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10</a:t>
            </a:fld>
            <a:endParaRPr lang="en-US"/>
          </a:p>
        </p:txBody>
      </p:sp>
    </p:spTree>
    <p:extLst>
      <p:ext uri="{BB962C8B-B14F-4D97-AF65-F5344CB8AC3E}">
        <p14:creationId xmlns:p14="http://schemas.microsoft.com/office/powerpoint/2010/main" val="1665355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11</a:t>
            </a:fld>
            <a:endParaRPr lang="en-US"/>
          </a:p>
        </p:txBody>
      </p:sp>
    </p:spTree>
    <p:extLst>
      <p:ext uri="{BB962C8B-B14F-4D97-AF65-F5344CB8AC3E}">
        <p14:creationId xmlns:p14="http://schemas.microsoft.com/office/powerpoint/2010/main" val="31367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12</a:t>
            </a:fld>
            <a:endParaRPr lang="en-US"/>
          </a:p>
        </p:txBody>
      </p:sp>
    </p:spTree>
    <p:extLst>
      <p:ext uri="{BB962C8B-B14F-4D97-AF65-F5344CB8AC3E}">
        <p14:creationId xmlns:p14="http://schemas.microsoft.com/office/powerpoint/2010/main" val="1283364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13</a:t>
            </a:fld>
            <a:endParaRPr lang="en-US"/>
          </a:p>
        </p:txBody>
      </p:sp>
    </p:spTree>
    <p:extLst>
      <p:ext uri="{BB962C8B-B14F-4D97-AF65-F5344CB8AC3E}">
        <p14:creationId xmlns:p14="http://schemas.microsoft.com/office/powerpoint/2010/main" val="2999442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14</a:t>
            </a:fld>
            <a:endParaRPr lang="en-US"/>
          </a:p>
        </p:txBody>
      </p:sp>
    </p:spTree>
    <p:extLst>
      <p:ext uri="{BB962C8B-B14F-4D97-AF65-F5344CB8AC3E}">
        <p14:creationId xmlns:p14="http://schemas.microsoft.com/office/powerpoint/2010/main" val="3536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2</a:t>
            </a:fld>
            <a:endParaRPr lang="en-US"/>
          </a:p>
        </p:txBody>
      </p:sp>
    </p:spTree>
    <p:extLst>
      <p:ext uri="{BB962C8B-B14F-4D97-AF65-F5344CB8AC3E}">
        <p14:creationId xmlns:p14="http://schemas.microsoft.com/office/powerpoint/2010/main" val="254478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3</a:t>
            </a:fld>
            <a:endParaRPr lang="en-US"/>
          </a:p>
        </p:txBody>
      </p:sp>
    </p:spTree>
    <p:extLst>
      <p:ext uri="{BB962C8B-B14F-4D97-AF65-F5344CB8AC3E}">
        <p14:creationId xmlns:p14="http://schemas.microsoft.com/office/powerpoint/2010/main" val="158319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4</a:t>
            </a:fld>
            <a:endParaRPr lang="en-US"/>
          </a:p>
        </p:txBody>
      </p:sp>
    </p:spTree>
    <p:extLst>
      <p:ext uri="{BB962C8B-B14F-4D97-AF65-F5344CB8AC3E}">
        <p14:creationId xmlns:p14="http://schemas.microsoft.com/office/powerpoint/2010/main" val="356627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5</a:t>
            </a:fld>
            <a:endParaRPr lang="en-US"/>
          </a:p>
        </p:txBody>
      </p:sp>
    </p:spTree>
    <p:extLst>
      <p:ext uri="{BB962C8B-B14F-4D97-AF65-F5344CB8AC3E}">
        <p14:creationId xmlns:p14="http://schemas.microsoft.com/office/powerpoint/2010/main" val="15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6</a:t>
            </a:fld>
            <a:endParaRPr lang="en-US"/>
          </a:p>
        </p:txBody>
      </p:sp>
    </p:spTree>
    <p:extLst>
      <p:ext uri="{BB962C8B-B14F-4D97-AF65-F5344CB8AC3E}">
        <p14:creationId xmlns:p14="http://schemas.microsoft.com/office/powerpoint/2010/main" val="249140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7</a:t>
            </a:fld>
            <a:endParaRPr lang="en-US"/>
          </a:p>
        </p:txBody>
      </p:sp>
    </p:spTree>
    <p:extLst>
      <p:ext uri="{BB962C8B-B14F-4D97-AF65-F5344CB8AC3E}">
        <p14:creationId xmlns:p14="http://schemas.microsoft.com/office/powerpoint/2010/main" val="119890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8</a:t>
            </a:fld>
            <a:endParaRPr lang="en-US"/>
          </a:p>
        </p:txBody>
      </p:sp>
    </p:spTree>
    <p:extLst>
      <p:ext uri="{BB962C8B-B14F-4D97-AF65-F5344CB8AC3E}">
        <p14:creationId xmlns:p14="http://schemas.microsoft.com/office/powerpoint/2010/main" val="47952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9</a:t>
            </a:fld>
            <a:endParaRPr lang="en-US"/>
          </a:p>
        </p:txBody>
      </p:sp>
    </p:spTree>
    <p:extLst>
      <p:ext uri="{BB962C8B-B14F-4D97-AF65-F5344CB8AC3E}">
        <p14:creationId xmlns:p14="http://schemas.microsoft.com/office/powerpoint/2010/main" val="85513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2376" y="569312"/>
            <a:ext cx="7540024" cy="2040759"/>
          </a:xfrm>
        </p:spPr>
        <p:txBody>
          <a:bodyPr/>
          <a:lstStyle/>
          <a:p>
            <a:r>
              <a:rPr lang="en-US"/>
              <a:t>Click to edit Master </a:t>
            </a:r>
            <a:br>
              <a:rPr lang="en-US"/>
            </a:br>
            <a:r>
              <a:rPr lang="en-US"/>
              <a:t>title style</a:t>
            </a:r>
          </a:p>
        </p:txBody>
      </p:sp>
      <p:sp>
        <p:nvSpPr>
          <p:cNvPr id="3" name="Subtitle 2"/>
          <p:cNvSpPr>
            <a:spLocks noGrp="1"/>
          </p:cNvSpPr>
          <p:nvPr>
            <p:ph type="subTitle" idx="1"/>
          </p:nvPr>
        </p:nvSpPr>
        <p:spPr>
          <a:xfrm>
            <a:off x="4042377" y="2890347"/>
            <a:ext cx="7540023" cy="274845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Picture Placeholder 2"/>
          <p:cNvSpPr>
            <a:spLocks noGrp="1"/>
          </p:cNvSpPr>
          <p:nvPr>
            <p:ph type="pic" idx="14"/>
          </p:nvPr>
        </p:nvSpPr>
        <p:spPr>
          <a:xfrm>
            <a:off x="0" y="1"/>
            <a:ext cx="3678621" cy="5940101"/>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37430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g.jpg"/>
          <p:cNvPicPr>
            <a:picLocks noChangeAspect="1"/>
          </p:cNvPicPr>
          <p:nvPr userDrawn="1"/>
        </p:nvPicPr>
        <p:blipFill>
          <a:blip r:embed="rId2" cstate="email">
            <a:alphaModFix amt="60000"/>
            <a:extLst>
              <a:ext uri="{28A0092B-C50C-407E-A947-70E740481C1C}">
                <a14:useLocalDpi xmlns:a14="http://schemas.microsoft.com/office/drawing/2010/main" val="0"/>
              </a:ext>
            </a:extLst>
          </a:blip>
          <a:stretch>
            <a:fillRect/>
          </a:stretch>
        </p:blipFill>
        <p:spPr>
          <a:xfrm>
            <a:off x="0" y="-19707"/>
            <a:ext cx="12192000" cy="6877707"/>
          </a:xfrm>
          <a:prstGeom prst="rect">
            <a:avLst/>
          </a:prstGeom>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69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8942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34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3820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Picture Placeholder 2"/>
          <p:cNvSpPr>
            <a:spLocks noGrp="1"/>
          </p:cNvSpPr>
          <p:nvPr>
            <p:ph type="pic" idx="13"/>
          </p:nvPr>
        </p:nvSpPr>
        <p:spPr>
          <a:xfrm>
            <a:off x="534782" y="430146"/>
            <a:ext cx="11196305" cy="5182226"/>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96342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1117" y="274639"/>
            <a:ext cx="10831283" cy="1143000"/>
          </a:xfrm>
        </p:spPr>
        <p:txBody>
          <a:bodyPr/>
          <a:lstStyle/>
          <a:p>
            <a:r>
              <a:rPr lang="en-US"/>
              <a:t>Click to edit Master title style</a:t>
            </a:r>
          </a:p>
        </p:txBody>
      </p:sp>
      <p:sp>
        <p:nvSpPr>
          <p:cNvPr id="3" name="Content Placeholder 2"/>
          <p:cNvSpPr>
            <a:spLocks noGrp="1"/>
          </p:cNvSpPr>
          <p:nvPr>
            <p:ph idx="1"/>
          </p:nvPr>
        </p:nvSpPr>
        <p:spPr>
          <a:xfrm>
            <a:off x="751117" y="1600201"/>
            <a:ext cx="10831283" cy="39507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2"/>
          <p:cNvSpPr>
            <a:spLocks noGrp="1"/>
          </p:cNvSpPr>
          <p:nvPr>
            <p:ph type="pic" idx="13"/>
          </p:nvPr>
        </p:nvSpPr>
        <p:spPr>
          <a:xfrm>
            <a:off x="8312515" y="1600202"/>
            <a:ext cx="3269885" cy="2988015"/>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13088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2537" y="4501931"/>
            <a:ext cx="10233751" cy="126704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92536" y="3011380"/>
            <a:ext cx="10233752" cy="139552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Picture Placeholder 2"/>
          <p:cNvSpPr>
            <a:spLocks noGrp="1"/>
          </p:cNvSpPr>
          <p:nvPr>
            <p:ph type="pic" idx="13"/>
          </p:nvPr>
        </p:nvSpPr>
        <p:spPr>
          <a:xfrm>
            <a:off x="1092535" y="378938"/>
            <a:ext cx="10233751" cy="2417007"/>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51357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11" y="274639"/>
            <a:ext cx="11049789" cy="1143000"/>
          </a:xfrm>
        </p:spPr>
        <p:txBody>
          <a:bodyPr/>
          <a:lstStyle/>
          <a:p>
            <a:r>
              <a:rPr lang="en-US"/>
              <a:t>Click to edit Master title style</a:t>
            </a:r>
          </a:p>
        </p:txBody>
      </p:sp>
      <p:sp>
        <p:nvSpPr>
          <p:cNvPr id="3" name="Content Placeholder 2"/>
          <p:cNvSpPr>
            <a:spLocks noGrp="1"/>
          </p:cNvSpPr>
          <p:nvPr>
            <p:ph sz="half" idx="1"/>
          </p:nvPr>
        </p:nvSpPr>
        <p:spPr>
          <a:xfrm>
            <a:off x="532611" y="1600202"/>
            <a:ext cx="5462671" cy="40838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09386" y="1600202"/>
            <a:ext cx="5273017" cy="40838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125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78621" y="274638"/>
            <a:ext cx="7903779" cy="741363"/>
          </a:xfrm>
        </p:spPr>
        <p:txBody>
          <a:bodyPr>
            <a:noAutofit/>
          </a:bodyPr>
          <a:lstStyle>
            <a:lvl1pPr>
              <a:defRPr sz="3800"/>
            </a:lvl1pPr>
          </a:lstStyle>
          <a:p>
            <a:r>
              <a:rPr lang="en-US"/>
              <a:t>Click to edit Master title style</a:t>
            </a:r>
          </a:p>
        </p:txBody>
      </p:sp>
      <p:sp>
        <p:nvSpPr>
          <p:cNvPr id="3" name="Text Placeholder 2"/>
          <p:cNvSpPr>
            <a:spLocks noGrp="1"/>
          </p:cNvSpPr>
          <p:nvPr>
            <p:ph type="body" idx="1"/>
          </p:nvPr>
        </p:nvSpPr>
        <p:spPr>
          <a:xfrm>
            <a:off x="3678621" y="1215233"/>
            <a:ext cx="3993931"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78621" y="1854994"/>
            <a:ext cx="3993931" cy="38597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906115" y="1215233"/>
            <a:ext cx="367628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906115" y="1854994"/>
            <a:ext cx="3676285" cy="38597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2"/>
          <p:cNvSpPr>
            <a:spLocks noGrp="1"/>
          </p:cNvSpPr>
          <p:nvPr>
            <p:ph type="pic" idx="13"/>
          </p:nvPr>
        </p:nvSpPr>
        <p:spPr>
          <a:xfrm>
            <a:off x="207023" y="274638"/>
            <a:ext cx="3269885" cy="2623723"/>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12" name="Picture Placeholder 2"/>
          <p:cNvSpPr>
            <a:spLocks noGrp="1"/>
          </p:cNvSpPr>
          <p:nvPr>
            <p:ph type="pic" idx="14"/>
          </p:nvPr>
        </p:nvSpPr>
        <p:spPr>
          <a:xfrm>
            <a:off x="207023" y="3116479"/>
            <a:ext cx="3269885" cy="2598308"/>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8277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81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2"/>
          <p:cNvSpPr>
            <a:spLocks noGrp="1"/>
          </p:cNvSpPr>
          <p:nvPr>
            <p:ph type="pic" idx="13"/>
          </p:nvPr>
        </p:nvSpPr>
        <p:spPr>
          <a:xfrm>
            <a:off x="288964" y="348214"/>
            <a:ext cx="5187365" cy="5233432"/>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7" name="Content Placeholder 2"/>
          <p:cNvSpPr>
            <a:spLocks noGrp="1"/>
          </p:cNvSpPr>
          <p:nvPr>
            <p:ph idx="1"/>
          </p:nvPr>
        </p:nvSpPr>
        <p:spPr>
          <a:xfrm>
            <a:off x="5817746" y="348215"/>
            <a:ext cx="5913340" cy="53051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50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4535" y="273050"/>
            <a:ext cx="6733740"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952830" y="273053"/>
            <a:ext cx="3629572" cy="53802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4535" y="1435103"/>
            <a:ext cx="6733740" cy="42182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45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6938" y="4800601"/>
            <a:ext cx="1058546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96938" y="402899"/>
            <a:ext cx="10585463" cy="43246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96938" y="5367339"/>
            <a:ext cx="10585463" cy="4396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898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997" y="274639"/>
            <a:ext cx="1066740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4997" y="1600201"/>
            <a:ext cx="10667403" cy="3950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3" y="5940102"/>
            <a:ext cx="12191997" cy="917899"/>
          </a:xfrm>
          <a:prstGeom prst="rect">
            <a:avLst/>
          </a:prstGeom>
          <a:solidFill>
            <a:srgbClr val="5D17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Box 8"/>
          <p:cNvSpPr txBox="1"/>
          <p:nvPr userDrawn="1"/>
        </p:nvSpPr>
        <p:spPr>
          <a:xfrm>
            <a:off x="8629934" y="6045108"/>
            <a:ext cx="3387816" cy="707886"/>
          </a:xfrm>
          <a:prstGeom prst="rect">
            <a:avLst/>
          </a:prstGeom>
          <a:noFill/>
        </p:spPr>
        <p:txBody>
          <a:bodyPr wrap="square" rtlCol="0">
            <a:spAutoFit/>
          </a:bodyPr>
          <a:lstStyle/>
          <a:p>
            <a:pPr algn="r"/>
            <a:r>
              <a:rPr lang="en-US" sz="2000" dirty="0">
                <a:solidFill>
                  <a:schemeClr val="bg1"/>
                </a:solidFill>
                <a:latin typeface="+mj-lt"/>
              </a:rPr>
              <a:t>CSE 8423 Data Science</a:t>
            </a:r>
          </a:p>
          <a:p>
            <a:pPr algn="r"/>
            <a:r>
              <a:rPr lang="en-US" sz="2000" dirty="0">
                <a:solidFill>
                  <a:schemeClr val="bg1"/>
                </a:solidFill>
                <a:latin typeface="+mj-lt"/>
              </a:rPr>
              <a:t>Spring 2022</a:t>
            </a:r>
          </a:p>
        </p:txBody>
      </p:sp>
      <p:pic>
        <p:nvPicPr>
          <p:cNvPr id="7" name="Graphic 6">
            <a:extLst>
              <a:ext uri="{FF2B5EF4-FFF2-40B4-BE49-F238E27FC236}">
                <a16:creationId xmlns:a16="http://schemas.microsoft.com/office/drawing/2014/main" id="{5B59FDA9-F8BE-4BB0-82E2-90EAB866AD38}"/>
              </a:ext>
            </a:extLst>
          </p:cNvPr>
          <p:cNvPicPr>
            <a:picLocks noChangeAspect="1"/>
          </p:cNvPicPr>
          <p:nvPr userDrawn="1"/>
        </p:nvPicPr>
        <p:blipFill>
          <a:blip r:embed="rId16" cstate="email">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 y="5943048"/>
            <a:ext cx="5161922" cy="970475"/>
          </a:xfrm>
          <a:prstGeom prst="rect">
            <a:avLst/>
          </a:prstGeom>
        </p:spPr>
      </p:pic>
      <p:sp>
        <p:nvSpPr>
          <p:cNvPr id="10" name="Slide Number Placeholder 5">
            <a:extLst>
              <a:ext uri="{FF2B5EF4-FFF2-40B4-BE49-F238E27FC236}">
                <a16:creationId xmlns:a16="http://schemas.microsoft.com/office/drawing/2014/main" id="{4D699EE6-524C-4FDD-A23D-266B02DA9E8F}"/>
              </a:ext>
            </a:extLst>
          </p:cNvPr>
          <p:cNvSpPr>
            <a:spLocks noGrp="1"/>
          </p:cNvSpPr>
          <p:nvPr>
            <p:ph type="sldNum" sz="quarter" idx="4"/>
          </p:nvPr>
        </p:nvSpPr>
        <p:spPr>
          <a:xfrm>
            <a:off x="11192132" y="169632"/>
            <a:ext cx="780535" cy="425681"/>
          </a:xfrm>
          <a:prstGeom prst="rect">
            <a:avLst/>
          </a:prstGeom>
        </p:spPr>
        <p:txBody>
          <a:bodyPr/>
          <a:lstStyle/>
          <a:p>
            <a:fld id="{5B97EBFB-D3D3-45E4-9993-F6DFFFA71E2A}" type="slidenum">
              <a:rPr lang="en-US" smtClean="0"/>
              <a:t>‹#›</a:t>
            </a:fld>
            <a:endParaRPr lang="en-US"/>
          </a:p>
        </p:txBody>
      </p:sp>
    </p:spTree>
    <p:extLst>
      <p:ext uri="{BB962C8B-B14F-4D97-AF65-F5344CB8AC3E}">
        <p14:creationId xmlns:p14="http://schemas.microsoft.com/office/powerpoint/2010/main" val="171517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D2E2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4565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4565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4565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05543" y="1930623"/>
            <a:ext cx="10580914" cy="1098053"/>
          </a:xfrm>
        </p:spPr>
        <p:txBody>
          <a:bodyPr>
            <a:normAutofit/>
          </a:bodyPr>
          <a:lstStyle/>
          <a:p>
            <a:pPr algn="l"/>
            <a:r>
              <a:rPr lang="en-US" b="1" dirty="0"/>
              <a:t>League of Legends Analysis</a:t>
            </a:r>
          </a:p>
        </p:txBody>
      </p:sp>
      <p:sp>
        <p:nvSpPr>
          <p:cNvPr id="8" name="TextBox 7">
            <a:extLst>
              <a:ext uri="{FF2B5EF4-FFF2-40B4-BE49-F238E27FC236}">
                <a16:creationId xmlns:a16="http://schemas.microsoft.com/office/drawing/2014/main" id="{53831543-BF76-4A34-8320-1854E3A55251}"/>
              </a:ext>
            </a:extLst>
          </p:cNvPr>
          <p:cNvSpPr txBox="1"/>
          <p:nvPr/>
        </p:nvSpPr>
        <p:spPr>
          <a:xfrm>
            <a:off x="805543" y="3244334"/>
            <a:ext cx="6098058" cy="369332"/>
          </a:xfrm>
          <a:prstGeom prst="rect">
            <a:avLst/>
          </a:prstGeom>
          <a:noFill/>
        </p:spPr>
        <p:txBody>
          <a:bodyPr wrap="square">
            <a:spAutoFit/>
          </a:bodyPr>
          <a:lstStyle/>
          <a:p>
            <a:r>
              <a:rPr lang="en-US" dirty="0"/>
              <a:t>By: Preston Robertson</a:t>
            </a:r>
            <a:r>
              <a:rPr lang="en-US" b="1" dirty="0"/>
              <a:t> </a:t>
            </a:r>
            <a:endParaRPr lang="en-US" dirty="0"/>
          </a:p>
        </p:txBody>
      </p:sp>
    </p:spTree>
    <p:extLst>
      <p:ext uri="{BB962C8B-B14F-4D97-AF65-F5344CB8AC3E}">
        <p14:creationId xmlns:p14="http://schemas.microsoft.com/office/powerpoint/2010/main" val="11269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Best Stats</a:t>
            </a:r>
          </a:p>
        </p:txBody>
      </p:sp>
      <p:sp>
        <p:nvSpPr>
          <p:cNvPr id="8" name="TextBox 7">
            <a:extLst>
              <a:ext uri="{FF2B5EF4-FFF2-40B4-BE49-F238E27FC236}">
                <a16:creationId xmlns:a16="http://schemas.microsoft.com/office/drawing/2014/main" id="{4266E61C-4B35-4233-A549-A782DE50F40C}"/>
              </a:ext>
            </a:extLst>
          </p:cNvPr>
          <p:cNvSpPr txBox="1"/>
          <p:nvPr/>
        </p:nvSpPr>
        <p:spPr>
          <a:xfrm>
            <a:off x="11094098" y="365354"/>
            <a:ext cx="460289" cy="369332"/>
          </a:xfrm>
          <a:prstGeom prst="rect">
            <a:avLst/>
          </a:prstGeom>
          <a:noFill/>
        </p:spPr>
        <p:txBody>
          <a:bodyPr wrap="square">
            <a:spAutoFit/>
          </a:bodyPr>
          <a:lstStyle/>
          <a:p>
            <a:r>
              <a:rPr lang="en-US" dirty="0"/>
              <a:t>7</a:t>
            </a:r>
          </a:p>
        </p:txBody>
      </p:sp>
      <p:sp>
        <p:nvSpPr>
          <p:cNvPr id="2" name="AutoShape 2">
            <a:extLst>
              <a:ext uri="{FF2B5EF4-FFF2-40B4-BE49-F238E27FC236}">
                <a16:creationId xmlns:a16="http://schemas.microsoft.com/office/drawing/2014/main" id="{74FE70F0-C420-4766-A967-CE97379954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1EA39472-3678-4189-96C0-82BC4522BCF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9EB85C48-C960-4BBB-ABEC-A5FBB3E5B0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4330CB54-3AFA-4A22-8366-73AFE13BD4B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1DD42A5-EDF3-4C2B-A904-0043670A5B22}"/>
              </a:ext>
            </a:extLst>
          </p:cNvPr>
          <p:cNvPicPr>
            <a:picLocks noChangeAspect="1"/>
          </p:cNvPicPr>
          <p:nvPr/>
        </p:nvPicPr>
        <p:blipFill>
          <a:blip r:embed="rId3"/>
          <a:stretch>
            <a:fillRect/>
          </a:stretch>
        </p:blipFill>
        <p:spPr>
          <a:xfrm>
            <a:off x="1276696" y="1237795"/>
            <a:ext cx="3550562" cy="2191205"/>
          </a:xfrm>
          <a:prstGeom prst="rect">
            <a:avLst/>
          </a:prstGeom>
        </p:spPr>
      </p:pic>
      <p:pic>
        <p:nvPicPr>
          <p:cNvPr id="11" name="Picture 10">
            <a:extLst>
              <a:ext uri="{FF2B5EF4-FFF2-40B4-BE49-F238E27FC236}">
                <a16:creationId xmlns:a16="http://schemas.microsoft.com/office/drawing/2014/main" id="{602CF5FA-3D88-411C-A289-3BEF9AE40557}"/>
              </a:ext>
            </a:extLst>
          </p:cNvPr>
          <p:cNvPicPr>
            <a:picLocks noChangeAspect="1"/>
          </p:cNvPicPr>
          <p:nvPr/>
        </p:nvPicPr>
        <p:blipFill>
          <a:blip r:embed="rId4"/>
          <a:stretch>
            <a:fillRect/>
          </a:stretch>
        </p:blipFill>
        <p:spPr>
          <a:xfrm>
            <a:off x="6096000" y="1227681"/>
            <a:ext cx="3550563" cy="2191205"/>
          </a:xfrm>
          <a:prstGeom prst="rect">
            <a:avLst/>
          </a:prstGeom>
        </p:spPr>
      </p:pic>
      <p:pic>
        <p:nvPicPr>
          <p:cNvPr id="13" name="Picture 12">
            <a:extLst>
              <a:ext uri="{FF2B5EF4-FFF2-40B4-BE49-F238E27FC236}">
                <a16:creationId xmlns:a16="http://schemas.microsoft.com/office/drawing/2014/main" id="{842B355D-8482-4678-87D3-20762C8A7046}"/>
              </a:ext>
            </a:extLst>
          </p:cNvPr>
          <p:cNvPicPr>
            <a:picLocks noChangeAspect="1"/>
          </p:cNvPicPr>
          <p:nvPr/>
        </p:nvPicPr>
        <p:blipFill>
          <a:blip r:embed="rId5"/>
          <a:stretch>
            <a:fillRect/>
          </a:stretch>
        </p:blipFill>
        <p:spPr>
          <a:xfrm>
            <a:off x="1210613" y="3581400"/>
            <a:ext cx="3682728" cy="2272769"/>
          </a:xfrm>
          <a:prstGeom prst="rect">
            <a:avLst/>
          </a:prstGeom>
        </p:spPr>
      </p:pic>
      <p:pic>
        <p:nvPicPr>
          <p:cNvPr id="16" name="Picture 15">
            <a:extLst>
              <a:ext uri="{FF2B5EF4-FFF2-40B4-BE49-F238E27FC236}">
                <a16:creationId xmlns:a16="http://schemas.microsoft.com/office/drawing/2014/main" id="{D90059A2-CC97-454C-9456-B1009CBC7247}"/>
              </a:ext>
            </a:extLst>
          </p:cNvPr>
          <p:cNvPicPr>
            <a:picLocks noChangeAspect="1"/>
          </p:cNvPicPr>
          <p:nvPr/>
        </p:nvPicPr>
        <p:blipFill>
          <a:blip r:embed="rId6"/>
          <a:stretch>
            <a:fillRect/>
          </a:stretch>
        </p:blipFill>
        <p:spPr>
          <a:xfrm>
            <a:off x="6095999" y="3581400"/>
            <a:ext cx="3550563" cy="2191204"/>
          </a:xfrm>
          <a:prstGeom prst="rect">
            <a:avLst/>
          </a:prstGeom>
        </p:spPr>
      </p:pic>
    </p:spTree>
    <p:extLst>
      <p:ext uri="{BB962C8B-B14F-4D97-AF65-F5344CB8AC3E}">
        <p14:creationId xmlns:p14="http://schemas.microsoft.com/office/powerpoint/2010/main" val="374394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Role Impact</a:t>
            </a:r>
          </a:p>
        </p:txBody>
      </p:sp>
      <p:sp>
        <p:nvSpPr>
          <p:cNvPr id="5" name="TextBox 4">
            <a:extLst>
              <a:ext uri="{FF2B5EF4-FFF2-40B4-BE49-F238E27FC236}">
                <a16:creationId xmlns:a16="http://schemas.microsoft.com/office/drawing/2014/main" id="{25137029-CA8F-4277-A7FB-B2E498FDA420}"/>
              </a:ext>
            </a:extLst>
          </p:cNvPr>
          <p:cNvSpPr txBox="1"/>
          <p:nvPr/>
        </p:nvSpPr>
        <p:spPr>
          <a:xfrm>
            <a:off x="11094098" y="365354"/>
            <a:ext cx="460289" cy="369332"/>
          </a:xfrm>
          <a:prstGeom prst="rect">
            <a:avLst/>
          </a:prstGeom>
          <a:noFill/>
        </p:spPr>
        <p:txBody>
          <a:bodyPr wrap="square">
            <a:spAutoFit/>
          </a:bodyPr>
          <a:lstStyle/>
          <a:p>
            <a:r>
              <a:rPr lang="en-US" dirty="0"/>
              <a:t>8</a:t>
            </a:r>
          </a:p>
        </p:txBody>
      </p:sp>
      <p:pic>
        <p:nvPicPr>
          <p:cNvPr id="3" name="Picture 2">
            <a:extLst>
              <a:ext uri="{FF2B5EF4-FFF2-40B4-BE49-F238E27FC236}">
                <a16:creationId xmlns:a16="http://schemas.microsoft.com/office/drawing/2014/main" id="{59575C9E-7F0A-4371-96B2-0CD83EA82806}"/>
              </a:ext>
            </a:extLst>
          </p:cNvPr>
          <p:cNvPicPr>
            <a:picLocks noChangeAspect="1"/>
          </p:cNvPicPr>
          <p:nvPr/>
        </p:nvPicPr>
        <p:blipFill>
          <a:blip r:embed="rId3"/>
          <a:stretch>
            <a:fillRect/>
          </a:stretch>
        </p:blipFill>
        <p:spPr>
          <a:xfrm>
            <a:off x="1071939" y="1125563"/>
            <a:ext cx="3904508" cy="2409639"/>
          </a:xfrm>
          <a:prstGeom prst="rect">
            <a:avLst/>
          </a:prstGeom>
        </p:spPr>
      </p:pic>
      <p:pic>
        <p:nvPicPr>
          <p:cNvPr id="8" name="Picture 7">
            <a:extLst>
              <a:ext uri="{FF2B5EF4-FFF2-40B4-BE49-F238E27FC236}">
                <a16:creationId xmlns:a16="http://schemas.microsoft.com/office/drawing/2014/main" id="{A5EB7F6B-4031-4461-8B46-5A8DC5A420C6}"/>
              </a:ext>
            </a:extLst>
          </p:cNvPr>
          <p:cNvPicPr>
            <a:picLocks noChangeAspect="1"/>
          </p:cNvPicPr>
          <p:nvPr/>
        </p:nvPicPr>
        <p:blipFill>
          <a:blip r:embed="rId4"/>
          <a:stretch>
            <a:fillRect/>
          </a:stretch>
        </p:blipFill>
        <p:spPr>
          <a:xfrm>
            <a:off x="6351548" y="1044255"/>
            <a:ext cx="4022011" cy="2482155"/>
          </a:xfrm>
          <a:prstGeom prst="rect">
            <a:avLst/>
          </a:prstGeom>
        </p:spPr>
      </p:pic>
      <p:pic>
        <p:nvPicPr>
          <p:cNvPr id="11" name="Picture 10">
            <a:extLst>
              <a:ext uri="{FF2B5EF4-FFF2-40B4-BE49-F238E27FC236}">
                <a16:creationId xmlns:a16="http://schemas.microsoft.com/office/drawing/2014/main" id="{6608C80A-5EEF-461B-A187-691077631B69}"/>
              </a:ext>
            </a:extLst>
          </p:cNvPr>
          <p:cNvPicPr>
            <a:picLocks noChangeAspect="1"/>
          </p:cNvPicPr>
          <p:nvPr/>
        </p:nvPicPr>
        <p:blipFill>
          <a:blip r:embed="rId5"/>
          <a:stretch>
            <a:fillRect/>
          </a:stretch>
        </p:blipFill>
        <p:spPr>
          <a:xfrm>
            <a:off x="1198370" y="3661519"/>
            <a:ext cx="3540683" cy="2185107"/>
          </a:xfrm>
          <a:prstGeom prst="rect">
            <a:avLst/>
          </a:prstGeom>
        </p:spPr>
      </p:pic>
      <p:pic>
        <p:nvPicPr>
          <p:cNvPr id="13" name="Picture 12">
            <a:extLst>
              <a:ext uri="{FF2B5EF4-FFF2-40B4-BE49-F238E27FC236}">
                <a16:creationId xmlns:a16="http://schemas.microsoft.com/office/drawing/2014/main" id="{9B2D8470-9E91-42A5-A3FE-0D323F2A1B51}"/>
              </a:ext>
            </a:extLst>
          </p:cNvPr>
          <p:cNvPicPr>
            <a:picLocks noChangeAspect="1"/>
          </p:cNvPicPr>
          <p:nvPr/>
        </p:nvPicPr>
        <p:blipFill>
          <a:blip r:embed="rId6"/>
          <a:stretch>
            <a:fillRect/>
          </a:stretch>
        </p:blipFill>
        <p:spPr>
          <a:xfrm>
            <a:off x="6096000" y="3553982"/>
            <a:ext cx="3714933" cy="2292644"/>
          </a:xfrm>
          <a:prstGeom prst="rect">
            <a:avLst/>
          </a:prstGeom>
        </p:spPr>
      </p:pic>
    </p:spTree>
    <p:extLst>
      <p:ext uri="{BB962C8B-B14F-4D97-AF65-F5344CB8AC3E}">
        <p14:creationId xmlns:p14="http://schemas.microsoft.com/office/powerpoint/2010/main" val="10599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Worst Stats</a:t>
            </a:r>
          </a:p>
        </p:txBody>
      </p:sp>
      <p:sp>
        <p:nvSpPr>
          <p:cNvPr id="8" name="TextBox 7">
            <a:extLst>
              <a:ext uri="{FF2B5EF4-FFF2-40B4-BE49-F238E27FC236}">
                <a16:creationId xmlns:a16="http://schemas.microsoft.com/office/drawing/2014/main" id="{4266E61C-4B35-4233-A549-A782DE50F40C}"/>
              </a:ext>
            </a:extLst>
          </p:cNvPr>
          <p:cNvSpPr txBox="1"/>
          <p:nvPr/>
        </p:nvSpPr>
        <p:spPr>
          <a:xfrm>
            <a:off x="11094098" y="365354"/>
            <a:ext cx="460289" cy="369332"/>
          </a:xfrm>
          <a:prstGeom prst="rect">
            <a:avLst/>
          </a:prstGeom>
          <a:noFill/>
        </p:spPr>
        <p:txBody>
          <a:bodyPr wrap="square">
            <a:spAutoFit/>
          </a:bodyPr>
          <a:lstStyle/>
          <a:p>
            <a:r>
              <a:rPr lang="en-US" dirty="0"/>
              <a:t>7</a:t>
            </a:r>
          </a:p>
        </p:txBody>
      </p:sp>
      <p:sp>
        <p:nvSpPr>
          <p:cNvPr id="2" name="AutoShape 2">
            <a:extLst>
              <a:ext uri="{FF2B5EF4-FFF2-40B4-BE49-F238E27FC236}">
                <a16:creationId xmlns:a16="http://schemas.microsoft.com/office/drawing/2014/main" id="{74FE70F0-C420-4766-A967-CE97379954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1EA39472-3678-4189-96C0-82BC4522BCF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9EB85C48-C960-4BBB-ABEC-A5FBB3E5B0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4330CB54-3AFA-4A22-8366-73AFE13BD4B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9B8D532-C6B5-4CCA-A2F5-63C86F031D3C}"/>
              </a:ext>
            </a:extLst>
          </p:cNvPr>
          <p:cNvPicPr>
            <a:picLocks noChangeAspect="1"/>
          </p:cNvPicPr>
          <p:nvPr/>
        </p:nvPicPr>
        <p:blipFill>
          <a:blip r:embed="rId3"/>
          <a:stretch>
            <a:fillRect/>
          </a:stretch>
        </p:blipFill>
        <p:spPr>
          <a:xfrm>
            <a:off x="835063" y="1336343"/>
            <a:ext cx="3556953" cy="2195148"/>
          </a:xfrm>
          <a:prstGeom prst="rect">
            <a:avLst/>
          </a:prstGeom>
        </p:spPr>
      </p:pic>
      <p:pic>
        <p:nvPicPr>
          <p:cNvPr id="11" name="Picture 10">
            <a:extLst>
              <a:ext uri="{FF2B5EF4-FFF2-40B4-BE49-F238E27FC236}">
                <a16:creationId xmlns:a16="http://schemas.microsoft.com/office/drawing/2014/main" id="{88B1C4FC-EBD0-4B76-AAC2-29FD07F38CDC}"/>
              </a:ext>
            </a:extLst>
          </p:cNvPr>
          <p:cNvPicPr>
            <a:picLocks noChangeAspect="1"/>
          </p:cNvPicPr>
          <p:nvPr/>
        </p:nvPicPr>
        <p:blipFill>
          <a:blip r:embed="rId4"/>
          <a:stretch>
            <a:fillRect/>
          </a:stretch>
        </p:blipFill>
        <p:spPr>
          <a:xfrm>
            <a:off x="5672246" y="843446"/>
            <a:ext cx="4255477" cy="2626237"/>
          </a:xfrm>
          <a:prstGeom prst="rect">
            <a:avLst/>
          </a:prstGeom>
        </p:spPr>
      </p:pic>
      <p:pic>
        <p:nvPicPr>
          <p:cNvPr id="13" name="Picture 12">
            <a:extLst>
              <a:ext uri="{FF2B5EF4-FFF2-40B4-BE49-F238E27FC236}">
                <a16:creationId xmlns:a16="http://schemas.microsoft.com/office/drawing/2014/main" id="{6F7E9C33-9DC2-4CC6-987B-1D13F9B692E9}"/>
              </a:ext>
            </a:extLst>
          </p:cNvPr>
          <p:cNvPicPr>
            <a:picLocks noChangeAspect="1"/>
          </p:cNvPicPr>
          <p:nvPr/>
        </p:nvPicPr>
        <p:blipFill>
          <a:blip r:embed="rId5"/>
          <a:stretch>
            <a:fillRect/>
          </a:stretch>
        </p:blipFill>
        <p:spPr>
          <a:xfrm>
            <a:off x="1054871" y="3581400"/>
            <a:ext cx="3556954" cy="2195149"/>
          </a:xfrm>
          <a:prstGeom prst="rect">
            <a:avLst/>
          </a:prstGeom>
        </p:spPr>
      </p:pic>
      <p:pic>
        <p:nvPicPr>
          <p:cNvPr id="15" name="Picture 14">
            <a:extLst>
              <a:ext uri="{FF2B5EF4-FFF2-40B4-BE49-F238E27FC236}">
                <a16:creationId xmlns:a16="http://schemas.microsoft.com/office/drawing/2014/main" id="{6AA92A16-460B-45AC-8DA6-21004E6D2120}"/>
              </a:ext>
            </a:extLst>
          </p:cNvPr>
          <p:cNvPicPr>
            <a:picLocks noChangeAspect="1"/>
          </p:cNvPicPr>
          <p:nvPr/>
        </p:nvPicPr>
        <p:blipFill>
          <a:blip r:embed="rId6"/>
          <a:stretch>
            <a:fillRect/>
          </a:stretch>
        </p:blipFill>
        <p:spPr>
          <a:xfrm>
            <a:off x="5926740" y="3519682"/>
            <a:ext cx="3746491" cy="2312120"/>
          </a:xfrm>
          <a:prstGeom prst="rect">
            <a:avLst/>
          </a:prstGeom>
        </p:spPr>
      </p:pic>
    </p:spTree>
    <p:extLst>
      <p:ext uri="{BB962C8B-B14F-4D97-AF65-F5344CB8AC3E}">
        <p14:creationId xmlns:p14="http://schemas.microsoft.com/office/powerpoint/2010/main" val="139305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Questions?</a:t>
            </a:r>
          </a:p>
        </p:txBody>
      </p:sp>
    </p:spTree>
    <p:extLst>
      <p:ext uri="{BB962C8B-B14F-4D97-AF65-F5344CB8AC3E}">
        <p14:creationId xmlns:p14="http://schemas.microsoft.com/office/powerpoint/2010/main" val="186583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References</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3139321"/>
          </a:xfrm>
          <a:prstGeom prst="rect">
            <a:avLst/>
          </a:prstGeom>
          <a:noFill/>
        </p:spPr>
        <p:txBody>
          <a:bodyPr wrap="square">
            <a:spAutoFit/>
          </a:bodyPr>
          <a:lstStyle/>
          <a:p>
            <a:r>
              <a:rPr lang="en-US" dirty="0"/>
              <a:t>Objective: </a:t>
            </a:r>
          </a:p>
          <a:p>
            <a:r>
              <a:rPr lang="en-US" dirty="0"/>
              <a:t>…</a:t>
            </a:r>
          </a:p>
          <a:p>
            <a:r>
              <a:rPr lang="en-US" dirty="0"/>
              <a:t>Method:</a:t>
            </a:r>
          </a:p>
          <a:p>
            <a:r>
              <a:rPr lang="en-US" dirty="0"/>
              <a:t>…</a:t>
            </a:r>
          </a:p>
          <a:p>
            <a:r>
              <a:rPr lang="en-US" dirty="0"/>
              <a:t>Set-up:</a:t>
            </a:r>
          </a:p>
          <a:p>
            <a:r>
              <a:rPr lang="en-US" dirty="0"/>
              <a:t>…</a:t>
            </a:r>
          </a:p>
          <a:p>
            <a:r>
              <a:rPr lang="en-US" dirty="0"/>
              <a:t>Conclusion:</a:t>
            </a:r>
          </a:p>
          <a:p>
            <a:r>
              <a:rPr lang="en-US" dirty="0"/>
              <a:t>…</a:t>
            </a:r>
          </a:p>
          <a:p>
            <a:r>
              <a:rPr lang="en-US" dirty="0"/>
              <a:t>Discussion:</a:t>
            </a:r>
          </a:p>
          <a:p>
            <a:r>
              <a:rPr lang="en-US" dirty="0"/>
              <a:t>…</a:t>
            </a:r>
          </a:p>
          <a:p>
            <a:endParaRPr lang="en-US" dirty="0"/>
          </a:p>
        </p:txBody>
      </p:sp>
    </p:spTree>
    <p:extLst>
      <p:ext uri="{BB962C8B-B14F-4D97-AF65-F5344CB8AC3E}">
        <p14:creationId xmlns:p14="http://schemas.microsoft.com/office/powerpoint/2010/main" val="407323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Overview</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3693319"/>
          </a:xfrm>
          <a:prstGeom prst="rect">
            <a:avLst/>
          </a:prstGeom>
          <a:noFill/>
        </p:spPr>
        <p:txBody>
          <a:bodyPr wrap="square">
            <a:spAutoFit/>
          </a:bodyPr>
          <a:lstStyle/>
          <a:p>
            <a:r>
              <a:rPr lang="en-US" b="1" dirty="0"/>
              <a:t>Objective: </a:t>
            </a:r>
          </a:p>
          <a:p>
            <a:r>
              <a:rPr lang="en-US" dirty="0"/>
              <a:t>Understand the basics of data analysis for video games.</a:t>
            </a:r>
          </a:p>
          <a:p>
            <a:endParaRPr lang="en-US" dirty="0"/>
          </a:p>
          <a:p>
            <a:r>
              <a:rPr lang="en-US" b="1" dirty="0"/>
              <a:t>Chapters:</a:t>
            </a:r>
          </a:p>
          <a:p>
            <a:pPr marL="342900" indent="-342900">
              <a:buAutoNum type="arabicPeriod"/>
            </a:pPr>
            <a:r>
              <a:rPr lang="en-US" dirty="0"/>
              <a:t>Basics of League</a:t>
            </a:r>
          </a:p>
          <a:p>
            <a:pPr marL="342900" indent="-342900">
              <a:buAutoNum type="arabicPeriod"/>
            </a:pPr>
            <a:r>
              <a:rPr lang="en-US" dirty="0"/>
              <a:t>Dataset Information</a:t>
            </a:r>
          </a:p>
          <a:p>
            <a:pPr marL="342900" indent="-342900">
              <a:buAutoNum type="arabicPeriod"/>
            </a:pPr>
            <a:r>
              <a:rPr lang="en-US" dirty="0"/>
              <a:t>Problem with League datasets</a:t>
            </a:r>
          </a:p>
          <a:p>
            <a:pPr marL="342900" indent="-342900">
              <a:buAutoNum type="arabicPeriod"/>
            </a:pPr>
            <a:r>
              <a:rPr lang="en-US" dirty="0"/>
              <a:t>General Information</a:t>
            </a:r>
          </a:p>
          <a:p>
            <a:pPr marL="342900" indent="-342900">
              <a:buAutoNum type="arabicPeriod"/>
            </a:pPr>
            <a:r>
              <a:rPr lang="en-US" dirty="0"/>
              <a:t>The “Best” Stats</a:t>
            </a:r>
          </a:p>
          <a:p>
            <a:pPr marL="342900" indent="-342900">
              <a:buAutoNum type="arabicPeriod"/>
            </a:pPr>
            <a:r>
              <a:rPr lang="en-US" dirty="0"/>
              <a:t>Role Impact</a:t>
            </a:r>
          </a:p>
          <a:p>
            <a:pPr marL="342900" indent="-342900">
              <a:buAutoNum type="arabicPeriod"/>
            </a:pPr>
            <a:r>
              <a:rPr lang="en-US" dirty="0"/>
              <a:t>The “Worst” Stats</a:t>
            </a:r>
          </a:p>
          <a:p>
            <a:endParaRPr lang="en-US" dirty="0"/>
          </a:p>
        </p:txBody>
      </p:sp>
    </p:spTree>
    <p:extLst>
      <p:ext uri="{BB962C8B-B14F-4D97-AF65-F5344CB8AC3E}">
        <p14:creationId xmlns:p14="http://schemas.microsoft.com/office/powerpoint/2010/main" val="195718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Basics/Background</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4247317"/>
          </a:xfrm>
          <a:prstGeom prst="rect">
            <a:avLst/>
          </a:prstGeom>
          <a:noFill/>
        </p:spPr>
        <p:txBody>
          <a:bodyPr wrap="square">
            <a:spAutoFit/>
          </a:bodyPr>
          <a:lstStyle/>
          <a:p>
            <a:r>
              <a:rPr lang="en-US" b="1" dirty="0"/>
              <a:t>What is League of Legends?</a:t>
            </a:r>
          </a:p>
          <a:p>
            <a:r>
              <a:rPr lang="en-US" dirty="0"/>
              <a:t>League of Legends (</a:t>
            </a:r>
            <a:r>
              <a:rPr lang="en-US" dirty="0" err="1"/>
              <a:t>LoL</a:t>
            </a:r>
            <a:r>
              <a:rPr lang="en-US" dirty="0"/>
              <a:t> // League) is an online competitive multiplayer game where two teams battle to take each other team’s nexus. </a:t>
            </a:r>
          </a:p>
          <a:p>
            <a:endParaRPr lang="en-US" dirty="0"/>
          </a:p>
          <a:p>
            <a:r>
              <a:rPr lang="en-US" b="1" dirty="0"/>
              <a:t>Basics of League</a:t>
            </a:r>
          </a:p>
          <a:p>
            <a:r>
              <a:rPr lang="en-US" dirty="0"/>
              <a:t>League is a 5v5 competitive game where each player plays a unique character and plays different positions.</a:t>
            </a:r>
          </a:p>
          <a:p>
            <a:endParaRPr lang="en-US" dirty="0"/>
          </a:p>
          <a:p>
            <a:r>
              <a:rPr lang="en-US" dirty="0"/>
              <a:t>Each game has its own economy where the objective is to gain money to buy the most expensive items to help win the game.</a:t>
            </a:r>
          </a:p>
          <a:p>
            <a:endParaRPr lang="en-US" dirty="0"/>
          </a:p>
          <a:p>
            <a:endParaRPr lang="en-US" dirty="0"/>
          </a:p>
        </p:txBody>
      </p:sp>
      <p:sp>
        <p:nvSpPr>
          <p:cNvPr id="7" name="TextBox 6">
            <a:extLst>
              <a:ext uri="{FF2B5EF4-FFF2-40B4-BE49-F238E27FC236}">
                <a16:creationId xmlns:a16="http://schemas.microsoft.com/office/drawing/2014/main" id="{33353D7F-F3E5-480C-9B64-1D3D6EE27895}"/>
              </a:ext>
            </a:extLst>
          </p:cNvPr>
          <p:cNvSpPr txBox="1"/>
          <p:nvPr/>
        </p:nvSpPr>
        <p:spPr>
          <a:xfrm>
            <a:off x="11094098" y="365354"/>
            <a:ext cx="460289" cy="369332"/>
          </a:xfrm>
          <a:prstGeom prst="rect">
            <a:avLst/>
          </a:prstGeom>
          <a:noFill/>
        </p:spPr>
        <p:txBody>
          <a:bodyPr wrap="square">
            <a:spAutoFit/>
          </a:bodyPr>
          <a:lstStyle/>
          <a:p>
            <a:r>
              <a:rPr lang="en-US" dirty="0"/>
              <a:t>2</a:t>
            </a:r>
          </a:p>
        </p:txBody>
      </p:sp>
      <p:pic>
        <p:nvPicPr>
          <p:cNvPr id="5" name="Picture 4">
            <a:extLst>
              <a:ext uri="{FF2B5EF4-FFF2-40B4-BE49-F238E27FC236}">
                <a16:creationId xmlns:a16="http://schemas.microsoft.com/office/drawing/2014/main" id="{56462550-B09C-4036-B925-47C00F62A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891" y="550020"/>
            <a:ext cx="3452048" cy="2459584"/>
          </a:xfrm>
          <a:prstGeom prst="rect">
            <a:avLst/>
          </a:prstGeom>
          <a:ln w="38100">
            <a:solidFill>
              <a:schemeClr val="accent1"/>
            </a:solidFill>
          </a:ln>
        </p:spPr>
      </p:pic>
      <p:pic>
        <p:nvPicPr>
          <p:cNvPr id="11" name="Picture 10" descr="Map&#10;&#10;Description automatically generated with medium confidence">
            <a:extLst>
              <a:ext uri="{FF2B5EF4-FFF2-40B4-BE49-F238E27FC236}">
                <a16:creationId xmlns:a16="http://schemas.microsoft.com/office/drawing/2014/main" id="{6E3D2ED2-1A6B-4DC0-8195-D6B87BDCB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978" y="3112008"/>
            <a:ext cx="4862146" cy="2734957"/>
          </a:xfrm>
          <a:prstGeom prst="rect">
            <a:avLst/>
          </a:prstGeom>
          <a:ln w="38100">
            <a:solidFill>
              <a:schemeClr val="accent1"/>
            </a:solidFill>
          </a:ln>
        </p:spPr>
      </p:pic>
    </p:spTree>
    <p:extLst>
      <p:ext uri="{BB962C8B-B14F-4D97-AF65-F5344CB8AC3E}">
        <p14:creationId xmlns:p14="http://schemas.microsoft.com/office/powerpoint/2010/main" val="178752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Challenges of League</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4524315"/>
          </a:xfrm>
          <a:prstGeom prst="rect">
            <a:avLst/>
          </a:prstGeom>
          <a:noFill/>
        </p:spPr>
        <p:txBody>
          <a:bodyPr wrap="square">
            <a:spAutoFit/>
          </a:bodyPr>
          <a:lstStyle/>
          <a:p>
            <a:r>
              <a:rPr lang="en-US" b="1" dirty="0"/>
              <a:t>The Balance of League…</a:t>
            </a:r>
          </a:p>
          <a:p>
            <a:r>
              <a:rPr lang="en-US" dirty="0"/>
              <a:t>The game has 149 different characters to select that can go into 5 different roles (and several other factors). It is the developer’s job to ensure balance. </a:t>
            </a:r>
          </a:p>
          <a:p>
            <a:endParaRPr lang="en-US" dirty="0"/>
          </a:p>
          <a:p>
            <a:r>
              <a:rPr lang="en-US" dirty="0"/>
              <a:t>Unlike Football where each person is unique, individual training and effort is appreciated. If one player is stronger than the other that is fair. This is because the other player can train to be just as strong. </a:t>
            </a:r>
          </a:p>
          <a:p>
            <a:endParaRPr lang="en-US" dirty="0"/>
          </a:p>
          <a:p>
            <a:r>
              <a:rPr lang="en-US" dirty="0"/>
              <a:t>However, in a video game if one character is stronger than the other then there is nothing the player can do.</a:t>
            </a:r>
          </a:p>
          <a:p>
            <a:endParaRPr lang="en-US" dirty="0"/>
          </a:p>
          <a:p>
            <a:endParaRPr lang="en-US" dirty="0"/>
          </a:p>
        </p:txBody>
      </p:sp>
      <p:sp>
        <p:nvSpPr>
          <p:cNvPr id="9" name="TextBox 8">
            <a:extLst>
              <a:ext uri="{FF2B5EF4-FFF2-40B4-BE49-F238E27FC236}">
                <a16:creationId xmlns:a16="http://schemas.microsoft.com/office/drawing/2014/main" id="{1FBB2FAF-C454-477B-989D-EEB9CA8E183A}"/>
              </a:ext>
            </a:extLst>
          </p:cNvPr>
          <p:cNvSpPr txBox="1"/>
          <p:nvPr/>
        </p:nvSpPr>
        <p:spPr>
          <a:xfrm>
            <a:off x="11094098" y="365354"/>
            <a:ext cx="460289" cy="369332"/>
          </a:xfrm>
          <a:prstGeom prst="rect">
            <a:avLst/>
          </a:prstGeom>
          <a:noFill/>
        </p:spPr>
        <p:txBody>
          <a:bodyPr wrap="square">
            <a:spAutoFit/>
          </a:bodyPr>
          <a:lstStyle/>
          <a:p>
            <a:r>
              <a:rPr lang="en-US" dirty="0"/>
              <a:t>3</a:t>
            </a:r>
          </a:p>
        </p:txBody>
      </p:sp>
      <p:pic>
        <p:nvPicPr>
          <p:cNvPr id="11" name="Picture 10" descr="A collage of a person's face&#10;&#10;Description automatically generated with medium confidence">
            <a:extLst>
              <a:ext uri="{FF2B5EF4-FFF2-40B4-BE49-F238E27FC236}">
                <a16:creationId xmlns:a16="http://schemas.microsoft.com/office/drawing/2014/main" id="{B485401D-4F01-4DCC-9C18-1BA2BA7FE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617" y="1843416"/>
            <a:ext cx="3129048" cy="2215390"/>
          </a:xfrm>
          <a:prstGeom prst="rect">
            <a:avLst/>
          </a:prstGeom>
          <a:ln w="38100">
            <a:solidFill>
              <a:schemeClr val="accent1"/>
            </a:solidFill>
          </a:ln>
        </p:spPr>
      </p:pic>
    </p:spTree>
    <p:extLst>
      <p:ext uri="{BB962C8B-B14F-4D97-AF65-F5344CB8AC3E}">
        <p14:creationId xmlns:p14="http://schemas.microsoft.com/office/powerpoint/2010/main" val="368477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Dataset Information</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6195139" cy="4247317"/>
          </a:xfrm>
          <a:prstGeom prst="rect">
            <a:avLst/>
          </a:prstGeom>
          <a:noFill/>
        </p:spPr>
        <p:txBody>
          <a:bodyPr wrap="square">
            <a:spAutoFit/>
          </a:bodyPr>
          <a:lstStyle/>
          <a:p>
            <a:r>
              <a:rPr lang="en-US" b="1" dirty="0"/>
              <a:t>Dataset Size</a:t>
            </a:r>
          </a:p>
          <a:p>
            <a:r>
              <a:rPr lang="en-US" dirty="0"/>
              <a:t>The dataset has 24 features and 23752 data points.</a:t>
            </a:r>
            <a:endParaRPr lang="en-US" i="1" dirty="0"/>
          </a:p>
          <a:p>
            <a:endParaRPr lang="en-US" dirty="0"/>
          </a:p>
          <a:p>
            <a:r>
              <a:rPr lang="en-US" b="1" dirty="0"/>
              <a:t>Obtaining the Data</a:t>
            </a:r>
          </a:p>
          <a:p>
            <a:r>
              <a:rPr lang="en-US" dirty="0"/>
              <a:t>This data was obtained using an API officially endorsed by Riot Games. This is the most common dataset used for analysis.</a:t>
            </a:r>
          </a:p>
          <a:p>
            <a:r>
              <a:rPr lang="en-US" i="1" dirty="0"/>
              <a:t>*More possible datasets in final project, they are too complicated to show in this presentation.</a:t>
            </a:r>
          </a:p>
          <a:p>
            <a:pPr marL="285750" indent="-285750">
              <a:buFont typeface="Arial" panose="020B0604020202020204" pitchFamily="34" charset="0"/>
              <a:buChar char="•"/>
            </a:pPr>
            <a:endParaRPr lang="en-US" i="1" dirty="0"/>
          </a:p>
          <a:p>
            <a:r>
              <a:rPr lang="en-US" b="1" dirty="0"/>
              <a:t>Assumptions due to Data</a:t>
            </a:r>
          </a:p>
          <a:p>
            <a:r>
              <a:rPr lang="en-US" dirty="0"/>
              <a:t>Since this data is collected from the highest level of play, it is safe to assume that the players are doing what’s best (the meta)</a:t>
            </a:r>
          </a:p>
          <a:p>
            <a:endParaRPr lang="en-US" dirty="0"/>
          </a:p>
        </p:txBody>
      </p:sp>
      <p:sp>
        <p:nvSpPr>
          <p:cNvPr id="9" name="TextBox 8">
            <a:extLst>
              <a:ext uri="{FF2B5EF4-FFF2-40B4-BE49-F238E27FC236}">
                <a16:creationId xmlns:a16="http://schemas.microsoft.com/office/drawing/2014/main" id="{FEF2B69F-904A-4B8E-8FE1-6E75BF2C9C28}"/>
              </a:ext>
            </a:extLst>
          </p:cNvPr>
          <p:cNvSpPr txBox="1"/>
          <p:nvPr/>
        </p:nvSpPr>
        <p:spPr>
          <a:xfrm>
            <a:off x="11094098" y="365354"/>
            <a:ext cx="460289" cy="369332"/>
          </a:xfrm>
          <a:prstGeom prst="rect">
            <a:avLst/>
          </a:prstGeom>
          <a:noFill/>
        </p:spPr>
        <p:txBody>
          <a:bodyPr wrap="square">
            <a:spAutoFit/>
          </a:bodyPr>
          <a:lstStyle/>
          <a:p>
            <a:r>
              <a:rPr lang="en-US" dirty="0"/>
              <a:t>4</a:t>
            </a:r>
          </a:p>
        </p:txBody>
      </p:sp>
      <p:pic>
        <p:nvPicPr>
          <p:cNvPr id="3" name="Picture 2">
            <a:extLst>
              <a:ext uri="{FF2B5EF4-FFF2-40B4-BE49-F238E27FC236}">
                <a16:creationId xmlns:a16="http://schemas.microsoft.com/office/drawing/2014/main" id="{D46575F4-9C07-4D10-AFD0-32036DE7EC42}"/>
              </a:ext>
            </a:extLst>
          </p:cNvPr>
          <p:cNvPicPr>
            <a:picLocks noChangeAspect="1"/>
          </p:cNvPicPr>
          <p:nvPr/>
        </p:nvPicPr>
        <p:blipFill>
          <a:blip r:embed="rId3"/>
          <a:stretch>
            <a:fillRect/>
          </a:stretch>
        </p:blipFill>
        <p:spPr>
          <a:xfrm>
            <a:off x="7958431" y="942395"/>
            <a:ext cx="1769054" cy="3855201"/>
          </a:xfrm>
          <a:prstGeom prst="rect">
            <a:avLst/>
          </a:prstGeom>
          <a:ln w="38100">
            <a:solidFill>
              <a:schemeClr val="accent1"/>
            </a:solidFill>
          </a:ln>
        </p:spPr>
      </p:pic>
    </p:spTree>
    <p:extLst>
      <p:ext uri="{BB962C8B-B14F-4D97-AF65-F5344CB8AC3E}">
        <p14:creationId xmlns:p14="http://schemas.microsoft.com/office/powerpoint/2010/main" val="363985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Problem with League Data</a:t>
            </a:r>
          </a:p>
        </p:txBody>
      </p:sp>
      <p:sp>
        <p:nvSpPr>
          <p:cNvPr id="7" name="TextBox 6">
            <a:extLst>
              <a:ext uri="{FF2B5EF4-FFF2-40B4-BE49-F238E27FC236}">
                <a16:creationId xmlns:a16="http://schemas.microsoft.com/office/drawing/2014/main" id="{46C3479A-7DC0-4FB2-A893-9014C9175BFA}"/>
              </a:ext>
            </a:extLst>
          </p:cNvPr>
          <p:cNvSpPr txBox="1"/>
          <p:nvPr/>
        </p:nvSpPr>
        <p:spPr>
          <a:xfrm>
            <a:off x="11094098" y="365354"/>
            <a:ext cx="460289" cy="369332"/>
          </a:xfrm>
          <a:prstGeom prst="rect">
            <a:avLst/>
          </a:prstGeom>
          <a:noFill/>
        </p:spPr>
        <p:txBody>
          <a:bodyPr wrap="square">
            <a:spAutoFit/>
          </a:bodyPr>
          <a:lstStyle/>
          <a:p>
            <a:r>
              <a:rPr lang="en-US" dirty="0"/>
              <a:t>5</a:t>
            </a:r>
          </a:p>
        </p:txBody>
      </p:sp>
      <p:pic>
        <p:nvPicPr>
          <p:cNvPr id="14" name="Picture 13">
            <a:extLst>
              <a:ext uri="{FF2B5EF4-FFF2-40B4-BE49-F238E27FC236}">
                <a16:creationId xmlns:a16="http://schemas.microsoft.com/office/drawing/2014/main" id="{5FF792EA-F3D5-4F13-B465-50A32485F726}"/>
              </a:ext>
            </a:extLst>
          </p:cNvPr>
          <p:cNvPicPr>
            <a:picLocks noChangeAspect="1"/>
          </p:cNvPicPr>
          <p:nvPr/>
        </p:nvPicPr>
        <p:blipFill>
          <a:blip r:embed="rId3"/>
          <a:stretch>
            <a:fillRect/>
          </a:stretch>
        </p:blipFill>
        <p:spPr>
          <a:xfrm>
            <a:off x="569973" y="1764151"/>
            <a:ext cx="4655171" cy="2872906"/>
          </a:xfrm>
          <a:prstGeom prst="rect">
            <a:avLst/>
          </a:prstGeom>
          <a:ln w="38100">
            <a:solidFill>
              <a:schemeClr val="accent1"/>
            </a:solidFill>
          </a:ln>
        </p:spPr>
      </p:pic>
      <p:sp>
        <p:nvSpPr>
          <p:cNvPr id="15" name="Arrow: Down 14">
            <a:extLst>
              <a:ext uri="{FF2B5EF4-FFF2-40B4-BE49-F238E27FC236}">
                <a16:creationId xmlns:a16="http://schemas.microsoft.com/office/drawing/2014/main" id="{B7356F41-9209-4C5D-A6FC-69B551B75900}"/>
              </a:ext>
            </a:extLst>
          </p:cNvPr>
          <p:cNvSpPr/>
          <p:nvPr/>
        </p:nvSpPr>
        <p:spPr>
          <a:xfrm rot="16200000">
            <a:off x="5612281" y="2953112"/>
            <a:ext cx="451022" cy="4949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FEE4F67-75BA-4196-8A09-7104D30F0CB5}"/>
              </a:ext>
            </a:extLst>
          </p:cNvPr>
          <p:cNvPicPr>
            <a:picLocks noChangeAspect="1"/>
          </p:cNvPicPr>
          <p:nvPr/>
        </p:nvPicPr>
        <p:blipFill>
          <a:blip r:embed="rId4"/>
          <a:stretch>
            <a:fillRect/>
          </a:stretch>
        </p:blipFill>
        <p:spPr>
          <a:xfrm>
            <a:off x="6450440" y="1660849"/>
            <a:ext cx="4837950" cy="2985706"/>
          </a:xfrm>
          <a:prstGeom prst="rect">
            <a:avLst/>
          </a:prstGeom>
          <a:ln w="38100">
            <a:solidFill>
              <a:schemeClr val="accent1"/>
            </a:solidFill>
          </a:ln>
        </p:spPr>
      </p:pic>
    </p:spTree>
    <p:extLst>
      <p:ext uri="{BB962C8B-B14F-4D97-AF65-F5344CB8AC3E}">
        <p14:creationId xmlns:p14="http://schemas.microsoft.com/office/powerpoint/2010/main" val="121962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General Information Champion</a:t>
            </a:r>
          </a:p>
        </p:txBody>
      </p:sp>
      <p:sp>
        <p:nvSpPr>
          <p:cNvPr id="9" name="TextBox 8">
            <a:extLst>
              <a:ext uri="{FF2B5EF4-FFF2-40B4-BE49-F238E27FC236}">
                <a16:creationId xmlns:a16="http://schemas.microsoft.com/office/drawing/2014/main" id="{EBFEC0CD-FBCF-45FC-8D41-D2E370B7170B}"/>
              </a:ext>
            </a:extLst>
          </p:cNvPr>
          <p:cNvSpPr txBox="1"/>
          <p:nvPr/>
        </p:nvSpPr>
        <p:spPr>
          <a:xfrm>
            <a:off x="11094098" y="365354"/>
            <a:ext cx="460289" cy="369332"/>
          </a:xfrm>
          <a:prstGeom prst="rect">
            <a:avLst/>
          </a:prstGeom>
          <a:noFill/>
        </p:spPr>
        <p:txBody>
          <a:bodyPr wrap="square">
            <a:spAutoFit/>
          </a:bodyPr>
          <a:lstStyle/>
          <a:p>
            <a:r>
              <a:rPr lang="en-US" dirty="0"/>
              <a:t>6</a:t>
            </a:r>
          </a:p>
        </p:txBody>
      </p:sp>
      <p:pic>
        <p:nvPicPr>
          <p:cNvPr id="3" name="Picture 2">
            <a:extLst>
              <a:ext uri="{FF2B5EF4-FFF2-40B4-BE49-F238E27FC236}">
                <a16:creationId xmlns:a16="http://schemas.microsoft.com/office/drawing/2014/main" id="{96AEEA52-B6A2-46BB-B4E6-99AAE2B247CF}"/>
              </a:ext>
            </a:extLst>
          </p:cNvPr>
          <p:cNvPicPr>
            <a:picLocks noChangeAspect="1"/>
          </p:cNvPicPr>
          <p:nvPr/>
        </p:nvPicPr>
        <p:blipFill>
          <a:blip r:embed="rId3"/>
          <a:stretch>
            <a:fillRect/>
          </a:stretch>
        </p:blipFill>
        <p:spPr>
          <a:xfrm>
            <a:off x="537243" y="1849750"/>
            <a:ext cx="3128894" cy="1930975"/>
          </a:xfrm>
          <a:prstGeom prst="rect">
            <a:avLst/>
          </a:prstGeom>
          <a:ln>
            <a:noFill/>
          </a:ln>
        </p:spPr>
      </p:pic>
      <p:pic>
        <p:nvPicPr>
          <p:cNvPr id="5" name="Picture 4">
            <a:extLst>
              <a:ext uri="{FF2B5EF4-FFF2-40B4-BE49-F238E27FC236}">
                <a16:creationId xmlns:a16="http://schemas.microsoft.com/office/drawing/2014/main" id="{D5A81AC0-914E-4DF3-9F4E-701920ECFA24}"/>
              </a:ext>
            </a:extLst>
          </p:cNvPr>
          <p:cNvPicPr>
            <a:picLocks noChangeAspect="1"/>
          </p:cNvPicPr>
          <p:nvPr/>
        </p:nvPicPr>
        <p:blipFill>
          <a:blip r:embed="rId4"/>
          <a:stretch>
            <a:fillRect/>
          </a:stretch>
        </p:blipFill>
        <p:spPr>
          <a:xfrm>
            <a:off x="3436350" y="1735417"/>
            <a:ext cx="3330402" cy="2055334"/>
          </a:xfrm>
          <a:prstGeom prst="rect">
            <a:avLst/>
          </a:prstGeom>
        </p:spPr>
      </p:pic>
      <p:sp>
        <p:nvSpPr>
          <p:cNvPr id="8" name="TextBox 7">
            <a:extLst>
              <a:ext uri="{FF2B5EF4-FFF2-40B4-BE49-F238E27FC236}">
                <a16:creationId xmlns:a16="http://schemas.microsoft.com/office/drawing/2014/main" id="{3D9508C9-88D1-42BE-BA6F-A54F88C905C3}"/>
              </a:ext>
            </a:extLst>
          </p:cNvPr>
          <p:cNvSpPr txBox="1"/>
          <p:nvPr/>
        </p:nvSpPr>
        <p:spPr>
          <a:xfrm>
            <a:off x="905607" y="1406943"/>
            <a:ext cx="764931" cy="369332"/>
          </a:xfrm>
          <a:prstGeom prst="rect">
            <a:avLst/>
          </a:prstGeom>
          <a:noFill/>
        </p:spPr>
        <p:txBody>
          <a:bodyPr wrap="square">
            <a:spAutoFit/>
          </a:bodyPr>
          <a:lstStyle/>
          <a:p>
            <a:r>
              <a:rPr lang="en-US" dirty="0"/>
              <a:t>Role:</a:t>
            </a:r>
          </a:p>
        </p:txBody>
      </p:sp>
      <p:sp>
        <p:nvSpPr>
          <p:cNvPr id="10" name="TextBox 9">
            <a:extLst>
              <a:ext uri="{FF2B5EF4-FFF2-40B4-BE49-F238E27FC236}">
                <a16:creationId xmlns:a16="http://schemas.microsoft.com/office/drawing/2014/main" id="{8ADC1B5E-23C2-4377-A261-85495102CDBE}"/>
              </a:ext>
            </a:extLst>
          </p:cNvPr>
          <p:cNvSpPr txBox="1"/>
          <p:nvPr/>
        </p:nvSpPr>
        <p:spPr>
          <a:xfrm>
            <a:off x="4094831" y="1406943"/>
            <a:ext cx="1664131" cy="369332"/>
          </a:xfrm>
          <a:prstGeom prst="rect">
            <a:avLst/>
          </a:prstGeom>
          <a:noFill/>
        </p:spPr>
        <p:txBody>
          <a:bodyPr wrap="square">
            <a:spAutoFit/>
          </a:bodyPr>
          <a:lstStyle/>
          <a:p>
            <a:r>
              <a:rPr lang="en-US" dirty="0"/>
              <a:t>Champion:</a:t>
            </a:r>
          </a:p>
        </p:txBody>
      </p:sp>
      <p:pic>
        <p:nvPicPr>
          <p:cNvPr id="11" name="Picture 10">
            <a:extLst>
              <a:ext uri="{FF2B5EF4-FFF2-40B4-BE49-F238E27FC236}">
                <a16:creationId xmlns:a16="http://schemas.microsoft.com/office/drawing/2014/main" id="{D0DED992-1020-4C84-8877-C6F1231F1011}"/>
              </a:ext>
            </a:extLst>
          </p:cNvPr>
          <p:cNvPicPr>
            <a:picLocks noChangeAspect="1"/>
          </p:cNvPicPr>
          <p:nvPr/>
        </p:nvPicPr>
        <p:blipFill>
          <a:blip r:embed="rId5"/>
          <a:stretch>
            <a:fillRect/>
          </a:stretch>
        </p:blipFill>
        <p:spPr>
          <a:xfrm>
            <a:off x="537243" y="3910026"/>
            <a:ext cx="2988472" cy="1844314"/>
          </a:xfrm>
          <a:prstGeom prst="rect">
            <a:avLst/>
          </a:prstGeom>
        </p:spPr>
      </p:pic>
      <p:pic>
        <p:nvPicPr>
          <p:cNvPr id="20" name="Picture 19">
            <a:extLst>
              <a:ext uri="{FF2B5EF4-FFF2-40B4-BE49-F238E27FC236}">
                <a16:creationId xmlns:a16="http://schemas.microsoft.com/office/drawing/2014/main" id="{D502599E-119F-4D88-9FE3-AE640EA6F151}"/>
              </a:ext>
            </a:extLst>
          </p:cNvPr>
          <p:cNvPicPr>
            <a:picLocks noChangeAspect="1"/>
          </p:cNvPicPr>
          <p:nvPr/>
        </p:nvPicPr>
        <p:blipFill>
          <a:blip r:embed="rId6"/>
          <a:stretch>
            <a:fillRect/>
          </a:stretch>
        </p:blipFill>
        <p:spPr>
          <a:xfrm>
            <a:off x="3541234" y="3849810"/>
            <a:ext cx="3061789" cy="1889562"/>
          </a:xfrm>
          <a:prstGeom prst="rect">
            <a:avLst/>
          </a:prstGeom>
        </p:spPr>
      </p:pic>
      <p:pic>
        <p:nvPicPr>
          <p:cNvPr id="22" name="Picture 21">
            <a:extLst>
              <a:ext uri="{FF2B5EF4-FFF2-40B4-BE49-F238E27FC236}">
                <a16:creationId xmlns:a16="http://schemas.microsoft.com/office/drawing/2014/main" id="{67EEC2F8-6712-40D4-BE4C-4EC05A562FA8}"/>
              </a:ext>
            </a:extLst>
          </p:cNvPr>
          <p:cNvPicPr>
            <a:picLocks noChangeAspect="1"/>
          </p:cNvPicPr>
          <p:nvPr/>
        </p:nvPicPr>
        <p:blipFill>
          <a:blip r:embed="rId7"/>
          <a:stretch>
            <a:fillRect/>
          </a:stretch>
        </p:blipFill>
        <p:spPr>
          <a:xfrm>
            <a:off x="7088481" y="2161278"/>
            <a:ext cx="4327855" cy="2670905"/>
          </a:xfrm>
          <a:prstGeom prst="rect">
            <a:avLst/>
          </a:prstGeom>
        </p:spPr>
      </p:pic>
    </p:spTree>
    <p:extLst>
      <p:ext uri="{BB962C8B-B14F-4D97-AF65-F5344CB8AC3E}">
        <p14:creationId xmlns:p14="http://schemas.microsoft.com/office/powerpoint/2010/main" val="391864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General Information Game</a:t>
            </a:r>
          </a:p>
        </p:txBody>
      </p:sp>
      <p:sp>
        <p:nvSpPr>
          <p:cNvPr id="9" name="TextBox 8">
            <a:extLst>
              <a:ext uri="{FF2B5EF4-FFF2-40B4-BE49-F238E27FC236}">
                <a16:creationId xmlns:a16="http://schemas.microsoft.com/office/drawing/2014/main" id="{EBFEC0CD-FBCF-45FC-8D41-D2E370B7170B}"/>
              </a:ext>
            </a:extLst>
          </p:cNvPr>
          <p:cNvSpPr txBox="1"/>
          <p:nvPr/>
        </p:nvSpPr>
        <p:spPr>
          <a:xfrm>
            <a:off x="11094098" y="365354"/>
            <a:ext cx="460289" cy="369332"/>
          </a:xfrm>
          <a:prstGeom prst="rect">
            <a:avLst/>
          </a:prstGeom>
          <a:noFill/>
        </p:spPr>
        <p:txBody>
          <a:bodyPr wrap="square">
            <a:spAutoFit/>
          </a:bodyPr>
          <a:lstStyle/>
          <a:p>
            <a:r>
              <a:rPr lang="en-US" dirty="0"/>
              <a:t>6</a:t>
            </a:r>
          </a:p>
        </p:txBody>
      </p:sp>
      <p:pic>
        <p:nvPicPr>
          <p:cNvPr id="14" name="Picture 13">
            <a:extLst>
              <a:ext uri="{FF2B5EF4-FFF2-40B4-BE49-F238E27FC236}">
                <a16:creationId xmlns:a16="http://schemas.microsoft.com/office/drawing/2014/main" id="{59DF8489-5FE6-4CE5-A721-81B7700B2373}"/>
              </a:ext>
            </a:extLst>
          </p:cNvPr>
          <p:cNvPicPr>
            <a:picLocks noChangeAspect="1"/>
          </p:cNvPicPr>
          <p:nvPr/>
        </p:nvPicPr>
        <p:blipFill>
          <a:blip r:embed="rId3"/>
          <a:stretch>
            <a:fillRect/>
          </a:stretch>
        </p:blipFill>
        <p:spPr>
          <a:xfrm>
            <a:off x="5822390" y="1776275"/>
            <a:ext cx="5099936" cy="3147389"/>
          </a:xfrm>
          <a:prstGeom prst="rect">
            <a:avLst/>
          </a:prstGeom>
        </p:spPr>
      </p:pic>
      <p:pic>
        <p:nvPicPr>
          <p:cNvPr id="16" name="Picture 15">
            <a:extLst>
              <a:ext uri="{FF2B5EF4-FFF2-40B4-BE49-F238E27FC236}">
                <a16:creationId xmlns:a16="http://schemas.microsoft.com/office/drawing/2014/main" id="{C236A2E0-077C-43B5-BCC3-F491CEEDA118}"/>
              </a:ext>
            </a:extLst>
          </p:cNvPr>
          <p:cNvPicPr>
            <a:picLocks noChangeAspect="1"/>
          </p:cNvPicPr>
          <p:nvPr/>
        </p:nvPicPr>
        <p:blipFill>
          <a:blip r:embed="rId4"/>
          <a:stretch>
            <a:fillRect/>
          </a:stretch>
        </p:blipFill>
        <p:spPr>
          <a:xfrm>
            <a:off x="656810" y="1776275"/>
            <a:ext cx="5165580" cy="3187901"/>
          </a:xfrm>
          <a:prstGeom prst="rect">
            <a:avLst/>
          </a:prstGeom>
        </p:spPr>
      </p:pic>
    </p:spTree>
    <p:extLst>
      <p:ext uri="{BB962C8B-B14F-4D97-AF65-F5344CB8AC3E}">
        <p14:creationId xmlns:p14="http://schemas.microsoft.com/office/powerpoint/2010/main" val="260797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“Best” Stats</a:t>
            </a:r>
          </a:p>
        </p:txBody>
      </p:sp>
      <p:sp>
        <p:nvSpPr>
          <p:cNvPr id="8" name="TextBox 7">
            <a:extLst>
              <a:ext uri="{FF2B5EF4-FFF2-40B4-BE49-F238E27FC236}">
                <a16:creationId xmlns:a16="http://schemas.microsoft.com/office/drawing/2014/main" id="{4266E61C-4B35-4233-A549-A782DE50F40C}"/>
              </a:ext>
            </a:extLst>
          </p:cNvPr>
          <p:cNvSpPr txBox="1"/>
          <p:nvPr/>
        </p:nvSpPr>
        <p:spPr>
          <a:xfrm>
            <a:off x="11094098" y="365354"/>
            <a:ext cx="460289" cy="369332"/>
          </a:xfrm>
          <a:prstGeom prst="rect">
            <a:avLst/>
          </a:prstGeom>
          <a:noFill/>
        </p:spPr>
        <p:txBody>
          <a:bodyPr wrap="square">
            <a:spAutoFit/>
          </a:bodyPr>
          <a:lstStyle/>
          <a:p>
            <a:r>
              <a:rPr lang="en-US" dirty="0"/>
              <a:t>7</a:t>
            </a:r>
          </a:p>
        </p:txBody>
      </p:sp>
      <p:sp>
        <p:nvSpPr>
          <p:cNvPr id="2" name="AutoShape 2">
            <a:extLst>
              <a:ext uri="{FF2B5EF4-FFF2-40B4-BE49-F238E27FC236}">
                <a16:creationId xmlns:a16="http://schemas.microsoft.com/office/drawing/2014/main" id="{74FE70F0-C420-4766-A967-CE97379954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1EA39472-3678-4189-96C0-82BC4522BCF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9EB85C48-C960-4BBB-ABEC-A5FBB3E5B0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4330CB54-3AFA-4A22-8366-73AFE13BD4B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6A54E07A-8BC8-4A8E-B0DC-23745F1F83C7}"/>
              </a:ext>
            </a:extLst>
          </p:cNvPr>
          <p:cNvPicPr>
            <a:picLocks noChangeAspect="1"/>
          </p:cNvPicPr>
          <p:nvPr/>
        </p:nvPicPr>
        <p:blipFill>
          <a:blip r:embed="rId3"/>
          <a:stretch>
            <a:fillRect/>
          </a:stretch>
        </p:blipFill>
        <p:spPr>
          <a:xfrm>
            <a:off x="1209213" y="1248422"/>
            <a:ext cx="3474646" cy="2144353"/>
          </a:xfrm>
          <a:prstGeom prst="rect">
            <a:avLst/>
          </a:prstGeom>
        </p:spPr>
      </p:pic>
      <p:pic>
        <p:nvPicPr>
          <p:cNvPr id="34" name="Picture 33">
            <a:extLst>
              <a:ext uri="{FF2B5EF4-FFF2-40B4-BE49-F238E27FC236}">
                <a16:creationId xmlns:a16="http://schemas.microsoft.com/office/drawing/2014/main" id="{7945AFE9-AF52-434D-A59A-ADA679C24EDA}"/>
              </a:ext>
            </a:extLst>
          </p:cNvPr>
          <p:cNvPicPr>
            <a:picLocks noChangeAspect="1"/>
          </p:cNvPicPr>
          <p:nvPr/>
        </p:nvPicPr>
        <p:blipFill>
          <a:blip r:embed="rId4"/>
          <a:stretch>
            <a:fillRect/>
          </a:stretch>
        </p:blipFill>
        <p:spPr>
          <a:xfrm>
            <a:off x="1036912" y="3429000"/>
            <a:ext cx="3990390" cy="2462640"/>
          </a:xfrm>
          <a:prstGeom prst="rect">
            <a:avLst/>
          </a:prstGeom>
        </p:spPr>
      </p:pic>
      <p:pic>
        <p:nvPicPr>
          <p:cNvPr id="36" name="Picture 35">
            <a:extLst>
              <a:ext uri="{FF2B5EF4-FFF2-40B4-BE49-F238E27FC236}">
                <a16:creationId xmlns:a16="http://schemas.microsoft.com/office/drawing/2014/main" id="{AF744CDC-93E9-4C53-B749-F722E9717ECD}"/>
              </a:ext>
            </a:extLst>
          </p:cNvPr>
          <p:cNvPicPr>
            <a:picLocks noChangeAspect="1"/>
          </p:cNvPicPr>
          <p:nvPr/>
        </p:nvPicPr>
        <p:blipFill>
          <a:blip r:embed="rId5"/>
          <a:stretch>
            <a:fillRect/>
          </a:stretch>
        </p:blipFill>
        <p:spPr>
          <a:xfrm>
            <a:off x="5943600" y="1788651"/>
            <a:ext cx="4653167" cy="2871669"/>
          </a:xfrm>
          <a:prstGeom prst="rect">
            <a:avLst/>
          </a:prstGeom>
        </p:spPr>
      </p:pic>
    </p:spTree>
    <p:extLst>
      <p:ext uri="{BB962C8B-B14F-4D97-AF65-F5344CB8AC3E}">
        <p14:creationId xmlns:p14="http://schemas.microsoft.com/office/powerpoint/2010/main" val="2783276635"/>
      </p:ext>
    </p:extLst>
  </p:cSld>
  <p:clrMapOvr>
    <a:masterClrMapping/>
  </p:clrMapOvr>
</p:sld>
</file>

<file path=ppt/theme/theme1.xml><?xml version="1.0" encoding="utf-8"?>
<a:theme xmlns:a="http://schemas.openxmlformats.org/drawingml/2006/main" name="MSU_Maroon&amp;Grey">
  <a:themeElements>
    <a:clrScheme name="MSU Colors">
      <a:dk1>
        <a:srgbClr val="000000"/>
      </a:dk1>
      <a:lt1>
        <a:srgbClr val="FFFFFF"/>
      </a:lt1>
      <a:dk2>
        <a:srgbClr val="5D1724"/>
      </a:dk2>
      <a:lt2>
        <a:srgbClr val="E2E4DB"/>
      </a:lt2>
      <a:accent1>
        <a:srgbClr val="5E091A"/>
      </a:accent1>
      <a:accent2>
        <a:srgbClr val="410611"/>
      </a:accent2>
      <a:accent3>
        <a:srgbClr val="545651"/>
      </a:accent3>
      <a:accent4>
        <a:srgbClr val="848780"/>
      </a:accent4>
      <a:accent5>
        <a:srgbClr val="B9BDB3"/>
      </a:accent5>
      <a:accent6>
        <a:srgbClr val="890C25"/>
      </a:accent6>
      <a:hlink>
        <a:srgbClr val="890C25"/>
      </a:hlink>
      <a:folHlink>
        <a:srgbClr val="890C25"/>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3144B9CCC36548ACD769C81586CBDF" ma:contentTypeVersion="13" ma:contentTypeDescription="Create a new document." ma:contentTypeScope="" ma:versionID="2b64d08612623b7f117454bd0b88a751">
  <xsd:schema xmlns:xsd="http://www.w3.org/2001/XMLSchema" xmlns:xs="http://www.w3.org/2001/XMLSchema" xmlns:p="http://schemas.microsoft.com/office/2006/metadata/properties" xmlns:ns3="6c528fcb-1a02-476c-b992-8d19a5834d61" xmlns:ns4="da7e08e0-c04f-4a99-94cf-b549e4d68bc1" targetNamespace="http://schemas.microsoft.com/office/2006/metadata/properties" ma:root="true" ma:fieldsID="4dc275e29b579c5adf4dd65004af4aaa" ns3:_="" ns4:_="">
    <xsd:import namespace="6c528fcb-1a02-476c-b992-8d19a5834d61"/>
    <xsd:import namespace="da7e08e0-c04f-4a99-94cf-b549e4d68bc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28fcb-1a02-476c-b992-8d19a5834d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7e08e0-c04f-4a99-94cf-b549e4d68bc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D73BD-9B52-421D-A4E9-BB8F4ED80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28fcb-1a02-476c-b992-8d19a5834d61"/>
    <ds:schemaRef ds:uri="da7e08e0-c04f-4a99-94cf-b549e4d68b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0710D9-6166-4671-8838-7A9CCDD569E6}">
  <ds:schemaRefs>
    <ds:schemaRef ds:uri="6c528fcb-1a02-476c-b992-8d19a5834d61"/>
    <ds:schemaRef ds:uri="http://schemas.microsoft.com/office/2006/documentManagement/types"/>
    <ds:schemaRef ds:uri="http://www.w3.org/XML/1998/namespace"/>
    <ds:schemaRef ds:uri="http://purl.org/dc/elements/1.1/"/>
    <ds:schemaRef ds:uri="http://schemas.openxmlformats.org/package/2006/metadata/core-properties"/>
    <ds:schemaRef ds:uri="da7e08e0-c04f-4a99-94cf-b549e4d68bc1"/>
    <ds:schemaRef ds:uri="http://schemas.microsoft.com/office/infopath/2007/PartnerControl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FB26662F-CB4B-47ED-9971-326035573D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4019</TotalTime>
  <Words>553</Words>
  <Application>Microsoft Office PowerPoint</Application>
  <PresentationFormat>Widescreen</PresentationFormat>
  <Paragraphs>124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Palatino Linotype</vt:lpstr>
      <vt:lpstr>MSU_Maroon&amp;Grey</vt:lpstr>
      <vt:lpstr>League of Legends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and Abstract Introduction: Describe your research problem, motivation, and contribution Literature Review: Describe the research trend and challenges, how will your approach fill the research gap Proposed Mathematical Model: Formulate the research problem and describe your approach/framework Next Step: Outline your next step plan</dc:title>
  <dc:creator>Robertson, Preston</dc:creator>
  <cp:lastModifiedBy>Robertson, Preston</cp:lastModifiedBy>
  <cp:revision>5</cp:revision>
  <dcterms:created xsi:type="dcterms:W3CDTF">2022-03-22T05:16:34Z</dcterms:created>
  <dcterms:modified xsi:type="dcterms:W3CDTF">2022-04-25T15:47:51Z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0x0101000D3144B9CCC36548ACD769C81586CBDF</vt:lpwstr>
  </property>
</Properties>
</file>