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8" r:id="rId5"/>
    <p:sldId id="259" r:id="rId6"/>
    <p:sldId id="260" r:id="rId7"/>
    <p:sldId id="261" r:id="rId8"/>
    <p:sldId id="263" r:id="rId9"/>
    <p:sldId id="268" r:id="rId10"/>
    <p:sldId id="269" r:id="rId11"/>
    <p:sldId id="262" r:id="rId12"/>
    <p:sldId id="270" r:id="rId13"/>
    <p:sldId id="271" r:id="rId14"/>
    <p:sldId id="272" r:id="rId15"/>
    <p:sldId id="273" r:id="rId16"/>
    <p:sldId id="274" r:id="rId17"/>
    <p:sldId id="266" r:id="rId18"/>
    <p:sldId id="267" r:id="rId19"/>
    <p:sldId id="275" r:id="rId20"/>
    <p:sldId id="276"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32" autoAdjust="0"/>
  </p:normalViewPr>
  <p:slideViewPr>
    <p:cSldViewPr snapToGrid="0">
      <p:cViewPr varScale="1">
        <p:scale>
          <a:sx n="78" d="100"/>
          <a:sy n="78" d="100"/>
        </p:scale>
        <p:origin x="878" y="5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7/11/2022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transmitting, the signal travels along various paths. When the signal arrives at the receiver after travelling each of these paths, the phases and amplitudes will likely be different than when the signal was first sent. This is called multipath propagation. </a:t>
            </a:r>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4202729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Combining techniques are used to combine two polarized signals. We tested to see which of these two techniques is more accurate.</a:t>
            </a:r>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323748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Had to make sure our channel (hallway) didn’t change between rotations for the data to be consistent. We rotated the transmitter antenna 10 degrees for each test to mimic the motion of an aircraft.</a:t>
            </a:r>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349499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 transmit, Purple – horizontal, cyan – vertical </a:t>
            </a:r>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118480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signal s(t) gets changed by the channel through which it travels, h(t). So, the received signal, r(t), is different than s(t). R(t) is s(t) convolved with h(t). Convolution is a mathematical operation where one function is reversed then shifted and the integral is taken at each step of the shifts. The inverse of convolution is difficult and not efficient, so we convert our signals from the time domain into the frequency domain using the Fourier Transform, divide, then back to the time domain using the Inverse Fourier Transform. </a:t>
            </a:r>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3693652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 simulation was done using Simulink.</a:t>
            </a:r>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946522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second question: this project arose out of the fact that telemetry receivers used to only have one RF input, so a hybrid coupler had to be used. So, although a new process hasn’t proven to be better in this case, it may be worthwhile to re-evaluate past methods in other applications.</a:t>
            </a:r>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13501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7/11/2022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krytar.com/products/hybrid-couplers/" TargetMode="External"/><Relationship Id="rId2" Type="http://schemas.openxmlformats.org/officeDocument/2006/relationships/hyperlink" Target="https://www.everythingrf.com/community/circular-polarization-vs-linear-polarization-for-rfid-applications" TargetMode="External"/><Relationship Id="rId1" Type="http://schemas.openxmlformats.org/officeDocument/2006/relationships/slideLayout" Target="../slideLayouts/slideLayout2.xml"/><Relationship Id="rId4" Type="http://schemas.openxmlformats.org/officeDocument/2006/relationships/hyperlink" Target="https://en.wikipedia.org/wiki/Convolutio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419136" y="1020871"/>
            <a:ext cx="6960759" cy="2849671"/>
          </a:xfrm>
        </p:spPr>
        <p:txBody>
          <a:bodyPr>
            <a:normAutofit/>
          </a:bodyPr>
          <a:lstStyle/>
          <a:p>
            <a:pPr algn="l"/>
            <a:r>
              <a:rPr lang="en-US" dirty="0">
                <a:solidFill>
                  <a:srgbClr val="FFFFFF"/>
                </a:solidFill>
              </a:rPr>
              <a:t>Aeronautical Mobile Telemetry</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48104" y="3962088"/>
            <a:ext cx="6112077" cy="1186108"/>
          </a:xfrm>
        </p:spPr>
        <p:txBody>
          <a:bodyPr>
            <a:normAutofit lnSpcReduction="10000"/>
          </a:bodyPr>
          <a:lstStyle/>
          <a:p>
            <a:pPr algn="l"/>
            <a:r>
              <a:rPr lang="en-US" sz="2400" dirty="0"/>
              <a:t>Joseph Lamb, Preston Walker, Benjamin Havens, Gustavo Oliveira, Riley Kirkwood, Michael Rice, Willie Harrison</a:t>
            </a:r>
          </a:p>
          <a:p>
            <a:pPr algn="l"/>
            <a:endParaRPr lang="en-US" sz="2400" dirty="0">
              <a:solidFill>
                <a:srgbClr val="FFFFFF">
                  <a:alpha val="70000"/>
                </a:srgbClr>
              </a:solidFill>
            </a:endParaRP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2CC3-1B60-7081-B05A-B7FE4B7BF612}"/>
              </a:ext>
            </a:extLst>
          </p:cNvPr>
          <p:cNvSpPr>
            <a:spLocks noGrp="1"/>
          </p:cNvSpPr>
          <p:nvPr>
            <p:ph type="title"/>
          </p:nvPr>
        </p:nvSpPr>
        <p:spPr/>
        <p:txBody>
          <a:bodyPr/>
          <a:lstStyle/>
          <a:p>
            <a:r>
              <a:rPr lang="en-US" dirty="0"/>
              <a:t>Our Project</a:t>
            </a:r>
            <a:br>
              <a:rPr lang="en-US" dirty="0"/>
            </a:br>
            <a:r>
              <a:rPr lang="en-US" sz="2400" dirty="0"/>
              <a:t>Bit Error Rate (BER)</a:t>
            </a:r>
            <a:endParaRPr lang="en-US" dirty="0"/>
          </a:p>
        </p:txBody>
      </p:sp>
      <p:pic>
        <p:nvPicPr>
          <p:cNvPr id="5" name="Content Placeholder 4">
            <a:extLst>
              <a:ext uri="{FF2B5EF4-FFF2-40B4-BE49-F238E27FC236}">
                <a16:creationId xmlns:a16="http://schemas.microsoft.com/office/drawing/2014/main" id="{5C6A3E7E-6A45-FF48-F555-86FB130DA3EA}"/>
              </a:ext>
            </a:extLst>
          </p:cNvPr>
          <p:cNvPicPr>
            <a:picLocks noGrp="1" noChangeAspect="1"/>
          </p:cNvPicPr>
          <p:nvPr>
            <p:ph idx="1"/>
          </p:nvPr>
        </p:nvPicPr>
        <p:blipFill rotWithShape="1">
          <a:blip r:embed="rId3"/>
          <a:srcRect b="58862"/>
          <a:stretch/>
        </p:blipFill>
        <p:spPr>
          <a:xfrm>
            <a:off x="0" y="3627154"/>
            <a:ext cx="6141624" cy="3098552"/>
          </a:xfrm>
        </p:spPr>
      </p:pic>
      <p:pic>
        <p:nvPicPr>
          <p:cNvPr id="7" name="Picture 6">
            <a:extLst>
              <a:ext uri="{FF2B5EF4-FFF2-40B4-BE49-F238E27FC236}">
                <a16:creationId xmlns:a16="http://schemas.microsoft.com/office/drawing/2014/main" id="{A4956D01-DE12-4051-F0D3-61FA5F5B62D5}"/>
              </a:ext>
            </a:extLst>
          </p:cNvPr>
          <p:cNvPicPr>
            <a:picLocks noChangeAspect="1"/>
          </p:cNvPicPr>
          <p:nvPr/>
        </p:nvPicPr>
        <p:blipFill rotWithShape="1">
          <a:blip r:embed="rId3"/>
          <a:srcRect t="40599"/>
          <a:stretch/>
        </p:blipFill>
        <p:spPr>
          <a:xfrm>
            <a:off x="6141624" y="2251587"/>
            <a:ext cx="6141624" cy="4474119"/>
          </a:xfrm>
          <a:prstGeom prst="rect">
            <a:avLst/>
          </a:prstGeom>
        </p:spPr>
      </p:pic>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6AAF9679-A5DD-0AE7-FA42-45761B79B3FA}"/>
                  </a:ext>
                </a:extLst>
              </p:cNvPr>
              <p:cNvSpPr txBox="1">
                <a:spLocks/>
              </p:cNvSpPr>
              <p:nvPr/>
            </p:nvSpPr>
            <p:spPr>
              <a:xfrm>
                <a:off x="677334" y="1820386"/>
                <a:ext cx="5831621" cy="191678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dirty="0"/>
                  <a:t>BER simulations were performed to test the accuracy of each combining technique.</a:t>
                </a:r>
              </a:p>
              <a:p>
                <a:r>
                  <a:rPr lang="en-US" sz="2400" dirty="0"/>
                  <a:t>Noise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𝑜</m:t>
                        </m:r>
                      </m:sub>
                    </m:sSub>
                  </m:oMath>
                </a14:m>
                <a:r>
                  <a:rPr lang="en-US" sz="2400" dirty="0"/>
                  <a:t>) was added to the impulse response at each degree of rotation.</a:t>
                </a:r>
              </a:p>
            </p:txBody>
          </p:sp>
        </mc:Choice>
        <mc:Fallback>
          <p:sp>
            <p:nvSpPr>
              <p:cNvPr id="9" name="Content Placeholder 2">
                <a:extLst>
                  <a:ext uri="{FF2B5EF4-FFF2-40B4-BE49-F238E27FC236}">
                    <a16:creationId xmlns:a16="http://schemas.microsoft.com/office/drawing/2014/main" id="{6AAF9679-A5DD-0AE7-FA42-45761B79B3FA}"/>
                  </a:ext>
                </a:extLst>
              </p:cNvPr>
              <p:cNvSpPr txBox="1">
                <a:spLocks noRot="1" noChangeAspect="1" noMove="1" noResize="1" noEditPoints="1" noAdjustHandles="1" noChangeArrowheads="1" noChangeShapeType="1" noTextEdit="1"/>
              </p:cNvSpPr>
              <p:nvPr/>
            </p:nvSpPr>
            <p:spPr>
              <a:xfrm>
                <a:off x="677334" y="1820386"/>
                <a:ext cx="5831621" cy="1916782"/>
              </a:xfrm>
              <a:prstGeom prst="rect">
                <a:avLst/>
              </a:prstGeom>
              <a:blipFill>
                <a:blip r:embed="rId4"/>
                <a:stretch>
                  <a:fillRect l="-836" t="-4459" b="-445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F352CCB-26EA-0D5B-DD28-88FBF43C1178}"/>
              </a:ext>
            </a:extLst>
          </p:cNvPr>
          <p:cNvSpPr txBox="1"/>
          <p:nvPr/>
        </p:nvSpPr>
        <p:spPr>
          <a:xfrm>
            <a:off x="11735039" y="1882255"/>
            <a:ext cx="47641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85771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4823-19AE-7828-B915-04EEB87EC85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3E01271-110D-1750-3F08-A9A251B23841}"/>
              </a:ext>
            </a:extLst>
          </p:cNvPr>
          <p:cNvSpPr>
            <a:spLocks noGrp="1"/>
          </p:cNvSpPr>
          <p:nvPr>
            <p:ph idx="1"/>
          </p:nvPr>
        </p:nvSpPr>
        <p:spPr/>
        <p:txBody>
          <a:bodyPr>
            <a:normAutofit/>
          </a:bodyPr>
          <a:lstStyle/>
          <a:p>
            <a:r>
              <a:rPr lang="en-US" sz="2400" dirty="0"/>
              <a:t>Based on the BER performances, Maximum Ratio Combining of the RHCP and LHCP channels performs very similarly to Maximum Ratio Combining and Maximum Likelihood Combining of the Vertical and Horizontal channels.</a:t>
            </a:r>
          </a:p>
        </p:txBody>
      </p:sp>
    </p:spTree>
    <p:extLst>
      <p:ext uri="{BB962C8B-B14F-4D97-AF65-F5344CB8AC3E}">
        <p14:creationId xmlns:p14="http://schemas.microsoft.com/office/powerpoint/2010/main" val="188197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D3BC-E01A-9413-B42D-CB57F63470EA}"/>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A749370C-1520-9E7B-578D-AEE9E3267426}"/>
              </a:ext>
            </a:extLst>
          </p:cNvPr>
          <p:cNvSpPr>
            <a:spLocks noGrp="1"/>
          </p:cNvSpPr>
          <p:nvPr>
            <p:ph idx="1"/>
          </p:nvPr>
        </p:nvSpPr>
        <p:spPr/>
        <p:txBody>
          <a:bodyPr>
            <a:normAutofit/>
          </a:bodyPr>
          <a:lstStyle/>
          <a:p>
            <a:r>
              <a:rPr lang="en-US" sz="2400" dirty="0"/>
              <a:t>How would the results change if experiments were done in an aircraft?</a:t>
            </a:r>
          </a:p>
          <a:p>
            <a:r>
              <a:rPr lang="en-US" sz="2400" dirty="0"/>
              <a:t>There are constantly ways to improve on current and past methods.</a:t>
            </a:r>
          </a:p>
        </p:txBody>
      </p:sp>
    </p:spTree>
    <p:extLst>
      <p:ext uri="{BB962C8B-B14F-4D97-AF65-F5344CB8AC3E}">
        <p14:creationId xmlns:p14="http://schemas.microsoft.com/office/powerpoint/2010/main" val="144738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020A-49DD-25BF-99FF-9F30B1E9F51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9B85EE-233A-AB5A-E7A6-A60AE29880EB}"/>
              </a:ext>
            </a:extLst>
          </p:cNvPr>
          <p:cNvSpPr>
            <a:spLocks noGrp="1"/>
          </p:cNvSpPr>
          <p:nvPr>
            <p:ph idx="1"/>
          </p:nvPr>
        </p:nvSpPr>
        <p:spPr/>
        <p:txBody>
          <a:bodyPr>
            <a:normAutofit/>
          </a:bodyPr>
          <a:lstStyle/>
          <a:p>
            <a:r>
              <a:rPr lang="en-US" sz="2400" dirty="0"/>
              <a:t>AMT is the sending and receiving of signals from aircraft.</a:t>
            </a:r>
          </a:p>
          <a:p>
            <a:r>
              <a:rPr lang="en-US" sz="2400" dirty="0"/>
              <a:t>Signals get distorted when travelling through wireless channels.</a:t>
            </a:r>
          </a:p>
          <a:p>
            <a:r>
              <a:rPr lang="en-US" sz="2400" dirty="0"/>
              <a:t>Through our tests, it was determined that the current technique of Maximum Ratio Combining of RHCP and LHCP antenna outputs can achieve maximum performance (but ML Combining also works well).</a:t>
            </a:r>
          </a:p>
        </p:txBody>
      </p:sp>
    </p:spTree>
    <p:extLst>
      <p:ext uri="{BB962C8B-B14F-4D97-AF65-F5344CB8AC3E}">
        <p14:creationId xmlns:p14="http://schemas.microsoft.com/office/powerpoint/2010/main" val="162746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47D1-0219-5CE7-20BB-40A9EC6CED72}"/>
              </a:ext>
            </a:extLst>
          </p:cNvPr>
          <p:cNvSpPr>
            <a:spLocks noGrp="1"/>
          </p:cNvSpPr>
          <p:nvPr>
            <p:ph type="title"/>
          </p:nvPr>
        </p:nvSpPr>
        <p:spPr>
          <a:xfrm>
            <a:off x="903476" y="2890684"/>
            <a:ext cx="8596668" cy="1320800"/>
          </a:xfrm>
        </p:spPr>
        <p:txBody>
          <a:bodyPr>
            <a:normAutofit/>
          </a:bodyPr>
          <a:lstStyle/>
          <a:p>
            <a:pPr algn="ctr"/>
            <a:r>
              <a:rPr lang="en-US" sz="6000" dirty="0"/>
              <a:t>Questions</a:t>
            </a:r>
            <a:r>
              <a:rPr lang="en-US" sz="4800" dirty="0"/>
              <a:t>?</a:t>
            </a:r>
          </a:p>
        </p:txBody>
      </p:sp>
    </p:spTree>
    <p:extLst>
      <p:ext uri="{BB962C8B-B14F-4D97-AF65-F5344CB8AC3E}">
        <p14:creationId xmlns:p14="http://schemas.microsoft.com/office/powerpoint/2010/main" val="1557097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541D-60CC-F599-1312-577C33924F4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FA5CF41-47A3-91F0-7A44-4FDED5D49A8A}"/>
              </a:ext>
            </a:extLst>
          </p:cNvPr>
          <p:cNvSpPr>
            <a:spLocks noGrp="1"/>
          </p:cNvSpPr>
          <p:nvPr>
            <p:ph idx="1"/>
          </p:nvPr>
        </p:nvSpPr>
        <p:spPr>
          <a:xfrm>
            <a:off x="677334" y="1488613"/>
            <a:ext cx="8596668" cy="3880773"/>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 M. Rice et al., “AN EXPERIMENT WITH POLARIZATION DIVERSITY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COMBINING FOR AERONAUTICAL MOBILE TELEMETRY”, Provo, UT, July 2022</a:t>
            </a:r>
          </a:p>
          <a:p>
            <a:pPr marL="0" indent="0">
              <a:buNone/>
            </a:pPr>
            <a:r>
              <a:rPr lang="en-US" dirty="0"/>
              <a:t>[2] </a:t>
            </a:r>
            <a:r>
              <a:rPr lang="en-US" dirty="0">
                <a:hlinkClick r:id="rId2"/>
              </a:rPr>
              <a:t>https://www.everythingrf.com/community/circular-polarization-vs-linear-polarization-for-rfid-applications</a:t>
            </a:r>
            <a:endParaRPr lang="en-US" dirty="0"/>
          </a:p>
          <a:p>
            <a:pPr marL="0" indent="0">
              <a:buNone/>
            </a:pPr>
            <a:r>
              <a:rPr lang="en-US" dirty="0"/>
              <a:t>[3] </a:t>
            </a:r>
            <a:r>
              <a:rPr lang="en-US" dirty="0">
                <a:hlinkClick r:id="rId3"/>
              </a:rPr>
              <a:t>https://krytar.com/products/hybrid-couplers/</a:t>
            </a:r>
            <a:endParaRPr lang="en-US" dirty="0"/>
          </a:p>
          <a:p>
            <a:pPr marL="0" indent="0">
              <a:buNone/>
            </a:pPr>
            <a:r>
              <a:rPr lang="en-US" dirty="0"/>
              <a:t>[4] </a:t>
            </a:r>
            <a:r>
              <a:rPr lang="en-US" dirty="0">
                <a:hlinkClick r:id="rId4"/>
              </a:rPr>
              <a:t>https://en.wikipedia.org/wiki/Convolution</a:t>
            </a:r>
            <a:endParaRPr lang="en-US" dirty="0"/>
          </a:p>
        </p:txBody>
      </p:sp>
    </p:spTree>
    <p:extLst>
      <p:ext uri="{BB962C8B-B14F-4D97-AF65-F5344CB8AC3E}">
        <p14:creationId xmlns:p14="http://schemas.microsoft.com/office/powerpoint/2010/main" val="41364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C6BF-44DA-C6CB-569E-50709773D75D}"/>
              </a:ext>
            </a:extLst>
          </p:cNvPr>
          <p:cNvSpPr>
            <a:spLocks noGrp="1"/>
          </p:cNvSpPr>
          <p:nvPr>
            <p:ph type="title"/>
          </p:nvPr>
        </p:nvSpPr>
        <p:spPr/>
        <p:txBody>
          <a:bodyPr/>
          <a:lstStyle/>
          <a:p>
            <a:r>
              <a:rPr lang="en-US" dirty="0"/>
              <a:t>Additional Slide #1</a:t>
            </a:r>
          </a:p>
        </p:txBody>
      </p:sp>
      <p:pic>
        <p:nvPicPr>
          <p:cNvPr id="5" name="Content Placeholder 4">
            <a:extLst>
              <a:ext uri="{FF2B5EF4-FFF2-40B4-BE49-F238E27FC236}">
                <a16:creationId xmlns:a16="http://schemas.microsoft.com/office/drawing/2014/main" id="{D0CB8DA7-80DD-3C27-B6DB-7953B6B1BE37}"/>
              </a:ext>
            </a:extLst>
          </p:cNvPr>
          <p:cNvPicPr>
            <a:picLocks noGrp="1" noChangeAspect="1"/>
          </p:cNvPicPr>
          <p:nvPr>
            <p:ph idx="1"/>
          </p:nvPr>
        </p:nvPicPr>
        <p:blipFill>
          <a:blip r:embed="rId2"/>
          <a:stretch>
            <a:fillRect/>
          </a:stretch>
        </p:blipFill>
        <p:spPr>
          <a:xfrm>
            <a:off x="1797666" y="1439319"/>
            <a:ext cx="8596667" cy="5107245"/>
          </a:xfrm>
        </p:spPr>
      </p:pic>
      <p:sp>
        <p:nvSpPr>
          <p:cNvPr id="6" name="TextBox 5">
            <a:extLst>
              <a:ext uri="{FF2B5EF4-FFF2-40B4-BE49-F238E27FC236}">
                <a16:creationId xmlns:a16="http://schemas.microsoft.com/office/drawing/2014/main" id="{DE2F5E33-BE1A-8550-EF22-4BFCEF4D2B5E}"/>
              </a:ext>
            </a:extLst>
          </p:cNvPr>
          <p:cNvSpPr txBox="1"/>
          <p:nvPr/>
        </p:nvSpPr>
        <p:spPr>
          <a:xfrm>
            <a:off x="10394333" y="6177232"/>
            <a:ext cx="47641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88417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882A-0CB2-3C25-B3DE-38087AA7D084}"/>
              </a:ext>
            </a:extLst>
          </p:cNvPr>
          <p:cNvSpPr>
            <a:spLocks noGrp="1"/>
          </p:cNvSpPr>
          <p:nvPr>
            <p:ph type="title"/>
          </p:nvPr>
        </p:nvSpPr>
        <p:spPr/>
        <p:txBody>
          <a:bodyPr/>
          <a:lstStyle/>
          <a:p>
            <a:r>
              <a:rPr lang="en-US" dirty="0"/>
              <a:t>Additional Slide #2</a:t>
            </a:r>
          </a:p>
        </p:txBody>
      </p:sp>
      <p:pic>
        <p:nvPicPr>
          <p:cNvPr id="5" name="Content Placeholder 4">
            <a:extLst>
              <a:ext uri="{FF2B5EF4-FFF2-40B4-BE49-F238E27FC236}">
                <a16:creationId xmlns:a16="http://schemas.microsoft.com/office/drawing/2014/main" id="{9728FD2D-1FA6-E198-8CB8-DFDBF74D41D0}"/>
              </a:ext>
            </a:extLst>
          </p:cNvPr>
          <p:cNvPicPr>
            <a:picLocks noGrp="1" noChangeAspect="1"/>
          </p:cNvPicPr>
          <p:nvPr>
            <p:ph idx="1"/>
          </p:nvPr>
        </p:nvPicPr>
        <p:blipFill rotWithShape="1">
          <a:blip r:embed="rId2"/>
          <a:srcRect l="4709" t="1086" r="3157" b="2107"/>
          <a:stretch/>
        </p:blipFill>
        <p:spPr>
          <a:xfrm rot="5400000">
            <a:off x="3290305" y="1413"/>
            <a:ext cx="5611390" cy="8101784"/>
          </a:xfrm>
        </p:spPr>
      </p:pic>
    </p:spTree>
    <p:extLst>
      <p:ext uri="{BB962C8B-B14F-4D97-AF65-F5344CB8AC3E}">
        <p14:creationId xmlns:p14="http://schemas.microsoft.com/office/powerpoint/2010/main" val="945347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FC4E-FA66-0BAD-7592-911FC8E1C60E}"/>
              </a:ext>
            </a:extLst>
          </p:cNvPr>
          <p:cNvSpPr>
            <a:spLocks noGrp="1"/>
          </p:cNvSpPr>
          <p:nvPr>
            <p:ph type="title"/>
          </p:nvPr>
        </p:nvSpPr>
        <p:spPr/>
        <p:txBody>
          <a:bodyPr/>
          <a:lstStyle/>
          <a:p>
            <a:r>
              <a:rPr lang="en-US" dirty="0"/>
              <a:t>Additional Slide #39</a:t>
            </a:r>
          </a:p>
        </p:txBody>
      </p:sp>
      <p:pic>
        <p:nvPicPr>
          <p:cNvPr id="5" name="Picture 4">
            <a:extLst>
              <a:ext uri="{FF2B5EF4-FFF2-40B4-BE49-F238E27FC236}">
                <a16:creationId xmlns:a16="http://schemas.microsoft.com/office/drawing/2014/main" id="{33A01BA7-627C-A424-897E-4295B62F986C}"/>
              </a:ext>
            </a:extLst>
          </p:cNvPr>
          <p:cNvPicPr>
            <a:picLocks noChangeAspect="1"/>
          </p:cNvPicPr>
          <p:nvPr/>
        </p:nvPicPr>
        <p:blipFill rotWithShape="1">
          <a:blip r:embed="rId2"/>
          <a:srcRect l="5267" t="3339" r="2346" b="1329"/>
          <a:stretch/>
        </p:blipFill>
        <p:spPr>
          <a:xfrm rot="5400000">
            <a:off x="2010056" y="-197284"/>
            <a:ext cx="5722562" cy="8388008"/>
          </a:xfrm>
          <a:prstGeom prst="rect">
            <a:avLst/>
          </a:prstGeom>
        </p:spPr>
      </p:pic>
      <p:sp>
        <p:nvSpPr>
          <p:cNvPr id="6" name="TextBox 5">
            <a:extLst>
              <a:ext uri="{FF2B5EF4-FFF2-40B4-BE49-F238E27FC236}">
                <a16:creationId xmlns:a16="http://schemas.microsoft.com/office/drawing/2014/main" id="{055A0696-2B0C-2B89-CA18-0D86A41CF89A}"/>
              </a:ext>
            </a:extLst>
          </p:cNvPr>
          <p:cNvSpPr txBox="1"/>
          <p:nvPr/>
        </p:nvSpPr>
        <p:spPr>
          <a:xfrm>
            <a:off x="9065341" y="6488668"/>
            <a:ext cx="47641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72297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4EED-551F-9E23-1DEA-CB03B47349F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E4A9F35-8FE0-0347-D46D-4EA6A658BC60}"/>
              </a:ext>
            </a:extLst>
          </p:cNvPr>
          <p:cNvSpPr>
            <a:spLocks noGrp="1"/>
          </p:cNvSpPr>
          <p:nvPr>
            <p:ph idx="1"/>
          </p:nvPr>
        </p:nvSpPr>
        <p:spPr/>
        <p:txBody>
          <a:bodyPr>
            <a:normAutofit/>
          </a:bodyPr>
          <a:lstStyle/>
          <a:p>
            <a:r>
              <a:rPr lang="en-US" sz="2400" dirty="0"/>
              <a:t>Background</a:t>
            </a:r>
          </a:p>
          <a:p>
            <a:r>
              <a:rPr lang="en-US" sz="2400" dirty="0"/>
              <a:t>Our Project</a:t>
            </a:r>
          </a:p>
          <a:p>
            <a:r>
              <a:rPr lang="en-US" sz="2400" dirty="0"/>
              <a:t>Results</a:t>
            </a:r>
          </a:p>
          <a:p>
            <a:r>
              <a:rPr lang="en-US" sz="2400" dirty="0"/>
              <a:t>Ethics</a:t>
            </a:r>
          </a:p>
          <a:p>
            <a:r>
              <a:rPr lang="en-US" sz="2400" dirty="0"/>
              <a:t>Conclusion</a:t>
            </a:r>
          </a:p>
        </p:txBody>
      </p:sp>
    </p:spTree>
    <p:extLst>
      <p:ext uri="{BB962C8B-B14F-4D97-AF65-F5344CB8AC3E}">
        <p14:creationId xmlns:p14="http://schemas.microsoft.com/office/powerpoint/2010/main" val="389351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AF54-59CD-997F-452B-4C3A89D959A7}"/>
              </a:ext>
            </a:extLst>
          </p:cNvPr>
          <p:cNvSpPr>
            <a:spLocks noGrp="1"/>
          </p:cNvSpPr>
          <p:nvPr>
            <p:ph type="title"/>
          </p:nvPr>
        </p:nvSpPr>
        <p:spPr/>
        <p:txBody>
          <a:bodyPr/>
          <a:lstStyle/>
          <a:p>
            <a:r>
              <a:rPr lang="en-US" dirty="0"/>
              <a:t>Background</a:t>
            </a:r>
            <a:br>
              <a:rPr lang="en-US" dirty="0"/>
            </a:br>
            <a:r>
              <a:rPr lang="en-US" sz="2400" dirty="0"/>
              <a:t>Aeronautical Mobile Telemetry</a:t>
            </a:r>
            <a:endParaRPr lang="en-US" dirty="0"/>
          </a:p>
        </p:txBody>
      </p:sp>
      <p:sp>
        <p:nvSpPr>
          <p:cNvPr id="3" name="Content Placeholder 2">
            <a:extLst>
              <a:ext uri="{FF2B5EF4-FFF2-40B4-BE49-F238E27FC236}">
                <a16:creationId xmlns:a16="http://schemas.microsoft.com/office/drawing/2014/main" id="{B711873C-5E5A-2B28-6139-C81927DD66DD}"/>
              </a:ext>
            </a:extLst>
          </p:cNvPr>
          <p:cNvSpPr>
            <a:spLocks noGrp="1"/>
          </p:cNvSpPr>
          <p:nvPr>
            <p:ph idx="1"/>
          </p:nvPr>
        </p:nvSpPr>
        <p:spPr>
          <a:xfrm>
            <a:off x="677334" y="2160590"/>
            <a:ext cx="9154924" cy="1053128"/>
          </a:xfrm>
        </p:spPr>
        <p:txBody>
          <a:bodyPr>
            <a:noAutofit/>
          </a:bodyPr>
          <a:lstStyle/>
          <a:p>
            <a:r>
              <a:rPr lang="en-US" sz="2400" dirty="0"/>
              <a:t>Aeronautical Mobile Telemetry (AMT) is the process of wirelessly sending and receiving data to and from an aircraft.</a:t>
            </a:r>
          </a:p>
        </p:txBody>
      </p:sp>
      <p:pic>
        <p:nvPicPr>
          <p:cNvPr id="5" name="Content Placeholder 4" descr="Diagram, engineering drawing&#10;&#10;Description automatically generated">
            <a:extLst>
              <a:ext uri="{FF2B5EF4-FFF2-40B4-BE49-F238E27FC236}">
                <a16:creationId xmlns:a16="http://schemas.microsoft.com/office/drawing/2014/main" id="{B85DF21A-0531-D490-0B7C-4E0EB3F10791}"/>
              </a:ext>
            </a:extLst>
          </p:cNvPr>
          <p:cNvPicPr>
            <a:picLocks noGrp="1" noChangeAspect="1"/>
          </p:cNvPicPr>
          <p:nvPr/>
        </p:nvPicPr>
        <p:blipFill>
          <a:blip r:embed="rId3"/>
          <a:stretch>
            <a:fillRect/>
          </a:stretch>
        </p:blipFill>
        <p:spPr>
          <a:xfrm>
            <a:off x="434468" y="3213718"/>
            <a:ext cx="11080198" cy="3047055"/>
          </a:xfrm>
          <a:prstGeom prst="rect">
            <a:avLst/>
          </a:prstGeom>
        </p:spPr>
      </p:pic>
      <p:sp>
        <p:nvSpPr>
          <p:cNvPr id="6" name="TextBox 5">
            <a:extLst>
              <a:ext uri="{FF2B5EF4-FFF2-40B4-BE49-F238E27FC236}">
                <a16:creationId xmlns:a16="http://schemas.microsoft.com/office/drawing/2014/main" id="{0FB38526-E245-3DC1-C4AE-F414DA2FB17E}"/>
              </a:ext>
            </a:extLst>
          </p:cNvPr>
          <p:cNvSpPr txBox="1"/>
          <p:nvPr/>
        </p:nvSpPr>
        <p:spPr>
          <a:xfrm>
            <a:off x="11514666" y="5891441"/>
            <a:ext cx="47641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46959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3BDD-01C2-2D6C-DCF3-51DC6F499D16}"/>
              </a:ext>
            </a:extLst>
          </p:cNvPr>
          <p:cNvSpPr>
            <a:spLocks noGrp="1"/>
          </p:cNvSpPr>
          <p:nvPr>
            <p:ph type="title"/>
          </p:nvPr>
        </p:nvSpPr>
        <p:spPr/>
        <p:txBody>
          <a:bodyPr/>
          <a:lstStyle/>
          <a:p>
            <a:r>
              <a:rPr lang="en-US" dirty="0"/>
              <a:t>Background</a:t>
            </a:r>
            <a:br>
              <a:rPr lang="en-US" dirty="0"/>
            </a:br>
            <a:r>
              <a:rPr lang="en-US" sz="2400" dirty="0"/>
              <a:t>Polarization</a:t>
            </a:r>
            <a:endParaRPr lang="en-US" dirty="0"/>
          </a:p>
        </p:txBody>
      </p:sp>
      <p:sp>
        <p:nvSpPr>
          <p:cNvPr id="3" name="Content Placeholder 2">
            <a:extLst>
              <a:ext uri="{FF2B5EF4-FFF2-40B4-BE49-F238E27FC236}">
                <a16:creationId xmlns:a16="http://schemas.microsoft.com/office/drawing/2014/main" id="{9F4865C6-1DBD-404A-7BB1-2CFFB3F59289}"/>
              </a:ext>
            </a:extLst>
          </p:cNvPr>
          <p:cNvSpPr>
            <a:spLocks noGrp="1"/>
          </p:cNvSpPr>
          <p:nvPr>
            <p:ph sz="half" idx="1"/>
          </p:nvPr>
        </p:nvSpPr>
        <p:spPr>
          <a:xfrm>
            <a:off x="677334" y="2160589"/>
            <a:ext cx="4458117" cy="3880772"/>
          </a:xfrm>
        </p:spPr>
        <p:txBody>
          <a:bodyPr>
            <a:normAutofit lnSpcReduction="10000"/>
          </a:bodyPr>
          <a:lstStyle/>
          <a:p>
            <a:r>
              <a:rPr lang="en-US" sz="2400" dirty="0"/>
              <a:t>Linear Polarization</a:t>
            </a:r>
          </a:p>
          <a:p>
            <a:pPr lvl="1"/>
            <a:r>
              <a:rPr lang="en-US" sz="2000" dirty="0"/>
              <a:t>Antenna feed experiences dramatic changes due to aircraft movements</a:t>
            </a:r>
          </a:p>
          <a:p>
            <a:r>
              <a:rPr lang="en-US" sz="2400" dirty="0"/>
              <a:t>Circular Polarization</a:t>
            </a:r>
          </a:p>
          <a:p>
            <a:pPr lvl="1"/>
            <a:r>
              <a:rPr lang="en-US" sz="2000" dirty="0"/>
              <a:t>Two orthogonal electric field components are out of phase by exactly 90°</a:t>
            </a:r>
          </a:p>
          <a:p>
            <a:pPr lvl="1"/>
            <a:r>
              <a:rPr lang="en-US" sz="2000" dirty="0"/>
              <a:t>Less variation in signal</a:t>
            </a:r>
          </a:p>
          <a:p>
            <a:pPr lvl="1"/>
            <a:r>
              <a:rPr lang="en-US" sz="2000" dirty="0"/>
              <a:t>RHCP &amp; LHCP</a:t>
            </a:r>
          </a:p>
          <a:p>
            <a:pPr lvl="1"/>
            <a:endParaRPr lang="en-US" sz="2000" dirty="0"/>
          </a:p>
        </p:txBody>
      </p:sp>
      <p:pic>
        <p:nvPicPr>
          <p:cNvPr id="1032" name="Picture 8" descr="Circular Polarization vs Linear Polarization for RFID Applications -  everything RF">
            <a:extLst>
              <a:ext uri="{FF2B5EF4-FFF2-40B4-BE49-F238E27FC236}">
                <a16:creationId xmlns:a16="http://schemas.microsoft.com/office/drawing/2014/main" id="{8F391C35-DF94-6173-05CA-61583F84A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251" y="2365768"/>
            <a:ext cx="4458117" cy="29755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619C66-D0D2-78E5-D22E-16B0440CC1AD}"/>
              </a:ext>
            </a:extLst>
          </p:cNvPr>
          <p:cNvSpPr txBox="1"/>
          <p:nvPr/>
        </p:nvSpPr>
        <p:spPr>
          <a:xfrm>
            <a:off x="9636368" y="4971970"/>
            <a:ext cx="476412"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300593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FF78-EC4D-57F1-9516-932F3D6F1C2B}"/>
              </a:ext>
            </a:extLst>
          </p:cNvPr>
          <p:cNvSpPr>
            <a:spLocks noGrp="1"/>
          </p:cNvSpPr>
          <p:nvPr>
            <p:ph type="title"/>
          </p:nvPr>
        </p:nvSpPr>
        <p:spPr/>
        <p:txBody>
          <a:bodyPr/>
          <a:lstStyle/>
          <a:p>
            <a:r>
              <a:rPr lang="en-US" dirty="0"/>
              <a:t>Background</a:t>
            </a:r>
            <a:br>
              <a:rPr lang="en-US" dirty="0"/>
            </a:br>
            <a:r>
              <a:rPr lang="en-US" sz="2400" dirty="0"/>
              <a:t>Combining Techniques</a:t>
            </a:r>
            <a:endParaRPr lang="en-US" dirty="0"/>
          </a:p>
        </p:txBody>
      </p:sp>
      <p:sp>
        <p:nvSpPr>
          <p:cNvPr id="3" name="Content Placeholder 2">
            <a:extLst>
              <a:ext uri="{FF2B5EF4-FFF2-40B4-BE49-F238E27FC236}">
                <a16:creationId xmlns:a16="http://schemas.microsoft.com/office/drawing/2014/main" id="{B0A6708A-C31C-2859-F4DB-81BFF55136B4}"/>
              </a:ext>
            </a:extLst>
          </p:cNvPr>
          <p:cNvSpPr>
            <a:spLocks noGrp="1"/>
          </p:cNvSpPr>
          <p:nvPr>
            <p:ph sz="half" idx="1"/>
          </p:nvPr>
        </p:nvSpPr>
        <p:spPr>
          <a:xfrm>
            <a:off x="677334" y="1930400"/>
            <a:ext cx="4184035" cy="3880772"/>
          </a:xfrm>
        </p:spPr>
        <p:txBody>
          <a:bodyPr>
            <a:normAutofit lnSpcReduction="10000"/>
          </a:bodyPr>
          <a:lstStyle/>
          <a:p>
            <a:r>
              <a:rPr lang="en-US" sz="2400" dirty="0"/>
              <a:t>Combining applied to RHCP &amp; LHCP channels</a:t>
            </a:r>
          </a:p>
          <a:p>
            <a:pPr lvl="1"/>
            <a:r>
              <a:rPr lang="en-US" sz="2000" dirty="0"/>
              <a:t>Current practice</a:t>
            </a:r>
          </a:p>
          <a:p>
            <a:pPr lvl="1"/>
            <a:r>
              <a:rPr lang="en-US" sz="2000" dirty="0"/>
              <a:t>Maximum Ratio Combining (MRC)</a:t>
            </a:r>
          </a:p>
          <a:p>
            <a:pPr lvl="1"/>
            <a:r>
              <a:rPr lang="en-US" sz="2000" dirty="0"/>
              <a:t>Uses hybrid coupler with 3 dB loss</a:t>
            </a:r>
          </a:p>
          <a:p>
            <a:pPr lvl="1"/>
            <a:endParaRPr lang="en-US" sz="2000" dirty="0"/>
          </a:p>
          <a:p>
            <a:pPr lvl="1"/>
            <a:endParaRPr lang="en-US" sz="2000" dirty="0"/>
          </a:p>
        </p:txBody>
      </p:sp>
      <p:sp>
        <p:nvSpPr>
          <p:cNvPr id="4" name="Content Placeholder 3">
            <a:extLst>
              <a:ext uri="{FF2B5EF4-FFF2-40B4-BE49-F238E27FC236}">
                <a16:creationId xmlns:a16="http://schemas.microsoft.com/office/drawing/2014/main" id="{C7E36EA5-AC6C-0C74-D7A0-EE5C894BF9E1}"/>
              </a:ext>
            </a:extLst>
          </p:cNvPr>
          <p:cNvSpPr>
            <a:spLocks noGrp="1"/>
          </p:cNvSpPr>
          <p:nvPr>
            <p:ph sz="half" idx="2"/>
          </p:nvPr>
        </p:nvSpPr>
        <p:spPr>
          <a:xfrm>
            <a:off x="5089968" y="1930399"/>
            <a:ext cx="4184034" cy="3880773"/>
          </a:xfrm>
        </p:spPr>
        <p:txBody>
          <a:bodyPr>
            <a:normAutofit lnSpcReduction="10000"/>
          </a:bodyPr>
          <a:lstStyle/>
          <a:p>
            <a:r>
              <a:rPr lang="en-US" sz="2400" dirty="0"/>
              <a:t>Combining applied directly to V &amp; H Channels</a:t>
            </a:r>
          </a:p>
          <a:p>
            <a:pPr lvl="1"/>
            <a:r>
              <a:rPr lang="en-US" sz="2000" dirty="0"/>
              <a:t>We tested combining with Maximum Ratio Combining (MRC) and Maximum Likelihood (ML) Combining</a:t>
            </a:r>
          </a:p>
          <a:p>
            <a:pPr lvl="1"/>
            <a:r>
              <a:rPr lang="en-US" sz="2000" dirty="0"/>
              <a:t>Removes need for hybrid coupler and eliminates 3 dB loss</a:t>
            </a:r>
          </a:p>
          <a:p>
            <a:pPr lvl="1"/>
            <a:r>
              <a:rPr lang="en-US" sz="2000" dirty="0"/>
              <a:t>Does this method perform better?</a:t>
            </a:r>
          </a:p>
          <a:p>
            <a:pPr lvl="1"/>
            <a:endParaRPr lang="en-US" sz="2000" dirty="0"/>
          </a:p>
        </p:txBody>
      </p:sp>
      <p:pic>
        <p:nvPicPr>
          <p:cNvPr id="3074" name="Picture 2" descr="Hybrid Couplers for Ultra-Broadband Microwave - KRYTAR">
            <a:extLst>
              <a:ext uri="{FF2B5EF4-FFF2-40B4-BE49-F238E27FC236}">
                <a16:creationId xmlns:a16="http://schemas.microsoft.com/office/drawing/2014/main" id="{BB5CAAA0-BB05-2AC3-BBA2-0054B3D086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8" t="1702" r="2074" b="1882"/>
          <a:stretch/>
        </p:blipFill>
        <p:spPr bwMode="auto">
          <a:xfrm>
            <a:off x="1023101" y="4446647"/>
            <a:ext cx="3765209" cy="251950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8E5CBD-1328-575C-0F4C-E02D6A055D8F}"/>
              </a:ext>
            </a:extLst>
          </p:cNvPr>
          <p:cNvSpPr txBox="1"/>
          <p:nvPr/>
        </p:nvSpPr>
        <p:spPr>
          <a:xfrm>
            <a:off x="4861369" y="6453694"/>
            <a:ext cx="476412"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423686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42CC-9D66-C4C2-AC65-7497540E8257}"/>
              </a:ext>
            </a:extLst>
          </p:cNvPr>
          <p:cNvSpPr>
            <a:spLocks noGrp="1"/>
          </p:cNvSpPr>
          <p:nvPr>
            <p:ph type="title"/>
          </p:nvPr>
        </p:nvSpPr>
        <p:spPr/>
        <p:txBody>
          <a:bodyPr/>
          <a:lstStyle/>
          <a:p>
            <a:r>
              <a:rPr lang="en-US" dirty="0"/>
              <a:t>Our Project</a:t>
            </a:r>
            <a:br>
              <a:rPr lang="en-US" dirty="0"/>
            </a:br>
            <a:r>
              <a:rPr lang="en-US" sz="2400" dirty="0"/>
              <a:t>Experimental Configuration</a:t>
            </a:r>
            <a:endParaRPr lang="en-US" dirty="0"/>
          </a:p>
        </p:txBody>
      </p:sp>
      <p:pic>
        <p:nvPicPr>
          <p:cNvPr id="5" name="Content Placeholder 4">
            <a:extLst>
              <a:ext uri="{FF2B5EF4-FFF2-40B4-BE49-F238E27FC236}">
                <a16:creationId xmlns:a16="http://schemas.microsoft.com/office/drawing/2014/main" id="{C68CEFD9-7488-4283-EBDB-7AE9A42E88C4}"/>
              </a:ext>
            </a:extLst>
          </p:cNvPr>
          <p:cNvPicPr>
            <a:picLocks noGrp="1" noChangeAspect="1"/>
          </p:cNvPicPr>
          <p:nvPr>
            <p:ph idx="1"/>
          </p:nvPr>
        </p:nvPicPr>
        <p:blipFill>
          <a:blip r:embed="rId3"/>
          <a:stretch>
            <a:fillRect/>
          </a:stretch>
        </p:blipFill>
        <p:spPr>
          <a:xfrm rot="5400000">
            <a:off x="2714524" y="-784124"/>
            <a:ext cx="4190844" cy="9619892"/>
          </a:xfrm>
        </p:spPr>
      </p:pic>
      <p:sp>
        <p:nvSpPr>
          <p:cNvPr id="6" name="TextBox 5">
            <a:extLst>
              <a:ext uri="{FF2B5EF4-FFF2-40B4-BE49-F238E27FC236}">
                <a16:creationId xmlns:a16="http://schemas.microsoft.com/office/drawing/2014/main" id="{428CBF0A-8506-0CAE-7F20-1DB5422E0A4D}"/>
              </a:ext>
            </a:extLst>
          </p:cNvPr>
          <p:cNvSpPr txBox="1"/>
          <p:nvPr/>
        </p:nvSpPr>
        <p:spPr>
          <a:xfrm>
            <a:off x="9619892" y="6046880"/>
            <a:ext cx="476412" cy="369332"/>
          </a:xfrm>
          <a:prstGeom prst="rect">
            <a:avLst/>
          </a:prstGeom>
          <a:noFill/>
        </p:spPr>
        <p:txBody>
          <a:bodyPr wrap="none" rtlCol="0">
            <a:spAutoFit/>
          </a:bodyPr>
          <a:lstStyle/>
          <a:p>
            <a:r>
              <a:rPr lang="en-US" dirty="0"/>
              <a:t>[1]</a:t>
            </a:r>
          </a:p>
        </p:txBody>
      </p:sp>
      <p:pic>
        <p:nvPicPr>
          <p:cNvPr id="8" name="Picture 7">
            <a:extLst>
              <a:ext uri="{FF2B5EF4-FFF2-40B4-BE49-F238E27FC236}">
                <a16:creationId xmlns:a16="http://schemas.microsoft.com/office/drawing/2014/main" id="{75F46A9C-B673-A353-3222-F0948017269F}"/>
              </a:ext>
            </a:extLst>
          </p:cNvPr>
          <p:cNvPicPr>
            <a:picLocks noChangeAspect="1"/>
          </p:cNvPicPr>
          <p:nvPr/>
        </p:nvPicPr>
        <p:blipFill>
          <a:blip r:embed="rId4"/>
          <a:stretch>
            <a:fillRect/>
          </a:stretch>
        </p:blipFill>
        <p:spPr>
          <a:xfrm>
            <a:off x="9619892" y="2691766"/>
            <a:ext cx="2572109" cy="3429479"/>
          </a:xfrm>
          <a:prstGeom prst="rect">
            <a:avLst/>
          </a:prstGeom>
        </p:spPr>
      </p:pic>
    </p:spTree>
    <p:extLst>
      <p:ext uri="{BB962C8B-B14F-4D97-AF65-F5344CB8AC3E}">
        <p14:creationId xmlns:p14="http://schemas.microsoft.com/office/powerpoint/2010/main" val="120643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45F4-B88D-A755-3BFF-87A511D04E3C}"/>
              </a:ext>
            </a:extLst>
          </p:cNvPr>
          <p:cNvSpPr>
            <a:spLocks noGrp="1"/>
          </p:cNvSpPr>
          <p:nvPr>
            <p:ph type="title"/>
          </p:nvPr>
        </p:nvSpPr>
        <p:spPr/>
        <p:txBody>
          <a:bodyPr/>
          <a:lstStyle/>
          <a:p>
            <a:r>
              <a:rPr lang="en-US" dirty="0"/>
              <a:t>Our Project</a:t>
            </a:r>
            <a:br>
              <a:rPr lang="en-US" dirty="0"/>
            </a:br>
            <a:r>
              <a:rPr lang="en-US" sz="2400" dirty="0"/>
              <a:t>Sounding Signal</a:t>
            </a:r>
            <a:endParaRPr lang="en-US" dirty="0"/>
          </a:p>
        </p:txBody>
      </p:sp>
      <p:pic>
        <p:nvPicPr>
          <p:cNvPr id="7" name="Picture 6">
            <a:extLst>
              <a:ext uri="{FF2B5EF4-FFF2-40B4-BE49-F238E27FC236}">
                <a16:creationId xmlns:a16="http://schemas.microsoft.com/office/drawing/2014/main" id="{51E8F8D1-FDB6-5D29-47A4-B7093531FA47}"/>
              </a:ext>
            </a:extLst>
          </p:cNvPr>
          <p:cNvPicPr>
            <a:picLocks noChangeAspect="1"/>
          </p:cNvPicPr>
          <p:nvPr/>
        </p:nvPicPr>
        <p:blipFill rotWithShape="1">
          <a:blip r:embed="rId3"/>
          <a:srcRect t="23207" b="6948"/>
          <a:stretch/>
        </p:blipFill>
        <p:spPr>
          <a:xfrm>
            <a:off x="1895564" y="1984477"/>
            <a:ext cx="8400872" cy="4263923"/>
          </a:xfrm>
          <a:prstGeom prst="rect">
            <a:avLst/>
          </a:prstGeom>
        </p:spPr>
      </p:pic>
      <p:sp>
        <p:nvSpPr>
          <p:cNvPr id="8" name="TextBox 7">
            <a:extLst>
              <a:ext uri="{FF2B5EF4-FFF2-40B4-BE49-F238E27FC236}">
                <a16:creationId xmlns:a16="http://schemas.microsoft.com/office/drawing/2014/main" id="{DA6BB5C9-6068-3165-2B36-DD873205A719}"/>
              </a:ext>
            </a:extLst>
          </p:cNvPr>
          <p:cNvSpPr txBox="1"/>
          <p:nvPr/>
        </p:nvSpPr>
        <p:spPr>
          <a:xfrm>
            <a:off x="10296436" y="5879068"/>
            <a:ext cx="47641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74493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E6D0-1878-68B4-A0F0-A6E330B7F0E7}"/>
              </a:ext>
            </a:extLst>
          </p:cNvPr>
          <p:cNvSpPr>
            <a:spLocks noGrp="1"/>
          </p:cNvSpPr>
          <p:nvPr>
            <p:ph type="title"/>
          </p:nvPr>
        </p:nvSpPr>
        <p:spPr/>
        <p:txBody>
          <a:bodyPr/>
          <a:lstStyle/>
          <a:p>
            <a:r>
              <a:rPr lang="en-US" dirty="0"/>
              <a:t>Our Project</a:t>
            </a:r>
            <a:br>
              <a:rPr lang="en-US" dirty="0"/>
            </a:br>
            <a:r>
              <a:rPr lang="en-US" sz="2400" dirty="0"/>
              <a:t>Multipath Propagation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B2B415-8296-D6CD-B056-1E62C40B6ED0}"/>
                  </a:ext>
                </a:extLst>
              </p:cNvPr>
              <p:cNvSpPr>
                <a:spLocks noGrp="1"/>
              </p:cNvSpPr>
              <p:nvPr>
                <p:ph idx="1"/>
              </p:nvPr>
            </p:nvSpPr>
            <p:spPr/>
            <p:txBody>
              <a:bodyPr>
                <a:normAutofit/>
              </a:bodyPr>
              <a:lstStyle/>
              <a:p>
                <a:r>
                  <a:rPr lang="en-US" sz="2400" dirty="0"/>
                  <a:t>Determine h(t) (impulse response)</a:t>
                </a:r>
              </a:p>
              <a:p>
                <a:pPr lvl="1"/>
                <a14:m>
                  <m:oMath xmlns:m="http://schemas.openxmlformats.org/officeDocument/2006/math">
                    <m:r>
                      <a:rPr lang="en-US" sz="2000" i="1" dirty="0" smtClean="0">
                        <a:latin typeface="Cambria Math" panose="02040503050406030204" pitchFamily="18" charset="0"/>
                      </a:rPr>
                      <m:t>𝑟</m:t>
                    </m:r>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𝑡</m:t>
                        </m:r>
                      </m:e>
                    </m:d>
                    <m:r>
                      <a:rPr lang="en-US" sz="2000" i="1" dirty="0" smtClean="0">
                        <a:latin typeface="Cambria Math" panose="02040503050406030204" pitchFamily="18" charset="0"/>
                      </a:rPr>
                      <m:t>= </m:t>
                    </m:r>
                    <m:r>
                      <a:rPr lang="en-US" sz="2000" i="1" dirty="0" smtClean="0">
                        <a:latin typeface="Cambria Math" panose="02040503050406030204" pitchFamily="18" charset="0"/>
                      </a:rPr>
                      <m:t>𝑠</m:t>
                    </m:r>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𝑡</m:t>
                        </m:r>
                      </m:e>
                    </m:d>
                    <m:r>
                      <a:rPr lang="en-US" sz="2000" b="0" i="1" dirty="0" smtClean="0">
                        <a:latin typeface="Cambria Math" panose="02040503050406030204" pitchFamily="18" charset="0"/>
                      </a:rPr>
                      <m:t> </m:t>
                    </m:r>
                    <m:r>
                      <a:rPr lang="en-US" sz="2000" i="1" dirty="0" smtClean="0">
                        <a:latin typeface="Cambria Math" panose="02040503050406030204" pitchFamily="18" charset="0"/>
                      </a:rPr>
                      <m:t>∗ </m:t>
                    </m:r>
                    <m:r>
                      <a:rPr lang="en-US" sz="2000" b="1" i="1" dirty="0" smtClean="0">
                        <a:latin typeface="Cambria Math" panose="02040503050406030204" pitchFamily="18" charset="0"/>
                      </a:rPr>
                      <m:t>𝒉</m:t>
                    </m:r>
                    <m:d>
                      <m:dPr>
                        <m:ctrlPr>
                          <a:rPr lang="en-US" sz="2000" b="1" i="1" dirty="0" smtClean="0">
                            <a:latin typeface="Cambria Math" panose="02040503050406030204" pitchFamily="18" charset="0"/>
                          </a:rPr>
                        </m:ctrlPr>
                      </m:dPr>
                      <m:e>
                        <m:r>
                          <a:rPr lang="en-US" sz="2000" b="1" i="1" dirty="0" smtClean="0">
                            <a:latin typeface="Cambria Math" panose="02040503050406030204" pitchFamily="18" charset="0"/>
                          </a:rPr>
                          <m:t>𝒕</m:t>
                        </m:r>
                      </m:e>
                    </m:d>
                  </m:oMath>
                </a14:m>
                <a:r>
                  <a:rPr lang="en-US" sz="2000" i="1" dirty="0">
                    <a:latin typeface="Cambria Math" panose="02040503050406030204" pitchFamily="18" charset="0"/>
                  </a:rPr>
                  <a:t> </a:t>
                </a:r>
              </a:p>
              <a:p>
                <a:pPr lvl="1"/>
                <a:r>
                  <a:rPr lang="en-US" sz="2000" i="1" dirty="0">
                    <a:latin typeface="Cambria Math" panose="02040503050406030204" pitchFamily="18" charset="0"/>
                  </a:rPr>
                  <a:t>FFT</a:t>
                </a:r>
              </a:p>
              <a:p>
                <a:pPr lvl="1"/>
                <a14:m>
                  <m:oMath xmlns:m="http://schemas.openxmlformats.org/officeDocument/2006/math">
                    <m:r>
                      <a:rPr lang="en-US" sz="2000" i="1" dirty="0" smtClean="0">
                        <a:latin typeface="Cambria Math" panose="02040503050406030204" pitchFamily="18" charset="0"/>
                        <a:sym typeface="Wingdings" panose="05000000000000000000" pitchFamily="2" charset="2"/>
                      </a:rPr>
                      <m:t>𝑟</m:t>
                    </m:r>
                    <m:r>
                      <a:rPr lang="en-US" sz="2000" i="1" dirty="0" smtClean="0">
                        <a:latin typeface="Cambria Math" panose="02040503050406030204" pitchFamily="18" charset="0"/>
                        <a:sym typeface="Wingdings" panose="05000000000000000000" pitchFamily="2" charset="2"/>
                      </a:rPr>
                      <m:t>(</m:t>
                    </m:r>
                    <m:r>
                      <a:rPr lang="en-US" sz="2000" i="1" dirty="0" smtClean="0">
                        <a:latin typeface="Cambria Math" panose="02040503050406030204" pitchFamily="18" charset="0"/>
                        <a:sym typeface="Wingdings" panose="05000000000000000000" pitchFamily="2" charset="2"/>
                      </a:rPr>
                      <m:t>𝜔</m:t>
                    </m:r>
                    <m:r>
                      <a:rPr lang="en-US" sz="2000" i="1" dirty="0" smtClean="0">
                        <a:latin typeface="Cambria Math" panose="02040503050406030204" pitchFamily="18" charset="0"/>
                        <a:sym typeface="Wingdings" panose="05000000000000000000" pitchFamily="2" charset="2"/>
                      </a:rPr>
                      <m:t>) = </m:t>
                    </m:r>
                    <m:r>
                      <a:rPr lang="en-US" sz="2000" i="1" dirty="0" smtClean="0">
                        <a:latin typeface="Cambria Math" panose="02040503050406030204" pitchFamily="18" charset="0"/>
                        <a:sym typeface="Wingdings" panose="05000000000000000000" pitchFamily="2" charset="2"/>
                      </a:rPr>
                      <m:t>𝑠</m:t>
                    </m:r>
                    <m:r>
                      <a:rPr lang="en-US" sz="2000" i="1" dirty="0" smtClean="0">
                        <a:latin typeface="Cambria Math" panose="02040503050406030204" pitchFamily="18" charset="0"/>
                        <a:sym typeface="Wingdings" panose="05000000000000000000" pitchFamily="2" charset="2"/>
                      </a:rPr>
                      <m:t>(</m:t>
                    </m:r>
                    <m:r>
                      <a:rPr lang="en-US" sz="2000" i="1" dirty="0" smtClean="0">
                        <a:latin typeface="Cambria Math" panose="02040503050406030204" pitchFamily="18" charset="0"/>
                        <a:sym typeface="Wingdings" panose="05000000000000000000" pitchFamily="2" charset="2"/>
                      </a:rPr>
                      <m:t>𝜔</m:t>
                    </m:r>
                    <m:r>
                      <a:rPr lang="en-US" sz="2000" i="1" dirty="0" smtClean="0">
                        <a:latin typeface="Cambria Math" panose="02040503050406030204" pitchFamily="18" charset="0"/>
                        <a:sym typeface="Wingdings" panose="05000000000000000000" pitchFamily="2" charset="2"/>
                      </a:rPr>
                      <m:t>) • </m:t>
                    </m:r>
                    <m:r>
                      <a:rPr lang="en-US" sz="2000" b="1" i="1" dirty="0" smtClean="0">
                        <a:latin typeface="Cambria Math" panose="02040503050406030204" pitchFamily="18" charset="0"/>
                        <a:sym typeface="Wingdings" panose="05000000000000000000" pitchFamily="2" charset="2"/>
                      </a:rPr>
                      <m:t>𝒉</m:t>
                    </m:r>
                    <m:r>
                      <a:rPr lang="en-US" sz="2000" b="1" i="1" dirty="0" smtClean="0">
                        <a:latin typeface="Cambria Math" panose="02040503050406030204" pitchFamily="18" charset="0"/>
                        <a:sym typeface="Wingdings" panose="05000000000000000000" pitchFamily="2" charset="2"/>
                      </a:rPr>
                      <m:t>(</m:t>
                    </m:r>
                    <m:r>
                      <a:rPr lang="en-US" sz="2000" b="1" i="1" dirty="0" smtClean="0">
                        <a:latin typeface="Cambria Math" panose="02040503050406030204" pitchFamily="18" charset="0"/>
                        <a:sym typeface="Wingdings" panose="05000000000000000000" pitchFamily="2" charset="2"/>
                      </a:rPr>
                      <m:t>𝝎</m:t>
                    </m:r>
                    <m:r>
                      <a:rPr lang="en-US" sz="2000" b="1" i="1" dirty="0" smtClean="0">
                        <a:latin typeface="Cambria Math" panose="02040503050406030204" pitchFamily="18" charset="0"/>
                        <a:sym typeface="Wingdings" panose="05000000000000000000" pitchFamily="2" charset="2"/>
                      </a:rPr>
                      <m:t>) </m:t>
                    </m:r>
                  </m:oMath>
                </a14:m>
                <a:endParaRPr lang="en-US" sz="2000" b="1" dirty="0">
                  <a:sym typeface="Wingdings" panose="05000000000000000000" pitchFamily="2" charset="2"/>
                </a:endParaRPr>
              </a:p>
              <a:p>
                <a:pPr lvl="1"/>
                <a14:m>
                  <m:oMath xmlns:m="http://schemas.openxmlformats.org/officeDocument/2006/math">
                    <m:r>
                      <a:rPr lang="en-US" sz="2000" b="1" i="1" dirty="0" smtClean="0">
                        <a:latin typeface="Cambria Math" panose="02040503050406030204" pitchFamily="18" charset="0"/>
                        <a:sym typeface="Wingdings" panose="05000000000000000000" pitchFamily="2" charset="2"/>
                      </a:rPr>
                      <m:t>𝒉</m:t>
                    </m:r>
                    <m:d>
                      <m:dPr>
                        <m:ctrlPr>
                          <a:rPr lang="en-US" sz="2000" b="1" i="1" dirty="0" smtClean="0">
                            <a:latin typeface="Cambria Math" panose="02040503050406030204" pitchFamily="18" charset="0"/>
                            <a:sym typeface="Wingdings" panose="05000000000000000000" pitchFamily="2" charset="2"/>
                          </a:rPr>
                        </m:ctrlPr>
                      </m:dPr>
                      <m:e>
                        <m:r>
                          <a:rPr lang="en-US" sz="2000" b="1" i="1" dirty="0" smtClean="0">
                            <a:latin typeface="Cambria Math" panose="02040503050406030204" pitchFamily="18" charset="0"/>
                            <a:sym typeface="Wingdings" panose="05000000000000000000" pitchFamily="2" charset="2"/>
                          </a:rPr>
                          <m:t>𝝎</m:t>
                        </m:r>
                      </m:e>
                    </m:d>
                    <m:r>
                      <a:rPr lang="en-US" sz="2000" i="1" dirty="0" smtClean="0">
                        <a:latin typeface="Cambria Math" panose="02040503050406030204" pitchFamily="18" charset="0"/>
                        <a:sym typeface="Wingdings" panose="05000000000000000000" pitchFamily="2" charset="2"/>
                      </a:rPr>
                      <m:t>= </m:t>
                    </m:r>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𝑟</m:t>
                        </m:r>
                        <m:d>
                          <m:dPr>
                            <m:ctrlPr>
                              <a:rPr lang="en-US" sz="2000" b="0" i="1" smtClean="0">
                                <a:latin typeface="Cambria Math" panose="02040503050406030204" pitchFamily="18" charset="0"/>
                                <a:sym typeface="Wingdings" panose="05000000000000000000" pitchFamily="2" charset="2"/>
                              </a:rPr>
                            </m:ctrlPr>
                          </m:dPr>
                          <m:e>
                            <m:r>
                              <a:rPr lang="en-US" sz="2000" i="1" dirty="0">
                                <a:latin typeface="Cambria Math" panose="02040503050406030204" pitchFamily="18" charset="0"/>
                                <a:sym typeface="Wingdings" panose="05000000000000000000" pitchFamily="2" charset="2"/>
                              </a:rPr>
                              <m:t>𝜔</m:t>
                            </m:r>
                          </m:e>
                        </m:d>
                      </m:num>
                      <m:den>
                        <m:r>
                          <a:rPr lang="en-US" sz="2000" b="0" i="1" smtClean="0">
                            <a:latin typeface="Cambria Math" panose="02040503050406030204" pitchFamily="18" charset="0"/>
                            <a:sym typeface="Wingdings" panose="05000000000000000000" pitchFamily="2" charset="2"/>
                          </a:rPr>
                          <m:t>𝑠</m:t>
                        </m:r>
                        <m:d>
                          <m:dPr>
                            <m:ctrlPr>
                              <a:rPr lang="en-US" sz="2000" b="0" i="1" smtClean="0">
                                <a:latin typeface="Cambria Math" panose="02040503050406030204" pitchFamily="18" charset="0"/>
                                <a:sym typeface="Wingdings" panose="05000000000000000000" pitchFamily="2" charset="2"/>
                              </a:rPr>
                            </m:ctrlPr>
                          </m:dPr>
                          <m:e>
                            <m:r>
                              <a:rPr lang="en-US" sz="2000" i="1" dirty="0">
                                <a:latin typeface="Cambria Math" panose="02040503050406030204" pitchFamily="18" charset="0"/>
                                <a:sym typeface="Wingdings" panose="05000000000000000000" pitchFamily="2" charset="2"/>
                              </a:rPr>
                              <m:t>𝜔</m:t>
                            </m:r>
                          </m:e>
                        </m:d>
                      </m:den>
                    </m:f>
                  </m:oMath>
                </a14:m>
                <a:endParaRPr lang="en-US" sz="2000" b="0" dirty="0">
                  <a:sym typeface="Wingdings" panose="05000000000000000000" pitchFamily="2" charset="2"/>
                </a:endParaRPr>
              </a:p>
              <a:p>
                <a:pPr lvl="1"/>
                <a:r>
                  <a:rPr lang="en-US" sz="2000" i="1" dirty="0">
                    <a:latin typeface="Cambria Math" panose="02040503050406030204" pitchFamily="18" charset="0"/>
                    <a:sym typeface="Wingdings" panose="05000000000000000000" pitchFamily="2" charset="2"/>
                  </a:rPr>
                  <a:t>IFFT</a:t>
                </a:r>
              </a:p>
            </p:txBody>
          </p:sp>
        </mc:Choice>
        <mc:Fallback>
          <p:sp>
            <p:nvSpPr>
              <p:cNvPr id="3" name="Content Placeholder 2">
                <a:extLst>
                  <a:ext uri="{FF2B5EF4-FFF2-40B4-BE49-F238E27FC236}">
                    <a16:creationId xmlns:a16="http://schemas.microsoft.com/office/drawing/2014/main" id="{2EB2B415-8296-D6CD-B056-1E62C40B6ED0}"/>
                  </a:ext>
                </a:extLst>
              </p:cNvPr>
              <p:cNvSpPr>
                <a:spLocks noGrp="1" noRot="1" noChangeAspect="1" noMove="1" noResize="1" noEditPoints="1" noAdjustHandles="1" noChangeArrowheads="1" noChangeShapeType="1" noTextEdit="1"/>
              </p:cNvSpPr>
              <p:nvPr>
                <p:ph idx="1"/>
              </p:nvPr>
            </p:nvSpPr>
            <p:spPr>
              <a:blipFill>
                <a:blip r:embed="rId3"/>
                <a:stretch>
                  <a:fillRect l="-567" t="-125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454C0B4-5508-D2CD-AAB6-F71B791FC3DA}"/>
              </a:ext>
            </a:extLst>
          </p:cNvPr>
          <p:cNvPicPr>
            <a:picLocks noChangeAspect="1"/>
          </p:cNvPicPr>
          <p:nvPr/>
        </p:nvPicPr>
        <p:blipFill>
          <a:blip r:embed="rId4"/>
          <a:stretch>
            <a:fillRect/>
          </a:stretch>
        </p:blipFill>
        <p:spPr>
          <a:xfrm>
            <a:off x="6268044" y="1399163"/>
            <a:ext cx="4154811" cy="1713325"/>
          </a:xfrm>
          <a:prstGeom prst="rect">
            <a:avLst/>
          </a:prstGeom>
        </p:spPr>
      </p:pic>
      <p:sp>
        <p:nvSpPr>
          <p:cNvPr id="9" name="TextBox 8">
            <a:extLst>
              <a:ext uri="{FF2B5EF4-FFF2-40B4-BE49-F238E27FC236}">
                <a16:creationId xmlns:a16="http://schemas.microsoft.com/office/drawing/2014/main" id="{BA4ADDF9-3B91-A871-4123-C88EFD1957D8}"/>
              </a:ext>
            </a:extLst>
          </p:cNvPr>
          <p:cNvSpPr txBox="1"/>
          <p:nvPr/>
        </p:nvSpPr>
        <p:spPr>
          <a:xfrm>
            <a:off x="10422855" y="2743156"/>
            <a:ext cx="476412" cy="369332"/>
          </a:xfrm>
          <a:prstGeom prst="rect">
            <a:avLst/>
          </a:prstGeom>
          <a:noFill/>
        </p:spPr>
        <p:txBody>
          <a:bodyPr wrap="none" rtlCol="0">
            <a:spAutoFit/>
          </a:bodyPr>
          <a:lstStyle/>
          <a:p>
            <a:r>
              <a:rPr lang="en-US" dirty="0"/>
              <a:t>[1]</a:t>
            </a:r>
          </a:p>
        </p:txBody>
      </p:sp>
      <p:pic>
        <p:nvPicPr>
          <p:cNvPr id="11" name="Picture 2">
            <a:extLst>
              <a:ext uri="{FF2B5EF4-FFF2-40B4-BE49-F238E27FC236}">
                <a16:creationId xmlns:a16="http://schemas.microsoft.com/office/drawing/2014/main" id="{DED5F1F6-9A3A-6468-142A-554A52DA65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5256" y="3902051"/>
            <a:ext cx="6446891" cy="202498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B9113E1-C223-33BF-8F0C-AE39A834A2A0}"/>
              </a:ext>
            </a:extLst>
          </p:cNvPr>
          <p:cNvSpPr txBox="1"/>
          <p:nvPr/>
        </p:nvSpPr>
        <p:spPr>
          <a:xfrm>
            <a:off x="10792147" y="5557704"/>
            <a:ext cx="476412"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78179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CCFA-D351-AA8A-2B47-44192B71BD57}"/>
              </a:ext>
            </a:extLst>
          </p:cNvPr>
          <p:cNvSpPr>
            <a:spLocks noGrp="1"/>
          </p:cNvSpPr>
          <p:nvPr>
            <p:ph type="title"/>
          </p:nvPr>
        </p:nvSpPr>
        <p:spPr/>
        <p:txBody>
          <a:bodyPr/>
          <a:lstStyle/>
          <a:p>
            <a:r>
              <a:rPr lang="en-US" dirty="0"/>
              <a:t>Our Project</a:t>
            </a:r>
            <a:br>
              <a:rPr lang="en-US" dirty="0"/>
            </a:br>
            <a:r>
              <a:rPr lang="en-US" sz="2400" dirty="0"/>
              <a:t>Prune Data</a:t>
            </a:r>
            <a:endParaRPr lang="en-US" dirty="0"/>
          </a:p>
        </p:txBody>
      </p:sp>
      <p:sp>
        <p:nvSpPr>
          <p:cNvPr id="3" name="Content Placeholder 2">
            <a:extLst>
              <a:ext uri="{FF2B5EF4-FFF2-40B4-BE49-F238E27FC236}">
                <a16:creationId xmlns:a16="http://schemas.microsoft.com/office/drawing/2014/main" id="{BBEB2C8B-102F-DE70-44C3-987E81AF4C48}"/>
              </a:ext>
            </a:extLst>
          </p:cNvPr>
          <p:cNvSpPr>
            <a:spLocks noGrp="1"/>
          </p:cNvSpPr>
          <p:nvPr>
            <p:ph idx="1"/>
          </p:nvPr>
        </p:nvSpPr>
        <p:spPr>
          <a:xfrm>
            <a:off x="790951" y="1699661"/>
            <a:ext cx="3038167" cy="3880773"/>
          </a:xfrm>
        </p:spPr>
        <p:txBody>
          <a:bodyPr>
            <a:normAutofit/>
          </a:bodyPr>
          <a:lstStyle/>
          <a:p>
            <a:r>
              <a:rPr lang="en-US" sz="2400" dirty="0"/>
              <a:t>Pruning accounts for any noise when receiving.</a:t>
            </a:r>
          </a:p>
          <a:p>
            <a:r>
              <a:rPr lang="en-US" sz="2400" dirty="0"/>
              <a:t>We kept the larger samples that represented 88% of the impulse response energy.</a:t>
            </a:r>
          </a:p>
          <a:p>
            <a:endParaRPr lang="en-US" sz="2400" dirty="0"/>
          </a:p>
        </p:txBody>
      </p:sp>
      <p:pic>
        <p:nvPicPr>
          <p:cNvPr id="4" name="Picture 3" descr="Chart&#10;&#10;Description automatically generated with medium confidence">
            <a:extLst>
              <a:ext uri="{FF2B5EF4-FFF2-40B4-BE49-F238E27FC236}">
                <a16:creationId xmlns:a16="http://schemas.microsoft.com/office/drawing/2014/main" id="{F4635083-BB5B-3750-AEF2-E9C3B8CF316D}"/>
              </a:ext>
            </a:extLst>
          </p:cNvPr>
          <p:cNvPicPr>
            <a:picLocks noChangeAspect="1"/>
          </p:cNvPicPr>
          <p:nvPr/>
        </p:nvPicPr>
        <p:blipFill rotWithShape="1">
          <a:blip r:embed="rId2">
            <a:extLst>
              <a:ext uri="{28A0092B-C50C-407E-A947-70E740481C1C}">
                <a14:useLocalDpi xmlns:a14="http://schemas.microsoft.com/office/drawing/2010/main" val="0"/>
              </a:ext>
            </a:extLst>
          </a:blip>
          <a:srcRect l="8852"/>
          <a:stretch/>
        </p:blipFill>
        <p:spPr>
          <a:xfrm>
            <a:off x="3829118" y="1699661"/>
            <a:ext cx="7959759" cy="4548739"/>
          </a:xfrm>
          <a:prstGeom prst="rect">
            <a:avLst/>
          </a:prstGeom>
        </p:spPr>
      </p:pic>
      <p:sp>
        <p:nvSpPr>
          <p:cNvPr id="5" name="TextBox 4">
            <a:extLst>
              <a:ext uri="{FF2B5EF4-FFF2-40B4-BE49-F238E27FC236}">
                <a16:creationId xmlns:a16="http://schemas.microsoft.com/office/drawing/2014/main" id="{0A7B1D1E-423E-DDB6-94DC-6C0DF90DE868}"/>
              </a:ext>
            </a:extLst>
          </p:cNvPr>
          <p:cNvSpPr txBox="1"/>
          <p:nvPr/>
        </p:nvSpPr>
        <p:spPr>
          <a:xfrm>
            <a:off x="11788877" y="5879068"/>
            <a:ext cx="47641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439348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2.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 design</Template>
  <TotalTime>2622</TotalTime>
  <Words>816</Words>
  <Application>Microsoft Office PowerPoint</Application>
  <PresentationFormat>Widescreen</PresentationFormat>
  <Paragraphs>85</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Trebuchet MS</vt:lpstr>
      <vt:lpstr>Wingdings 3</vt:lpstr>
      <vt:lpstr>Facet</vt:lpstr>
      <vt:lpstr>Aeronautical Mobile Telemetry</vt:lpstr>
      <vt:lpstr>Outline</vt:lpstr>
      <vt:lpstr>Background Aeronautical Mobile Telemetry</vt:lpstr>
      <vt:lpstr>Background Polarization</vt:lpstr>
      <vt:lpstr>Background Combining Techniques</vt:lpstr>
      <vt:lpstr>Our Project Experimental Configuration</vt:lpstr>
      <vt:lpstr>Our Project Sounding Signal</vt:lpstr>
      <vt:lpstr>Our Project Multipath Propagation</vt:lpstr>
      <vt:lpstr>Our Project Prune Data</vt:lpstr>
      <vt:lpstr>Our Project Bit Error Rate (BER)</vt:lpstr>
      <vt:lpstr>Results</vt:lpstr>
      <vt:lpstr>Ethics</vt:lpstr>
      <vt:lpstr>Conclusion</vt:lpstr>
      <vt:lpstr>Questions?</vt:lpstr>
      <vt:lpstr>References</vt:lpstr>
      <vt:lpstr>Additional Slide #1</vt:lpstr>
      <vt:lpstr>Additional Slide #2</vt:lpstr>
      <vt:lpstr>Additional Slide #39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Aeronautical Mobile Telemetry</dc:title>
  <dc:creator>Joseph Lamb</dc:creator>
  <cp:lastModifiedBy>Joseph Lamb</cp:lastModifiedBy>
  <cp:revision>5</cp:revision>
  <dcterms:created xsi:type="dcterms:W3CDTF">2022-07-11T20:02:43Z</dcterms:created>
  <dcterms:modified xsi:type="dcterms:W3CDTF">2022-07-13T15:45:29Z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