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cat>
            <c:strRef>
              <c:f>Sheet1!$A$2:$A$4</c:f>
              <c:strCache>
                <c:ptCount val="3"/>
                <c:pt idx="0">
                  <c:v>Positive</c:v>
                </c:pt>
                <c:pt idx="1">
                  <c:v>Negative</c:v>
                </c:pt>
                <c:pt idx="2">
                  <c:v>Neutral</c:v>
                </c:pt>
              </c:strCache>
            </c:strRef>
          </c:cat>
          <c:val>
            <c:numRef>
              <c:f>Sheet1!$B$2:$B$4</c:f>
              <c:numCache>
                <c:formatCode>General</c:formatCode>
                <c:ptCount val="3"/>
                <c:pt idx="0">
                  <c:v>55.6</c:v>
                </c:pt>
                <c:pt idx="1">
                  <c:v>42.9</c:v>
                </c:pt>
                <c:pt idx="2">
                  <c:v>1.5</c:v>
                </c:pt>
              </c:numCache>
            </c:numRef>
          </c:val>
          <c:extLst>
            <c:ext xmlns:c16="http://schemas.microsoft.com/office/drawing/2014/chart" uri="{C3380CC4-5D6E-409C-BE32-E72D297353CC}">
              <c16:uniqueId val="{00000000-9453-4E4D-93FA-247F24A18F2B}"/>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CB125-2F04-85CC-B9E4-859AD27DD3DF}"/>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TITLE</a:t>
            </a:r>
            <a:endParaRPr lang="en-GB" dirty="0"/>
          </a:p>
        </p:txBody>
      </p:sp>
      <p:sp>
        <p:nvSpPr>
          <p:cNvPr id="3" name="Subtitle 2">
            <a:extLst>
              <a:ext uri="{FF2B5EF4-FFF2-40B4-BE49-F238E27FC236}">
                <a16:creationId xmlns:a16="http://schemas.microsoft.com/office/drawing/2014/main" id="{968CF164-6A92-3964-A2E5-CD439A60E8D6}"/>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en-GB" dirty="0"/>
          </a:p>
        </p:txBody>
      </p:sp>
      <p:sp>
        <p:nvSpPr>
          <p:cNvPr id="4" name="Date Placeholder 3">
            <a:extLst>
              <a:ext uri="{FF2B5EF4-FFF2-40B4-BE49-F238E27FC236}">
                <a16:creationId xmlns:a16="http://schemas.microsoft.com/office/drawing/2014/main" id="{CF666AE8-A5E4-529C-376D-A7F21A81DCA8}"/>
              </a:ext>
            </a:extLst>
          </p:cNvPr>
          <p:cNvSpPr>
            <a:spLocks noGrp="1"/>
          </p:cNvSpPr>
          <p:nvPr>
            <p:ph type="dt" sz="half" idx="10"/>
          </p:nvPr>
        </p:nvSpPr>
        <p:spPr/>
        <p:txBody>
          <a:bodyPr/>
          <a:lstStyle/>
          <a:p>
            <a:fld id="{6670FE10-F406-47AF-8AE1-E9BA4C7E25F2}" type="datetimeFigureOut">
              <a:rPr lang="en-GB" smtClean="0"/>
              <a:t>20/05/2024</a:t>
            </a:fld>
            <a:endParaRPr lang="en-GB" dirty="0"/>
          </a:p>
        </p:txBody>
      </p:sp>
      <p:sp>
        <p:nvSpPr>
          <p:cNvPr id="5" name="Footer Placeholder 4">
            <a:extLst>
              <a:ext uri="{FF2B5EF4-FFF2-40B4-BE49-F238E27FC236}">
                <a16:creationId xmlns:a16="http://schemas.microsoft.com/office/drawing/2014/main" id="{C631255B-22D2-BFD0-6E2B-2CB909435FC6}"/>
              </a:ext>
            </a:extLst>
          </p:cNvPr>
          <p:cNvSpPr>
            <a:spLocks noGrp="1"/>
          </p:cNvSpPr>
          <p:nvPr>
            <p:ph type="ftr" sz="quarter" idx="11"/>
          </p:nvPr>
        </p:nvSpPr>
        <p:spPr/>
        <p:txBody>
          <a:bodyPr/>
          <a:lstStyle/>
          <a:p>
            <a:r>
              <a:rPr lang="en-GB" dirty="0"/>
              <a:t>SOLELY FOR PURPOSES OF FORAGE WORK EXPERIENCE</a:t>
            </a:r>
          </a:p>
        </p:txBody>
      </p:sp>
      <p:sp>
        <p:nvSpPr>
          <p:cNvPr id="6" name="Slide Number Placeholder 5">
            <a:extLst>
              <a:ext uri="{FF2B5EF4-FFF2-40B4-BE49-F238E27FC236}">
                <a16:creationId xmlns:a16="http://schemas.microsoft.com/office/drawing/2014/main" id="{8B6AC3F9-8084-22E7-D885-8B98F38D04B0}"/>
              </a:ext>
            </a:extLst>
          </p:cNvPr>
          <p:cNvSpPr>
            <a:spLocks noGrp="1"/>
          </p:cNvSpPr>
          <p:nvPr>
            <p:ph type="sldNum" sz="quarter" idx="12"/>
          </p:nvPr>
        </p:nvSpPr>
        <p:spPr/>
        <p:txBody>
          <a:bodyPr/>
          <a:lstStyle/>
          <a:p>
            <a:fld id="{537AB4F7-4BD9-43F1-95BD-EA19DB6F96FE}" type="slidenum">
              <a:rPr lang="en-GB" smtClean="0"/>
              <a:t>‹#›</a:t>
            </a:fld>
            <a:endParaRPr lang="en-GB" dirty="0"/>
          </a:p>
        </p:txBody>
      </p:sp>
      <p:sp>
        <p:nvSpPr>
          <p:cNvPr id="7" name="Footer Placeholder 4">
            <a:extLst>
              <a:ext uri="{FF2B5EF4-FFF2-40B4-BE49-F238E27FC236}">
                <a16:creationId xmlns:a16="http://schemas.microsoft.com/office/drawing/2014/main" id="{34687BFD-2914-5915-09E8-574865A5731A}"/>
              </a:ext>
            </a:extLst>
          </p:cNvPr>
          <p:cNvSpPr txBox="1">
            <a:spLocks/>
          </p:cNvSpPr>
          <p:nvPr userDrawn="1"/>
        </p:nvSpPr>
        <p:spPr>
          <a:xfrm>
            <a:off x="4038600" y="20796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1348963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F7736-4A28-81E7-C82E-E08B9124291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7BF6A39-8901-64F9-CB89-5DEDADC714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DCAC13-CEF5-615F-7188-2FF616782B18}"/>
              </a:ext>
            </a:extLst>
          </p:cNvPr>
          <p:cNvSpPr>
            <a:spLocks noGrp="1"/>
          </p:cNvSpPr>
          <p:nvPr>
            <p:ph type="dt" sz="half" idx="10"/>
          </p:nvPr>
        </p:nvSpPr>
        <p:spPr/>
        <p:txBody>
          <a:bodyPr/>
          <a:lstStyle/>
          <a:p>
            <a:fld id="{6670FE10-F406-47AF-8AE1-E9BA4C7E25F2}" type="datetimeFigureOut">
              <a:rPr lang="en-GB" smtClean="0"/>
              <a:t>20/05/2024</a:t>
            </a:fld>
            <a:endParaRPr lang="en-GB"/>
          </a:p>
        </p:txBody>
      </p:sp>
      <p:sp>
        <p:nvSpPr>
          <p:cNvPr id="5" name="Footer Placeholder 4">
            <a:extLst>
              <a:ext uri="{FF2B5EF4-FFF2-40B4-BE49-F238E27FC236}">
                <a16:creationId xmlns:a16="http://schemas.microsoft.com/office/drawing/2014/main" id="{12A0B23E-BB41-954A-D844-68F59222D9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1B89A1-9BF9-CB79-4981-4A057B60A758}"/>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517234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33CEA5-A5BC-42F6-9417-DE058EAF38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B20003-77E7-76F4-127A-9FAD2038EF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6F2C76B-2410-6DF5-E769-3F1375B9F60C}"/>
              </a:ext>
            </a:extLst>
          </p:cNvPr>
          <p:cNvSpPr>
            <a:spLocks noGrp="1"/>
          </p:cNvSpPr>
          <p:nvPr>
            <p:ph type="dt" sz="half" idx="10"/>
          </p:nvPr>
        </p:nvSpPr>
        <p:spPr/>
        <p:txBody>
          <a:bodyPr/>
          <a:lstStyle/>
          <a:p>
            <a:fld id="{6670FE10-F406-47AF-8AE1-E9BA4C7E25F2}" type="datetimeFigureOut">
              <a:rPr lang="en-GB" smtClean="0"/>
              <a:t>20/05/2024</a:t>
            </a:fld>
            <a:endParaRPr lang="en-GB"/>
          </a:p>
        </p:txBody>
      </p:sp>
      <p:sp>
        <p:nvSpPr>
          <p:cNvPr id="5" name="Footer Placeholder 4">
            <a:extLst>
              <a:ext uri="{FF2B5EF4-FFF2-40B4-BE49-F238E27FC236}">
                <a16:creationId xmlns:a16="http://schemas.microsoft.com/office/drawing/2014/main" id="{989A810E-232E-6F62-BDC3-DA16DA4EE1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09F2B8-DDB4-2806-89D5-BFB2856E1266}"/>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44925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96570-1523-0FD3-BC20-287B4073C61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D0B1C4E-5C84-9734-9EE1-BF86FB5C5F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056992-9D89-2C0C-4C2C-BAE80A944102}"/>
              </a:ext>
            </a:extLst>
          </p:cNvPr>
          <p:cNvSpPr>
            <a:spLocks noGrp="1"/>
          </p:cNvSpPr>
          <p:nvPr>
            <p:ph type="dt" sz="half" idx="10"/>
          </p:nvPr>
        </p:nvSpPr>
        <p:spPr/>
        <p:txBody>
          <a:bodyPr/>
          <a:lstStyle/>
          <a:p>
            <a:fld id="{6670FE10-F406-47AF-8AE1-E9BA4C7E25F2}" type="datetimeFigureOut">
              <a:rPr lang="en-GB" smtClean="0"/>
              <a:t>20/05/2024</a:t>
            </a:fld>
            <a:endParaRPr lang="en-GB"/>
          </a:p>
        </p:txBody>
      </p:sp>
      <p:sp>
        <p:nvSpPr>
          <p:cNvPr id="5" name="Footer Placeholder 4">
            <a:extLst>
              <a:ext uri="{FF2B5EF4-FFF2-40B4-BE49-F238E27FC236}">
                <a16:creationId xmlns:a16="http://schemas.microsoft.com/office/drawing/2014/main" id="{74DFFCB4-8863-0CCB-49C4-B6B7CD564D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36F401C-D4D3-3500-4073-E532BD9F1FD6}"/>
              </a:ext>
            </a:extLst>
          </p:cNvPr>
          <p:cNvSpPr>
            <a:spLocks noGrp="1"/>
          </p:cNvSpPr>
          <p:nvPr>
            <p:ph type="sldNum" sz="quarter" idx="12"/>
          </p:nvPr>
        </p:nvSpPr>
        <p:spPr/>
        <p:txBody>
          <a:bodyPr/>
          <a:lstStyle/>
          <a:p>
            <a:fld id="{537AB4F7-4BD9-43F1-95BD-EA19DB6F96FE}" type="slidenum">
              <a:rPr lang="en-GB" smtClean="0"/>
              <a:t>‹#›</a:t>
            </a:fld>
            <a:endParaRPr lang="en-GB"/>
          </a:p>
        </p:txBody>
      </p:sp>
      <p:sp>
        <p:nvSpPr>
          <p:cNvPr id="7" name="Footer Placeholder 4">
            <a:extLst>
              <a:ext uri="{FF2B5EF4-FFF2-40B4-BE49-F238E27FC236}">
                <a16:creationId xmlns:a16="http://schemas.microsoft.com/office/drawing/2014/main" id="{844B232F-D5B6-DEFE-8440-A43739EF1CB4}"/>
              </a:ext>
            </a:extLst>
          </p:cNvPr>
          <p:cNvSpPr txBox="1">
            <a:spLocks/>
          </p:cNvSpPr>
          <p:nvPr userDrawn="1"/>
        </p:nvSpPr>
        <p:spPr>
          <a:xfrm>
            <a:off x="4038600" y="-1725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49441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9419F-3AA8-7780-4AB2-0778AAAFC2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7210246-D5F0-A37C-2B2C-D6A6D3CB30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42C001-3FCB-0E6B-9E1F-20622B91CBC3}"/>
              </a:ext>
            </a:extLst>
          </p:cNvPr>
          <p:cNvSpPr>
            <a:spLocks noGrp="1"/>
          </p:cNvSpPr>
          <p:nvPr>
            <p:ph type="dt" sz="half" idx="10"/>
          </p:nvPr>
        </p:nvSpPr>
        <p:spPr/>
        <p:txBody>
          <a:bodyPr/>
          <a:lstStyle/>
          <a:p>
            <a:fld id="{6670FE10-F406-47AF-8AE1-E9BA4C7E25F2}" type="datetimeFigureOut">
              <a:rPr lang="en-GB" smtClean="0"/>
              <a:t>20/05/2024</a:t>
            </a:fld>
            <a:endParaRPr lang="en-GB"/>
          </a:p>
        </p:txBody>
      </p:sp>
      <p:sp>
        <p:nvSpPr>
          <p:cNvPr id="5" name="Footer Placeholder 4">
            <a:extLst>
              <a:ext uri="{FF2B5EF4-FFF2-40B4-BE49-F238E27FC236}">
                <a16:creationId xmlns:a16="http://schemas.microsoft.com/office/drawing/2014/main" id="{B80F9F14-D78E-F738-AB9A-82903D4180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DA85AB1-BB89-8FEB-4B9B-6D47D0A3306D}"/>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026108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90D2-E4BE-3BAB-80D6-46034DFB315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BE216A8-1C74-E2BB-5D51-9570321347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482CC0D-CA4E-02C7-076E-55D511571A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0BDE4EC-111C-93BE-1438-6CDC2E8FCC78}"/>
              </a:ext>
            </a:extLst>
          </p:cNvPr>
          <p:cNvSpPr>
            <a:spLocks noGrp="1"/>
          </p:cNvSpPr>
          <p:nvPr>
            <p:ph type="dt" sz="half" idx="10"/>
          </p:nvPr>
        </p:nvSpPr>
        <p:spPr/>
        <p:txBody>
          <a:bodyPr/>
          <a:lstStyle/>
          <a:p>
            <a:fld id="{6670FE10-F406-47AF-8AE1-E9BA4C7E25F2}" type="datetimeFigureOut">
              <a:rPr lang="en-GB" smtClean="0"/>
              <a:t>20/05/2024</a:t>
            </a:fld>
            <a:endParaRPr lang="en-GB"/>
          </a:p>
        </p:txBody>
      </p:sp>
      <p:sp>
        <p:nvSpPr>
          <p:cNvPr id="6" name="Footer Placeholder 5">
            <a:extLst>
              <a:ext uri="{FF2B5EF4-FFF2-40B4-BE49-F238E27FC236}">
                <a16:creationId xmlns:a16="http://schemas.microsoft.com/office/drawing/2014/main" id="{ABE612E8-024B-A8EE-5D52-CE4D6B315CB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8136DD-9F31-209F-5224-7E8DA5ED84D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319065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CAF4E-854C-2F13-E1E3-1FCD814C36C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5F20CA3-8962-ED78-5627-E2AFD1FA8C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DFED54-B3EB-EDCE-24C1-E05D0B1AAE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DB824DE-EEE0-3583-344D-DEB814DF9A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C3C5AD-D28A-542C-CF9F-7650793A38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BCFE2E4-8192-9EA2-4489-80F4A15EFB6B}"/>
              </a:ext>
            </a:extLst>
          </p:cNvPr>
          <p:cNvSpPr>
            <a:spLocks noGrp="1"/>
          </p:cNvSpPr>
          <p:nvPr>
            <p:ph type="dt" sz="half" idx="10"/>
          </p:nvPr>
        </p:nvSpPr>
        <p:spPr/>
        <p:txBody>
          <a:bodyPr/>
          <a:lstStyle/>
          <a:p>
            <a:fld id="{6670FE10-F406-47AF-8AE1-E9BA4C7E25F2}" type="datetimeFigureOut">
              <a:rPr lang="en-GB" smtClean="0"/>
              <a:t>20/05/2024</a:t>
            </a:fld>
            <a:endParaRPr lang="en-GB"/>
          </a:p>
        </p:txBody>
      </p:sp>
      <p:sp>
        <p:nvSpPr>
          <p:cNvPr id="8" name="Footer Placeholder 7">
            <a:extLst>
              <a:ext uri="{FF2B5EF4-FFF2-40B4-BE49-F238E27FC236}">
                <a16:creationId xmlns:a16="http://schemas.microsoft.com/office/drawing/2014/main" id="{0124C7DB-3AF1-24E1-DCBE-207B96CA5B3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0FA5518-D3AE-F720-2BE0-3F9DB2DFA9E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4105295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B8F10-4EB4-0C0F-03BF-F531D235ADC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F1CEF92-A5CC-B946-CAFC-8C36EB5A1CA9}"/>
              </a:ext>
            </a:extLst>
          </p:cNvPr>
          <p:cNvSpPr>
            <a:spLocks noGrp="1"/>
          </p:cNvSpPr>
          <p:nvPr>
            <p:ph type="dt" sz="half" idx="10"/>
          </p:nvPr>
        </p:nvSpPr>
        <p:spPr/>
        <p:txBody>
          <a:bodyPr/>
          <a:lstStyle/>
          <a:p>
            <a:fld id="{6670FE10-F406-47AF-8AE1-E9BA4C7E25F2}" type="datetimeFigureOut">
              <a:rPr lang="en-GB" smtClean="0"/>
              <a:t>20/05/2024</a:t>
            </a:fld>
            <a:endParaRPr lang="en-GB"/>
          </a:p>
        </p:txBody>
      </p:sp>
      <p:sp>
        <p:nvSpPr>
          <p:cNvPr id="4" name="Footer Placeholder 3">
            <a:extLst>
              <a:ext uri="{FF2B5EF4-FFF2-40B4-BE49-F238E27FC236}">
                <a16:creationId xmlns:a16="http://schemas.microsoft.com/office/drawing/2014/main" id="{79B0AED2-981A-D1A1-3051-5903B7A7770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0C34D5F-9056-9555-8436-92D63EF82CE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815160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30EC6A-6AD6-AA45-F17C-03F69F0BC0B1}"/>
              </a:ext>
            </a:extLst>
          </p:cNvPr>
          <p:cNvSpPr>
            <a:spLocks noGrp="1"/>
          </p:cNvSpPr>
          <p:nvPr>
            <p:ph type="dt" sz="half" idx="10"/>
          </p:nvPr>
        </p:nvSpPr>
        <p:spPr/>
        <p:txBody>
          <a:bodyPr/>
          <a:lstStyle/>
          <a:p>
            <a:fld id="{6670FE10-F406-47AF-8AE1-E9BA4C7E25F2}" type="datetimeFigureOut">
              <a:rPr lang="en-GB" smtClean="0"/>
              <a:t>20/05/2024</a:t>
            </a:fld>
            <a:endParaRPr lang="en-GB"/>
          </a:p>
        </p:txBody>
      </p:sp>
      <p:sp>
        <p:nvSpPr>
          <p:cNvPr id="3" name="Footer Placeholder 2">
            <a:extLst>
              <a:ext uri="{FF2B5EF4-FFF2-40B4-BE49-F238E27FC236}">
                <a16:creationId xmlns:a16="http://schemas.microsoft.com/office/drawing/2014/main" id="{4CE86569-C17C-085A-6CBC-D1C4A1862CB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8D85FA6-E886-1316-E77C-F547D63906B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89950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938B-5BC3-3F7E-C07B-69D2104583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BA5A36E-54F8-095F-63F4-D35F0CEA49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E133D28-5C98-8AD3-E53B-B46BC56EF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6D2A4C-20E2-A896-97ED-F88A7A2385FF}"/>
              </a:ext>
            </a:extLst>
          </p:cNvPr>
          <p:cNvSpPr>
            <a:spLocks noGrp="1"/>
          </p:cNvSpPr>
          <p:nvPr>
            <p:ph type="dt" sz="half" idx="10"/>
          </p:nvPr>
        </p:nvSpPr>
        <p:spPr/>
        <p:txBody>
          <a:bodyPr/>
          <a:lstStyle/>
          <a:p>
            <a:fld id="{6670FE10-F406-47AF-8AE1-E9BA4C7E25F2}" type="datetimeFigureOut">
              <a:rPr lang="en-GB" smtClean="0"/>
              <a:t>20/05/2024</a:t>
            </a:fld>
            <a:endParaRPr lang="en-GB"/>
          </a:p>
        </p:txBody>
      </p:sp>
      <p:sp>
        <p:nvSpPr>
          <p:cNvPr id="6" name="Footer Placeholder 5">
            <a:extLst>
              <a:ext uri="{FF2B5EF4-FFF2-40B4-BE49-F238E27FC236}">
                <a16:creationId xmlns:a16="http://schemas.microsoft.com/office/drawing/2014/main" id="{ED56FC89-B6CF-07FC-4053-C9A2B6E4375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6B4ECD2-23D6-A678-D6E6-CC8E80A4100C}"/>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702068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D62C0-B9AF-01E3-3121-5E4CEC4565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01E6429-9B79-A736-0B9D-B13183DAC6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38859E1-EE15-4687-0846-74724C476E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B76135-5B72-1EEF-F390-24A30E0C2784}"/>
              </a:ext>
            </a:extLst>
          </p:cNvPr>
          <p:cNvSpPr>
            <a:spLocks noGrp="1"/>
          </p:cNvSpPr>
          <p:nvPr>
            <p:ph type="dt" sz="half" idx="10"/>
          </p:nvPr>
        </p:nvSpPr>
        <p:spPr/>
        <p:txBody>
          <a:bodyPr/>
          <a:lstStyle/>
          <a:p>
            <a:fld id="{6670FE10-F406-47AF-8AE1-E9BA4C7E25F2}" type="datetimeFigureOut">
              <a:rPr lang="en-GB" smtClean="0"/>
              <a:t>20/05/2024</a:t>
            </a:fld>
            <a:endParaRPr lang="en-GB"/>
          </a:p>
        </p:txBody>
      </p:sp>
      <p:sp>
        <p:nvSpPr>
          <p:cNvPr id="6" name="Footer Placeholder 5">
            <a:extLst>
              <a:ext uri="{FF2B5EF4-FFF2-40B4-BE49-F238E27FC236}">
                <a16:creationId xmlns:a16="http://schemas.microsoft.com/office/drawing/2014/main" id="{35886E81-CAA3-CA1B-34FD-D779E0A78C4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5CACC89-7C0E-4493-8D29-3D8652C25C7A}"/>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687116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2A5E74-E7EA-A582-FEFF-7E8B6526EA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F34B22-10EC-C970-0CA4-B2EEE5D446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B568B27-F4D1-8804-8F24-49F4B5CF64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70FE10-F406-47AF-8AE1-E9BA4C7E25F2}" type="datetimeFigureOut">
              <a:rPr lang="en-GB" smtClean="0"/>
              <a:t>20/05/2024</a:t>
            </a:fld>
            <a:endParaRPr lang="en-GB"/>
          </a:p>
        </p:txBody>
      </p:sp>
      <p:sp>
        <p:nvSpPr>
          <p:cNvPr id="5" name="Footer Placeholder 4">
            <a:extLst>
              <a:ext uri="{FF2B5EF4-FFF2-40B4-BE49-F238E27FC236}">
                <a16:creationId xmlns:a16="http://schemas.microsoft.com/office/drawing/2014/main" id="{0FE3C49D-7C0D-DBB2-ECF5-D83556B865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8EB63AB-DEAA-1B23-7F83-4CF51358DA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7AB4F7-4BD9-43F1-95BD-EA19DB6F96FE}" type="slidenum">
              <a:rPr lang="en-GB" smtClean="0"/>
              <a:t>‹#›</a:t>
            </a:fld>
            <a:endParaRPr lang="en-GB"/>
          </a:p>
        </p:txBody>
      </p:sp>
    </p:spTree>
    <p:extLst>
      <p:ext uri="{BB962C8B-B14F-4D97-AF65-F5344CB8AC3E}">
        <p14:creationId xmlns:p14="http://schemas.microsoft.com/office/powerpoint/2010/main" val="1381736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BCD4D-82A1-5AD0-053C-2CF73DA5B647}"/>
              </a:ext>
            </a:extLst>
          </p:cNvPr>
          <p:cNvSpPr>
            <a:spLocks noGrp="1"/>
          </p:cNvSpPr>
          <p:nvPr>
            <p:ph type="ctrTitle"/>
          </p:nvPr>
        </p:nvSpPr>
        <p:spPr/>
        <p:txBody>
          <a:bodyPr/>
          <a:lstStyle/>
          <a:p>
            <a:r>
              <a:rPr lang="en-GB" dirty="0"/>
              <a:t>British Airways</a:t>
            </a:r>
          </a:p>
        </p:txBody>
      </p:sp>
      <p:sp>
        <p:nvSpPr>
          <p:cNvPr id="3" name="Subtitle 2">
            <a:extLst>
              <a:ext uri="{FF2B5EF4-FFF2-40B4-BE49-F238E27FC236}">
                <a16:creationId xmlns:a16="http://schemas.microsoft.com/office/drawing/2014/main" id="{7730DC87-B7BC-1B7B-AB86-8B0F1FACBC23}"/>
              </a:ext>
            </a:extLst>
          </p:cNvPr>
          <p:cNvSpPr>
            <a:spLocks noGrp="1"/>
          </p:cNvSpPr>
          <p:nvPr>
            <p:ph type="subTitle" idx="1"/>
          </p:nvPr>
        </p:nvSpPr>
        <p:spPr/>
        <p:txBody>
          <a:bodyPr/>
          <a:lstStyle/>
          <a:p>
            <a:r>
              <a:rPr lang="en-GB" dirty="0"/>
              <a:t>Customer Insights &amp; Marketing Informatics Report</a:t>
            </a:r>
          </a:p>
          <a:p>
            <a:endParaRPr lang="en-GB" dirty="0"/>
          </a:p>
        </p:txBody>
      </p:sp>
    </p:spTree>
    <p:extLst>
      <p:ext uri="{BB962C8B-B14F-4D97-AF65-F5344CB8AC3E}">
        <p14:creationId xmlns:p14="http://schemas.microsoft.com/office/powerpoint/2010/main" val="1492306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89E348D8-6039-1536-EBFB-23E96C0B3EF1}"/>
              </a:ext>
            </a:extLst>
          </p:cNvPr>
          <p:cNvGraphicFramePr/>
          <p:nvPr>
            <p:extLst>
              <p:ext uri="{D42A27DB-BD31-4B8C-83A1-F6EECF244321}">
                <p14:modId xmlns:p14="http://schemas.microsoft.com/office/powerpoint/2010/main" val="3252472113"/>
              </p:ext>
            </p:extLst>
          </p:nvPr>
        </p:nvGraphicFramePr>
        <p:xfrm>
          <a:off x="430845" y="491844"/>
          <a:ext cx="3969305" cy="2804769"/>
        </p:xfrm>
        <a:graphic>
          <a:graphicData uri="http://schemas.openxmlformats.org/drawingml/2006/chart">
            <c:chart xmlns:c="http://schemas.openxmlformats.org/drawingml/2006/chart" xmlns:r="http://schemas.openxmlformats.org/officeDocument/2006/relationships" r:id="rId2"/>
          </a:graphicData>
        </a:graphic>
      </p:graphicFrame>
      <p:pic>
        <p:nvPicPr>
          <p:cNvPr id="8" name="Picture 7">
            <a:extLst>
              <a:ext uri="{FF2B5EF4-FFF2-40B4-BE49-F238E27FC236}">
                <a16:creationId xmlns:a16="http://schemas.microsoft.com/office/drawing/2014/main" id="{FAB2218A-0854-2473-3203-602FA9B86AED}"/>
              </a:ext>
            </a:extLst>
          </p:cNvPr>
          <p:cNvPicPr>
            <a:picLocks noChangeAspect="1"/>
          </p:cNvPicPr>
          <p:nvPr/>
        </p:nvPicPr>
        <p:blipFill>
          <a:blip r:embed="rId3"/>
          <a:stretch>
            <a:fillRect/>
          </a:stretch>
        </p:blipFill>
        <p:spPr>
          <a:xfrm>
            <a:off x="6652334" y="1095263"/>
            <a:ext cx="5273277" cy="2703389"/>
          </a:xfrm>
          <a:prstGeom prst="rect">
            <a:avLst/>
          </a:prstGeom>
        </p:spPr>
      </p:pic>
      <p:sp>
        <p:nvSpPr>
          <p:cNvPr id="9" name="TextBox 8">
            <a:extLst>
              <a:ext uri="{FF2B5EF4-FFF2-40B4-BE49-F238E27FC236}">
                <a16:creationId xmlns:a16="http://schemas.microsoft.com/office/drawing/2014/main" id="{039A52E9-1978-1704-B42C-5901FD2133A1}"/>
              </a:ext>
            </a:extLst>
          </p:cNvPr>
          <p:cNvSpPr txBox="1"/>
          <p:nvPr/>
        </p:nvSpPr>
        <p:spPr>
          <a:xfrm>
            <a:off x="313053" y="3855727"/>
            <a:ext cx="6043996" cy="2554545"/>
          </a:xfrm>
          <a:prstGeom prst="rect">
            <a:avLst/>
          </a:prstGeom>
          <a:noFill/>
        </p:spPr>
        <p:txBody>
          <a:bodyPr wrap="square" rtlCol="0">
            <a:spAutoFit/>
          </a:bodyPr>
          <a:lstStyle/>
          <a:p>
            <a:r>
              <a:rPr lang="en-GB" sz="1600" b="1" dirty="0"/>
              <a:t>Analysis of Recent British Customer Evaluations</a:t>
            </a:r>
          </a:p>
          <a:p>
            <a:endParaRPr lang="en-GB" sz="1600" b="1" dirty="0"/>
          </a:p>
          <a:p>
            <a:r>
              <a:rPr lang="en-GB" sz="1600" dirty="0"/>
              <a:t>The study sampled 1,000 online customer evaluations for the BA the distribution of sentiment was as follows: </a:t>
            </a:r>
          </a:p>
          <a:p>
            <a:pPr marL="285750" indent="-285750">
              <a:buFont typeface="Arial" panose="020B0604020202020204" pitchFamily="34" charset="0"/>
              <a:buChar char="•"/>
            </a:pPr>
            <a:r>
              <a:rPr lang="en-GB" sz="1600" dirty="0">
                <a:solidFill>
                  <a:schemeClr val="accent6"/>
                </a:solidFill>
              </a:rPr>
              <a:t>56% Favourable Reviews</a:t>
            </a:r>
          </a:p>
          <a:p>
            <a:pPr marL="285750" indent="-285750">
              <a:buFont typeface="Arial" panose="020B0604020202020204" pitchFamily="34" charset="0"/>
              <a:buChar char="•"/>
            </a:pPr>
            <a:r>
              <a:rPr lang="en-GB" sz="1600" dirty="0">
                <a:solidFill>
                  <a:srgbClr val="FF0000"/>
                </a:solidFill>
              </a:rPr>
              <a:t>43% Unfavourable Reviews</a:t>
            </a:r>
          </a:p>
          <a:p>
            <a:pPr marL="285750" indent="-285750">
              <a:buFont typeface="Arial" panose="020B0604020202020204" pitchFamily="34" charset="0"/>
              <a:buChar char="•"/>
            </a:pPr>
            <a:r>
              <a:rPr lang="en-GB" sz="1600" dirty="0">
                <a:solidFill>
                  <a:schemeClr val="accent3">
                    <a:lumMod val="75000"/>
                  </a:schemeClr>
                </a:solidFill>
              </a:rPr>
              <a:t>2% indifferent/Neutral Reviews </a:t>
            </a:r>
          </a:p>
          <a:p>
            <a:r>
              <a:rPr lang="en-GB" sz="1600" dirty="0"/>
              <a:t>Based on this data, we calculated a Net Promoter Score of 13.4%. A Net Promoter Score in this range is generally considered poor and an area of concern. </a:t>
            </a:r>
          </a:p>
        </p:txBody>
      </p:sp>
      <p:sp>
        <p:nvSpPr>
          <p:cNvPr id="10" name="TextBox 9">
            <a:extLst>
              <a:ext uri="{FF2B5EF4-FFF2-40B4-BE49-F238E27FC236}">
                <a16:creationId xmlns:a16="http://schemas.microsoft.com/office/drawing/2014/main" id="{272A30CE-74B7-3145-5955-7D394DB1EFDC}"/>
              </a:ext>
            </a:extLst>
          </p:cNvPr>
          <p:cNvSpPr txBox="1"/>
          <p:nvPr/>
        </p:nvSpPr>
        <p:spPr>
          <a:xfrm>
            <a:off x="6652334" y="4193077"/>
            <a:ext cx="5539666" cy="1569660"/>
          </a:xfrm>
          <a:prstGeom prst="rect">
            <a:avLst/>
          </a:prstGeom>
          <a:noFill/>
        </p:spPr>
        <p:txBody>
          <a:bodyPr wrap="square" rtlCol="0">
            <a:spAutoFit/>
          </a:bodyPr>
          <a:lstStyle/>
          <a:p>
            <a:r>
              <a:rPr lang="en-US" sz="1600" dirty="0"/>
              <a:t>Focus areas: flights to/from Britain. And a lot of Business trips. Equal feedback on premium and economy cabins. Decide whether to maintain balanced approach or prioritize one cabin class going forward based on business strategy. Improving key airports, routes, and aligned product/service enhancements crucial</a:t>
            </a:r>
            <a:endParaRPr lang="en-GB" sz="1600" dirty="0"/>
          </a:p>
        </p:txBody>
      </p:sp>
    </p:spTree>
    <p:extLst>
      <p:ext uri="{BB962C8B-B14F-4D97-AF65-F5344CB8AC3E}">
        <p14:creationId xmlns:p14="http://schemas.microsoft.com/office/powerpoint/2010/main" val="19110817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133</Words>
  <Application>Microsoft Office PowerPoint</Application>
  <PresentationFormat>Widescreen</PresentationFormat>
  <Paragraphs>11</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British Airways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Susan Robinson</dc:creator>
  <cp:lastModifiedBy>Precious</cp:lastModifiedBy>
  <cp:revision>2</cp:revision>
  <dcterms:created xsi:type="dcterms:W3CDTF">2022-12-06T11:13:27Z</dcterms:created>
  <dcterms:modified xsi:type="dcterms:W3CDTF">2024-05-20T16:16:36Z</dcterms:modified>
</cp:coreProperties>
</file>