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3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145"/>
          <p:cNvSpPr/>
          <p:nvPr/>
        </p:nvSpPr>
        <p:spPr>
          <a:xfrm flipH="1">
            <a:off x="5042480" y="-25402"/>
            <a:ext cx="4107762" cy="6883401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reeform 144"/>
          <p:cNvSpPr/>
          <p:nvPr/>
        </p:nvSpPr>
        <p:spPr>
          <a:xfrm>
            <a:off x="-16934" y="-25401"/>
            <a:ext cx="5127147" cy="4770503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66944">
                <a:schemeClr val="bg1">
                  <a:alpha val="0"/>
                </a:schemeClr>
              </a:gs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5000">
                <a:schemeClr val="bg1"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reeform 120"/>
          <p:cNvSpPr/>
          <p:nvPr/>
        </p:nvSpPr>
        <p:spPr>
          <a:xfrm>
            <a:off x="-25401" y="4343400"/>
            <a:ext cx="6316641" cy="2581330"/>
          </a:xfrm>
          <a:custGeom>
            <a:avLst/>
            <a:gdLst>
              <a:gd name="connsiteX0" fmla="*/ 42333 w 5578906"/>
              <a:gd name="connsiteY0" fmla="*/ 0 h 2581330"/>
              <a:gd name="connsiteX1" fmla="*/ 2074333 w 5578906"/>
              <a:gd name="connsiteY1" fmla="*/ 177800 h 2581330"/>
              <a:gd name="connsiteX2" fmla="*/ 4199467 w 5578906"/>
              <a:gd name="connsiteY2" fmla="*/ 778933 h 2581330"/>
              <a:gd name="connsiteX3" fmla="*/ 5342467 w 5578906"/>
              <a:gd name="connsiteY3" fmla="*/ 1540933 h 2581330"/>
              <a:gd name="connsiteX4" fmla="*/ 5562600 w 5578906"/>
              <a:gd name="connsiteY4" fmla="*/ 2514600 h 2581330"/>
              <a:gd name="connsiteX5" fmla="*/ 5562600 w 5578906"/>
              <a:gd name="connsiteY5" fmla="*/ 2497667 h 2581330"/>
              <a:gd name="connsiteX6" fmla="*/ 0 w 5578906"/>
              <a:gd name="connsiteY6" fmla="*/ 2497667 h 2581330"/>
              <a:gd name="connsiteX7" fmla="*/ 0 w 5578906"/>
              <a:gd name="connsiteY7" fmla="*/ 2497667 h 2581330"/>
              <a:gd name="connsiteX8" fmla="*/ 42333 w 5578906"/>
              <a:gd name="connsiteY8" fmla="*/ 0 h 258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8906" h="2581330">
                <a:moveTo>
                  <a:pt x="42333" y="0"/>
                </a:moveTo>
                <a:cubicBezTo>
                  <a:pt x="711905" y="23989"/>
                  <a:pt x="1381477" y="47978"/>
                  <a:pt x="2074333" y="177800"/>
                </a:cubicBezTo>
                <a:cubicBezTo>
                  <a:pt x="2767189" y="307622"/>
                  <a:pt x="3654778" y="551744"/>
                  <a:pt x="4199467" y="778933"/>
                </a:cubicBezTo>
                <a:cubicBezTo>
                  <a:pt x="4744156" y="1006122"/>
                  <a:pt x="5115278" y="1251655"/>
                  <a:pt x="5342467" y="1540933"/>
                </a:cubicBezTo>
                <a:cubicBezTo>
                  <a:pt x="5569656" y="1830211"/>
                  <a:pt x="5525911" y="2355144"/>
                  <a:pt x="5562600" y="2514600"/>
                </a:cubicBezTo>
                <a:cubicBezTo>
                  <a:pt x="5599289" y="2674056"/>
                  <a:pt x="5562600" y="2497667"/>
                  <a:pt x="5562600" y="2497667"/>
                </a:cubicBezTo>
                <a:lnTo>
                  <a:pt x="0" y="2497667"/>
                </a:lnTo>
                <a:lnTo>
                  <a:pt x="0" y="2497667"/>
                </a:lnTo>
                <a:lnTo>
                  <a:pt x="42333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Curved Connector 123"/>
          <p:cNvCxnSpPr>
            <a:stCxn id="18" idx="1"/>
            <a:endCxn id="4" idx="0"/>
          </p:cNvCxnSpPr>
          <p:nvPr/>
        </p:nvCxnSpPr>
        <p:spPr>
          <a:xfrm rot="10800000" flipV="1">
            <a:off x="1969338" y="1815302"/>
            <a:ext cx="2006342" cy="3225566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15" idx="1"/>
            <a:endCxn id="4" idx="0"/>
          </p:cNvCxnSpPr>
          <p:nvPr/>
        </p:nvCxnSpPr>
        <p:spPr>
          <a:xfrm rot="10800000" flipV="1">
            <a:off x="1969338" y="1796534"/>
            <a:ext cx="4527476" cy="3244334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975680" y="1295400"/>
            <a:ext cx="1066800" cy="101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1465033" y="5040868"/>
            <a:ext cx="10086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nif:Word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823343" y="6107667"/>
            <a:ext cx="13582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nif:Sentence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51932"/>
            <a:ext cx="22538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conll:ColumnMapping</a:t>
            </a:r>
            <a:endParaRPr lang="de-DE" i="1" dirty="0" smtClean="0"/>
          </a:p>
          <a:p>
            <a:r>
              <a:rPr lang="de-DE" i="1" dirty="0" smtClean="0"/>
              <a:t>conll:column xsd:int</a:t>
            </a:r>
            <a:endParaRPr lang="de-D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0711" y="2069068"/>
            <a:ext cx="134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conll:Dialect</a:t>
            </a:r>
            <a:endParaRPr lang="de-DE" dirty="0"/>
          </a:p>
        </p:txBody>
      </p:sp>
      <p:cxnSp>
        <p:nvCxnSpPr>
          <p:cNvPr id="9" name="Elbow Connector 8"/>
          <p:cNvCxnSpPr>
            <a:stCxn id="5" idx="1"/>
            <a:endCxn id="5" idx="2"/>
          </p:cNvCxnSpPr>
          <p:nvPr/>
        </p:nvCxnSpPr>
        <p:spPr>
          <a:xfrm rot="10800000" flipH="1" flipV="1">
            <a:off x="3823342" y="6292333"/>
            <a:ext cx="679129" cy="184666"/>
          </a:xfrm>
          <a:prstGeom prst="bentConnector4">
            <a:avLst>
              <a:gd name="adj1" fmla="val -33661"/>
              <a:gd name="adj2" fmla="val 223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78520" y="6059269"/>
            <a:ext cx="105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nif:next</a:t>
            </a:r>
          </a:p>
          <a:p>
            <a:pPr algn="ctr"/>
            <a:r>
              <a:rPr lang="de-DE" dirty="0" smtClean="0"/>
              <a:t>Sentence</a:t>
            </a:r>
            <a:endParaRPr lang="de-DE" dirty="0"/>
          </a:p>
        </p:txBody>
      </p:sp>
      <p:cxnSp>
        <p:nvCxnSpPr>
          <p:cNvPr id="12" name="Elbow Connector 11"/>
          <p:cNvCxnSpPr>
            <a:stCxn id="4" idx="1"/>
            <a:endCxn id="4" idx="2"/>
          </p:cNvCxnSpPr>
          <p:nvPr/>
        </p:nvCxnSpPr>
        <p:spPr>
          <a:xfrm rot="10800000" flipH="1" flipV="1">
            <a:off x="1465032" y="5225534"/>
            <a:ext cx="504305" cy="184666"/>
          </a:xfrm>
          <a:prstGeom prst="bentConnector4">
            <a:avLst>
              <a:gd name="adj1" fmla="val -45330"/>
              <a:gd name="adj2" fmla="val 223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4916269"/>
            <a:ext cx="90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nif:next</a:t>
            </a:r>
          </a:p>
          <a:p>
            <a:pPr algn="ctr"/>
            <a:r>
              <a:rPr lang="de-DE" dirty="0" smtClean="0"/>
              <a:t>Word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7000" y="1334869"/>
            <a:ext cx="1033441" cy="923330"/>
            <a:chOff x="7391400" y="436879"/>
            <a:chExt cx="1033441" cy="923330"/>
          </a:xfrm>
        </p:grpSpPr>
        <p:sp>
          <p:nvSpPr>
            <p:cNvPr id="19" name="Rounded Rectangle 1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11214" y="436879"/>
              <a:ext cx="1000081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Object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14640" y="2439539"/>
            <a:ext cx="1033441" cy="646331"/>
            <a:chOff x="7391400" y="436879"/>
            <a:chExt cx="1033441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7554073" y="436879"/>
              <a:ext cx="714363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HEAD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20000" y="2438400"/>
            <a:ext cx="1495506" cy="646331"/>
            <a:chOff x="7316605" y="436879"/>
            <a:chExt cx="1189301" cy="923330"/>
          </a:xfrm>
        </p:grpSpPr>
        <p:sp>
          <p:nvSpPr>
            <p:cNvPr id="26" name="Rounded Rectangle 25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6605" y="436879"/>
              <a:ext cx="1189301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arguments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06283" y="4156975"/>
            <a:ext cx="1299517" cy="369332"/>
            <a:chOff x="7391400" y="436879"/>
            <a:chExt cx="1033441" cy="923330"/>
          </a:xfrm>
        </p:grpSpPr>
        <p:sp>
          <p:nvSpPr>
            <p:cNvPr id="28" name="TextBox 27"/>
            <p:cNvSpPr txBox="1"/>
            <p:nvPr/>
          </p:nvSpPr>
          <p:spPr>
            <a:xfrm>
              <a:off x="7536467" y="436879"/>
              <a:ext cx="749576" cy="527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conll:A0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06283" y="4688774"/>
            <a:ext cx="1299517" cy="369332"/>
            <a:chOff x="7391400" y="436879"/>
            <a:chExt cx="1033441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7536468" y="436879"/>
              <a:ext cx="74957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conll:A1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86669" y="5184338"/>
            <a:ext cx="1871531" cy="369332"/>
            <a:chOff x="7306372" y="436879"/>
            <a:chExt cx="1209774" cy="923330"/>
          </a:xfrm>
        </p:grpSpPr>
        <p:sp>
          <p:nvSpPr>
            <p:cNvPr id="34" name="TextBox 33"/>
            <p:cNvSpPr txBox="1"/>
            <p:nvPr/>
          </p:nvSpPr>
          <p:spPr>
            <a:xfrm>
              <a:off x="7306372" y="436879"/>
              <a:ext cx="1209774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conll:AM-TMP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086600" y="5835134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(31 other PropBank</a:t>
            </a:r>
          </a:p>
          <a:p>
            <a:pPr algn="ctr"/>
            <a:r>
              <a:rPr lang="de-DE" i="1" dirty="0" smtClean="0"/>
              <a:t>argument roles)</a:t>
            </a:r>
            <a:endParaRPr lang="de-DE" i="1" dirty="0"/>
          </a:p>
        </p:txBody>
      </p:sp>
      <p:sp>
        <p:nvSpPr>
          <p:cNvPr id="37" name="Isosceles Triangle 36"/>
          <p:cNvSpPr/>
          <p:nvPr/>
        </p:nvSpPr>
        <p:spPr>
          <a:xfrm>
            <a:off x="8411295" y="3729335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Elbow Connector 40"/>
          <p:cNvCxnSpPr>
            <a:stCxn id="29" idx="3"/>
            <a:endCxn id="37" idx="3"/>
          </p:cNvCxnSpPr>
          <p:nvPr/>
        </p:nvCxnSpPr>
        <p:spPr>
          <a:xfrm flipV="1">
            <a:off x="8305800" y="3965138"/>
            <a:ext cx="205148" cy="37751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2" idx="3"/>
            <a:endCxn id="37" idx="3"/>
          </p:cNvCxnSpPr>
          <p:nvPr/>
        </p:nvCxnSpPr>
        <p:spPr>
          <a:xfrm flipV="1">
            <a:off x="8305800" y="3965138"/>
            <a:ext cx="205148" cy="90931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5" idx="3"/>
            <a:endCxn id="37" idx="3"/>
          </p:cNvCxnSpPr>
          <p:nvPr/>
        </p:nvCxnSpPr>
        <p:spPr>
          <a:xfrm flipV="1">
            <a:off x="8316950" y="3965138"/>
            <a:ext cx="193998" cy="140488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  <a:endCxn id="79" idx="0"/>
          </p:cNvCxnSpPr>
          <p:nvPr/>
        </p:nvCxnSpPr>
        <p:spPr>
          <a:xfrm rot="5400000">
            <a:off x="7720995" y="4752049"/>
            <a:ext cx="1576864" cy="304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6897201" y="2274332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Elbow Connector 51"/>
          <p:cNvCxnSpPr>
            <a:stCxn id="23" idx="3"/>
            <a:endCxn id="50" idx="3"/>
          </p:cNvCxnSpPr>
          <p:nvPr/>
        </p:nvCxnSpPr>
        <p:spPr>
          <a:xfrm flipV="1">
            <a:off x="6348081" y="2510135"/>
            <a:ext cx="648773" cy="25434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3"/>
            <a:endCxn id="26" idx="1"/>
          </p:cNvCxnSpPr>
          <p:nvPr/>
        </p:nvCxnSpPr>
        <p:spPr>
          <a:xfrm rot="16200000" flipH="1">
            <a:off x="7228849" y="2278140"/>
            <a:ext cx="253208" cy="71719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5731707" y="3122060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oup 56"/>
          <p:cNvGrpSpPr/>
          <p:nvPr/>
        </p:nvGrpSpPr>
        <p:grpSpPr>
          <a:xfrm>
            <a:off x="5181600" y="3662216"/>
            <a:ext cx="1299517" cy="1055285"/>
            <a:chOff x="7391400" y="436879"/>
            <a:chExt cx="1033441" cy="1615828"/>
          </a:xfrm>
        </p:grpSpPr>
        <p:sp>
          <p:nvSpPr>
            <p:cNvPr id="58" name="TextBox 57"/>
            <p:cNvSpPr txBox="1"/>
            <p:nvPr/>
          </p:nvSpPr>
          <p:spPr>
            <a:xfrm>
              <a:off x="7580679" y="436879"/>
              <a:ext cx="661156" cy="1615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HEAD2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1" name="Elbow Connector 60"/>
          <p:cNvCxnSpPr>
            <a:stCxn id="56" idx="3"/>
            <a:endCxn id="59" idx="0"/>
          </p:cNvCxnSpPr>
          <p:nvPr/>
        </p:nvCxnSpPr>
        <p:spPr>
          <a:xfrm rot="5400000">
            <a:off x="5677526" y="3511697"/>
            <a:ext cx="307669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81400" y="3253497"/>
            <a:ext cx="153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(33 selected</a:t>
            </a:r>
          </a:p>
          <a:p>
            <a:pPr algn="ctr"/>
            <a:r>
              <a:rPr lang="de-DE" i="1" dirty="0" smtClean="0"/>
              <a:t>column labels)</a:t>
            </a:r>
            <a:endParaRPr lang="de-DE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7551446" y="3120367"/>
            <a:ext cx="157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(values of SRL-</a:t>
            </a:r>
          </a:p>
          <a:p>
            <a:r>
              <a:rPr lang="de-DE" i="1" dirty="0" smtClean="0"/>
              <a:t>ARGs columns)</a:t>
            </a:r>
            <a:endParaRPr lang="de-DE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115122" y="4258270"/>
            <a:ext cx="1454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(columns  for </a:t>
            </a:r>
          </a:p>
          <a:p>
            <a:pPr algn="ctr"/>
            <a:r>
              <a:rPr lang="de-DE" i="1" dirty="0" smtClean="0"/>
              <a:t>dependency</a:t>
            </a:r>
          </a:p>
          <a:p>
            <a:pPr algn="ctr"/>
            <a:r>
              <a:rPr lang="de-DE" i="1" dirty="0" smtClean="0"/>
              <a:t>syntax)</a:t>
            </a:r>
            <a:endParaRPr lang="de-DE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92918" y="1409827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conll:dialect</a:t>
            </a:r>
            <a:endParaRPr lang="de-DE" dirty="0"/>
          </a:p>
        </p:txBody>
      </p:sp>
      <p:cxnSp>
        <p:nvCxnSpPr>
          <p:cNvPr id="72" name="Straight Arrow Connector 71"/>
          <p:cNvCxnSpPr>
            <a:stCxn id="6" idx="2"/>
            <a:endCxn id="7" idx="0"/>
          </p:cNvCxnSpPr>
          <p:nvPr/>
        </p:nvCxnSpPr>
        <p:spPr>
          <a:xfrm flipH="1">
            <a:off x="1341568" y="1298263"/>
            <a:ext cx="13943" cy="77080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4425685" y="2311401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343400" y="29576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cxnSp>
        <p:nvCxnSpPr>
          <p:cNvPr id="76" name="Elbow Connector 75"/>
          <p:cNvCxnSpPr>
            <a:stCxn id="74" idx="0"/>
            <a:endCxn id="73" idx="3"/>
          </p:cNvCxnSpPr>
          <p:nvPr/>
        </p:nvCxnSpPr>
        <p:spPr>
          <a:xfrm rot="5400000" flipH="1" flipV="1">
            <a:off x="4318605" y="2750895"/>
            <a:ext cx="410423" cy="304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29010" y="55420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88" name="TextBox 87"/>
          <p:cNvSpPr txBox="1"/>
          <p:nvPr/>
        </p:nvSpPr>
        <p:spPr>
          <a:xfrm>
            <a:off x="3200400" y="268069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hasMapping / </a:t>
            </a:r>
          </a:p>
          <a:p>
            <a:pPr algn="ctr"/>
            <a:r>
              <a:rPr lang="de-DE" dirty="0" smtClean="0"/>
              <a:t>^property</a:t>
            </a:r>
            <a:endParaRPr lang="de-DE" dirty="0"/>
          </a:p>
        </p:txBody>
      </p:sp>
      <p:grpSp>
        <p:nvGrpSpPr>
          <p:cNvPr id="91" name="Group 90"/>
          <p:cNvGrpSpPr/>
          <p:nvPr/>
        </p:nvGrpSpPr>
        <p:grpSpPr>
          <a:xfrm>
            <a:off x="5257800" y="649069"/>
            <a:ext cx="1033441" cy="646331"/>
            <a:chOff x="7391400" y="436879"/>
            <a:chExt cx="1033441" cy="923330"/>
          </a:xfrm>
        </p:grpSpPr>
        <p:sp>
          <p:nvSpPr>
            <p:cNvPr id="92" name="TextBox 91"/>
            <p:cNvSpPr txBox="1"/>
            <p:nvPr/>
          </p:nvSpPr>
          <p:spPr>
            <a:xfrm>
              <a:off x="7411215" y="436879"/>
              <a:ext cx="1000082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rdfs: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5" name="Curved Connector 94"/>
          <p:cNvCxnSpPr>
            <a:stCxn id="93" idx="1"/>
            <a:endCxn id="6" idx="3"/>
          </p:cNvCxnSpPr>
          <p:nvPr/>
        </p:nvCxnSpPr>
        <p:spPr>
          <a:xfrm rot="10800000" flipV="1">
            <a:off x="2482422" y="974012"/>
            <a:ext cx="2775378" cy="108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>
            <a:off x="5674867" y="1288197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Elbow Connector 107"/>
          <p:cNvCxnSpPr>
            <a:stCxn id="14" idx="3"/>
            <a:endCxn id="106" idx="3"/>
          </p:cNvCxnSpPr>
          <p:nvPr/>
        </p:nvCxnSpPr>
        <p:spPr>
          <a:xfrm flipV="1">
            <a:off x="5042480" y="1524000"/>
            <a:ext cx="732040" cy="27370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5" idx="1"/>
            <a:endCxn id="106" idx="3"/>
          </p:cNvCxnSpPr>
          <p:nvPr/>
        </p:nvCxnSpPr>
        <p:spPr>
          <a:xfrm rot="10800000">
            <a:off x="5774520" y="1524000"/>
            <a:ext cx="722294" cy="27253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61219" y="2514600"/>
            <a:ext cx="167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(instances: </a:t>
            </a:r>
          </a:p>
          <a:p>
            <a:pPr algn="ctr"/>
            <a:r>
              <a:rPr lang="de-DE" i="1" dirty="0" smtClean="0"/>
              <a:t>20 TSV formats)</a:t>
            </a:r>
            <a:endParaRPr lang="de-DE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93678" y="6183868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NIF 2.0</a:t>
            </a:r>
            <a:endParaRPr lang="de-DE" sz="2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828800" y="3745468"/>
            <a:ext cx="13166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 smtClean="0"/>
              <a:t>rdfs:domain</a:t>
            </a:r>
            <a:endParaRPr lang="de-DE" i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3975680" y="1320801"/>
            <a:ext cx="1066800" cy="989001"/>
            <a:chOff x="5715000" y="441957"/>
            <a:chExt cx="1066800" cy="989001"/>
          </a:xfrm>
        </p:grpSpPr>
        <p:sp>
          <p:nvSpPr>
            <p:cNvPr id="18" name="Rounded Rectangle 17"/>
            <p:cNvSpPr/>
            <p:nvPr/>
          </p:nvSpPr>
          <p:spPr>
            <a:xfrm>
              <a:off x="5715000" y="441957"/>
              <a:ext cx="1066800" cy="9890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4978" y="457200"/>
              <a:ext cx="1036822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Datatype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596128" y="304800"/>
            <a:ext cx="1481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CoNLL </a:t>
            </a:r>
          </a:p>
          <a:p>
            <a:pPr algn="ctr"/>
            <a:r>
              <a:rPr lang="de-DE" sz="2400" dirty="0" smtClean="0"/>
              <a:t>properties</a:t>
            </a:r>
            <a:endParaRPr lang="de-DE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28600" y="71735"/>
            <a:ext cx="230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CoNLL concepts</a:t>
            </a:r>
            <a:endParaRPr lang="de-DE" sz="2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514600" y="5105400"/>
            <a:ext cx="247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	   </a:t>
            </a:r>
            <a:r>
              <a:rPr lang="de-DE" strike="sngStrike" dirty="0" smtClean="0"/>
              <a:t>nif:sentence</a:t>
            </a:r>
          </a:p>
          <a:p>
            <a:r>
              <a:rPr lang="de-DE" i="1" dirty="0" smtClean="0"/>
              <a:t>(superseded  	</a:t>
            </a:r>
          </a:p>
          <a:p>
            <a:r>
              <a:rPr lang="de-DE" i="1" dirty="0" smtClean="0"/>
              <a:t>by conll:HEAD)    </a:t>
            </a:r>
            <a:endParaRPr lang="de-DE" i="1" dirty="0"/>
          </a:p>
        </p:txBody>
      </p:sp>
      <p:cxnSp>
        <p:nvCxnSpPr>
          <p:cNvPr id="151" name="Curved Connector 150"/>
          <p:cNvCxnSpPr>
            <a:stCxn id="4" idx="3"/>
            <a:endCxn id="5" idx="0"/>
          </p:cNvCxnSpPr>
          <p:nvPr/>
        </p:nvCxnSpPr>
        <p:spPr>
          <a:xfrm>
            <a:off x="2473642" y="5225534"/>
            <a:ext cx="2028830" cy="882133"/>
          </a:xfrm>
          <a:prstGeom prst="curvedConnector2">
            <a:avLst/>
          </a:prstGeom>
          <a:ln>
            <a:prstDash val="sysDot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63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145"/>
          <p:cNvSpPr/>
          <p:nvPr/>
        </p:nvSpPr>
        <p:spPr>
          <a:xfrm flipH="1">
            <a:off x="5042480" y="-25402"/>
            <a:ext cx="4107762" cy="6883401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reeform 144"/>
          <p:cNvSpPr/>
          <p:nvPr/>
        </p:nvSpPr>
        <p:spPr>
          <a:xfrm>
            <a:off x="-16934" y="-25401"/>
            <a:ext cx="5127147" cy="4770503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66944">
                <a:schemeClr val="bg1">
                  <a:alpha val="0"/>
                </a:schemeClr>
              </a:gs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5000">
                <a:schemeClr val="bg1"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reeform 120"/>
          <p:cNvSpPr/>
          <p:nvPr/>
        </p:nvSpPr>
        <p:spPr>
          <a:xfrm>
            <a:off x="-25401" y="4343400"/>
            <a:ext cx="6316641" cy="2581330"/>
          </a:xfrm>
          <a:custGeom>
            <a:avLst/>
            <a:gdLst>
              <a:gd name="connsiteX0" fmla="*/ 42333 w 5578906"/>
              <a:gd name="connsiteY0" fmla="*/ 0 h 2581330"/>
              <a:gd name="connsiteX1" fmla="*/ 2074333 w 5578906"/>
              <a:gd name="connsiteY1" fmla="*/ 177800 h 2581330"/>
              <a:gd name="connsiteX2" fmla="*/ 4199467 w 5578906"/>
              <a:gd name="connsiteY2" fmla="*/ 778933 h 2581330"/>
              <a:gd name="connsiteX3" fmla="*/ 5342467 w 5578906"/>
              <a:gd name="connsiteY3" fmla="*/ 1540933 h 2581330"/>
              <a:gd name="connsiteX4" fmla="*/ 5562600 w 5578906"/>
              <a:gd name="connsiteY4" fmla="*/ 2514600 h 2581330"/>
              <a:gd name="connsiteX5" fmla="*/ 5562600 w 5578906"/>
              <a:gd name="connsiteY5" fmla="*/ 2497667 h 2581330"/>
              <a:gd name="connsiteX6" fmla="*/ 0 w 5578906"/>
              <a:gd name="connsiteY6" fmla="*/ 2497667 h 2581330"/>
              <a:gd name="connsiteX7" fmla="*/ 0 w 5578906"/>
              <a:gd name="connsiteY7" fmla="*/ 2497667 h 2581330"/>
              <a:gd name="connsiteX8" fmla="*/ 42333 w 5578906"/>
              <a:gd name="connsiteY8" fmla="*/ 0 h 258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8906" h="2581330">
                <a:moveTo>
                  <a:pt x="42333" y="0"/>
                </a:moveTo>
                <a:cubicBezTo>
                  <a:pt x="711905" y="23989"/>
                  <a:pt x="1381477" y="47978"/>
                  <a:pt x="2074333" y="177800"/>
                </a:cubicBezTo>
                <a:cubicBezTo>
                  <a:pt x="2767189" y="307622"/>
                  <a:pt x="3654778" y="551744"/>
                  <a:pt x="4199467" y="778933"/>
                </a:cubicBezTo>
                <a:cubicBezTo>
                  <a:pt x="4744156" y="1006122"/>
                  <a:pt x="5115278" y="1251655"/>
                  <a:pt x="5342467" y="1540933"/>
                </a:cubicBezTo>
                <a:cubicBezTo>
                  <a:pt x="5569656" y="1830211"/>
                  <a:pt x="5525911" y="2355144"/>
                  <a:pt x="5562600" y="2514600"/>
                </a:cubicBezTo>
                <a:cubicBezTo>
                  <a:pt x="5599289" y="2674056"/>
                  <a:pt x="5562600" y="2497667"/>
                  <a:pt x="5562600" y="2497667"/>
                </a:cubicBezTo>
                <a:lnTo>
                  <a:pt x="0" y="2497667"/>
                </a:lnTo>
                <a:lnTo>
                  <a:pt x="0" y="2497667"/>
                </a:lnTo>
                <a:lnTo>
                  <a:pt x="42333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Curved Connector 123"/>
          <p:cNvCxnSpPr>
            <a:stCxn id="18" idx="1"/>
            <a:endCxn id="4" idx="0"/>
          </p:cNvCxnSpPr>
          <p:nvPr/>
        </p:nvCxnSpPr>
        <p:spPr>
          <a:xfrm rot="10800000" flipV="1">
            <a:off x="1969338" y="1815302"/>
            <a:ext cx="2006342" cy="3225566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15" idx="1"/>
            <a:endCxn id="4" idx="0"/>
          </p:cNvCxnSpPr>
          <p:nvPr/>
        </p:nvCxnSpPr>
        <p:spPr>
          <a:xfrm rot="10800000" flipV="1">
            <a:off x="1969338" y="1796534"/>
            <a:ext cx="4527476" cy="3244334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975680" y="1295400"/>
            <a:ext cx="1066800" cy="101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1465033" y="5040868"/>
            <a:ext cx="10086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nif:Word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823343" y="6107667"/>
            <a:ext cx="13582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nif:Sentence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51932"/>
            <a:ext cx="22538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conll:ColumnMapping</a:t>
            </a:r>
            <a:endParaRPr lang="de-DE" i="1" dirty="0" smtClean="0"/>
          </a:p>
          <a:p>
            <a:r>
              <a:rPr lang="de-DE" i="1" dirty="0" smtClean="0"/>
              <a:t>conll:column xsd:int</a:t>
            </a:r>
            <a:endParaRPr lang="de-D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0711" y="2069068"/>
            <a:ext cx="134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conll:Dialect</a:t>
            </a:r>
            <a:endParaRPr lang="de-DE" dirty="0"/>
          </a:p>
        </p:txBody>
      </p:sp>
      <p:cxnSp>
        <p:nvCxnSpPr>
          <p:cNvPr id="9" name="Elbow Connector 8"/>
          <p:cNvCxnSpPr>
            <a:stCxn id="5" idx="1"/>
            <a:endCxn id="5" idx="2"/>
          </p:cNvCxnSpPr>
          <p:nvPr/>
        </p:nvCxnSpPr>
        <p:spPr>
          <a:xfrm rot="10800000" flipH="1" flipV="1">
            <a:off x="3823342" y="6292333"/>
            <a:ext cx="679129" cy="184666"/>
          </a:xfrm>
          <a:prstGeom prst="bentConnector4">
            <a:avLst>
              <a:gd name="adj1" fmla="val -33661"/>
              <a:gd name="adj2" fmla="val 223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78520" y="6059269"/>
            <a:ext cx="105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nif:next</a:t>
            </a:r>
          </a:p>
          <a:p>
            <a:pPr algn="ctr"/>
            <a:r>
              <a:rPr lang="de-DE" dirty="0" smtClean="0"/>
              <a:t>Sentence</a:t>
            </a:r>
            <a:endParaRPr lang="de-DE" dirty="0"/>
          </a:p>
        </p:txBody>
      </p:sp>
      <p:cxnSp>
        <p:nvCxnSpPr>
          <p:cNvPr id="12" name="Elbow Connector 11"/>
          <p:cNvCxnSpPr>
            <a:stCxn id="4" idx="1"/>
            <a:endCxn id="4" idx="2"/>
          </p:cNvCxnSpPr>
          <p:nvPr/>
        </p:nvCxnSpPr>
        <p:spPr>
          <a:xfrm rot="10800000" flipH="1" flipV="1">
            <a:off x="1465032" y="5225534"/>
            <a:ext cx="504305" cy="184666"/>
          </a:xfrm>
          <a:prstGeom prst="bentConnector4">
            <a:avLst>
              <a:gd name="adj1" fmla="val -45330"/>
              <a:gd name="adj2" fmla="val 223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4916269"/>
            <a:ext cx="90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nif:next</a:t>
            </a:r>
          </a:p>
          <a:p>
            <a:pPr algn="ctr"/>
            <a:r>
              <a:rPr lang="de-DE" dirty="0" smtClean="0"/>
              <a:t>Word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7000" y="1334869"/>
            <a:ext cx="1033441" cy="923330"/>
            <a:chOff x="7391400" y="436879"/>
            <a:chExt cx="1033441" cy="923330"/>
          </a:xfrm>
        </p:grpSpPr>
        <p:sp>
          <p:nvSpPr>
            <p:cNvPr id="19" name="Rounded Rectangle 1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11214" y="436879"/>
              <a:ext cx="1000081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Object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14640" y="2439539"/>
            <a:ext cx="1033441" cy="646331"/>
            <a:chOff x="7391400" y="436879"/>
            <a:chExt cx="1033441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7554073" y="436879"/>
              <a:ext cx="714363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HEAD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20000" y="2438400"/>
            <a:ext cx="1495506" cy="646331"/>
            <a:chOff x="7316605" y="436879"/>
            <a:chExt cx="1189301" cy="923330"/>
          </a:xfrm>
        </p:grpSpPr>
        <p:sp>
          <p:nvSpPr>
            <p:cNvPr id="26" name="Rounded Rectangle 25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6605" y="436879"/>
              <a:ext cx="1189301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arguments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06283" y="4156975"/>
            <a:ext cx="1299517" cy="369332"/>
            <a:chOff x="7391400" y="436879"/>
            <a:chExt cx="1033441" cy="923330"/>
          </a:xfrm>
        </p:grpSpPr>
        <p:sp>
          <p:nvSpPr>
            <p:cNvPr id="28" name="TextBox 27"/>
            <p:cNvSpPr txBox="1"/>
            <p:nvPr/>
          </p:nvSpPr>
          <p:spPr>
            <a:xfrm>
              <a:off x="7536467" y="436879"/>
              <a:ext cx="749576" cy="527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conll:A0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06283" y="4688774"/>
            <a:ext cx="1299517" cy="369332"/>
            <a:chOff x="7391400" y="436879"/>
            <a:chExt cx="1033441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7536468" y="436879"/>
              <a:ext cx="74957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conll:A1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86669" y="5184338"/>
            <a:ext cx="1871531" cy="369332"/>
            <a:chOff x="7306372" y="436879"/>
            <a:chExt cx="1209774" cy="923330"/>
          </a:xfrm>
        </p:grpSpPr>
        <p:sp>
          <p:nvSpPr>
            <p:cNvPr id="34" name="TextBox 33"/>
            <p:cNvSpPr txBox="1"/>
            <p:nvPr/>
          </p:nvSpPr>
          <p:spPr>
            <a:xfrm>
              <a:off x="7306372" y="436879"/>
              <a:ext cx="1209774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conll:AM-TMP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086600" y="5835134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(31 other PropBank</a:t>
            </a:r>
          </a:p>
          <a:p>
            <a:pPr algn="ctr"/>
            <a:r>
              <a:rPr lang="de-DE" i="1" dirty="0" smtClean="0"/>
              <a:t>argument roles)</a:t>
            </a:r>
            <a:endParaRPr lang="de-DE" i="1" dirty="0"/>
          </a:p>
        </p:txBody>
      </p:sp>
      <p:sp>
        <p:nvSpPr>
          <p:cNvPr id="37" name="Isosceles Triangle 36"/>
          <p:cNvSpPr/>
          <p:nvPr/>
        </p:nvSpPr>
        <p:spPr>
          <a:xfrm>
            <a:off x="8411295" y="3729335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Elbow Connector 40"/>
          <p:cNvCxnSpPr>
            <a:stCxn id="29" idx="3"/>
            <a:endCxn id="37" idx="3"/>
          </p:cNvCxnSpPr>
          <p:nvPr/>
        </p:nvCxnSpPr>
        <p:spPr>
          <a:xfrm flipV="1">
            <a:off x="8305800" y="3965138"/>
            <a:ext cx="205148" cy="37751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2" idx="3"/>
            <a:endCxn id="37" idx="3"/>
          </p:cNvCxnSpPr>
          <p:nvPr/>
        </p:nvCxnSpPr>
        <p:spPr>
          <a:xfrm flipV="1">
            <a:off x="8305800" y="3965138"/>
            <a:ext cx="205148" cy="90931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5" idx="3"/>
            <a:endCxn id="37" idx="3"/>
          </p:cNvCxnSpPr>
          <p:nvPr/>
        </p:nvCxnSpPr>
        <p:spPr>
          <a:xfrm flipV="1">
            <a:off x="8316950" y="3965138"/>
            <a:ext cx="193998" cy="140488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  <a:endCxn id="79" idx="0"/>
          </p:cNvCxnSpPr>
          <p:nvPr/>
        </p:nvCxnSpPr>
        <p:spPr>
          <a:xfrm rot="5400000">
            <a:off x="7720995" y="4752049"/>
            <a:ext cx="1576864" cy="304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6897201" y="2274332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Elbow Connector 51"/>
          <p:cNvCxnSpPr>
            <a:stCxn id="23" idx="3"/>
            <a:endCxn id="50" idx="3"/>
          </p:cNvCxnSpPr>
          <p:nvPr/>
        </p:nvCxnSpPr>
        <p:spPr>
          <a:xfrm flipV="1">
            <a:off x="6348081" y="2510135"/>
            <a:ext cx="648773" cy="25434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3"/>
            <a:endCxn id="26" idx="1"/>
          </p:cNvCxnSpPr>
          <p:nvPr/>
        </p:nvCxnSpPr>
        <p:spPr>
          <a:xfrm rot="16200000" flipH="1">
            <a:off x="7228849" y="2278140"/>
            <a:ext cx="253208" cy="71719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5731707" y="3122060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oup 56"/>
          <p:cNvGrpSpPr/>
          <p:nvPr/>
        </p:nvGrpSpPr>
        <p:grpSpPr>
          <a:xfrm>
            <a:off x="5181600" y="3662216"/>
            <a:ext cx="1299517" cy="1055285"/>
            <a:chOff x="7391400" y="436879"/>
            <a:chExt cx="1033441" cy="1615828"/>
          </a:xfrm>
        </p:grpSpPr>
        <p:sp>
          <p:nvSpPr>
            <p:cNvPr id="58" name="TextBox 57"/>
            <p:cNvSpPr txBox="1"/>
            <p:nvPr/>
          </p:nvSpPr>
          <p:spPr>
            <a:xfrm>
              <a:off x="7580679" y="436879"/>
              <a:ext cx="661156" cy="1615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HEAD2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1" name="Elbow Connector 60"/>
          <p:cNvCxnSpPr>
            <a:stCxn id="56" idx="3"/>
            <a:endCxn id="59" idx="0"/>
          </p:cNvCxnSpPr>
          <p:nvPr/>
        </p:nvCxnSpPr>
        <p:spPr>
          <a:xfrm rot="5400000">
            <a:off x="5677526" y="3511697"/>
            <a:ext cx="307669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81400" y="3253497"/>
            <a:ext cx="153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(33 selected</a:t>
            </a:r>
          </a:p>
          <a:p>
            <a:pPr algn="ctr"/>
            <a:r>
              <a:rPr lang="de-DE" i="1" dirty="0" smtClean="0"/>
              <a:t>column labels)</a:t>
            </a:r>
            <a:endParaRPr lang="de-DE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7551446" y="3120367"/>
            <a:ext cx="157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(values of SRL-</a:t>
            </a:r>
          </a:p>
          <a:p>
            <a:r>
              <a:rPr lang="de-DE" i="1" dirty="0" smtClean="0"/>
              <a:t>ARGs columns)</a:t>
            </a:r>
            <a:endParaRPr lang="de-DE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115122" y="4258270"/>
            <a:ext cx="1454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(columns  for </a:t>
            </a:r>
          </a:p>
          <a:p>
            <a:pPr algn="ctr"/>
            <a:r>
              <a:rPr lang="de-DE" i="1" dirty="0" smtClean="0"/>
              <a:t>dependency</a:t>
            </a:r>
          </a:p>
          <a:p>
            <a:pPr algn="ctr"/>
            <a:r>
              <a:rPr lang="de-DE" i="1" dirty="0" smtClean="0"/>
              <a:t>syntax)</a:t>
            </a:r>
            <a:endParaRPr lang="de-DE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92918" y="1409827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conll:dialect</a:t>
            </a:r>
            <a:endParaRPr lang="de-DE" dirty="0"/>
          </a:p>
        </p:txBody>
      </p:sp>
      <p:cxnSp>
        <p:nvCxnSpPr>
          <p:cNvPr id="72" name="Straight Arrow Connector 71"/>
          <p:cNvCxnSpPr>
            <a:stCxn id="6" idx="2"/>
            <a:endCxn id="7" idx="0"/>
          </p:cNvCxnSpPr>
          <p:nvPr/>
        </p:nvCxnSpPr>
        <p:spPr>
          <a:xfrm flipH="1">
            <a:off x="1341568" y="1298263"/>
            <a:ext cx="13943" cy="77080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4425685" y="2311401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343400" y="29576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cxnSp>
        <p:nvCxnSpPr>
          <p:cNvPr id="76" name="Elbow Connector 75"/>
          <p:cNvCxnSpPr>
            <a:stCxn id="74" idx="0"/>
            <a:endCxn id="73" idx="3"/>
          </p:cNvCxnSpPr>
          <p:nvPr/>
        </p:nvCxnSpPr>
        <p:spPr>
          <a:xfrm rot="5400000" flipH="1" flipV="1">
            <a:off x="4318605" y="2750895"/>
            <a:ext cx="410423" cy="304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29010" y="55420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88" name="TextBox 87"/>
          <p:cNvSpPr txBox="1"/>
          <p:nvPr/>
        </p:nvSpPr>
        <p:spPr>
          <a:xfrm>
            <a:off x="3200400" y="268069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hasMapping / </a:t>
            </a:r>
          </a:p>
          <a:p>
            <a:pPr algn="ctr"/>
            <a:r>
              <a:rPr lang="de-DE" dirty="0" smtClean="0"/>
              <a:t>^property</a:t>
            </a:r>
            <a:endParaRPr lang="de-DE" dirty="0"/>
          </a:p>
        </p:txBody>
      </p:sp>
      <p:grpSp>
        <p:nvGrpSpPr>
          <p:cNvPr id="91" name="Group 90"/>
          <p:cNvGrpSpPr/>
          <p:nvPr/>
        </p:nvGrpSpPr>
        <p:grpSpPr>
          <a:xfrm>
            <a:off x="5257800" y="649069"/>
            <a:ext cx="1033441" cy="646331"/>
            <a:chOff x="7391400" y="436879"/>
            <a:chExt cx="1033441" cy="923330"/>
          </a:xfrm>
        </p:grpSpPr>
        <p:sp>
          <p:nvSpPr>
            <p:cNvPr id="92" name="TextBox 91"/>
            <p:cNvSpPr txBox="1"/>
            <p:nvPr/>
          </p:nvSpPr>
          <p:spPr>
            <a:xfrm>
              <a:off x="7411215" y="436879"/>
              <a:ext cx="1000082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rdfs: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5" name="Curved Connector 94"/>
          <p:cNvCxnSpPr>
            <a:stCxn id="93" idx="1"/>
            <a:endCxn id="6" idx="3"/>
          </p:cNvCxnSpPr>
          <p:nvPr/>
        </p:nvCxnSpPr>
        <p:spPr>
          <a:xfrm rot="10800000" flipV="1">
            <a:off x="2482422" y="974012"/>
            <a:ext cx="2775378" cy="108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>
            <a:off x="5674867" y="1288197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Elbow Connector 107"/>
          <p:cNvCxnSpPr>
            <a:stCxn id="14" idx="3"/>
            <a:endCxn id="106" idx="3"/>
          </p:cNvCxnSpPr>
          <p:nvPr/>
        </p:nvCxnSpPr>
        <p:spPr>
          <a:xfrm flipV="1">
            <a:off x="5042480" y="1524000"/>
            <a:ext cx="732040" cy="27370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5" idx="1"/>
            <a:endCxn id="106" idx="3"/>
          </p:cNvCxnSpPr>
          <p:nvPr/>
        </p:nvCxnSpPr>
        <p:spPr>
          <a:xfrm rot="10800000">
            <a:off x="5774520" y="1524000"/>
            <a:ext cx="722294" cy="27253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61219" y="2514600"/>
            <a:ext cx="167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(instances: </a:t>
            </a:r>
          </a:p>
          <a:p>
            <a:pPr algn="ctr"/>
            <a:r>
              <a:rPr lang="de-DE" i="1" dirty="0" smtClean="0"/>
              <a:t>20 TSV formats)</a:t>
            </a:r>
            <a:endParaRPr lang="de-DE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93678" y="6183868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NIF 2.0</a:t>
            </a:r>
            <a:endParaRPr lang="de-DE" sz="2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828800" y="3745468"/>
            <a:ext cx="13166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 smtClean="0"/>
              <a:t>rdfs:domain</a:t>
            </a:r>
            <a:endParaRPr lang="de-DE" i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3975680" y="1320801"/>
            <a:ext cx="1066800" cy="989001"/>
            <a:chOff x="5715000" y="441957"/>
            <a:chExt cx="1066800" cy="989001"/>
          </a:xfrm>
        </p:grpSpPr>
        <p:sp>
          <p:nvSpPr>
            <p:cNvPr id="18" name="Rounded Rectangle 17"/>
            <p:cNvSpPr/>
            <p:nvPr/>
          </p:nvSpPr>
          <p:spPr>
            <a:xfrm>
              <a:off x="5715000" y="441957"/>
              <a:ext cx="1066800" cy="9890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4978" y="457200"/>
              <a:ext cx="1036822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Datatype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596128" y="304800"/>
            <a:ext cx="1481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CoNLL </a:t>
            </a:r>
          </a:p>
          <a:p>
            <a:pPr algn="ctr"/>
            <a:r>
              <a:rPr lang="de-DE" sz="2400" dirty="0" smtClean="0"/>
              <a:t>properties</a:t>
            </a:r>
            <a:endParaRPr lang="de-DE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28600" y="71735"/>
            <a:ext cx="230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CoNLL concepts</a:t>
            </a:r>
            <a:endParaRPr lang="de-DE" sz="2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514600" y="5105400"/>
            <a:ext cx="247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	   </a:t>
            </a:r>
            <a:r>
              <a:rPr lang="de-DE" strike="sngStrike" dirty="0" smtClean="0"/>
              <a:t>nif:sentence</a:t>
            </a:r>
          </a:p>
          <a:p>
            <a:r>
              <a:rPr lang="de-DE" i="1" dirty="0" smtClean="0"/>
              <a:t>(superseded  	</a:t>
            </a:r>
          </a:p>
          <a:p>
            <a:r>
              <a:rPr lang="de-DE" i="1" dirty="0" smtClean="0"/>
              <a:t>by conll:HEAD)    </a:t>
            </a:r>
            <a:endParaRPr lang="de-DE" i="1" dirty="0"/>
          </a:p>
        </p:txBody>
      </p:sp>
      <p:cxnSp>
        <p:nvCxnSpPr>
          <p:cNvPr id="151" name="Curved Connector 150"/>
          <p:cNvCxnSpPr>
            <a:stCxn id="4" idx="3"/>
            <a:endCxn id="5" idx="0"/>
          </p:cNvCxnSpPr>
          <p:nvPr/>
        </p:nvCxnSpPr>
        <p:spPr>
          <a:xfrm>
            <a:off x="2473642" y="5225534"/>
            <a:ext cx="2028830" cy="882133"/>
          </a:xfrm>
          <a:prstGeom prst="curvedConnector2">
            <a:avLst/>
          </a:prstGeom>
          <a:ln>
            <a:prstDash val="sysDot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0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781800"/>
            <a:chOff x="-611175" y="-664546"/>
            <a:chExt cx="10041843" cy="7589276"/>
          </a:xfrm>
        </p:grpSpPr>
        <p:sp>
          <p:nvSpPr>
            <p:cNvPr id="146" name="Freeform 145"/>
            <p:cNvSpPr/>
            <p:nvPr/>
          </p:nvSpPr>
          <p:spPr>
            <a:xfrm flipH="1">
              <a:off x="5042479" y="-664546"/>
              <a:ext cx="4388188" cy="7522545"/>
            </a:xfrm>
            <a:custGeom>
              <a:avLst/>
              <a:gdLst>
                <a:gd name="connsiteX0" fmla="*/ 3361267 w 3382183"/>
                <a:gd name="connsiteY0" fmla="*/ 0 h 3982154"/>
                <a:gd name="connsiteX1" fmla="*/ 3344334 w 3382183"/>
                <a:gd name="connsiteY1" fmla="*/ 1337733 h 3982154"/>
                <a:gd name="connsiteX2" fmla="*/ 3014134 w 3382183"/>
                <a:gd name="connsiteY2" fmla="*/ 2218266 h 3982154"/>
                <a:gd name="connsiteX3" fmla="*/ 2413000 w 3382183"/>
                <a:gd name="connsiteY3" fmla="*/ 3031066 h 3982154"/>
                <a:gd name="connsiteX4" fmla="*/ 1905000 w 3382183"/>
                <a:gd name="connsiteY4" fmla="*/ 3454400 h 3982154"/>
                <a:gd name="connsiteX5" fmla="*/ 982134 w 3382183"/>
                <a:gd name="connsiteY5" fmla="*/ 3818466 h 3982154"/>
                <a:gd name="connsiteX6" fmla="*/ 169334 w 3382183"/>
                <a:gd name="connsiteY6" fmla="*/ 3970866 h 3982154"/>
                <a:gd name="connsiteX7" fmla="*/ 0 w 3382183"/>
                <a:gd name="connsiteY7" fmla="*/ 3970866 h 3982154"/>
                <a:gd name="connsiteX8" fmla="*/ 0 w 3382183"/>
                <a:gd name="connsiteY8" fmla="*/ 3970866 h 3982154"/>
                <a:gd name="connsiteX9" fmla="*/ 8467 w 3382183"/>
                <a:gd name="connsiteY9" fmla="*/ 8466 h 3982154"/>
                <a:gd name="connsiteX10" fmla="*/ 0 w 3382183"/>
                <a:gd name="connsiteY10" fmla="*/ 16933 h 3982154"/>
                <a:gd name="connsiteX11" fmla="*/ 3361267 w 3382183"/>
                <a:gd name="connsiteY11" fmla="*/ 0 h 398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82183" h="3982154">
                  <a:moveTo>
                    <a:pt x="3361267" y="0"/>
                  </a:moveTo>
                  <a:cubicBezTo>
                    <a:pt x="3381728" y="484011"/>
                    <a:pt x="3402189" y="968022"/>
                    <a:pt x="3344334" y="1337733"/>
                  </a:cubicBezTo>
                  <a:cubicBezTo>
                    <a:pt x="3286479" y="1707444"/>
                    <a:pt x="3169356" y="1936044"/>
                    <a:pt x="3014134" y="2218266"/>
                  </a:cubicBezTo>
                  <a:cubicBezTo>
                    <a:pt x="2858912" y="2500488"/>
                    <a:pt x="2597856" y="2825044"/>
                    <a:pt x="2413000" y="3031066"/>
                  </a:cubicBezTo>
                  <a:cubicBezTo>
                    <a:pt x="2228144" y="3237088"/>
                    <a:pt x="2143478" y="3323167"/>
                    <a:pt x="1905000" y="3454400"/>
                  </a:cubicBezTo>
                  <a:cubicBezTo>
                    <a:pt x="1666522" y="3585633"/>
                    <a:pt x="1271412" y="3732388"/>
                    <a:pt x="982134" y="3818466"/>
                  </a:cubicBezTo>
                  <a:cubicBezTo>
                    <a:pt x="692856" y="3904544"/>
                    <a:pt x="333023" y="3945466"/>
                    <a:pt x="169334" y="3970866"/>
                  </a:cubicBezTo>
                  <a:cubicBezTo>
                    <a:pt x="5645" y="3996266"/>
                    <a:pt x="0" y="3970866"/>
                    <a:pt x="0" y="3970866"/>
                  </a:cubicBezTo>
                  <a:lnTo>
                    <a:pt x="0" y="3970866"/>
                  </a:lnTo>
                  <a:cubicBezTo>
                    <a:pt x="1411" y="3310466"/>
                    <a:pt x="8467" y="667455"/>
                    <a:pt x="8467" y="8466"/>
                  </a:cubicBezTo>
                  <a:lnTo>
                    <a:pt x="0" y="16933"/>
                  </a:lnTo>
                  <a:lnTo>
                    <a:pt x="3361267" y="0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bg1">
                    <a:lumMod val="95000"/>
                  </a:schemeClr>
                </a:gs>
                <a:gs pos="0">
                  <a:schemeClr val="dk1">
                    <a:tint val="50000"/>
                    <a:satMod val="300000"/>
                  </a:schemeClr>
                </a:gs>
                <a:gs pos="11000">
                  <a:schemeClr val="dk1">
                    <a:tint val="37000"/>
                    <a:satMod val="300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-611175" y="-664546"/>
              <a:ext cx="5721388" cy="5409648"/>
            </a:xfrm>
            <a:custGeom>
              <a:avLst/>
              <a:gdLst>
                <a:gd name="connsiteX0" fmla="*/ 3361267 w 3382183"/>
                <a:gd name="connsiteY0" fmla="*/ 0 h 3982154"/>
                <a:gd name="connsiteX1" fmla="*/ 3344334 w 3382183"/>
                <a:gd name="connsiteY1" fmla="*/ 1337733 h 3982154"/>
                <a:gd name="connsiteX2" fmla="*/ 3014134 w 3382183"/>
                <a:gd name="connsiteY2" fmla="*/ 2218266 h 3982154"/>
                <a:gd name="connsiteX3" fmla="*/ 2413000 w 3382183"/>
                <a:gd name="connsiteY3" fmla="*/ 3031066 h 3982154"/>
                <a:gd name="connsiteX4" fmla="*/ 1905000 w 3382183"/>
                <a:gd name="connsiteY4" fmla="*/ 3454400 h 3982154"/>
                <a:gd name="connsiteX5" fmla="*/ 982134 w 3382183"/>
                <a:gd name="connsiteY5" fmla="*/ 3818466 h 3982154"/>
                <a:gd name="connsiteX6" fmla="*/ 169334 w 3382183"/>
                <a:gd name="connsiteY6" fmla="*/ 3970866 h 3982154"/>
                <a:gd name="connsiteX7" fmla="*/ 0 w 3382183"/>
                <a:gd name="connsiteY7" fmla="*/ 3970866 h 3982154"/>
                <a:gd name="connsiteX8" fmla="*/ 0 w 3382183"/>
                <a:gd name="connsiteY8" fmla="*/ 3970866 h 3982154"/>
                <a:gd name="connsiteX9" fmla="*/ 8467 w 3382183"/>
                <a:gd name="connsiteY9" fmla="*/ 8466 h 3982154"/>
                <a:gd name="connsiteX10" fmla="*/ 0 w 3382183"/>
                <a:gd name="connsiteY10" fmla="*/ 16933 h 3982154"/>
                <a:gd name="connsiteX11" fmla="*/ 3361267 w 3382183"/>
                <a:gd name="connsiteY11" fmla="*/ 0 h 398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82183" h="3982154">
                  <a:moveTo>
                    <a:pt x="3361267" y="0"/>
                  </a:moveTo>
                  <a:cubicBezTo>
                    <a:pt x="3381728" y="484011"/>
                    <a:pt x="3402189" y="968022"/>
                    <a:pt x="3344334" y="1337733"/>
                  </a:cubicBezTo>
                  <a:cubicBezTo>
                    <a:pt x="3286479" y="1707444"/>
                    <a:pt x="3169356" y="1936044"/>
                    <a:pt x="3014134" y="2218266"/>
                  </a:cubicBezTo>
                  <a:cubicBezTo>
                    <a:pt x="2858912" y="2500488"/>
                    <a:pt x="2597856" y="2825044"/>
                    <a:pt x="2413000" y="3031066"/>
                  </a:cubicBezTo>
                  <a:cubicBezTo>
                    <a:pt x="2228144" y="3237088"/>
                    <a:pt x="2143478" y="3323167"/>
                    <a:pt x="1905000" y="3454400"/>
                  </a:cubicBezTo>
                  <a:cubicBezTo>
                    <a:pt x="1666522" y="3585633"/>
                    <a:pt x="1271412" y="3732388"/>
                    <a:pt x="982134" y="3818466"/>
                  </a:cubicBezTo>
                  <a:cubicBezTo>
                    <a:pt x="692856" y="3904544"/>
                    <a:pt x="333023" y="3945466"/>
                    <a:pt x="169334" y="3970866"/>
                  </a:cubicBezTo>
                  <a:cubicBezTo>
                    <a:pt x="5645" y="3996266"/>
                    <a:pt x="0" y="3970866"/>
                    <a:pt x="0" y="3970866"/>
                  </a:cubicBezTo>
                  <a:lnTo>
                    <a:pt x="0" y="3970866"/>
                  </a:lnTo>
                  <a:cubicBezTo>
                    <a:pt x="1411" y="3310466"/>
                    <a:pt x="8467" y="667455"/>
                    <a:pt x="8467" y="8466"/>
                  </a:cubicBezTo>
                  <a:lnTo>
                    <a:pt x="0" y="16933"/>
                  </a:lnTo>
                  <a:lnTo>
                    <a:pt x="3361267" y="0"/>
                  </a:lnTo>
                  <a:close/>
                </a:path>
              </a:pathLst>
            </a:custGeom>
            <a:gradFill flip="none" rotWithShape="1">
              <a:gsLst>
                <a:gs pos="66944">
                  <a:schemeClr val="bg1">
                    <a:alpha val="0"/>
                  </a:schemeClr>
                </a:gs>
                <a:gs pos="34000">
                  <a:schemeClr val="bg1">
                    <a:lumMod val="95000"/>
                  </a:schemeClr>
                </a:gs>
                <a:gs pos="0">
                  <a:schemeClr val="dk1">
                    <a:tint val="50000"/>
                    <a:satMod val="300000"/>
                  </a:schemeClr>
                </a:gs>
                <a:gs pos="11000">
                  <a:schemeClr val="dk1">
                    <a:tint val="37000"/>
                    <a:satMod val="300000"/>
                  </a:schemeClr>
                </a:gs>
                <a:gs pos="55000">
                  <a:schemeClr val="bg1"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-473477" y="4343400"/>
              <a:ext cx="6764718" cy="2581330"/>
            </a:xfrm>
            <a:custGeom>
              <a:avLst/>
              <a:gdLst>
                <a:gd name="connsiteX0" fmla="*/ 42333 w 5578906"/>
                <a:gd name="connsiteY0" fmla="*/ 0 h 2581330"/>
                <a:gd name="connsiteX1" fmla="*/ 2074333 w 5578906"/>
                <a:gd name="connsiteY1" fmla="*/ 177800 h 2581330"/>
                <a:gd name="connsiteX2" fmla="*/ 4199467 w 5578906"/>
                <a:gd name="connsiteY2" fmla="*/ 778933 h 2581330"/>
                <a:gd name="connsiteX3" fmla="*/ 5342467 w 5578906"/>
                <a:gd name="connsiteY3" fmla="*/ 1540933 h 2581330"/>
                <a:gd name="connsiteX4" fmla="*/ 5562600 w 5578906"/>
                <a:gd name="connsiteY4" fmla="*/ 2514600 h 2581330"/>
                <a:gd name="connsiteX5" fmla="*/ 5562600 w 5578906"/>
                <a:gd name="connsiteY5" fmla="*/ 2497667 h 2581330"/>
                <a:gd name="connsiteX6" fmla="*/ 0 w 5578906"/>
                <a:gd name="connsiteY6" fmla="*/ 2497667 h 2581330"/>
                <a:gd name="connsiteX7" fmla="*/ 0 w 5578906"/>
                <a:gd name="connsiteY7" fmla="*/ 2497667 h 2581330"/>
                <a:gd name="connsiteX8" fmla="*/ 42333 w 5578906"/>
                <a:gd name="connsiteY8" fmla="*/ 0 h 258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8906" h="2581330">
                  <a:moveTo>
                    <a:pt x="42333" y="0"/>
                  </a:moveTo>
                  <a:cubicBezTo>
                    <a:pt x="711905" y="23989"/>
                    <a:pt x="1381477" y="47978"/>
                    <a:pt x="2074333" y="177800"/>
                  </a:cubicBezTo>
                  <a:cubicBezTo>
                    <a:pt x="2767189" y="307622"/>
                    <a:pt x="3654778" y="551744"/>
                    <a:pt x="4199467" y="778933"/>
                  </a:cubicBezTo>
                  <a:cubicBezTo>
                    <a:pt x="4744156" y="1006122"/>
                    <a:pt x="5115278" y="1251655"/>
                    <a:pt x="5342467" y="1540933"/>
                  </a:cubicBezTo>
                  <a:cubicBezTo>
                    <a:pt x="5569656" y="1830211"/>
                    <a:pt x="5525911" y="2355144"/>
                    <a:pt x="5562600" y="2514600"/>
                  </a:cubicBezTo>
                  <a:cubicBezTo>
                    <a:pt x="5599289" y="2674056"/>
                    <a:pt x="5562600" y="2497667"/>
                    <a:pt x="5562600" y="2497667"/>
                  </a:cubicBezTo>
                  <a:lnTo>
                    <a:pt x="0" y="2497667"/>
                  </a:lnTo>
                  <a:lnTo>
                    <a:pt x="0" y="2497667"/>
                  </a:lnTo>
                  <a:lnTo>
                    <a:pt x="42333" y="0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124" name="Curved Connector 123"/>
            <p:cNvCxnSpPr>
              <a:stCxn id="18" idx="1"/>
              <a:endCxn id="4" idx="0"/>
            </p:cNvCxnSpPr>
            <p:nvPr/>
          </p:nvCxnSpPr>
          <p:spPr>
            <a:xfrm rot="10800000" flipV="1">
              <a:off x="1931915" y="1815302"/>
              <a:ext cx="2043767" cy="3225566"/>
            </a:xfrm>
            <a:prstGeom prst="curvedConnector2">
              <a:avLst/>
            </a:prstGeom>
            <a:ln>
              <a:prstDash val="dash"/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urved Connector 131"/>
            <p:cNvCxnSpPr>
              <a:stCxn id="15" idx="1"/>
              <a:endCxn id="4" idx="0"/>
            </p:cNvCxnSpPr>
            <p:nvPr/>
          </p:nvCxnSpPr>
          <p:spPr>
            <a:xfrm rot="10800000" flipV="1">
              <a:off x="1931915" y="1763883"/>
              <a:ext cx="4600380" cy="3276985"/>
            </a:xfrm>
            <a:prstGeom prst="curvedConnector2">
              <a:avLst/>
            </a:prstGeom>
            <a:ln>
              <a:prstDash val="dash"/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3975680" y="1295400"/>
              <a:ext cx="1066800" cy="1016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65033" y="5040868"/>
              <a:ext cx="933761" cy="357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dirty="0" smtClean="0"/>
                <a:t>nif:Word</a:t>
              </a:r>
              <a:endParaRPr lang="de-DE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3343" y="6107667"/>
              <a:ext cx="1240204" cy="357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dirty="0" smtClean="0"/>
                <a:t>nif:Sentence</a:t>
              </a:r>
              <a:endParaRPr lang="de-D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93" y="651932"/>
              <a:ext cx="2029557" cy="607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dirty="0" smtClean="0"/>
                <a:t>conll:ColumnMapping</a:t>
              </a:r>
              <a:endParaRPr lang="de-DE" sz="1400" i="1" dirty="0" smtClean="0"/>
            </a:p>
            <a:p>
              <a:r>
                <a:rPr lang="de-DE" sz="1400" i="1" dirty="0" smtClean="0"/>
                <a:t>conll:column xsd:int</a:t>
              </a:r>
              <a:endParaRPr lang="de-DE" sz="1400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7565" y="1905029"/>
              <a:ext cx="759085" cy="585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conll</a:t>
              </a:r>
              <a:r>
                <a:rPr lang="de-DE" sz="1400" dirty="0" smtClean="0"/>
                <a:t>:</a:t>
              </a:r>
            </a:p>
            <a:p>
              <a:pPr algn="ctr"/>
              <a:r>
                <a:rPr lang="de-DE" sz="1400" dirty="0" smtClean="0"/>
                <a:t>Dialect</a:t>
              </a:r>
              <a:endParaRPr lang="de-DE" sz="1400" dirty="0"/>
            </a:p>
          </p:txBody>
        </p:sp>
        <p:cxnSp>
          <p:nvCxnSpPr>
            <p:cNvPr id="9" name="Elbow Connector 8"/>
            <p:cNvCxnSpPr>
              <a:stCxn id="5" idx="1"/>
              <a:endCxn id="5" idx="2"/>
            </p:cNvCxnSpPr>
            <p:nvPr/>
          </p:nvCxnSpPr>
          <p:spPr>
            <a:xfrm rot="10800000" flipH="1" flipV="1">
              <a:off x="3823342" y="6286424"/>
              <a:ext cx="620102" cy="178755"/>
            </a:xfrm>
            <a:prstGeom prst="bentConnector4">
              <a:avLst>
                <a:gd name="adj1" fmla="val -41700"/>
                <a:gd name="adj2" fmla="val 24855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18746" y="6059269"/>
              <a:ext cx="970028" cy="607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nif:next</a:t>
              </a:r>
            </a:p>
            <a:p>
              <a:pPr algn="ctr"/>
              <a:r>
                <a:rPr lang="de-DE" sz="1400" dirty="0" smtClean="0"/>
                <a:t>Sentence</a:t>
              </a:r>
              <a:endParaRPr lang="de-DE" sz="1400" dirty="0"/>
            </a:p>
          </p:txBody>
        </p:sp>
        <p:cxnSp>
          <p:nvCxnSpPr>
            <p:cNvPr id="12" name="Elbow Connector 11"/>
            <p:cNvCxnSpPr>
              <a:stCxn id="4" idx="1"/>
              <a:endCxn id="4" idx="2"/>
            </p:cNvCxnSpPr>
            <p:nvPr/>
          </p:nvCxnSpPr>
          <p:spPr>
            <a:xfrm rot="10800000" flipH="1" flipV="1">
              <a:off x="1465032" y="5219625"/>
              <a:ext cx="466881" cy="178755"/>
            </a:xfrm>
            <a:prstGeom prst="bentConnector4">
              <a:avLst>
                <a:gd name="adj1" fmla="val -55386"/>
                <a:gd name="adj2" fmla="val 24855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8790" y="4916269"/>
              <a:ext cx="842881" cy="607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nif:next</a:t>
              </a:r>
            </a:p>
            <a:p>
              <a:pPr algn="ctr"/>
              <a:r>
                <a:rPr lang="de-DE" sz="1400" dirty="0" smtClean="0"/>
                <a:t>Word</a:t>
              </a:r>
              <a:endParaRPr lang="de-DE" sz="14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477000" y="1334869"/>
              <a:ext cx="1033441" cy="923330"/>
              <a:chOff x="7391400" y="436879"/>
              <a:chExt cx="1033441" cy="92333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7391400" y="441957"/>
                <a:ext cx="1033441" cy="9182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446694" y="436879"/>
                <a:ext cx="929120" cy="858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conll:</a:t>
                </a:r>
              </a:p>
              <a:p>
                <a:pPr algn="ctr"/>
                <a:r>
                  <a:rPr lang="de-DE" sz="1400" dirty="0" smtClean="0"/>
                  <a:t>Object</a:t>
                </a:r>
              </a:p>
              <a:p>
                <a:pPr algn="ctr"/>
                <a:r>
                  <a:rPr lang="de-DE" sz="1400" dirty="0" smtClean="0"/>
                  <a:t>Property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314640" y="2439539"/>
              <a:ext cx="1033441" cy="646331"/>
              <a:chOff x="7391400" y="436879"/>
              <a:chExt cx="1033441" cy="92333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7573080" y="436879"/>
                <a:ext cx="676351" cy="868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conll:</a:t>
                </a:r>
              </a:p>
              <a:p>
                <a:pPr algn="ctr"/>
                <a:r>
                  <a:rPr lang="de-DE" sz="1400" dirty="0" smtClean="0"/>
                  <a:t>HEAD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391400" y="441957"/>
                <a:ext cx="1033441" cy="918252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714050" y="2438400"/>
              <a:ext cx="1299517" cy="646331"/>
              <a:chOff x="7391400" y="436879"/>
              <a:chExt cx="1033441" cy="92333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7391400" y="441957"/>
                <a:ext cx="1033441" cy="9182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476030" y="436879"/>
                <a:ext cx="870451" cy="8682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conll:</a:t>
                </a:r>
              </a:p>
              <a:p>
                <a:pPr algn="ctr"/>
                <a:r>
                  <a:rPr lang="de-DE" sz="1400" dirty="0" smtClean="0"/>
                  <a:t>arguments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006283" y="4156975"/>
              <a:ext cx="1299517" cy="369332"/>
              <a:chOff x="7391400" y="436879"/>
              <a:chExt cx="1033441" cy="92333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562810" y="436879"/>
                <a:ext cx="696892" cy="8937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conll:A0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391400" y="441957"/>
                <a:ext cx="1033441" cy="918252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06283" y="4688774"/>
              <a:ext cx="1299517" cy="369332"/>
              <a:chOff x="7391400" y="436879"/>
              <a:chExt cx="1033441" cy="92333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562811" y="436879"/>
                <a:ext cx="696892" cy="8937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conll:A1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91400" y="441957"/>
                <a:ext cx="1033441" cy="918252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18206" y="5184338"/>
              <a:ext cx="1598742" cy="369332"/>
              <a:chOff x="7391400" y="436879"/>
              <a:chExt cx="1033441" cy="92333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462761" y="436879"/>
                <a:ext cx="896996" cy="8937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conll:AM-TMP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391400" y="441957"/>
                <a:ext cx="1033441" cy="918252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183044" y="5835134"/>
              <a:ext cx="1806380" cy="607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i="1" dirty="0" smtClean="0"/>
                <a:t>(31 other PropBank</a:t>
              </a:r>
            </a:p>
            <a:p>
              <a:pPr algn="ctr"/>
              <a:r>
                <a:rPr lang="de-DE" sz="1400" i="1" dirty="0" smtClean="0"/>
                <a:t>argument roles)</a:t>
              </a:r>
              <a:endParaRPr lang="de-DE" sz="1400" i="1" dirty="0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8411295" y="3729335"/>
              <a:ext cx="199305" cy="23580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41" name="Elbow Connector 40"/>
            <p:cNvCxnSpPr>
              <a:stCxn id="29" idx="3"/>
              <a:endCxn id="37" idx="3"/>
            </p:cNvCxnSpPr>
            <p:nvPr/>
          </p:nvCxnSpPr>
          <p:spPr>
            <a:xfrm flipV="1">
              <a:off x="8305800" y="3965138"/>
              <a:ext cx="205148" cy="377519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2" idx="3"/>
              <a:endCxn id="37" idx="3"/>
            </p:cNvCxnSpPr>
            <p:nvPr/>
          </p:nvCxnSpPr>
          <p:spPr>
            <a:xfrm flipV="1">
              <a:off x="8305800" y="3965138"/>
              <a:ext cx="205148" cy="909318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5" idx="3"/>
              <a:endCxn id="37" idx="3"/>
            </p:cNvCxnSpPr>
            <p:nvPr/>
          </p:nvCxnSpPr>
          <p:spPr>
            <a:xfrm flipV="1">
              <a:off x="8316950" y="3965138"/>
              <a:ext cx="193998" cy="140488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7" idx="3"/>
              <a:endCxn id="79" idx="0"/>
            </p:cNvCxnSpPr>
            <p:nvPr/>
          </p:nvCxnSpPr>
          <p:spPr>
            <a:xfrm rot="5400000">
              <a:off x="7721848" y="4752903"/>
              <a:ext cx="1576863" cy="1336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Isosceles Triangle 49"/>
            <p:cNvSpPr/>
            <p:nvPr/>
          </p:nvSpPr>
          <p:spPr>
            <a:xfrm>
              <a:off x="6897201" y="2274332"/>
              <a:ext cx="199305" cy="23580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52" name="Elbow Connector 51"/>
            <p:cNvCxnSpPr>
              <a:stCxn id="23" idx="3"/>
              <a:endCxn id="50" idx="3"/>
            </p:cNvCxnSpPr>
            <p:nvPr/>
          </p:nvCxnSpPr>
          <p:spPr>
            <a:xfrm flipV="1">
              <a:off x="6348081" y="2510135"/>
              <a:ext cx="648773" cy="254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3"/>
              <a:endCxn id="26" idx="1"/>
            </p:cNvCxnSpPr>
            <p:nvPr/>
          </p:nvCxnSpPr>
          <p:spPr>
            <a:xfrm rot="16200000" flipH="1">
              <a:off x="7228849" y="2278140"/>
              <a:ext cx="253208" cy="717198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Isosceles Triangle 55"/>
            <p:cNvSpPr/>
            <p:nvPr/>
          </p:nvSpPr>
          <p:spPr>
            <a:xfrm>
              <a:off x="5731707" y="3122060"/>
              <a:ext cx="199305" cy="23580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181600" y="3662216"/>
              <a:ext cx="1299517" cy="607769"/>
              <a:chOff x="7391400" y="436879"/>
              <a:chExt cx="1033441" cy="930601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601226" y="436879"/>
                <a:ext cx="620061" cy="9306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conll:</a:t>
                </a:r>
              </a:p>
              <a:p>
                <a:pPr algn="ctr"/>
                <a:r>
                  <a:rPr lang="de-DE" sz="1400" dirty="0" smtClean="0"/>
                  <a:t>HEAD2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391400" y="441957"/>
                <a:ext cx="1033441" cy="918252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</p:grpSp>
        <p:cxnSp>
          <p:nvCxnSpPr>
            <p:cNvPr id="61" name="Elbow Connector 60"/>
            <p:cNvCxnSpPr>
              <a:stCxn id="56" idx="3"/>
              <a:endCxn id="59" idx="0"/>
            </p:cNvCxnSpPr>
            <p:nvPr/>
          </p:nvCxnSpPr>
          <p:spPr>
            <a:xfrm rot="5400000">
              <a:off x="5677526" y="3511697"/>
              <a:ext cx="307669" cy="1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648955" y="3253498"/>
              <a:ext cx="1402167" cy="607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i="1" dirty="0" smtClean="0"/>
                <a:t>(33 selected</a:t>
              </a:r>
            </a:p>
            <a:p>
              <a:pPr algn="ctr"/>
              <a:r>
                <a:rPr lang="de-DE" sz="1400" i="1" dirty="0" smtClean="0"/>
                <a:t>column labels)</a:t>
              </a:r>
              <a:endParaRPr lang="de-DE" sz="1400" i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51446" y="3120367"/>
              <a:ext cx="1436619" cy="607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(values of SRL-</a:t>
              </a:r>
            </a:p>
            <a:p>
              <a:r>
                <a:rPr lang="de-DE" sz="1400" i="1" dirty="0" smtClean="0"/>
                <a:t>ARGs columns)</a:t>
              </a:r>
              <a:endParaRPr lang="de-DE" sz="1400" i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0504" y="4258270"/>
              <a:ext cx="1323542" cy="858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i="1" dirty="0" smtClean="0"/>
                <a:t>(columns  for </a:t>
              </a:r>
            </a:p>
            <a:p>
              <a:pPr algn="ctr"/>
              <a:r>
                <a:rPr lang="de-DE" sz="1400" i="1" dirty="0" smtClean="0"/>
                <a:t>dependency</a:t>
              </a:r>
            </a:p>
            <a:p>
              <a:pPr algn="ctr"/>
              <a:r>
                <a:rPr lang="de-DE" sz="1400" i="1" dirty="0" smtClean="0"/>
                <a:t>syntax)</a:t>
              </a:r>
              <a:endParaRPr lang="de-DE" sz="1400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492918" y="1409827"/>
              <a:ext cx="741481" cy="34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dialect</a:t>
              </a:r>
              <a:endParaRPr lang="de-DE" sz="1400" dirty="0"/>
            </a:p>
          </p:txBody>
        </p:sp>
        <p:cxnSp>
          <p:nvCxnSpPr>
            <p:cNvPr id="72" name="Straight Arrow Connector 71"/>
            <p:cNvCxnSpPr>
              <a:stCxn id="6" idx="2"/>
              <a:endCxn id="7" idx="0"/>
            </p:cNvCxnSpPr>
            <p:nvPr/>
          </p:nvCxnSpPr>
          <p:spPr>
            <a:xfrm>
              <a:off x="1051871" y="1259701"/>
              <a:ext cx="635237" cy="64532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Isosceles Triangle 72"/>
            <p:cNvSpPr/>
            <p:nvPr/>
          </p:nvSpPr>
          <p:spPr>
            <a:xfrm>
              <a:off x="4425685" y="2311401"/>
              <a:ext cx="199305" cy="23580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43400" y="2957627"/>
              <a:ext cx="361203" cy="357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...</a:t>
              </a:r>
              <a:endParaRPr lang="de-DE" sz="1400" dirty="0"/>
            </a:p>
          </p:txBody>
        </p:sp>
        <p:cxnSp>
          <p:nvCxnSpPr>
            <p:cNvPr id="76" name="Elbow Connector 75"/>
            <p:cNvCxnSpPr>
              <a:stCxn id="74" idx="0"/>
              <a:endCxn id="73" idx="3"/>
            </p:cNvCxnSpPr>
            <p:nvPr/>
          </p:nvCxnSpPr>
          <p:spPr>
            <a:xfrm rot="5400000" flipH="1" flipV="1">
              <a:off x="4319459" y="2751749"/>
              <a:ext cx="410422" cy="1336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329010" y="5542002"/>
              <a:ext cx="361203" cy="357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...</a:t>
              </a:r>
              <a:endParaRPr lang="de-DE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70003" y="268069"/>
              <a:ext cx="1398395" cy="607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hasMapping / </a:t>
              </a:r>
            </a:p>
            <a:p>
              <a:pPr algn="ctr"/>
              <a:r>
                <a:rPr lang="de-DE" sz="1400" dirty="0" smtClean="0"/>
                <a:t>^property</a:t>
              </a:r>
              <a:endParaRPr lang="de-DE" sz="1400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5257800" y="649069"/>
              <a:ext cx="1033441" cy="646331"/>
              <a:chOff x="7391400" y="436879"/>
              <a:chExt cx="1033441" cy="92333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7446695" y="436879"/>
                <a:ext cx="929120" cy="868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rdfs:</a:t>
                </a:r>
              </a:p>
              <a:p>
                <a:pPr algn="ctr"/>
                <a:r>
                  <a:rPr lang="de-DE" sz="1400" dirty="0" smtClean="0"/>
                  <a:t>Property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391400" y="441957"/>
                <a:ext cx="1033441" cy="918252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</p:grpSp>
        <p:cxnSp>
          <p:nvCxnSpPr>
            <p:cNvPr id="95" name="Curved Connector 94"/>
            <p:cNvCxnSpPr>
              <a:stCxn id="93" idx="1"/>
              <a:endCxn id="6" idx="3"/>
            </p:cNvCxnSpPr>
            <p:nvPr/>
          </p:nvCxnSpPr>
          <p:spPr>
            <a:xfrm rot="10800000">
              <a:off x="2066651" y="955818"/>
              <a:ext cx="3191150" cy="18195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Isosceles Triangle 105"/>
            <p:cNvSpPr/>
            <p:nvPr/>
          </p:nvSpPr>
          <p:spPr>
            <a:xfrm>
              <a:off x="5674867" y="1288197"/>
              <a:ext cx="199305" cy="23580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108" name="Elbow Connector 107"/>
            <p:cNvCxnSpPr>
              <a:stCxn id="14" idx="3"/>
              <a:endCxn id="106" idx="3"/>
            </p:cNvCxnSpPr>
            <p:nvPr/>
          </p:nvCxnSpPr>
          <p:spPr>
            <a:xfrm flipV="1">
              <a:off x="5005276" y="1524000"/>
              <a:ext cx="769244" cy="24105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15" idx="1"/>
              <a:endCxn id="106" idx="3"/>
            </p:cNvCxnSpPr>
            <p:nvPr/>
          </p:nvCxnSpPr>
          <p:spPr>
            <a:xfrm rot="10800000">
              <a:off x="5774520" y="1524000"/>
              <a:ext cx="757775" cy="239883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89832" y="2514599"/>
              <a:ext cx="1103278" cy="826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i="1" dirty="0" smtClean="0"/>
                <a:t>(instances: </a:t>
              </a:r>
            </a:p>
            <a:p>
              <a:pPr algn="ctr"/>
              <a:r>
                <a:rPr lang="de-DE" sz="1400" i="1" dirty="0" smtClean="0"/>
                <a:t>20 TSV </a:t>
              </a:r>
              <a:endParaRPr lang="de-DE" sz="1400" i="1" dirty="0" smtClean="0"/>
            </a:p>
            <a:p>
              <a:pPr algn="ctr"/>
              <a:r>
                <a:rPr lang="de-DE" sz="1400" i="1" dirty="0" smtClean="0"/>
                <a:t>formats</a:t>
              </a:r>
              <a:r>
                <a:rPr lang="de-DE" sz="1400" i="1" dirty="0" smtClean="0"/>
                <a:t>)</a:t>
              </a:r>
              <a:endParaRPr lang="de-DE" sz="1400" i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93679" y="6183868"/>
              <a:ext cx="1033928" cy="46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NIF 2.0</a:t>
              </a:r>
              <a:endParaRPr lang="de-DE" sz="2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28800" y="3745468"/>
              <a:ext cx="1205390" cy="35751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rdfs:domain</a:t>
              </a:r>
              <a:endParaRPr lang="de-DE" sz="1400" i="1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975680" y="1320801"/>
              <a:ext cx="1066800" cy="989001"/>
              <a:chOff x="5715000" y="441957"/>
              <a:chExt cx="1066800" cy="98900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715000" y="441957"/>
                <a:ext cx="1066800" cy="989001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82184" y="457199"/>
                <a:ext cx="962411" cy="858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conll:</a:t>
                </a:r>
              </a:p>
              <a:p>
                <a:pPr algn="ctr"/>
                <a:r>
                  <a:rPr lang="de-DE" sz="1400" dirty="0" smtClean="0"/>
                  <a:t>Datatype</a:t>
                </a:r>
              </a:p>
              <a:p>
                <a:pPr algn="ctr"/>
                <a:r>
                  <a:rPr lang="de-DE" sz="1400" dirty="0" smtClean="0"/>
                  <a:t>Property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5955313" y="102909"/>
              <a:ext cx="3475355" cy="516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smtClean="0"/>
                <a:t>CoNLL </a:t>
              </a:r>
              <a:r>
                <a:rPr lang="de-DE" sz="2400" smtClean="0"/>
                <a:t>properties</a:t>
              </a:r>
              <a:endParaRPr lang="de-DE" sz="2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-164502" y="17636"/>
              <a:ext cx="3904792" cy="516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CoNLL concepts</a:t>
              </a:r>
              <a:endParaRPr lang="de-DE" sz="2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514600" y="5105400"/>
              <a:ext cx="2407951" cy="858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	   </a:t>
              </a:r>
              <a:r>
                <a:rPr lang="de-DE" sz="1400" strike="sngStrike" dirty="0" smtClean="0"/>
                <a:t>nif:sentence</a:t>
              </a:r>
            </a:p>
            <a:p>
              <a:r>
                <a:rPr lang="de-DE" sz="1400" i="1" dirty="0" smtClean="0"/>
                <a:t>(superseded  	</a:t>
              </a:r>
            </a:p>
            <a:p>
              <a:r>
                <a:rPr lang="de-DE" sz="1400" i="1" dirty="0" smtClean="0"/>
                <a:t>by conll:HEAD)    </a:t>
              </a:r>
              <a:endParaRPr lang="de-DE" sz="1400" i="1" dirty="0"/>
            </a:p>
          </p:txBody>
        </p:sp>
        <p:cxnSp>
          <p:nvCxnSpPr>
            <p:cNvPr id="151" name="Curved Connector 150"/>
            <p:cNvCxnSpPr>
              <a:stCxn id="4" idx="3"/>
              <a:endCxn id="5" idx="0"/>
            </p:cNvCxnSpPr>
            <p:nvPr/>
          </p:nvCxnSpPr>
          <p:spPr>
            <a:xfrm>
              <a:off x="2398794" y="5219625"/>
              <a:ext cx="2044651" cy="888043"/>
            </a:xfrm>
            <a:prstGeom prst="curvedConnector2">
              <a:avLst/>
            </a:prstGeom>
            <a:ln>
              <a:prstDash val="sysDot"/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519957" y="2286000"/>
            <a:ext cx="85164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conll</a:t>
            </a:r>
            <a:r>
              <a:rPr lang="de-DE" sz="1400" dirty="0" smtClean="0"/>
              <a:t>:</a:t>
            </a:r>
          </a:p>
          <a:p>
            <a:pPr algn="ctr"/>
            <a:r>
              <a:rPr lang="de-DE" sz="1400" dirty="0" smtClean="0"/>
              <a:t>Encoding</a:t>
            </a:r>
            <a:endParaRPr lang="de-DE" sz="1400" dirty="0"/>
          </a:p>
        </p:txBody>
      </p:sp>
      <p:cxnSp>
        <p:nvCxnSpPr>
          <p:cNvPr id="78" name="Straight Arrow Connector 77"/>
          <p:cNvCxnSpPr>
            <a:stCxn id="6" idx="2"/>
            <a:endCxn id="77" idx="0"/>
          </p:cNvCxnSpPr>
          <p:nvPr/>
        </p:nvCxnSpPr>
        <p:spPr>
          <a:xfrm flipH="1">
            <a:off x="945779" y="1719513"/>
            <a:ext cx="568574" cy="5664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4800" y="1828800"/>
            <a:ext cx="853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encoding</a:t>
            </a:r>
            <a:endParaRPr lang="de-DE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25386" y="2819400"/>
            <a:ext cx="1437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(instances: </a:t>
            </a:r>
          </a:p>
          <a:p>
            <a:pPr algn="ctr"/>
            <a:r>
              <a:rPr lang="de-DE" sz="1400" i="1" dirty="0" smtClean="0"/>
              <a:t>bracketEncoding,</a:t>
            </a:r>
          </a:p>
          <a:p>
            <a:pPr algn="ctr"/>
            <a:r>
              <a:rPr lang="de-DE" sz="1400" i="1" dirty="0" smtClean="0"/>
              <a:t>IOBESEncoding,</a:t>
            </a:r>
          </a:p>
          <a:p>
            <a:pPr algn="ctr"/>
            <a:r>
              <a:rPr lang="de-DE" sz="1400" i="1" dirty="0" smtClean="0"/>
              <a:t>etc.)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6375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rot="305735">
            <a:off x="186150" y="5047796"/>
            <a:ext cx="5965784" cy="16246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reeform 145"/>
          <p:cNvSpPr/>
          <p:nvPr/>
        </p:nvSpPr>
        <p:spPr>
          <a:xfrm flipH="1">
            <a:off x="5139691" y="-93134"/>
            <a:ext cx="4080508" cy="6264969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5" name="Freeform 144"/>
          <p:cNvSpPr/>
          <p:nvPr/>
        </p:nvSpPr>
        <p:spPr>
          <a:xfrm>
            <a:off x="-8467" y="-16934"/>
            <a:ext cx="5209838" cy="4300678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66944">
                <a:schemeClr val="bg1">
                  <a:alpha val="0"/>
                </a:schemeClr>
              </a:gs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5000">
                <a:schemeClr val="bg1"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" name="TextBox 5"/>
          <p:cNvSpPr txBox="1"/>
          <p:nvPr/>
        </p:nvSpPr>
        <p:spPr>
          <a:xfrm>
            <a:off x="429439" y="626075"/>
            <a:ext cx="1848094" cy="543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de-DE" sz="1400" dirty="0" smtClean="0"/>
              <a:t>conll:ColumnMapping</a:t>
            </a:r>
            <a:endParaRPr lang="de-DE" sz="1400" i="1" dirty="0" smtClean="0"/>
          </a:p>
          <a:p>
            <a:r>
              <a:rPr lang="de-DE" sz="1400" i="1" dirty="0" smtClean="0"/>
              <a:t>conll:column xsd:int</a:t>
            </a:r>
            <a:endParaRPr lang="de-DE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86318" y="1745846"/>
            <a:ext cx="6912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/>
              <a:t>conll</a:t>
            </a:r>
            <a:r>
              <a:rPr lang="de-DE" sz="1400" dirty="0" smtClean="0"/>
              <a:t>:</a:t>
            </a:r>
          </a:p>
          <a:p>
            <a:pPr algn="ctr"/>
            <a:r>
              <a:rPr lang="de-DE" sz="1400" dirty="0" smtClean="0"/>
              <a:t>Dialect</a:t>
            </a:r>
            <a:endParaRPr lang="de-DE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45953" y="1236349"/>
            <a:ext cx="941041" cy="825090"/>
            <a:chOff x="7391400" y="436879"/>
            <a:chExt cx="1033441" cy="923330"/>
          </a:xfrm>
        </p:grpSpPr>
        <p:sp>
          <p:nvSpPr>
            <p:cNvPr id="19" name="Rounded Rectangle 1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46694" y="436879"/>
              <a:ext cx="929120" cy="858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1400" dirty="0" smtClean="0"/>
                <a:t>conll:</a:t>
              </a:r>
            </a:p>
            <a:p>
              <a:pPr algn="ctr"/>
              <a:r>
                <a:rPr lang="de-DE" sz="1400" dirty="0" smtClean="0"/>
                <a:t>Object</a:t>
              </a:r>
            </a:p>
            <a:p>
              <a:pPr algn="ctr"/>
              <a:r>
                <a:rPr lang="de-DE" sz="1400" dirty="0" smtClean="0"/>
                <a:t>Property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87520" y="2223486"/>
            <a:ext cx="941041" cy="577563"/>
            <a:chOff x="7391400" y="436879"/>
            <a:chExt cx="1033441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7573080" y="436879"/>
              <a:ext cx="676351" cy="8682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1400" dirty="0" smtClean="0"/>
                <a:t>conll:</a:t>
              </a:r>
            </a:p>
            <a:p>
              <a:pPr algn="ctr"/>
              <a:r>
                <a:rPr lang="de-DE" sz="1400" dirty="0" smtClean="0"/>
                <a:t>HEAD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72398" y="2222468"/>
            <a:ext cx="1183327" cy="577563"/>
            <a:chOff x="7391400" y="436879"/>
            <a:chExt cx="1033441" cy="923330"/>
          </a:xfrm>
        </p:grpSpPr>
        <p:sp>
          <p:nvSpPr>
            <p:cNvPr id="26" name="Rounded Rectangle 25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76030" y="436879"/>
              <a:ext cx="870451" cy="8682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1400" dirty="0" smtClean="0"/>
                <a:t>conll:</a:t>
              </a:r>
            </a:p>
            <a:p>
              <a:pPr algn="ctr"/>
              <a:r>
                <a:rPr lang="de-DE" sz="1400" dirty="0" smtClean="0"/>
                <a:t>arguments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27913" y="3758192"/>
            <a:ext cx="1183327" cy="330036"/>
            <a:chOff x="7391400" y="436879"/>
            <a:chExt cx="1033441" cy="923330"/>
          </a:xfrm>
        </p:grpSpPr>
        <p:sp>
          <p:nvSpPr>
            <p:cNvPr id="28" name="TextBox 27"/>
            <p:cNvSpPr txBox="1"/>
            <p:nvPr/>
          </p:nvSpPr>
          <p:spPr>
            <a:xfrm>
              <a:off x="7562810" y="436879"/>
              <a:ext cx="696892" cy="8937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1400" dirty="0" smtClean="0"/>
                <a:t>conll:A0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27913" y="4233409"/>
            <a:ext cx="1183327" cy="330036"/>
            <a:chOff x="7391400" y="436879"/>
            <a:chExt cx="1033441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7562811" y="436879"/>
              <a:ext cx="696892" cy="8937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1400" dirty="0" smtClean="0"/>
                <a:t>conll:A1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65593" y="4676246"/>
            <a:ext cx="1455798" cy="330036"/>
            <a:chOff x="7391400" y="436879"/>
            <a:chExt cx="1033441" cy="923330"/>
          </a:xfrm>
        </p:grpSpPr>
        <p:sp>
          <p:nvSpPr>
            <p:cNvPr id="34" name="TextBox 33"/>
            <p:cNvSpPr txBox="1"/>
            <p:nvPr/>
          </p:nvSpPr>
          <p:spPr>
            <a:xfrm>
              <a:off x="7462761" y="436879"/>
              <a:ext cx="896996" cy="8937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1400" dirty="0" smtClean="0"/>
                <a:t>conll:AM-TMP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088869" y="5257800"/>
            <a:ext cx="1644871" cy="5431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i="1" dirty="0" smtClean="0"/>
              <a:t>(31 other PropBank</a:t>
            </a:r>
          </a:p>
          <a:p>
            <a:pPr algn="ctr"/>
            <a:r>
              <a:rPr lang="de-DE" sz="1400" i="1" dirty="0" smtClean="0"/>
              <a:t>argument roles)</a:t>
            </a:r>
            <a:endParaRPr lang="de-DE" sz="1400" i="1" dirty="0"/>
          </a:p>
        </p:txBody>
      </p:sp>
      <p:sp>
        <p:nvSpPr>
          <p:cNvPr id="37" name="Isosceles Triangle 36"/>
          <p:cNvSpPr/>
          <p:nvPr/>
        </p:nvSpPr>
        <p:spPr>
          <a:xfrm>
            <a:off x="8207302" y="3376051"/>
            <a:ext cx="181485" cy="2107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41" name="Elbow Connector 40"/>
          <p:cNvCxnSpPr>
            <a:stCxn id="29" idx="3"/>
            <a:endCxn id="37" idx="3"/>
          </p:cNvCxnSpPr>
          <p:nvPr/>
        </p:nvCxnSpPr>
        <p:spPr>
          <a:xfrm flipV="1">
            <a:off x="8111240" y="3586766"/>
            <a:ext cx="186806" cy="33735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2" idx="3"/>
            <a:endCxn id="37" idx="3"/>
          </p:cNvCxnSpPr>
          <p:nvPr/>
        </p:nvCxnSpPr>
        <p:spPr>
          <a:xfrm flipV="1">
            <a:off x="8111240" y="3586766"/>
            <a:ext cx="186806" cy="81256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5" idx="3"/>
            <a:endCxn id="37" idx="3"/>
          </p:cNvCxnSpPr>
          <p:nvPr/>
        </p:nvCxnSpPr>
        <p:spPr>
          <a:xfrm flipV="1">
            <a:off x="8121393" y="3586766"/>
            <a:ext cx="176653" cy="125540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  <a:endCxn id="79" idx="0"/>
          </p:cNvCxnSpPr>
          <p:nvPr/>
        </p:nvCxnSpPr>
        <p:spPr>
          <a:xfrm rot="5400000">
            <a:off x="7592892" y="4290703"/>
            <a:ext cx="1409090" cy="12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6828584" y="2075856"/>
            <a:ext cx="181485" cy="2107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52" name="Elbow Connector 51"/>
          <p:cNvCxnSpPr>
            <a:stCxn id="23" idx="3"/>
            <a:endCxn id="50" idx="3"/>
          </p:cNvCxnSpPr>
          <p:nvPr/>
        </p:nvCxnSpPr>
        <p:spPr>
          <a:xfrm flipV="1">
            <a:off x="6328561" y="2286571"/>
            <a:ext cx="590766" cy="22728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3"/>
            <a:endCxn id="26" idx="1"/>
          </p:cNvCxnSpPr>
          <p:nvPr/>
        </p:nvCxnSpPr>
        <p:spPr>
          <a:xfrm rot="16200000" flipH="1">
            <a:off x="7132730" y="2073168"/>
            <a:ext cx="226267" cy="65307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5767297" y="2833389"/>
            <a:ext cx="181485" cy="2107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grpSp>
        <p:nvGrpSpPr>
          <p:cNvPr id="57" name="Group 56"/>
          <p:cNvGrpSpPr/>
          <p:nvPr/>
        </p:nvGrpSpPr>
        <p:grpSpPr>
          <a:xfrm>
            <a:off x="5266375" y="3316074"/>
            <a:ext cx="1183327" cy="543104"/>
            <a:chOff x="7391400" y="436879"/>
            <a:chExt cx="1033441" cy="930601"/>
          </a:xfrm>
        </p:grpSpPr>
        <p:sp>
          <p:nvSpPr>
            <p:cNvPr id="58" name="TextBox 57"/>
            <p:cNvSpPr txBox="1"/>
            <p:nvPr/>
          </p:nvSpPr>
          <p:spPr>
            <a:xfrm>
              <a:off x="7601226" y="436879"/>
              <a:ext cx="620061" cy="9306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1400" dirty="0" smtClean="0"/>
                <a:t>conll:</a:t>
              </a:r>
            </a:p>
            <a:p>
              <a:pPr algn="ctr"/>
              <a:r>
                <a:rPr lang="de-DE" sz="1400" dirty="0" smtClean="0"/>
                <a:t>HEAD2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cxnSp>
        <p:nvCxnSpPr>
          <p:cNvPr id="61" name="Elbow Connector 60"/>
          <p:cNvCxnSpPr>
            <a:stCxn id="56" idx="3"/>
            <a:endCxn id="59" idx="0"/>
          </p:cNvCxnSpPr>
          <p:nvPr/>
        </p:nvCxnSpPr>
        <p:spPr>
          <a:xfrm rot="5400000">
            <a:off x="5720573" y="3181569"/>
            <a:ext cx="274934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70764" y="2950842"/>
            <a:ext cx="1276799" cy="5431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i="1" dirty="0" smtClean="0"/>
              <a:t>(33 selected</a:t>
            </a:r>
          </a:p>
          <a:p>
            <a:pPr algn="ctr"/>
            <a:r>
              <a:rPr lang="de-DE" sz="1400" i="1" dirty="0" smtClean="0"/>
              <a:t>column labels)</a:t>
            </a:r>
            <a:endParaRPr lang="de-DE" sz="14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7424333" y="2831876"/>
            <a:ext cx="1308171" cy="5431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400" i="1" dirty="0" smtClean="0"/>
              <a:t>(values of SRL-</a:t>
            </a:r>
          </a:p>
          <a:p>
            <a:r>
              <a:rPr lang="de-DE" sz="1400" i="1" dirty="0" smtClean="0"/>
              <a:t>ARGs columns)</a:t>
            </a:r>
            <a:endParaRPr lang="de-DE" sz="14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265377" y="3848709"/>
            <a:ext cx="1205204" cy="76673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i="1" dirty="0" smtClean="0"/>
              <a:t>(columns  for </a:t>
            </a:r>
          </a:p>
          <a:p>
            <a:pPr algn="ctr"/>
            <a:r>
              <a:rPr lang="de-DE" sz="1400" i="1" dirty="0" smtClean="0"/>
              <a:t>dependency</a:t>
            </a:r>
          </a:p>
          <a:p>
            <a:pPr algn="ctr"/>
            <a:r>
              <a:rPr lang="de-DE" sz="1400" i="1" dirty="0" smtClean="0"/>
              <a:t>syntax)</a:t>
            </a:r>
            <a:endParaRPr lang="de-DE" sz="14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1755099" y="1303332"/>
            <a:ext cx="67518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400" dirty="0" smtClean="0"/>
              <a:t>dialect</a:t>
            </a:r>
            <a:endParaRPr lang="de-DE" sz="1400" dirty="0"/>
          </a:p>
        </p:txBody>
      </p:sp>
      <p:cxnSp>
        <p:nvCxnSpPr>
          <p:cNvPr id="72" name="Straight Arrow Connector 71"/>
          <p:cNvCxnSpPr>
            <a:stCxn id="6" idx="2"/>
            <a:endCxn id="7" idx="0"/>
          </p:cNvCxnSpPr>
          <p:nvPr/>
        </p:nvCxnSpPr>
        <p:spPr>
          <a:xfrm>
            <a:off x="1353486" y="1169179"/>
            <a:ext cx="578440" cy="5766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4578046" y="2108981"/>
            <a:ext cx="181485" cy="2107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4" name="TextBox 73"/>
          <p:cNvSpPr txBox="1"/>
          <p:nvPr/>
        </p:nvSpPr>
        <p:spPr>
          <a:xfrm>
            <a:off x="4503119" y="2686451"/>
            <a:ext cx="328908" cy="3194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400" dirty="0" smtClean="0"/>
              <a:t>...</a:t>
            </a:r>
            <a:endParaRPr lang="de-DE" sz="1400" dirty="0"/>
          </a:p>
        </p:txBody>
      </p:sp>
      <p:cxnSp>
        <p:nvCxnSpPr>
          <p:cNvPr id="76" name="Elbow Connector 75"/>
          <p:cNvCxnSpPr>
            <a:stCxn id="74" idx="0"/>
            <a:endCxn id="73" idx="3"/>
          </p:cNvCxnSpPr>
          <p:nvPr/>
        </p:nvCxnSpPr>
        <p:spPr>
          <a:xfrm rot="5400000" flipH="1" flipV="1">
            <a:off x="4484804" y="2502466"/>
            <a:ext cx="366754" cy="12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32374" y="4995856"/>
            <a:ext cx="328908" cy="3194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400" dirty="0" smtClean="0"/>
              <a:t>...</a:t>
            </a:r>
            <a:endParaRPr lang="de-DE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525694" y="283054"/>
            <a:ext cx="1273364" cy="5431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/>
              <a:t>hasMapping / </a:t>
            </a:r>
          </a:p>
          <a:p>
            <a:pPr algn="ctr"/>
            <a:r>
              <a:rPr lang="de-DE" sz="1400" dirty="0" smtClean="0"/>
              <a:t>^property</a:t>
            </a:r>
            <a:endParaRPr lang="de-DE" sz="14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5335762" y="623516"/>
            <a:ext cx="941041" cy="577563"/>
            <a:chOff x="7391400" y="436879"/>
            <a:chExt cx="1033441" cy="923330"/>
          </a:xfrm>
        </p:grpSpPr>
        <p:sp>
          <p:nvSpPr>
            <p:cNvPr id="92" name="TextBox 91"/>
            <p:cNvSpPr txBox="1"/>
            <p:nvPr/>
          </p:nvSpPr>
          <p:spPr>
            <a:xfrm>
              <a:off x="7446695" y="436879"/>
              <a:ext cx="929120" cy="8682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1400" dirty="0" smtClean="0"/>
                <a:t>rdfs:</a:t>
              </a:r>
            </a:p>
            <a:p>
              <a:pPr algn="ctr"/>
              <a:r>
                <a:rPr lang="de-DE" sz="1400" dirty="0" smtClean="0"/>
                <a:t>Property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cxnSp>
        <p:nvCxnSpPr>
          <p:cNvPr id="95" name="Curved Connector 94"/>
          <p:cNvCxnSpPr>
            <a:stCxn id="93" idx="1"/>
            <a:endCxn id="6" idx="3"/>
          </p:cNvCxnSpPr>
          <p:nvPr/>
        </p:nvCxnSpPr>
        <p:spPr>
          <a:xfrm rot="10800000">
            <a:off x="2277534" y="897628"/>
            <a:ext cx="3058229" cy="1625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>
            <a:off x="5715539" y="1194643"/>
            <a:ext cx="181485" cy="2107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8" name="Elbow Connector 107"/>
          <p:cNvCxnSpPr>
            <a:stCxn id="14" idx="3"/>
            <a:endCxn id="106" idx="3"/>
          </p:cNvCxnSpPr>
          <p:nvPr/>
        </p:nvCxnSpPr>
        <p:spPr>
          <a:xfrm flipV="1">
            <a:off x="5105816" y="1405357"/>
            <a:ext cx="700466" cy="21540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5" idx="1"/>
            <a:endCxn id="106" idx="3"/>
          </p:cNvCxnSpPr>
          <p:nvPr/>
        </p:nvCxnSpPr>
        <p:spPr>
          <a:xfrm rot="10800000">
            <a:off x="5806282" y="1405357"/>
            <a:ext cx="690022" cy="214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501499" y="2290560"/>
            <a:ext cx="1004634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i="1" dirty="0" smtClean="0"/>
              <a:t>(instances: </a:t>
            </a:r>
          </a:p>
          <a:p>
            <a:pPr algn="ctr"/>
            <a:r>
              <a:rPr lang="de-DE" sz="1400" i="1" dirty="0" smtClean="0"/>
              <a:t>20 TSV </a:t>
            </a:r>
            <a:endParaRPr lang="de-DE" sz="1400" i="1" dirty="0" smtClean="0"/>
          </a:p>
          <a:p>
            <a:pPr algn="ctr"/>
            <a:r>
              <a:rPr lang="de-DE" sz="1400" i="1" dirty="0" smtClean="0"/>
              <a:t>formats</a:t>
            </a:r>
            <a:r>
              <a:rPr lang="de-DE" sz="1400" i="1" dirty="0" smtClean="0"/>
              <a:t>)</a:t>
            </a:r>
            <a:endParaRPr lang="de-DE" sz="1400" i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70910" y="135466"/>
            <a:ext cx="316462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smtClean="0"/>
              <a:t>CoNLL </a:t>
            </a:r>
            <a:r>
              <a:rPr lang="de-DE" sz="2400" smtClean="0"/>
              <a:t>properties</a:t>
            </a:r>
            <a:endParaRPr lang="de-DE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98269" y="59266"/>
            <a:ext cx="35556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dirty="0" smtClean="0"/>
              <a:t>CoNLL concepts</a:t>
            </a:r>
            <a:endParaRPr lang="de-DE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59090" y="1735666"/>
            <a:ext cx="85164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/>
              <a:t>conll</a:t>
            </a:r>
            <a:r>
              <a:rPr lang="de-DE" sz="1400" dirty="0" smtClean="0"/>
              <a:t>:</a:t>
            </a:r>
          </a:p>
          <a:p>
            <a:pPr algn="ctr"/>
            <a:r>
              <a:rPr lang="de-DE" sz="1400" dirty="0" smtClean="0"/>
              <a:t>Encoding</a:t>
            </a:r>
            <a:endParaRPr lang="de-DE" sz="1400" dirty="0"/>
          </a:p>
        </p:txBody>
      </p:sp>
      <p:cxnSp>
        <p:nvCxnSpPr>
          <p:cNvPr id="78" name="Straight Arrow Connector 77"/>
          <p:cNvCxnSpPr>
            <a:stCxn id="6" idx="2"/>
            <a:endCxn id="77" idx="0"/>
          </p:cNvCxnSpPr>
          <p:nvPr/>
        </p:nvCxnSpPr>
        <p:spPr>
          <a:xfrm flipH="1">
            <a:off x="784912" y="1169179"/>
            <a:ext cx="568574" cy="5664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3933" y="1278466"/>
            <a:ext cx="85324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/>
              <a:t>encoding</a:t>
            </a:r>
            <a:endParaRPr lang="de-DE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16919" y="2269066"/>
            <a:ext cx="143795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i="1" dirty="0" smtClean="0"/>
              <a:t>(instances: </a:t>
            </a:r>
          </a:p>
          <a:p>
            <a:pPr algn="ctr"/>
            <a:r>
              <a:rPr lang="de-DE" sz="1400" i="1" dirty="0" smtClean="0"/>
              <a:t>bracketEncoding,</a:t>
            </a:r>
          </a:p>
          <a:p>
            <a:pPr algn="ctr"/>
            <a:r>
              <a:rPr lang="de-DE" sz="1400" i="1" dirty="0" smtClean="0"/>
              <a:t>IOBESEncoding,</a:t>
            </a:r>
          </a:p>
          <a:p>
            <a:pPr algn="ctr"/>
            <a:r>
              <a:rPr lang="de-DE" sz="1400" i="1" dirty="0" smtClean="0"/>
              <a:t>etc.)</a:t>
            </a:r>
            <a:endParaRPr lang="de-DE" sz="1400" i="1" dirty="0"/>
          </a:p>
        </p:txBody>
      </p:sp>
      <p:sp>
        <p:nvSpPr>
          <p:cNvPr id="11" name="Oval 10"/>
          <p:cNvSpPr/>
          <p:nvPr/>
        </p:nvSpPr>
        <p:spPr>
          <a:xfrm rot="637268">
            <a:off x="690317" y="3338167"/>
            <a:ext cx="4763161" cy="161061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4128483" y="4453145"/>
            <a:ext cx="1129317" cy="319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de-DE" sz="1400" dirty="0" smtClean="0"/>
              <a:t>nif:Sentence</a:t>
            </a:r>
            <a:endParaRPr lang="de-DE" sz="1400" dirty="0"/>
          </a:p>
        </p:txBody>
      </p:sp>
      <p:cxnSp>
        <p:nvCxnSpPr>
          <p:cNvPr id="9" name="Elbow Connector 8"/>
          <p:cNvCxnSpPr>
            <a:stCxn id="5" idx="1"/>
            <a:endCxn id="5" idx="2"/>
          </p:cNvCxnSpPr>
          <p:nvPr/>
        </p:nvCxnSpPr>
        <p:spPr>
          <a:xfrm rot="10800000" flipH="1" flipV="1">
            <a:off x="4128482" y="4612883"/>
            <a:ext cx="564659" cy="159736"/>
          </a:xfrm>
          <a:prstGeom prst="bentConnector4">
            <a:avLst>
              <a:gd name="adj1" fmla="val -41700"/>
              <a:gd name="adj2" fmla="val 24855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19545" y="4409896"/>
            <a:ext cx="883298" cy="5431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/>
              <a:t>nif:next</a:t>
            </a:r>
          </a:p>
          <a:p>
            <a:pPr algn="ctr"/>
            <a:r>
              <a:rPr lang="de-DE" sz="1400" dirty="0" smtClean="0"/>
              <a:t>Sentence</a:t>
            </a:r>
            <a:endParaRPr lang="de-DE" sz="1400" dirty="0"/>
          </a:p>
        </p:txBody>
      </p:sp>
      <p:cxnSp>
        <p:nvCxnSpPr>
          <p:cNvPr id="12" name="Elbow Connector 11"/>
          <p:cNvCxnSpPr>
            <a:stCxn id="4" idx="1"/>
            <a:endCxn id="4" idx="2"/>
          </p:cNvCxnSpPr>
          <p:nvPr/>
        </p:nvCxnSpPr>
        <p:spPr>
          <a:xfrm rot="10800000" flipH="1" flipV="1">
            <a:off x="1780884" y="3777882"/>
            <a:ext cx="425137" cy="159737"/>
          </a:xfrm>
          <a:prstGeom prst="bentConnector4">
            <a:avLst>
              <a:gd name="adj1" fmla="val -53771"/>
              <a:gd name="adj2" fmla="val 24311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2681" y="3506804"/>
            <a:ext cx="767519" cy="5431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/>
              <a:t>nif:next</a:t>
            </a:r>
          </a:p>
          <a:p>
            <a:pPr algn="ctr"/>
            <a:r>
              <a:rPr lang="de-DE" sz="1400" dirty="0" smtClean="0"/>
              <a:t>Word</a:t>
            </a:r>
            <a:endParaRPr lang="de-DE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07387" y="3276600"/>
            <a:ext cx="10583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400" dirty="0" smtClean="0"/>
              <a:t>NIF 2.0</a:t>
            </a:r>
            <a:endParaRPr lang="de-DE" sz="2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658533" y="3716866"/>
            <a:ext cx="2192656" cy="76673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400" dirty="0" smtClean="0"/>
              <a:t>	   </a:t>
            </a:r>
            <a:r>
              <a:rPr lang="de-DE" sz="1400" strike="sngStrike" dirty="0" smtClean="0"/>
              <a:t>nif:sentence</a:t>
            </a:r>
          </a:p>
          <a:p>
            <a:r>
              <a:rPr lang="de-DE" sz="1400" i="1" dirty="0" smtClean="0"/>
              <a:t>(superseded  	</a:t>
            </a:r>
          </a:p>
          <a:p>
            <a:r>
              <a:rPr lang="de-DE" sz="1400" i="1" dirty="0" smtClean="0"/>
              <a:t>by conll:HEAD)    </a:t>
            </a:r>
            <a:endParaRPr lang="de-DE" sz="1400" i="1" dirty="0"/>
          </a:p>
        </p:txBody>
      </p:sp>
      <p:cxnSp>
        <p:nvCxnSpPr>
          <p:cNvPr id="151" name="Curved Connector 150"/>
          <p:cNvCxnSpPr>
            <a:stCxn id="4" idx="3"/>
            <a:endCxn id="5" idx="0"/>
          </p:cNvCxnSpPr>
          <p:nvPr/>
        </p:nvCxnSpPr>
        <p:spPr>
          <a:xfrm>
            <a:off x="2631158" y="3777883"/>
            <a:ext cx="2061984" cy="675262"/>
          </a:xfrm>
          <a:prstGeom prst="curvedConnector2">
            <a:avLst/>
          </a:prstGeom>
          <a:ln>
            <a:prstDash val="sysDot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18" idx="1"/>
            <a:endCxn id="4" idx="0"/>
          </p:cNvCxnSpPr>
          <p:nvPr/>
        </p:nvCxnSpPr>
        <p:spPr>
          <a:xfrm rot="10800000" flipV="1">
            <a:off x="2206022" y="1665664"/>
            <a:ext cx="1962254" cy="1952481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15" idx="1"/>
            <a:endCxn id="4" idx="0"/>
          </p:cNvCxnSpPr>
          <p:nvPr/>
        </p:nvCxnSpPr>
        <p:spPr>
          <a:xfrm rot="10800000" flipV="1">
            <a:off x="2206023" y="1619716"/>
            <a:ext cx="4290281" cy="1998429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168276" y="1201080"/>
            <a:ext cx="971417" cy="907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1" name="TextBox 130"/>
          <p:cNvSpPr txBox="1"/>
          <p:nvPr/>
        </p:nvSpPr>
        <p:spPr>
          <a:xfrm>
            <a:off x="2658533" y="2863992"/>
            <a:ext cx="1097616" cy="319474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de-DE" sz="1400" i="1" dirty="0" smtClean="0"/>
              <a:t>rdfs:domain</a:t>
            </a:r>
            <a:endParaRPr lang="de-DE" sz="1400" i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4168276" y="1223778"/>
            <a:ext cx="971417" cy="883774"/>
            <a:chOff x="5715000" y="441957"/>
            <a:chExt cx="1066800" cy="989001"/>
          </a:xfrm>
        </p:grpSpPr>
        <p:sp>
          <p:nvSpPr>
            <p:cNvPr id="18" name="Rounded Rectangle 17"/>
            <p:cNvSpPr/>
            <p:nvPr/>
          </p:nvSpPr>
          <p:spPr>
            <a:xfrm>
              <a:off x="5715000" y="441957"/>
              <a:ext cx="1066800" cy="9890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2184" y="457199"/>
              <a:ext cx="962411" cy="858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1400" dirty="0" smtClean="0"/>
                <a:t>conll:</a:t>
              </a:r>
            </a:p>
            <a:p>
              <a:pPr algn="ctr"/>
              <a:r>
                <a:rPr lang="de-DE" sz="1400" dirty="0" smtClean="0"/>
                <a:t>Datatype</a:t>
              </a:r>
            </a:p>
            <a:p>
              <a:pPr algn="ctr"/>
              <a:r>
                <a:rPr lang="de-DE" sz="1400" dirty="0" smtClean="0"/>
                <a:t>Property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17914" y="5572780"/>
            <a:ext cx="67768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/>
              <a:t>powla:</a:t>
            </a:r>
          </a:p>
          <a:p>
            <a:pPr algn="ctr"/>
            <a:r>
              <a:rPr lang="de-DE" sz="1400" dirty="0" smtClean="0"/>
              <a:t>Node</a:t>
            </a:r>
            <a:endParaRPr lang="de-DE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92012" y="5496580"/>
            <a:ext cx="151778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/>
              <a:t>powla:hasParent /</a:t>
            </a:r>
          </a:p>
          <a:p>
            <a:pPr algn="ctr"/>
            <a:r>
              <a:rPr lang="de-DE" sz="1400" dirty="0" smtClean="0"/>
              <a:t>powla:next</a:t>
            </a:r>
            <a:endParaRPr lang="de-DE" sz="1400" dirty="0"/>
          </a:p>
        </p:txBody>
      </p:sp>
      <p:cxnSp>
        <p:nvCxnSpPr>
          <p:cNvPr id="86" name="Elbow Connector 85"/>
          <p:cNvCxnSpPr>
            <a:stCxn id="84" idx="1"/>
            <a:endCxn id="84" idx="2"/>
          </p:cNvCxnSpPr>
          <p:nvPr/>
        </p:nvCxnSpPr>
        <p:spPr>
          <a:xfrm rot="10800000" flipH="1" flipV="1">
            <a:off x="2217913" y="5834390"/>
            <a:ext cx="338843" cy="261610"/>
          </a:xfrm>
          <a:prstGeom prst="bentConnector4">
            <a:avLst>
              <a:gd name="adj1" fmla="val -67465"/>
              <a:gd name="adj2" fmla="val 18738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0"/>
            <a:endCxn id="84" idx="0"/>
          </p:cNvCxnSpPr>
          <p:nvPr/>
        </p:nvCxnSpPr>
        <p:spPr>
          <a:xfrm>
            <a:off x="2206022" y="3618146"/>
            <a:ext cx="350735" cy="19546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80885" y="3618146"/>
            <a:ext cx="850273" cy="319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de-DE" sz="1400" dirty="0" smtClean="0"/>
              <a:t>nif:Word</a:t>
            </a:r>
            <a:endParaRPr lang="de-DE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524000" y="4953000"/>
            <a:ext cx="91576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/>
              <a:t>powla:</a:t>
            </a:r>
          </a:p>
          <a:p>
            <a:pPr algn="ctr"/>
            <a:r>
              <a:rPr lang="de-DE" sz="1400" dirty="0" smtClean="0"/>
              <a:t>hasParent</a:t>
            </a:r>
            <a:endParaRPr lang="de-DE" sz="14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3446499" y="6172200"/>
            <a:ext cx="112550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400" dirty="0" smtClean="0"/>
              <a:t>POWLA</a:t>
            </a:r>
            <a:endParaRPr lang="de-DE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4622804" y="5573636"/>
            <a:ext cx="7873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/>
              <a:t>powla:</a:t>
            </a:r>
          </a:p>
          <a:p>
            <a:pPr algn="ctr"/>
            <a:r>
              <a:rPr lang="de-DE" sz="1400" dirty="0" smtClean="0"/>
              <a:t>Relation</a:t>
            </a:r>
            <a:endParaRPr lang="de-DE" sz="1400" dirty="0"/>
          </a:p>
        </p:txBody>
      </p:sp>
      <p:cxnSp>
        <p:nvCxnSpPr>
          <p:cNvPr id="98" name="Elbow Connector 97"/>
          <p:cNvCxnSpPr>
            <a:stCxn id="97" idx="1"/>
            <a:endCxn id="84" idx="3"/>
          </p:cNvCxnSpPr>
          <p:nvPr/>
        </p:nvCxnSpPr>
        <p:spPr>
          <a:xfrm rot="10800000">
            <a:off x="2895600" y="5834390"/>
            <a:ext cx="1727204" cy="8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001464" y="5564313"/>
            <a:ext cx="149233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/>
              <a:t>powla:hasTarget /</a:t>
            </a:r>
          </a:p>
          <a:p>
            <a:pPr algn="ctr"/>
            <a:r>
              <a:rPr lang="de-DE" sz="1400" dirty="0" smtClean="0"/>
              <a:t>powla:hasSource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298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On-screen Show (4:3)</PresentationFormat>
  <Paragraphs>227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Chiarcos</dc:creator>
  <cp:lastModifiedBy>Christian Chiarcos</cp:lastModifiedBy>
  <cp:revision>18</cp:revision>
  <dcterms:created xsi:type="dcterms:W3CDTF">2006-08-16T00:00:00Z</dcterms:created>
  <dcterms:modified xsi:type="dcterms:W3CDTF">2020-05-22T20:53:47Z</dcterms:modified>
</cp:coreProperties>
</file>