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2" r:id="rId7"/>
    <p:sldId id="266" r:id="rId8"/>
    <p:sldId id="263" r:id="rId9"/>
    <p:sldId id="267" r:id="rId10"/>
    <p:sldId id="265" r:id="rId11"/>
    <p:sldId id="268"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p:scale>
          <a:sx n="80" d="100"/>
          <a:sy n="80" d="100"/>
        </p:scale>
        <p:origin x="32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AFFB9B-9FB8-469E-96F9-4D32314110B6}" type="datetimeFigureOut">
              <a:rPr lang="en-US" smtClean="0"/>
              <a:t>8/18/2020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68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41D2AC3-6A0B-4169-B1EA-E3AE8B351BDD}"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5458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D4B9363-8B87-41B7-9F8E-64519CBB8F34}"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04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EF5746-5284-4951-9F37-7AE924EDBCB7}"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387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2398B29-7265-4A65-A2A4-6703C057B7C1}"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87850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35BB1C6-BF8F-4481-8AB2-603A1C8A906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9031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35BB1C6-BF8F-4481-8AB2-603A1C8A906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9510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213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190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579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F7F47CF-67C9-420C-80A5-E2069FF0C2DF}"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80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6096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611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88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7922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0C3BFE2-83B7-4B0A-B9D3-AB28331082B3}"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26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2EF78E3-FDA3-4D28-AAA2-0B81F349A39D}"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4076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BB1C6-BF8F-4481-8AB2-603A1C8A906A}" type="datetimeFigureOut">
              <a:rPr lang="en-US" smtClean="0"/>
              <a:t>8/18/2020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17007624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 /><Relationship Id="rId7" Type="http://schemas.openxmlformats.org/officeDocument/2006/relationships/image" Target="../media/image10.jpg" /><Relationship Id="rId2" Type="http://schemas.openxmlformats.org/officeDocument/2006/relationships/video" Target="../media/media1.mp4" /><Relationship Id="rId1" Type="http://schemas.microsoft.com/office/2007/relationships/media" Target="../media/media1.mp4" /><Relationship Id="rId6" Type="http://schemas.openxmlformats.org/officeDocument/2006/relationships/image" Target="../media/image9.png" /><Relationship Id="rId5" Type="http://schemas.openxmlformats.org/officeDocument/2006/relationships/image" Target="../media/image8.gif" /><Relationship Id="rId4" Type="http://schemas.openxmlformats.org/officeDocument/2006/relationships/image" Target="../media/image7.jpeg" /></Relationships>
</file>

<file path=ppt/slides/_rels/slide10.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8.png" /><Relationship Id="rId1" Type="http://schemas.openxmlformats.org/officeDocument/2006/relationships/slideLayout" Target="../slideLayouts/slideLayout2.xml" /><Relationship Id="rId5" Type="http://schemas.microsoft.com/office/2007/relationships/hdphoto" Target="../media/hdphoto2.wdp" /><Relationship Id="rId4" Type="http://schemas.openxmlformats.org/officeDocument/2006/relationships/image" Target="../media/image19.png" /></Relationships>
</file>

<file path=ppt/slides/_rels/slide13.xml.rels><?xml version="1.0" encoding="UTF-8" standalone="yes"?>
<Relationships xmlns="http://schemas.openxmlformats.org/package/2006/relationships"><Relationship Id="rId2" Type="http://schemas.openxmlformats.org/officeDocument/2006/relationships/image" Target="../media/image20.gif"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2.gi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E759F-692E-4EDE-B7A0-A8CF9051EDB7}"/>
              </a:ext>
            </a:extLst>
          </p:cNvPr>
          <p:cNvSpPr>
            <a:spLocks noGrp="1"/>
          </p:cNvSpPr>
          <p:nvPr>
            <p:ph type="ctrTitle"/>
          </p:nvPr>
        </p:nvSpPr>
        <p:spPr>
          <a:xfrm>
            <a:off x="2692398" y="1558345"/>
            <a:ext cx="6815669" cy="2434106"/>
          </a:xfrm>
        </p:spPr>
        <p:txBody>
          <a:bodyPr/>
          <a:lstStyle/>
          <a:p>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br>
              <a:rPr lang="es-PE" sz="2400" b="1" dirty="0">
                <a:solidFill>
                  <a:srgbClr val="0070C0"/>
                </a:solidFill>
              </a:rPr>
            </a:br>
            <a:r>
              <a:rPr lang="es-PE" sz="2400" b="1" dirty="0">
                <a:solidFill>
                  <a:srgbClr val="0070C0"/>
                </a:solidFill>
              </a:rPr>
              <a:t>IDENTIFICAMOS EMOCIONES Y ESTEREOTIPOS QUE AFECTAN AL BIENESTAR</a:t>
            </a:r>
            <a:br>
              <a:rPr lang="es-MX" sz="4000" dirty="0">
                <a:solidFill>
                  <a:srgbClr val="0070C0"/>
                </a:solidFill>
              </a:rPr>
            </a:br>
            <a:endParaRPr lang="es-PE" b="1" dirty="0">
              <a:solidFill>
                <a:srgbClr val="002060"/>
              </a:solidFill>
            </a:endParaRPr>
          </a:p>
        </p:txBody>
      </p:sp>
      <p:sp>
        <p:nvSpPr>
          <p:cNvPr id="3" name="Subtítulo 2">
            <a:extLst>
              <a:ext uri="{FF2B5EF4-FFF2-40B4-BE49-F238E27FC236}">
                <a16:creationId xmlns:a16="http://schemas.microsoft.com/office/drawing/2014/main" id="{AC93C899-C2FD-4DAE-A739-503B1E9222B6}"/>
              </a:ext>
            </a:extLst>
          </p:cNvPr>
          <p:cNvSpPr>
            <a:spLocks noGrp="1"/>
          </p:cNvSpPr>
          <p:nvPr>
            <p:ph type="subTitle" idx="1"/>
          </p:nvPr>
        </p:nvSpPr>
        <p:spPr/>
        <p:txBody>
          <a:bodyPr>
            <a:normAutofit/>
          </a:bodyPr>
          <a:lstStyle/>
          <a:p>
            <a:r>
              <a:rPr lang="es-MX" sz="2400" dirty="0" err="1"/>
              <a:t>Prof</a:t>
            </a:r>
            <a:r>
              <a:rPr lang="es-MX" sz="2400" dirty="0"/>
              <a:t>: </a:t>
            </a:r>
            <a:r>
              <a:rPr lang="es-MX" sz="2400" dirty="0" err="1"/>
              <a:t>Mariluz</a:t>
            </a:r>
            <a:r>
              <a:rPr lang="es-MX" sz="2400" dirty="0"/>
              <a:t> Huamán Inga – </a:t>
            </a:r>
            <a:r>
              <a:rPr lang="es-MX" sz="2400" dirty="0" err="1"/>
              <a:t>Kattya</a:t>
            </a:r>
            <a:r>
              <a:rPr lang="es-MX" sz="2400" dirty="0"/>
              <a:t> Plasencia Valiente  </a:t>
            </a:r>
            <a:endParaRPr lang="es-PE" sz="2400" dirty="0"/>
          </a:p>
        </p:txBody>
      </p:sp>
      <p:pic>
        <p:nvPicPr>
          <p:cNvPr id="6" name="Imagen 5">
            <a:extLst>
              <a:ext uri="{FF2B5EF4-FFF2-40B4-BE49-F238E27FC236}">
                <a16:creationId xmlns:a16="http://schemas.microsoft.com/office/drawing/2014/main" id="{1019B8FC-800B-47EB-95C8-436C3F3449C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423905"/>
            <a:ext cx="1282700" cy="1405890"/>
          </a:xfrm>
          <a:prstGeom prst="rect">
            <a:avLst/>
          </a:prstGeom>
          <a:noFill/>
          <a:ln>
            <a:noFill/>
          </a:ln>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1710" y="4790304"/>
            <a:ext cx="2019300" cy="1628775"/>
          </a:xfrm>
          <a:prstGeom prst="rect">
            <a:avLst/>
          </a:prstGeom>
        </p:spPr>
      </p:pic>
      <p:pic>
        <p:nvPicPr>
          <p:cNvPr id="8" name="CompleteWellinformedHornshark-mobile-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522513" y="5100594"/>
            <a:ext cx="1507187" cy="1130390"/>
          </a:xfrm>
          <a:prstGeom prst="rect">
            <a:avLst/>
          </a:prstGeom>
        </p:spPr>
      </p:pic>
      <p:sp>
        <p:nvSpPr>
          <p:cNvPr id="9" name="Rectángulo 8"/>
          <p:cNvSpPr/>
          <p:nvPr/>
        </p:nvSpPr>
        <p:spPr>
          <a:xfrm>
            <a:off x="1907177" y="5604692"/>
            <a:ext cx="404949" cy="14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descr="Colección de materiales 1º 2º 3º y 4º ESO también ..."/>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097" y="4591758"/>
            <a:ext cx="3757022" cy="2072005"/>
          </a:xfrm>
          <a:prstGeom prst="rect">
            <a:avLst/>
          </a:prstGeom>
        </p:spPr>
      </p:pic>
      <p:sp>
        <p:nvSpPr>
          <p:cNvPr id="11" name="Elipse 10"/>
          <p:cNvSpPr/>
          <p:nvPr/>
        </p:nvSpPr>
        <p:spPr>
          <a:xfrm>
            <a:off x="3788229" y="4336869"/>
            <a:ext cx="4833257" cy="641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“APRENDO EN CASA”</a:t>
            </a:r>
            <a:endParaRPr lang="en-US" dirty="0"/>
          </a:p>
        </p:txBody>
      </p:sp>
    </p:spTree>
    <p:extLst>
      <p:ext uri="{BB962C8B-B14F-4D97-AF65-F5344CB8AC3E}">
        <p14:creationId xmlns:p14="http://schemas.microsoft.com/office/powerpoint/2010/main" val="32034012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1EBA3-C015-4222-A1E3-224DE6C729B9}"/>
              </a:ext>
            </a:extLst>
          </p:cNvPr>
          <p:cNvSpPr>
            <a:spLocks noGrp="1"/>
          </p:cNvSpPr>
          <p:nvPr>
            <p:ph type="title"/>
          </p:nvPr>
        </p:nvSpPr>
        <p:spPr>
          <a:xfrm>
            <a:off x="1295402" y="982132"/>
            <a:ext cx="9601196" cy="1387581"/>
          </a:xfrm>
        </p:spPr>
        <p:txBody>
          <a:bodyPr>
            <a:normAutofit fontScale="90000"/>
          </a:bodyPr>
          <a:lstStyle/>
          <a:p>
            <a:r>
              <a:rPr lang="es-PE" u="sng" dirty="0"/>
              <a:t>Sobre la inteligencia emocional </a:t>
            </a:r>
            <a:br>
              <a:rPr lang="es-PE" dirty="0"/>
            </a:br>
            <a:endParaRPr lang="es-PE" dirty="0"/>
          </a:p>
        </p:txBody>
      </p:sp>
      <p:sp>
        <p:nvSpPr>
          <p:cNvPr id="3" name="Marcador de contenido 2">
            <a:extLst>
              <a:ext uri="{FF2B5EF4-FFF2-40B4-BE49-F238E27FC236}">
                <a16:creationId xmlns:a16="http://schemas.microsoft.com/office/drawing/2014/main" id="{D728C462-0EE5-489A-82E8-9AB9B3296AB9}"/>
              </a:ext>
            </a:extLst>
          </p:cNvPr>
          <p:cNvSpPr>
            <a:spLocks noGrp="1"/>
          </p:cNvSpPr>
          <p:nvPr>
            <p:ph idx="1"/>
          </p:nvPr>
        </p:nvSpPr>
        <p:spPr/>
        <p:txBody>
          <a:bodyPr/>
          <a:lstStyle/>
          <a:p>
            <a:r>
              <a:rPr lang="es-PE" dirty="0">
                <a:solidFill>
                  <a:srgbClr val="FF0000"/>
                </a:solidFill>
              </a:rPr>
              <a:t>¿Cómo aplicarías la inteligencia emocional en tus decisiones y/o comportamientos?</a:t>
            </a:r>
          </a:p>
        </p:txBody>
      </p:sp>
      <p:pic>
        <p:nvPicPr>
          <p:cNvPr id="4" name="Imagen 3" descr="Educación Infantil SENTIR PARA SER FELIZ PROGRAMA 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870" y="3067181"/>
            <a:ext cx="5569130" cy="2641560"/>
          </a:xfrm>
          <a:prstGeom prst="rect">
            <a:avLst/>
          </a:prstGeom>
        </p:spPr>
      </p:pic>
    </p:spTree>
    <p:extLst>
      <p:ext uri="{BB962C8B-B14F-4D97-AF65-F5344CB8AC3E}">
        <p14:creationId xmlns:p14="http://schemas.microsoft.com/office/powerpoint/2010/main" val="43081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800" b="1" dirty="0">
                <a:latin typeface="Arial" panose="020B0604020202020204" pitchFamily="34" charset="0"/>
                <a:cs typeface="Arial" panose="020B0604020202020204" pitchFamily="34" charset="0"/>
              </a:rPr>
              <a:t>Elabora un cuadro, como un ejercicio personal, para identificar qué situaciones te producen las diferentes emociones mencionadas en el texto. </a:t>
            </a:r>
          </a:p>
        </p:txBody>
      </p:sp>
      <p:pic>
        <p:nvPicPr>
          <p:cNvPr id="6" name="Marcador de contenido 5"/>
          <p:cNvPicPr>
            <a:picLocks noGrp="1" noChangeAspect="1"/>
          </p:cNvPicPr>
          <p:nvPr>
            <p:ph idx="1"/>
          </p:nvPr>
        </p:nvPicPr>
        <p:blipFill>
          <a:blip r:embed="rId2"/>
          <a:stretch>
            <a:fillRect/>
          </a:stretch>
        </p:blipFill>
        <p:spPr>
          <a:xfrm>
            <a:off x="2399763" y="2285999"/>
            <a:ext cx="7392473" cy="3851343"/>
          </a:xfrm>
          <a:prstGeom prst="rect">
            <a:avLst/>
          </a:prstGeom>
        </p:spPr>
      </p:pic>
      <p:sp>
        <p:nvSpPr>
          <p:cNvPr id="5" name="CuadroTexto 4">
            <a:extLst>
              <a:ext uri="{FF2B5EF4-FFF2-40B4-BE49-F238E27FC236}">
                <a16:creationId xmlns:a16="http://schemas.microsoft.com/office/drawing/2014/main" id="{38AEDC9B-CAFC-4F90-BF1C-A3C96BB162BD}"/>
              </a:ext>
            </a:extLst>
          </p:cNvPr>
          <p:cNvSpPr txBox="1"/>
          <p:nvPr/>
        </p:nvSpPr>
        <p:spPr>
          <a:xfrm>
            <a:off x="4015409" y="3034748"/>
            <a:ext cx="1590261" cy="253916"/>
          </a:xfrm>
          <a:prstGeom prst="rect">
            <a:avLst/>
          </a:prstGeom>
          <a:noFill/>
        </p:spPr>
        <p:txBody>
          <a:bodyPr wrap="square" rtlCol="0">
            <a:spAutoFit/>
          </a:bodyPr>
          <a:lstStyle/>
          <a:p>
            <a:r>
              <a:rPr lang="es-419" sz="1050" dirty="0"/>
              <a:t>En una situación peligrosa.</a:t>
            </a:r>
          </a:p>
        </p:txBody>
      </p:sp>
      <p:sp>
        <p:nvSpPr>
          <p:cNvPr id="7" name="CuadroTexto 6">
            <a:extLst>
              <a:ext uri="{FF2B5EF4-FFF2-40B4-BE49-F238E27FC236}">
                <a16:creationId xmlns:a16="http://schemas.microsoft.com/office/drawing/2014/main" id="{581924AA-9D72-4203-A543-DCDFB9B56D9E}"/>
              </a:ext>
            </a:extLst>
          </p:cNvPr>
          <p:cNvSpPr txBox="1"/>
          <p:nvPr/>
        </p:nvSpPr>
        <p:spPr>
          <a:xfrm>
            <a:off x="4015409" y="3382992"/>
            <a:ext cx="1590261" cy="261610"/>
          </a:xfrm>
          <a:prstGeom prst="rect">
            <a:avLst/>
          </a:prstGeom>
          <a:noFill/>
        </p:spPr>
        <p:txBody>
          <a:bodyPr wrap="square" rtlCol="0">
            <a:spAutoFit/>
          </a:bodyPr>
          <a:lstStyle/>
          <a:p>
            <a:r>
              <a:rPr lang="es-419" sz="1100" dirty="0"/>
              <a:t>Veo algo inesperado.</a:t>
            </a:r>
          </a:p>
        </p:txBody>
      </p:sp>
      <p:sp>
        <p:nvSpPr>
          <p:cNvPr id="8" name="CuadroTexto 7">
            <a:extLst>
              <a:ext uri="{FF2B5EF4-FFF2-40B4-BE49-F238E27FC236}">
                <a16:creationId xmlns:a16="http://schemas.microsoft.com/office/drawing/2014/main" id="{F9719FE0-68F9-4FE9-AFC8-2872C21FD3E8}"/>
              </a:ext>
            </a:extLst>
          </p:cNvPr>
          <p:cNvSpPr txBox="1"/>
          <p:nvPr/>
        </p:nvSpPr>
        <p:spPr>
          <a:xfrm>
            <a:off x="4015409" y="3699337"/>
            <a:ext cx="1590261" cy="276999"/>
          </a:xfrm>
          <a:prstGeom prst="rect">
            <a:avLst/>
          </a:prstGeom>
          <a:noFill/>
        </p:spPr>
        <p:txBody>
          <a:bodyPr wrap="square" rtlCol="0">
            <a:spAutoFit/>
          </a:bodyPr>
          <a:lstStyle/>
          <a:p>
            <a:r>
              <a:rPr lang="es-419" sz="1200" dirty="0"/>
              <a:t>No me agrada algo.</a:t>
            </a:r>
          </a:p>
        </p:txBody>
      </p:sp>
      <p:sp>
        <p:nvSpPr>
          <p:cNvPr id="9" name="CuadroTexto 8">
            <a:extLst>
              <a:ext uri="{FF2B5EF4-FFF2-40B4-BE49-F238E27FC236}">
                <a16:creationId xmlns:a16="http://schemas.microsoft.com/office/drawing/2014/main" id="{B3EBD864-7A8C-4F39-9C30-146BD2615692}"/>
              </a:ext>
            </a:extLst>
          </p:cNvPr>
          <p:cNvSpPr txBox="1"/>
          <p:nvPr/>
        </p:nvSpPr>
        <p:spPr>
          <a:xfrm>
            <a:off x="4065104" y="4237381"/>
            <a:ext cx="1590261" cy="307777"/>
          </a:xfrm>
          <a:prstGeom prst="rect">
            <a:avLst/>
          </a:prstGeom>
          <a:noFill/>
        </p:spPr>
        <p:txBody>
          <a:bodyPr wrap="square" rtlCol="0">
            <a:spAutoFit/>
          </a:bodyPr>
          <a:lstStyle/>
          <a:p>
            <a:r>
              <a:rPr lang="es-419" sz="1400" dirty="0"/>
              <a:t>Me agrada algo.</a:t>
            </a:r>
          </a:p>
        </p:txBody>
      </p:sp>
      <p:sp>
        <p:nvSpPr>
          <p:cNvPr id="10" name="CuadroTexto 9">
            <a:extLst>
              <a:ext uri="{FF2B5EF4-FFF2-40B4-BE49-F238E27FC236}">
                <a16:creationId xmlns:a16="http://schemas.microsoft.com/office/drawing/2014/main" id="{85E53F60-06B9-4D5D-910E-91C9EF21D184}"/>
              </a:ext>
            </a:extLst>
          </p:cNvPr>
          <p:cNvSpPr txBox="1"/>
          <p:nvPr/>
        </p:nvSpPr>
        <p:spPr>
          <a:xfrm>
            <a:off x="4015409" y="5506536"/>
            <a:ext cx="1590261" cy="261610"/>
          </a:xfrm>
          <a:prstGeom prst="rect">
            <a:avLst/>
          </a:prstGeom>
          <a:noFill/>
        </p:spPr>
        <p:txBody>
          <a:bodyPr wrap="square" rtlCol="0">
            <a:spAutoFit/>
          </a:bodyPr>
          <a:lstStyle/>
          <a:p>
            <a:r>
              <a:rPr lang="es-419" sz="1100" dirty="0"/>
              <a:t>Cuando algo no es justo.</a:t>
            </a:r>
          </a:p>
        </p:txBody>
      </p:sp>
      <p:sp>
        <p:nvSpPr>
          <p:cNvPr id="11" name="CuadroTexto 10">
            <a:extLst>
              <a:ext uri="{FF2B5EF4-FFF2-40B4-BE49-F238E27FC236}">
                <a16:creationId xmlns:a16="http://schemas.microsoft.com/office/drawing/2014/main" id="{DA2CC815-1DBE-4930-A5BC-9BA5A473BD47}"/>
              </a:ext>
            </a:extLst>
          </p:cNvPr>
          <p:cNvSpPr txBox="1"/>
          <p:nvPr/>
        </p:nvSpPr>
        <p:spPr>
          <a:xfrm>
            <a:off x="4015409" y="5875868"/>
            <a:ext cx="1590261" cy="253916"/>
          </a:xfrm>
          <a:prstGeom prst="rect">
            <a:avLst/>
          </a:prstGeom>
          <a:noFill/>
        </p:spPr>
        <p:txBody>
          <a:bodyPr wrap="square" rtlCol="0">
            <a:spAutoFit/>
          </a:bodyPr>
          <a:lstStyle/>
          <a:p>
            <a:r>
              <a:rPr lang="es-419" sz="1050" dirty="0"/>
              <a:t>Valoro algo extraordinario.</a:t>
            </a:r>
          </a:p>
        </p:txBody>
      </p:sp>
      <p:sp>
        <p:nvSpPr>
          <p:cNvPr id="12" name="CuadroTexto 11">
            <a:extLst>
              <a:ext uri="{FF2B5EF4-FFF2-40B4-BE49-F238E27FC236}">
                <a16:creationId xmlns:a16="http://schemas.microsoft.com/office/drawing/2014/main" id="{09A52E25-DEE3-4629-AE5D-4EF7610D0EBC}"/>
              </a:ext>
            </a:extLst>
          </p:cNvPr>
          <p:cNvSpPr txBox="1"/>
          <p:nvPr/>
        </p:nvSpPr>
        <p:spPr>
          <a:xfrm>
            <a:off x="4114800" y="5221843"/>
            <a:ext cx="1490870" cy="400110"/>
          </a:xfrm>
          <a:prstGeom prst="rect">
            <a:avLst/>
          </a:prstGeom>
          <a:noFill/>
        </p:spPr>
        <p:txBody>
          <a:bodyPr wrap="square" rtlCol="0">
            <a:spAutoFit/>
          </a:bodyPr>
          <a:lstStyle/>
          <a:p>
            <a:r>
              <a:rPr lang="es-419" sz="1000" dirty="0"/>
              <a:t>No siento envidia por nada.</a:t>
            </a:r>
          </a:p>
        </p:txBody>
      </p:sp>
      <p:sp>
        <p:nvSpPr>
          <p:cNvPr id="13" name="CuadroTexto 12">
            <a:extLst>
              <a:ext uri="{FF2B5EF4-FFF2-40B4-BE49-F238E27FC236}">
                <a16:creationId xmlns:a16="http://schemas.microsoft.com/office/drawing/2014/main" id="{17D9AAF1-71C1-476C-A35E-4AF933A72189}"/>
              </a:ext>
            </a:extLst>
          </p:cNvPr>
          <p:cNvSpPr txBox="1"/>
          <p:nvPr/>
        </p:nvSpPr>
        <p:spPr>
          <a:xfrm>
            <a:off x="4114800" y="4669937"/>
            <a:ext cx="1590261" cy="369332"/>
          </a:xfrm>
          <a:prstGeom prst="rect">
            <a:avLst/>
          </a:prstGeom>
          <a:noFill/>
        </p:spPr>
        <p:txBody>
          <a:bodyPr wrap="square" rtlCol="0">
            <a:spAutoFit/>
          </a:bodyPr>
          <a:lstStyle/>
          <a:p>
            <a:endParaRPr lang="es-419" dirty="0"/>
          </a:p>
        </p:txBody>
      </p:sp>
      <p:sp>
        <p:nvSpPr>
          <p:cNvPr id="14" name="CuadroTexto 13">
            <a:extLst>
              <a:ext uri="{FF2B5EF4-FFF2-40B4-BE49-F238E27FC236}">
                <a16:creationId xmlns:a16="http://schemas.microsoft.com/office/drawing/2014/main" id="{33BF40D7-C013-4ACE-A60F-314D876FFE71}"/>
              </a:ext>
            </a:extLst>
          </p:cNvPr>
          <p:cNvSpPr txBox="1"/>
          <p:nvPr/>
        </p:nvSpPr>
        <p:spPr>
          <a:xfrm>
            <a:off x="4065104" y="4790956"/>
            <a:ext cx="1490870" cy="430887"/>
          </a:xfrm>
          <a:prstGeom prst="rect">
            <a:avLst/>
          </a:prstGeom>
          <a:noFill/>
        </p:spPr>
        <p:txBody>
          <a:bodyPr wrap="square" rtlCol="0">
            <a:spAutoFit/>
          </a:bodyPr>
          <a:lstStyle/>
          <a:p>
            <a:r>
              <a:rPr lang="es-419" sz="1100" dirty="0"/>
              <a:t>Pienso que hice algo malo..</a:t>
            </a:r>
          </a:p>
        </p:txBody>
      </p:sp>
      <p:sp>
        <p:nvSpPr>
          <p:cNvPr id="15" name="CuadroTexto 14">
            <a:extLst>
              <a:ext uri="{FF2B5EF4-FFF2-40B4-BE49-F238E27FC236}">
                <a16:creationId xmlns:a16="http://schemas.microsoft.com/office/drawing/2014/main" id="{3A9C9232-E24B-4DF5-BB76-E50A9C612245}"/>
              </a:ext>
            </a:extLst>
          </p:cNvPr>
          <p:cNvSpPr txBox="1"/>
          <p:nvPr/>
        </p:nvSpPr>
        <p:spPr>
          <a:xfrm>
            <a:off x="4114800" y="3976336"/>
            <a:ext cx="1540565" cy="369332"/>
          </a:xfrm>
          <a:prstGeom prst="rect">
            <a:avLst/>
          </a:prstGeom>
          <a:noFill/>
        </p:spPr>
        <p:txBody>
          <a:bodyPr wrap="square" rtlCol="0">
            <a:spAutoFit/>
          </a:bodyPr>
          <a:lstStyle/>
          <a:p>
            <a:endParaRPr lang="es-419"/>
          </a:p>
        </p:txBody>
      </p:sp>
      <p:sp>
        <p:nvSpPr>
          <p:cNvPr id="16" name="CuadroTexto 15">
            <a:extLst>
              <a:ext uri="{FF2B5EF4-FFF2-40B4-BE49-F238E27FC236}">
                <a16:creationId xmlns:a16="http://schemas.microsoft.com/office/drawing/2014/main" id="{8A6DD63E-BF52-4780-AF59-78CC8914F8C8}"/>
              </a:ext>
            </a:extLst>
          </p:cNvPr>
          <p:cNvSpPr txBox="1"/>
          <p:nvPr/>
        </p:nvSpPr>
        <p:spPr>
          <a:xfrm>
            <a:off x="4114800" y="3959548"/>
            <a:ext cx="1540565" cy="430887"/>
          </a:xfrm>
          <a:prstGeom prst="rect">
            <a:avLst/>
          </a:prstGeom>
          <a:noFill/>
        </p:spPr>
        <p:txBody>
          <a:bodyPr wrap="square" rtlCol="0">
            <a:spAutoFit/>
          </a:bodyPr>
          <a:lstStyle/>
          <a:p>
            <a:r>
              <a:rPr lang="es-419" sz="1050" dirty="0"/>
              <a:t>Cuando pasa algo desfavorable.</a:t>
            </a:r>
          </a:p>
        </p:txBody>
      </p:sp>
      <p:sp>
        <p:nvSpPr>
          <p:cNvPr id="17" name="CuadroTexto 16">
            <a:extLst>
              <a:ext uri="{FF2B5EF4-FFF2-40B4-BE49-F238E27FC236}">
                <a16:creationId xmlns:a16="http://schemas.microsoft.com/office/drawing/2014/main" id="{CA632D9E-7218-45DB-AFC2-A640603C1C46}"/>
              </a:ext>
            </a:extLst>
          </p:cNvPr>
          <p:cNvSpPr txBox="1"/>
          <p:nvPr/>
        </p:nvSpPr>
        <p:spPr>
          <a:xfrm>
            <a:off x="5705061" y="2935705"/>
            <a:ext cx="1590261" cy="246221"/>
          </a:xfrm>
          <a:prstGeom prst="rect">
            <a:avLst/>
          </a:prstGeom>
          <a:noFill/>
        </p:spPr>
        <p:txBody>
          <a:bodyPr wrap="square" rtlCol="0">
            <a:spAutoFit/>
          </a:bodyPr>
          <a:lstStyle/>
          <a:p>
            <a:r>
              <a:rPr lang="es-419" sz="1000" dirty="0"/>
              <a:t>Me desespero.</a:t>
            </a:r>
          </a:p>
        </p:txBody>
      </p:sp>
      <p:sp>
        <p:nvSpPr>
          <p:cNvPr id="18" name="CuadroTexto 17">
            <a:extLst>
              <a:ext uri="{FF2B5EF4-FFF2-40B4-BE49-F238E27FC236}">
                <a16:creationId xmlns:a16="http://schemas.microsoft.com/office/drawing/2014/main" id="{A57D1B68-8E62-4704-9D84-29D034FFDF60}"/>
              </a:ext>
            </a:extLst>
          </p:cNvPr>
          <p:cNvSpPr txBox="1"/>
          <p:nvPr/>
        </p:nvSpPr>
        <p:spPr>
          <a:xfrm>
            <a:off x="5705061" y="3382992"/>
            <a:ext cx="1516255" cy="369332"/>
          </a:xfrm>
          <a:prstGeom prst="rect">
            <a:avLst/>
          </a:prstGeom>
          <a:noFill/>
        </p:spPr>
        <p:txBody>
          <a:bodyPr wrap="square" rtlCol="0">
            <a:spAutoFit/>
          </a:bodyPr>
          <a:lstStyle/>
          <a:p>
            <a:endParaRPr lang="es-419" dirty="0"/>
          </a:p>
        </p:txBody>
      </p:sp>
      <p:sp>
        <p:nvSpPr>
          <p:cNvPr id="19" name="CuadroTexto 18">
            <a:extLst>
              <a:ext uri="{FF2B5EF4-FFF2-40B4-BE49-F238E27FC236}">
                <a16:creationId xmlns:a16="http://schemas.microsoft.com/office/drawing/2014/main" id="{2BE64AB1-D8D0-4D21-A02C-5AA572D508CE}"/>
              </a:ext>
            </a:extLst>
          </p:cNvPr>
          <p:cNvSpPr txBox="1"/>
          <p:nvPr/>
        </p:nvSpPr>
        <p:spPr>
          <a:xfrm>
            <a:off x="7295322" y="2935705"/>
            <a:ext cx="2402131" cy="3170099"/>
          </a:xfrm>
          <a:prstGeom prst="rect">
            <a:avLst/>
          </a:prstGeom>
          <a:noFill/>
        </p:spPr>
        <p:txBody>
          <a:bodyPr wrap="square" rtlCol="0">
            <a:spAutoFit/>
          </a:bodyPr>
          <a:lstStyle/>
          <a:p>
            <a:r>
              <a:rPr lang="es-419" sz="1000" dirty="0"/>
              <a:t>Desesperación.</a:t>
            </a:r>
          </a:p>
          <a:p>
            <a:endParaRPr lang="es-419" sz="1000" dirty="0"/>
          </a:p>
          <a:p>
            <a:endParaRPr lang="es-419" sz="1000" dirty="0"/>
          </a:p>
          <a:p>
            <a:r>
              <a:rPr lang="es-419" sz="1000" dirty="0"/>
              <a:t>Susto.</a:t>
            </a:r>
          </a:p>
          <a:p>
            <a:endParaRPr lang="es-419" sz="1000" dirty="0"/>
          </a:p>
          <a:p>
            <a:r>
              <a:rPr lang="es-419" sz="1000" dirty="0"/>
              <a:t>Molestia.</a:t>
            </a:r>
          </a:p>
          <a:p>
            <a:endParaRPr lang="es-419" sz="1000" dirty="0"/>
          </a:p>
          <a:p>
            <a:r>
              <a:rPr lang="es-419" sz="1000" dirty="0"/>
              <a:t>Tristeza.</a:t>
            </a:r>
          </a:p>
          <a:p>
            <a:endParaRPr lang="es-419" sz="1000" dirty="0"/>
          </a:p>
          <a:p>
            <a:r>
              <a:rPr lang="es-419" sz="1000" dirty="0"/>
              <a:t>Alegría.</a:t>
            </a:r>
          </a:p>
          <a:p>
            <a:endParaRPr lang="es-419" sz="1000" dirty="0"/>
          </a:p>
          <a:p>
            <a:endParaRPr lang="es-419" sz="1000" dirty="0"/>
          </a:p>
          <a:p>
            <a:r>
              <a:rPr lang="es-419" sz="1000" dirty="0"/>
              <a:t>Pena.</a:t>
            </a:r>
          </a:p>
          <a:p>
            <a:endParaRPr lang="es-419" sz="1000" dirty="0"/>
          </a:p>
          <a:p>
            <a:endParaRPr lang="es-419" sz="1000" dirty="0"/>
          </a:p>
          <a:p>
            <a:endParaRPr lang="es-419" sz="1000" dirty="0"/>
          </a:p>
          <a:p>
            <a:endParaRPr lang="es-419" sz="1000" dirty="0"/>
          </a:p>
          <a:p>
            <a:r>
              <a:rPr lang="es-419" sz="1000" dirty="0"/>
              <a:t>Enfado.</a:t>
            </a:r>
          </a:p>
          <a:p>
            <a:endParaRPr lang="es-419" sz="1000" dirty="0"/>
          </a:p>
          <a:p>
            <a:r>
              <a:rPr lang="es-419" sz="1000" dirty="0"/>
              <a:t>Sorpresa.</a:t>
            </a:r>
          </a:p>
        </p:txBody>
      </p:sp>
      <p:sp>
        <p:nvSpPr>
          <p:cNvPr id="20" name="CuadroTexto 19">
            <a:extLst>
              <a:ext uri="{FF2B5EF4-FFF2-40B4-BE49-F238E27FC236}">
                <a16:creationId xmlns:a16="http://schemas.microsoft.com/office/drawing/2014/main" id="{D5749429-6D33-4686-AC60-B6F5BE27ED34}"/>
              </a:ext>
            </a:extLst>
          </p:cNvPr>
          <p:cNvSpPr txBox="1"/>
          <p:nvPr/>
        </p:nvSpPr>
        <p:spPr>
          <a:xfrm>
            <a:off x="5705061" y="3243482"/>
            <a:ext cx="1590261" cy="2862322"/>
          </a:xfrm>
          <a:prstGeom prst="rect">
            <a:avLst/>
          </a:prstGeom>
          <a:noFill/>
        </p:spPr>
        <p:txBody>
          <a:bodyPr wrap="square" rtlCol="0">
            <a:spAutoFit/>
          </a:bodyPr>
          <a:lstStyle/>
          <a:p>
            <a:r>
              <a:rPr lang="es-419" sz="1000" dirty="0"/>
              <a:t>Me sorprendo.</a:t>
            </a:r>
          </a:p>
          <a:p>
            <a:endParaRPr lang="es-419" sz="1000" dirty="0"/>
          </a:p>
          <a:p>
            <a:endParaRPr lang="es-419" sz="1000" dirty="0"/>
          </a:p>
          <a:p>
            <a:r>
              <a:rPr lang="es-419" sz="1000" dirty="0"/>
              <a:t>Me enfado.</a:t>
            </a:r>
          </a:p>
          <a:p>
            <a:endParaRPr lang="es-419" sz="1000" dirty="0"/>
          </a:p>
          <a:p>
            <a:r>
              <a:rPr lang="es-419" sz="1000" dirty="0"/>
              <a:t>No hablo mucho.</a:t>
            </a:r>
          </a:p>
          <a:p>
            <a:endParaRPr lang="es-419" sz="1000" dirty="0"/>
          </a:p>
          <a:p>
            <a:r>
              <a:rPr lang="es-419" sz="1000" dirty="0"/>
              <a:t>Estoy feliz.</a:t>
            </a:r>
          </a:p>
          <a:p>
            <a:endParaRPr lang="es-419" sz="1000" dirty="0"/>
          </a:p>
          <a:p>
            <a:endParaRPr lang="es-419" sz="1000" dirty="0"/>
          </a:p>
          <a:p>
            <a:endParaRPr lang="es-419" sz="1000" dirty="0"/>
          </a:p>
          <a:p>
            <a:r>
              <a:rPr lang="es-419" sz="1000" dirty="0"/>
              <a:t>Me arrepiento.</a:t>
            </a:r>
          </a:p>
          <a:p>
            <a:endParaRPr lang="es-419" sz="1000" dirty="0"/>
          </a:p>
          <a:p>
            <a:endParaRPr lang="es-419" sz="1000" dirty="0"/>
          </a:p>
          <a:p>
            <a:endParaRPr lang="es-419" sz="1000" dirty="0"/>
          </a:p>
          <a:p>
            <a:r>
              <a:rPr lang="es-419" sz="1000" dirty="0"/>
              <a:t>Me molestó.</a:t>
            </a:r>
          </a:p>
          <a:p>
            <a:endParaRPr lang="es-419" sz="1000" dirty="0"/>
          </a:p>
          <a:p>
            <a:r>
              <a:rPr lang="es-419" sz="1000" dirty="0"/>
              <a:t>Me </a:t>
            </a:r>
            <a:r>
              <a:rPr lang="es-419" sz="1000" dirty="0" err="1"/>
              <a:t>sórprendo</a:t>
            </a:r>
            <a:r>
              <a:rPr lang="es-419" sz="1000"/>
              <a:t>.</a:t>
            </a:r>
          </a:p>
        </p:txBody>
      </p:sp>
    </p:spTree>
    <p:extLst>
      <p:ext uri="{BB962C8B-B14F-4D97-AF65-F5344CB8AC3E}">
        <p14:creationId xmlns:p14="http://schemas.microsoft.com/office/powerpoint/2010/main" val="374295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FA608D37-097A-476E-B12E-390E12F91225}"/>
              </a:ext>
            </a:extLst>
          </p:cNvPr>
          <p:cNvGraphicFramePr>
            <a:graphicFrameLocks noGrp="1"/>
          </p:cNvGraphicFramePr>
          <p:nvPr>
            <p:extLst>
              <p:ext uri="{D42A27DB-BD31-4B8C-83A1-F6EECF244321}">
                <p14:modId xmlns:p14="http://schemas.microsoft.com/office/powerpoint/2010/main" val="2539444811"/>
              </p:ext>
            </p:extLst>
          </p:nvPr>
        </p:nvGraphicFramePr>
        <p:xfrm>
          <a:off x="1690255" y="457199"/>
          <a:ext cx="7897096" cy="4608928"/>
        </p:xfrm>
        <a:graphic>
          <a:graphicData uri="http://schemas.openxmlformats.org/drawingml/2006/table">
            <a:tbl>
              <a:tblPr firstRow="1" firstCol="1" lastRow="1" lastCol="1" bandRow="1" bandCol="1"/>
              <a:tblGrid>
                <a:gridCol w="1974274">
                  <a:extLst>
                    <a:ext uri="{9D8B030D-6E8A-4147-A177-3AD203B41FA5}">
                      <a16:colId xmlns:a16="http://schemas.microsoft.com/office/drawing/2014/main" val="3166002759"/>
                    </a:ext>
                  </a:extLst>
                </a:gridCol>
                <a:gridCol w="1974274">
                  <a:extLst>
                    <a:ext uri="{9D8B030D-6E8A-4147-A177-3AD203B41FA5}">
                      <a16:colId xmlns:a16="http://schemas.microsoft.com/office/drawing/2014/main" val="836394733"/>
                    </a:ext>
                  </a:extLst>
                </a:gridCol>
                <a:gridCol w="1974274">
                  <a:extLst>
                    <a:ext uri="{9D8B030D-6E8A-4147-A177-3AD203B41FA5}">
                      <a16:colId xmlns:a16="http://schemas.microsoft.com/office/drawing/2014/main" val="3588349137"/>
                    </a:ext>
                  </a:extLst>
                </a:gridCol>
                <a:gridCol w="1974274">
                  <a:extLst>
                    <a:ext uri="{9D8B030D-6E8A-4147-A177-3AD203B41FA5}">
                      <a16:colId xmlns:a16="http://schemas.microsoft.com/office/drawing/2014/main" val="2519865129"/>
                    </a:ext>
                  </a:extLst>
                </a:gridCol>
              </a:tblGrid>
              <a:tr h="858983">
                <a:tc>
                  <a:txBody>
                    <a:bodyPr/>
                    <a:lstStyle/>
                    <a:p>
                      <a:pPr marL="171450" marR="153035" indent="25400">
                        <a:lnSpc>
                          <a:spcPct val="150000"/>
                        </a:lnSpc>
                        <a:spcBef>
                          <a:spcPts val="10"/>
                        </a:spcBef>
                        <a:spcAft>
                          <a:spcPts val="0"/>
                        </a:spcAft>
                      </a:pPr>
                      <a:r>
                        <a:rPr lang="es-ES" sz="1600" dirty="0">
                          <a:solidFill>
                            <a:schemeClr val="bg1"/>
                          </a:solidFill>
                        </a:rPr>
                        <a:t>Momento en el cual sentiste ira</a:t>
                      </a:r>
                      <a:endParaRPr lang="es-PE" sz="1600" dirty="0">
                        <a:solidFill>
                          <a:schemeClr val="bg1"/>
                        </a:solidFill>
                      </a:endParaRPr>
                    </a:p>
                  </a:txBody>
                  <a:tcPr marL="0" marR="0" marT="0" marB="0">
                    <a:lnL>
                      <a:noFill/>
                    </a:lnL>
                    <a:lnR>
                      <a:noFill/>
                    </a:lnR>
                    <a:lnT>
                      <a:noFill/>
                    </a:lnT>
                    <a:lnB>
                      <a:noFill/>
                    </a:lnB>
                    <a:solidFill>
                      <a:srgbClr val="2B4F9E"/>
                    </a:solidFill>
                  </a:tcPr>
                </a:tc>
                <a:tc>
                  <a:txBody>
                    <a:bodyPr/>
                    <a:lstStyle/>
                    <a:p>
                      <a:pPr marL="320675" marR="153035" indent="-121920">
                        <a:lnSpc>
                          <a:spcPct val="150000"/>
                        </a:lnSpc>
                        <a:spcBef>
                          <a:spcPts val="10"/>
                        </a:spcBef>
                        <a:spcAft>
                          <a:spcPts val="0"/>
                        </a:spcAft>
                      </a:pPr>
                      <a:r>
                        <a:rPr lang="es-ES" sz="1600" dirty="0">
                          <a:solidFill>
                            <a:schemeClr val="bg1"/>
                          </a:solidFill>
                        </a:rPr>
                        <a:t>¿Cuáles fueron las causas?</a:t>
                      </a:r>
                      <a:endParaRPr lang="es-PE" sz="1600" dirty="0">
                        <a:solidFill>
                          <a:schemeClr val="bg1"/>
                        </a:solidFill>
                      </a:endParaRPr>
                    </a:p>
                  </a:txBody>
                  <a:tcPr marL="0" marR="0" marT="0" marB="0">
                    <a:lnL>
                      <a:noFill/>
                    </a:lnL>
                    <a:lnR>
                      <a:noFill/>
                    </a:lnR>
                    <a:lnT>
                      <a:noFill/>
                    </a:lnT>
                    <a:lnB>
                      <a:noFill/>
                    </a:lnB>
                    <a:solidFill>
                      <a:srgbClr val="2B4F9E"/>
                    </a:solidFill>
                  </a:tcPr>
                </a:tc>
                <a:tc>
                  <a:txBody>
                    <a:bodyPr/>
                    <a:lstStyle/>
                    <a:p>
                      <a:pPr marL="68580" marR="58420" indent="130175">
                        <a:lnSpc>
                          <a:spcPct val="150000"/>
                        </a:lnSpc>
                        <a:spcBef>
                          <a:spcPts val="10"/>
                        </a:spcBef>
                        <a:spcAft>
                          <a:spcPts val="0"/>
                        </a:spcAft>
                      </a:pPr>
                      <a:r>
                        <a:rPr lang="es-ES" sz="1600" dirty="0">
                          <a:solidFill>
                            <a:schemeClr val="bg1"/>
                          </a:solidFill>
                        </a:rPr>
                        <a:t>¿Cuáles fueron las consecuencias?</a:t>
                      </a:r>
                      <a:endParaRPr lang="es-PE" sz="1600" dirty="0">
                        <a:solidFill>
                          <a:schemeClr val="bg1"/>
                        </a:solidFill>
                      </a:endParaRPr>
                    </a:p>
                  </a:txBody>
                  <a:tcPr marL="0" marR="0" marT="0" marB="0">
                    <a:lnL>
                      <a:noFill/>
                    </a:lnL>
                    <a:lnR>
                      <a:noFill/>
                    </a:lnR>
                    <a:lnT>
                      <a:noFill/>
                    </a:lnT>
                    <a:lnB>
                      <a:noFill/>
                    </a:lnB>
                    <a:solidFill>
                      <a:srgbClr val="2B4F9E"/>
                    </a:solidFill>
                  </a:tcPr>
                </a:tc>
                <a:tc>
                  <a:txBody>
                    <a:bodyPr/>
                    <a:lstStyle/>
                    <a:p>
                      <a:pPr marL="147320" marR="79375" indent="-50165">
                        <a:lnSpc>
                          <a:spcPct val="150000"/>
                        </a:lnSpc>
                        <a:spcBef>
                          <a:spcPts val="10"/>
                        </a:spcBef>
                        <a:spcAft>
                          <a:spcPts val="0"/>
                        </a:spcAft>
                      </a:pPr>
                      <a:r>
                        <a:rPr lang="es-ES" sz="1600" dirty="0">
                          <a:solidFill>
                            <a:schemeClr val="bg1"/>
                          </a:solidFill>
                        </a:rPr>
                        <a:t>¿Cómo te sentiste con tu reacción?</a:t>
                      </a:r>
                      <a:endParaRPr lang="es-PE" sz="1600" dirty="0">
                        <a:solidFill>
                          <a:schemeClr val="bg1"/>
                        </a:solidFill>
                      </a:endParaRPr>
                    </a:p>
                  </a:txBody>
                  <a:tcPr marL="0" marR="0" marT="0" marB="0">
                    <a:lnL>
                      <a:noFill/>
                    </a:lnL>
                    <a:lnR>
                      <a:noFill/>
                    </a:lnR>
                    <a:lnT>
                      <a:noFill/>
                    </a:lnT>
                    <a:lnB>
                      <a:noFill/>
                    </a:lnB>
                    <a:solidFill>
                      <a:srgbClr val="2B4F9E"/>
                    </a:solidFill>
                  </a:tcPr>
                </a:tc>
                <a:extLst>
                  <a:ext uri="{0D108BD9-81ED-4DB2-BD59-A6C34878D82A}">
                    <a16:rowId xmlns:a16="http://schemas.microsoft.com/office/drawing/2014/main" val="51299929"/>
                  </a:ext>
                </a:extLst>
              </a:tr>
              <a:tr h="1213982">
                <a:tc>
                  <a:txBody>
                    <a:bodyPr/>
                    <a:lstStyle/>
                    <a:p>
                      <a:r>
                        <a:rPr lang="es-ES" sz="10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a:noFill/>
                    </a:lnT>
                    <a:lnB w="12700" cap="flat" cmpd="sng" algn="ctr">
                      <a:solidFill>
                        <a:srgbClr val="2B4F9E"/>
                      </a:solidFill>
                      <a:prstDash val="solid"/>
                      <a:round/>
                      <a:headEnd type="none" w="med" len="med"/>
                      <a:tailEnd type="none" w="med" len="med"/>
                    </a:lnB>
                  </a:tcPr>
                </a:tc>
                <a:tc>
                  <a:txBody>
                    <a:bodyPr/>
                    <a:lstStyle/>
                    <a:p>
                      <a:r>
                        <a:rPr lang="es-ES" sz="1000">
                          <a:effectLst/>
                          <a:latin typeface="Times New Roman" panose="02020603050405020304" pitchFamily="18" charset="0"/>
                          <a:ea typeface="Arial" panose="020B0604020202020204" pitchFamily="34" charset="0"/>
                          <a:cs typeface="Arial" panose="020B0604020202020204" pitchFamily="34" charset="0"/>
                        </a:rPr>
                        <a:t> </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a:noFill/>
                    </a:lnT>
                    <a:lnB w="12700" cap="flat" cmpd="sng" algn="ctr">
                      <a:solidFill>
                        <a:srgbClr val="2B4F9E"/>
                      </a:solidFill>
                      <a:prstDash val="solid"/>
                      <a:round/>
                      <a:headEnd type="none" w="med" len="med"/>
                      <a:tailEnd type="none" w="med" len="med"/>
                    </a:lnB>
                  </a:tcPr>
                </a:tc>
                <a:tc>
                  <a:txBody>
                    <a:bodyPr/>
                    <a:lstStyle/>
                    <a:p>
                      <a:r>
                        <a:rPr lang="es-ES" sz="10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a:noFill/>
                    </a:lnT>
                    <a:lnB w="12700" cap="flat" cmpd="sng" algn="ctr">
                      <a:solidFill>
                        <a:srgbClr val="2B4F9E"/>
                      </a:solidFill>
                      <a:prstDash val="solid"/>
                      <a:round/>
                      <a:headEnd type="none" w="med" len="med"/>
                      <a:tailEnd type="none" w="med" len="med"/>
                    </a:lnB>
                  </a:tcPr>
                </a:tc>
                <a:tc>
                  <a:txBody>
                    <a:bodyPr/>
                    <a:lstStyle/>
                    <a:p>
                      <a:r>
                        <a:rPr lang="es-ES" sz="1000">
                          <a:effectLst/>
                          <a:latin typeface="Times New Roman" panose="02020603050405020304" pitchFamily="18" charset="0"/>
                          <a:ea typeface="Arial" panose="020B0604020202020204" pitchFamily="34" charset="0"/>
                          <a:cs typeface="Arial" panose="020B0604020202020204" pitchFamily="34" charset="0"/>
                        </a:rPr>
                        <a:t> </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a:noFill/>
                    </a:lnT>
                    <a:lnB w="12700" cap="flat" cmpd="sng" algn="ctr">
                      <a:solidFill>
                        <a:srgbClr val="2B4F9E"/>
                      </a:solidFill>
                      <a:prstDash val="solid"/>
                      <a:round/>
                      <a:headEnd type="none" w="med" len="med"/>
                      <a:tailEnd type="none" w="med" len="med"/>
                    </a:lnB>
                  </a:tcPr>
                </a:tc>
                <a:extLst>
                  <a:ext uri="{0D108BD9-81ED-4DB2-BD59-A6C34878D82A}">
                    <a16:rowId xmlns:a16="http://schemas.microsoft.com/office/drawing/2014/main" val="1596681525"/>
                  </a:ext>
                </a:extLst>
              </a:tr>
              <a:tr h="1235981">
                <a:tc>
                  <a:txBody>
                    <a:bodyPr/>
                    <a:lstStyle/>
                    <a:p>
                      <a:r>
                        <a:rPr lang="es-ES" sz="10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tc>
                  <a:txBody>
                    <a:bodyPr/>
                    <a:lstStyle/>
                    <a:p>
                      <a:r>
                        <a:rPr lang="es-ES" sz="1000">
                          <a:effectLst/>
                          <a:latin typeface="Times New Roman" panose="02020603050405020304" pitchFamily="18" charset="0"/>
                          <a:ea typeface="Arial" panose="020B0604020202020204" pitchFamily="34" charset="0"/>
                          <a:cs typeface="Arial" panose="020B0604020202020204" pitchFamily="34" charset="0"/>
                        </a:rPr>
                        <a:t> </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tc>
                  <a:txBody>
                    <a:bodyPr/>
                    <a:lstStyle/>
                    <a:p>
                      <a:r>
                        <a:rPr lang="es-ES" sz="1000">
                          <a:effectLst/>
                          <a:latin typeface="Times New Roman" panose="02020603050405020304" pitchFamily="18" charset="0"/>
                          <a:ea typeface="Arial" panose="020B0604020202020204" pitchFamily="34" charset="0"/>
                          <a:cs typeface="Arial" panose="020B0604020202020204" pitchFamily="34" charset="0"/>
                        </a:rPr>
                        <a:t> </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tc>
                  <a:txBody>
                    <a:bodyPr/>
                    <a:lstStyle/>
                    <a:p>
                      <a:r>
                        <a:rPr lang="es-ES" sz="10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extLst>
                  <a:ext uri="{0D108BD9-81ED-4DB2-BD59-A6C34878D82A}">
                    <a16:rowId xmlns:a16="http://schemas.microsoft.com/office/drawing/2014/main" val="161661724"/>
                  </a:ext>
                </a:extLst>
              </a:tr>
              <a:tr h="1299982">
                <a:tc>
                  <a:txBody>
                    <a:bodyPr/>
                    <a:lstStyle/>
                    <a:p>
                      <a:r>
                        <a:rPr lang="es-ES" sz="1000">
                          <a:effectLst/>
                          <a:latin typeface="Times New Roman" panose="02020603050405020304" pitchFamily="18" charset="0"/>
                          <a:ea typeface="Arial" panose="020B0604020202020204" pitchFamily="34" charset="0"/>
                          <a:cs typeface="Arial" panose="020B0604020202020204" pitchFamily="34" charset="0"/>
                        </a:rPr>
                        <a:t> </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tc>
                  <a:txBody>
                    <a:bodyPr/>
                    <a:lstStyle/>
                    <a:p>
                      <a:r>
                        <a:rPr lang="es-ES" sz="1000">
                          <a:effectLst/>
                          <a:latin typeface="Times New Roman" panose="02020603050405020304" pitchFamily="18" charset="0"/>
                          <a:ea typeface="Arial" panose="020B0604020202020204" pitchFamily="34" charset="0"/>
                          <a:cs typeface="Arial" panose="020B0604020202020204" pitchFamily="34" charset="0"/>
                        </a:rPr>
                        <a:t> </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tc>
                  <a:txBody>
                    <a:bodyPr/>
                    <a:lstStyle/>
                    <a:p>
                      <a:r>
                        <a:rPr lang="es-ES" sz="1000">
                          <a:effectLst/>
                          <a:latin typeface="Times New Roman" panose="02020603050405020304" pitchFamily="18" charset="0"/>
                          <a:ea typeface="Arial" panose="020B0604020202020204" pitchFamily="34" charset="0"/>
                          <a:cs typeface="Arial" panose="020B0604020202020204" pitchFamily="34" charset="0"/>
                        </a:rPr>
                        <a:t> </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tc>
                  <a:txBody>
                    <a:bodyPr/>
                    <a:lstStyle/>
                    <a:p>
                      <a:r>
                        <a:rPr lang="es-ES" sz="1000" dirty="0">
                          <a:effectLst/>
                          <a:latin typeface="Times New Roman" panose="02020603050405020304" pitchFamily="18" charset="0"/>
                          <a:ea typeface="Arial" panose="020B0604020202020204" pitchFamily="34" charset="0"/>
                          <a:cs typeface="Arial" panose="020B0604020202020204" pitchFamily="34" charset="0"/>
                        </a:rPr>
                        <a:t> </a:t>
                      </a:r>
                      <a:endParaRPr lang="es-PE"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rgbClr val="2B4F9E"/>
                      </a:solidFill>
                      <a:prstDash val="solid"/>
                      <a:round/>
                      <a:headEnd type="none" w="med" len="med"/>
                      <a:tailEnd type="none" w="med" len="med"/>
                    </a:lnL>
                    <a:lnR w="12700" cap="flat" cmpd="sng" algn="ctr">
                      <a:solidFill>
                        <a:srgbClr val="2B4F9E"/>
                      </a:solidFill>
                      <a:prstDash val="solid"/>
                      <a:round/>
                      <a:headEnd type="none" w="med" len="med"/>
                      <a:tailEnd type="none" w="med" len="med"/>
                    </a:lnR>
                    <a:lnT w="12700" cap="flat" cmpd="sng" algn="ctr">
                      <a:solidFill>
                        <a:srgbClr val="2B4F9E"/>
                      </a:solidFill>
                      <a:prstDash val="solid"/>
                      <a:round/>
                      <a:headEnd type="none" w="med" len="med"/>
                      <a:tailEnd type="none" w="med" len="med"/>
                    </a:lnT>
                    <a:lnB w="12700" cap="flat" cmpd="sng" algn="ctr">
                      <a:solidFill>
                        <a:srgbClr val="2B4F9E"/>
                      </a:solidFill>
                      <a:prstDash val="solid"/>
                      <a:round/>
                      <a:headEnd type="none" w="med" len="med"/>
                      <a:tailEnd type="none" w="med" len="med"/>
                    </a:lnB>
                  </a:tcPr>
                </a:tc>
                <a:extLst>
                  <a:ext uri="{0D108BD9-81ED-4DB2-BD59-A6C34878D82A}">
                    <a16:rowId xmlns:a16="http://schemas.microsoft.com/office/drawing/2014/main" val="2318167995"/>
                  </a:ext>
                </a:extLst>
              </a:tr>
            </a:tbl>
          </a:graphicData>
        </a:graphic>
      </p:graphicFrame>
      <p:pic>
        <p:nvPicPr>
          <p:cNvPr id="9" name="image117.jpeg">
            <a:extLst>
              <a:ext uri="{FF2B5EF4-FFF2-40B4-BE49-F238E27FC236}">
                <a16:creationId xmlns:a16="http://schemas.microsoft.com/office/drawing/2014/main" id="{49F14069-D265-4DCE-8FC7-567CA13BFB5C}"/>
              </a:ext>
            </a:extLst>
          </p:cNvPr>
          <p:cNvPicPr/>
          <p:nvPr/>
        </p:nvPicPr>
        <p:blipFill>
          <a:blip r:embed="rId2" cstate="print">
            <a:extLst>
              <a:ext uri="{BEBA8EAE-BF5A-486C-A8C5-ECC9F3942E4B}">
                <a14:imgProps xmlns:a14="http://schemas.microsoft.com/office/drawing/2010/main">
                  <a14:imgLayer r:embed="rId3">
                    <a14:imgEffect>
                      <a14:backgroundRemoval t="1014" b="98649" l="9901" r="89109"/>
                    </a14:imgEffect>
                  </a14:imgLayer>
                </a14:imgProps>
              </a:ext>
            </a:extLst>
          </a:blip>
          <a:stretch>
            <a:fillRect/>
          </a:stretch>
        </p:blipFill>
        <p:spPr>
          <a:xfrm>
            <a:off x="252674" y="1113270"/>
            <a:ext cx="1278255" cy="3749675"/>
          </a:xfrm>
          <a:prstGeom prst="rect">
            <a:avLst/>
          </a:prstGeom>
        </p:spPr>
      </p:pic>
      <p:pic>
        <p:nvPicPr>
          <p:cNvPr id="11" name="image118.jpeg">
            <a:extLst>
              <a:ext uri="{FF2B5EF4-FFF2-40B4-BE49-F238E27FC236}">
                <a16:creationId xmlns:a16="http://schemas.microsoft.com/office/drawing/2014/main" id="{A149BEBE-C60D-4C70-AD3B-ED0282FDB706}"/>
              </a:ext>
            </a:extLst>
          </p:cNvPr>
          <p:cNvPicPr/>
          <p:nvPr/>
        </p:nvPicPr>
        <p:blipFill>
          <a:blip r:embed="rId4" cstate="print">
            <a:extLst>
              <a:ext uri="{BEBA8EAE-BF5A-486C-A8C5-ECC9F3942E4B}">
                <a14:imgProps xmlns:a14="http://schemas.microsoft.com/office/drawing/2010/main">
                  <a14:imgLayer r:embed="rId5">
                    <a14:imgEffect>
                      <a14:backgroundRemoval t="1000" b="99333" l="0" r="95109"/>
                    </a14:imgEffect>
                  </a14:imgLayer>
                </a14:imgProps>
              </a:ext>
            </a:extLst>
          </a:blip>
          <a:stretch>
            <a:fillRect/>
          </a:stretch>
        </p:blipFill>
        <p:spPr>
          <a:xfrm>
            <a:off x="9746677" y="1113270"/>
            <a:ext cx="1842653" cy="3422071"/>
          </a:xfrm>
          <a:prstGeom prst="rect">
            <a:avLst/>
          </a:prstGeom>
        </p:spPr>
      </p:pic>
    </p:spTree>
    <p:extLst>
      <p:ext uri="{BB962C8B-B14F-4D97-AF65-F5344CB8AC3E}">
        <p14:creationId xmlns:p14="http://schemas.microsoft.com/office/powerpoint/2010/main" val="135447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Poesia de Andrés Limón | &quot;El Taller de la Serenidad&qu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26" y="914400"/>
            <a:ext cx="9000308" cy="5094513"/>
          </a:xfrm>
          <a:prstGeom prst="rect">
            <a:avLst/>
          </a:prstGeom>
        </p:spPr>
      </p:pic>
    </p:spTree>
    <p:extLst>
      <p:ext uri="{BB962C8B-B14F-4D97-AF65-F5344CB8AC3E}">
        <p14:creationId xmlns:p14="http://schemas.microsoft.com/office/powerpoint/2010/main" val="227788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53118-EFB6-4605-8586-D2869BCFC051}"/>
              </a:ext>
            </a:extLst>
          </p:cNvPr>
          <p:cNvSpPr>
            <a:spLocks noGrp="1"/>
          </p:cNvSpPr>
          <p:nvPr>
            <p:ph type="title"/>
          </p:nvPr>
        </p:nvSpPr>
        <p:spPr/>
        <p:txBody>
          <a:bodyPr/>
          <a:lstStyle/>
          <a:p>
            <a:r>
              <a:rPr lang="es-MX" dirty="0"/>
              <a:t>Primero: ¿Qué necesitamos? </a:t>
            </a:r>
            <a:endParaRPr lang="es-PE" dirty="0"/>
          </a:p>
        </p:txBody>
      </p:sp>
      <p:sp>
        <p:nvSpPr>
          <p:cNvPr id="3" name="Marcador de contenido 2">
            <a:extLst>
              <a:ext uri="{FF2B5EF4-FFF2-40B4-BE49-F238E27FC236}">
                <a16:creationId xmlns:a16="http://schemas.microsoft.com/office/drawing/2014/main" id="{85F953CF-0AC1-4DEE-9E14-1793539FCF77}"/>
              </a:ext>
            </a:extLst>
          </p:cNvPr>
          <p:cNvSpPr>
            <a:spLocks noGrp="1"/>
          </p:cNvSpPr>
          <p:nvPr>
            <p:ph idx="1"/>
          </p:nvPr>
        </p:nvSpPr>
        <p:spPr>
          <a:xfrm>
            <a:off x="1596979" y="2717441"/>
            <a:ext cx="8693241" cy="2657143"/>
          </a:xfrm>
        </p:spPr>
        <p:txBody>
          <a:bodyPr/>
          <a:lstStyle/>
          <a:p>
            <a:pPr marL="342900" lvl="0" indent="-342900">
              <a:spcBef>
                <a:spcPts val="930"/>
              </a:spcBef>
              <a:buClr>
                <a:srgbClr val="2B4F9E"/>
              </a:buClr>
              <a:buSzPts val="1000"/>
              <a:tabLst>
                <a:tab pos="1341120" algn="l"/>
              </a:tabLst>
            </a:pPr>
            <a:r>
              <a:rPr lang="es-PE" sz="1800" b="1" dirty="0">
                <a:latin typeface="Arial" panose="020B0604020202020204" pitchFamily="34" charset="0"/>
                <a:ea typeface="Arial" panose="020B0604020202020204" pitchFamily="34" charset="0"/>
              </a:rPr>
              <a:t>Tu cuaderno  u hojas, ¡sí son de reúso, mejor!</a:t>
            </a:r>
          </a:p>
          <a:p>
            <a:pPr marL="342900" lvl="0" indent="-342900">
              <a:spcBef>
                <a:spcPts val="930"/>
              </a:spcBef>
              <a:buClr>
                <a:srgbClr val="2B4F9E"/>
              </a:buClr>
              <a:buSzPts val="1000"/>
              <a:tabLst>
                <a:tab pos="1341120" algn="l"/>
              </a:tabLst>
            </a:pPr>
            <a:r>
              <a:rPr lang="es-PE" sz="1800" b="1" dirty="0">
                <a:latin typeface="Arial" panose="020B0604020202020204" pitchFamily="34" charset="0"/>
                <a:ea typeface="Arial" panose="020B0604020202020204" pitchFamily="34" charset="0"/>
              </a:rPr>
              <a:t>Lapiceros, plumones, colores</a:t>
            </a:r>
          </a:p>
          <a:p>
            <a:pPr marL="342900" lvl="0" indent="-342900">
              <a:spcBef>
                <a:spcPts val="930"/>
              </a:spcBef>
              <a:buClr>
                <a:srgbClr val="2B4F9E"/>
              </a:buClr>
              <a:buSzPts val="1000"/>
              <a:tabLst>
                <a:tab pos="1341120" algn="l"/>
              </a:tabLst>
            </a:pPr>
            <a:r>
              <a:rPr lang="es-PE" sz="1800" b="1" dirty="0">
                <a:latin typeface="Arial" panose="020B0604020202020204" pitchFamily="34" charset="0"/>
                <a:ea typeface="Arial" panose="020B0604020202020204" pitchFamily="34" charset="0"/>
              </a:rPr>
              <a:t>Muchas ganas de hacer las actividades </a:t>
            </a:r>
          </a:p>
          <a:p>
            <a:pPr marL="342900" lvl="0" indent="-342900">
              <a:spcBef>
                <a:spcPts val="930"/>
              </a:spcBef>
              <a:buClr>
                <a:srgbClr val="2B4F9E"/>
              </a:buClr>
              <a:buSzPts val="1000"/>
              <a:tabLst>
                <a:tab pos="1341120" algn="l"/>
              </a:tabLst>
            </a:pPr>
            <a:r>
              <a:rPr lang="es-PE" sz="1800" b="1" dirty="0">
                <a:latin typeface="Arial" panose="020B0604020202020204" pitchFamily="34" charset="0"/>
                <a:ea typeface="Arial" panose="020B0604020202020204" pitchFamily="34" charset="0"/>
              </a:rPr>
              <a:t>Involucrar a tu familia </a:t>
            </a:r>
            <a:endParaRPr lang="es-PE" sz="1800" b="1" dirty="0">
              <a:effectLst/>
              <a:latin typeface="Arial" panose="020B0604020202020204" pitchFamily="34" charset="0"/>
              <a:ea typeface="Arial" panose="020B0604020202020204" pitchFamily="34" charset="0"/>
            </a:endParaRPr>
          </a:p>
        </p:txBody>
      </p:sp>
      <p:pic>
        <p:nvPicPr>
          <p:cNvPr id="4" name="Imagen 3" descr="Los 10 mejores organizadores de escritorio para tu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131" y="2549468"/>
            <a:ext cx="4328159" cy="2993088"/>
          </a:xfrm>
          <a:prstGeom prst="rect">
            <a:avLst/>
          </a:prstGeom>
        </p:spPr>
      </p:pic>
    </p:spTree>
    <p:extLst>
      <p:ext uri="{BB962C8B-B14F-4D97-AF65-F5344CB8AC3E}">
        <p14:creationId xmlns:p14="http://schemas.microsoft.com/office/powerpoint/2010/main" val="67019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FDF02-A337-4536-8C70-0633A0F7168F}"/>
              </a:ext>
            </a:extLst>
          </p:cNvPr>
          <p:cNvSpPr>
            <a:spLocks noGrp="1"/>
          </p:cNvSpPr>
          <p:nvPr>
            <p:ph type="title"/>
          </p:nvPr>
        </p:nvSpPr>
        <p:spPr>
          <a:xfrm>
            <a:off x="374073" y="1375110"/>
            <a:ext cx="11125200" cy="462655"/>
          </a:xfrm>
        </p:spPr>
        <p:txBody>
          <a:bodyPr>
            <a:normAutofit fontScale="90000"/>
          </a:bodyPr>
          <a:lstStyle/>
          <a:p>
            <a:r>
              <a:rPr lang="es-PE" sz="3100" b="1" dirty="0">
                <a:solidFill>
                  <a:srgbClr val="0070C0"/>
                </a:solidFill>
              </a:rPr>
              <a:t>IDENTIFICAMOS EMOCIONES Y ESTEREOTIPOS QUE AFECTAN AL BIENESTAR</a:t>
            </a:r>
            <a:br>
              <a:rPr lang="es-MX" dirty="0">
                <a:solidFill>
                  <a:srgbClr val="0070C0"/>
                </a:solidFill>
              </a:rPr>
            </a:br>
            <a:endParaRPr lang="es-PE" dirty="0">
              <a:solidFill>
                <a:srgbClr val="0070C0"/>
              </a:solidFill>
            </a:endParaRPr>
          </a:p>
        </p:txBody>
      </p:sp>
      <p:sp>
        <p:nvSpPr>
          <p:cNvPr id="3" name="Marcador de contenido 2">
            <a:extLst>
              <a:ext uri="{FF2B5EF4-FFF2-40B4-BE49-F238E27FC236}">
                <a16:creationId xmlns:a16="http://schemas.microsoft.com/office/drawing/2014/main" id="{75865A7B-B468-4C56-9E16-3D3D2D27EF9B}"/>
              </a:ext>
            </a:extLst>
          </p:cNvPr>
          <p:cNvSpPr>
            <a:spLocks noGrp="1"/>
          </p:cNvSpPr>
          <p:nvPr>
            <p:ph idx="1"/>
          </p:nvPr>
        </p:nvSpPr>
        <p:spPr>
          <a:xfrm>
            <a:off x="875763" y="2021833"/>
            <a:ext cx="11039146" cy="3769368"/>
          </a:xfrm>
        </p:spPr>
        <p:txBody>
          <a:bodyPr>
            <a:normAutofit/>
          </a:bodyPr>
          <a:lstStyle/>
          <a:p>
            <a:pPr marL="0" lvl="0" indent="0">
              <a:spcBef>
                <a:spcPts val="850"/>
              </a:spcBef>
              <a:buClr>
                <a:srgbClr val="575756"/>
              </a:buClr>
              <a:buSzPts val="1000"/>
              <a:buNone/>
              <a:tabLst>
                <a:tab pos="1506220" algn="l"/>
              </a:tabLst>
            </a:pPr>
            <a:endParaRPr lang="es-ES" sz="1600" spc="-70" dirty="0">
              <a:solidFill>
                <a:srgbClr val="575756"/>
              </a:solidFill>
              <a:effectLst/>
              <a:latin typeface="Arial" panose="020B0604020202020204" pitchFamily="34" charset="0"/>
              <a:ea typeface="Arial" panose="020B0604020202020204" pitchFamily="34" charset="0"/>
            </a:endParaRPr>
          </a:p>
          <a:p>
            <a:r>
              <a:rPr lang="es-PE" dirty="0"/>
              <a:t>• Te invito a leer o escuchar con detenimiento tu texto de </a:t>
            </a:r>
          </a:p>
          <a:p>
            <a:pPr marL="0" indent="0">
              <a:buNone/>
            </a:pPr>
            <a:r>
              <a:rPr lang="es-PE" b="1" u="sng" dirty="0"/>
              <a:t>Desarrollo Personal, Ciudadanía y Cívica 5</a:t>
            </a:r>
          </a:p>
          <a:p>
            <a:pPr marL="0" indent="0">
              <a:buNone/>
            </a:pPr>
            <a:r>
              <a:rPr lang="es-PE" dirty="0"/>
              <a:t>-	“Reconociendo las emociones”, ficha 3, Página 34</a:t>
            </a:r>
          </a:p>
          <a:p>
            <a:pPr marL="0" indent="0">
              <a:buNone/>
            </a:pPr>
            <a:r>
              <a:rPr lang="es-PE" dirty="0"/>
              <a:t>-	“¿Qué es la Inteligencia Emocional?”, ficha 3, Página 35</a:t>
            </a:r>
          </a:p>
          <a:p>
            <a:pPr marL="0" indent="0">
              <a:buNone/>
            </a:pPr>
            <a:r>
              <a:rPr lang="es-PE" dirty="0"/>
              <a:t>Es importante que durante la lectura identifiques y anotes</a:t>
            </a:r>
          </a:p>
          <a:p>
            <a:pPr marL="0" indent="0">
              <a:buNone/>
            </a:pPr>
            <a:r>
              <a:rPr lang="es-PE" dirty="0"/>
              <a:t> las ideas principales.</a:t>
            </a:r>
          </a:p>
          <a:p>
            <a:endParaRPr lang="es-PE" dirty="0"/>
          </a:p>
        </p:txBody>
      </p:sp>
      <p:sp>
        <p:nvSpPr>
          <p:cNvPr id="4" name="Rectangle 35"/>
          <p:cNvSpPr>
            <a:spLocks noChangeArrowheads="1"/>
          </p:cNvSpPr>
          <p:nvPr/>
        </p:nvSpPr>
        <p:spPr bwMode="auto">
          <a:xfrm>
            <a:off x="0" y="105489"/>
            <a:ext cx="2295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a:ln>
                  <a:noFill/>
                </a:ln>
                <a:solidFill>
                  <a:srgbClr val="434F8E"/>
                </a:solidFill>
                <a:effectLst/>
                <a:latin typeface="Arial" panose="020B0604020202020204" pitchFamily="34" charset="0"/>
                <a:ea typeface="Calibri" panose="020F0502020204030204" pitchFamily="34" charset="0"/>
              </a:rPr>
              <a:t>•</a:t>
            </a:r>
            <a:endParaRPr kumimoji="0" lang="es-PE" sz="1800" b="0" i="0" u="none" strike="noStrike" cap="none" normalizeH="0" baseline="0" dirty="0">
              <a:ln>
                <a:noFill/>
              </a:ln>
              <a:solidFill>
                <a:schemeClr val="tx1"/>
              </a:solidFill>
              <a:effectLst/>
              <a:latin typeface="Arial" panose="020B0604020202020204" pitchFamily="34" charset="0"/>
            </a:endParaRPr>
          </a:p>
        </p:txBody>
      </p:sp>
      <p:grpSp>
        <p:nvGrpSpPr>
          <p:cNvPr id="5" name="Group 14454"/>
          <p:cNvGrpSpPr/>
          <p:nvPr/>
        </p:nvGrpSpPr>
        <p:grpSpPr>
          <a:xfrm>
            <a:off x="6148705" y="8705850"/>
            <a:ext cx="895985" cy="1079500"/>
            <a:chOff x="0" y="0"/>
            <a:chExt cx="896404" cy="1079513"/>
          </a:xfrm>
        </p:grpSpPr>
        <p:sp>
          <p:nvSpPr>
            <p:cNvPr id="6" name="Shape 3350"/>
            <p:cNvSpPr/>
            <p:nvPr/>
          </p:nvSpPr>
          <p:spPr>
            <a:xfrm>
              <a:off x="0" y="92196"/>
              <a:ext cx="896404" cy="987317"/>
            </a:xfrm>
            <a:custGeom>
              <a:avLst/>
              <a:gdLst/>
              <a:ahLst/>
              <a:cxnLst/>
              <a:rect l="0" t="0" r="0" b="0"/>
              <a:pathLst>
                <a:path w="896404" h="987317">
                  <a:moveTo>
                    <a:pt x="509194" y="420"/>
                  </a:moveTo>
                  <a:cubicBezTo>
                    <a:pt x="638267" y="0"/>
                    <a:pt x="760635" y="43580"/>
                    <a:pt x="805891" y="179356"/>
                  </a:cubicBezTo>
                  <a:cubicBezTo>
                    <a:pt x="896404" y="450920"/>
                    <a:pt x="893051" y="645357"/>
                    <a:pt x="839419" y="732517"/>
                  </a:cubicBezTo>
                  <a:cubicBezTo>
                    <a:pt x="785775" y="819690"/>
                    <a:pt x="598030" y="987317"/>
                    <a:pt x="336537" y="950437"/>
                  </a:cubicBezTo>
                  <a:cubicBezTo>
                    <a:pt x="200482" y="931247"/>
                    <a:pt x="44602" y="778148"/>
                    <a:pt x="21399" y="568255"/>
                  </a:cubicBezTo>
                  <a:cubicBezTo>
                    <a:pt x="0" y="374694"/>
                    <a:pt x="103098" y="124098"/>
                    <a:pt x="172263" y="85490"/>
                  </a:cubicBezTo>
                  <a:cubicBezTo>
                    <a:pt x="244342" y="45262"/>
                    <a:pt x="380120" y="841"/>
                    <a:pt x="509194" y="420"/>
                  </a:cubicBezTo>
                  <a:close/>
                </a:path>
              </a:pathLst>
            </a:custGeom>
            <a:ln w="0" cap="flat">
              <a:miter lim="127000"/>
            </a:ln>
          </p:spPr>
          <p:style>
            <a:lnRef idx="0">
              <a:srgbClr val="000000">
                <a:alpha val="0"/>
              </a:srgbClr>
            </a:lnRef>
            <a:fillRef idx="1">
              <a:srgbClr val="CFE3B6"/>
            </a:fillRef>
            <a:effectRef idx="0">
              <a:scrgbClr r="0" g="0" b="0"/>
            </a:effectRef>
            <a:fontRef idx="none"/>
          </p:style>
          <p:txBody>
            <a:bodyPr/>
            <a:lstStyle/>
            <a:p>
              <a:endParaRPr lang="es-PE"/>
            </a:p>
          </p:txBody>
        </p:sp>
        <p:sp>
          <p:nvSpPr>
            <p:cNvPr id="7" name="Shape 3351"/>
            <p:cNvSpPr/>
            <p:nvPr/>
          </p:nvSpPr>
          <p:spPr>
            <a:xfrm>
              <a:off x="0" y="0"/>
              <a:ext cx="896404" cy="1079513"/>
            </a:xfrm>
            <a:custGeom>
              <a:avLst/>
              <a:gdLst/>
              <a:ahLst/>
              <a:cxnLst/>
              <a:rect l="0" t="0" r="0" b="0"/>
              <a:pathLst>
                <a:path w="896404" h="1079513">
                  <a:moveTo>
                    <a:pt x="172263" y="177686"/>
                  </a:moveTo>
                  <a:cubicBezTo>
                    <a:pt x="316421" y="97231"/>
                    <a:pt x="715378" y="0"/>
                    <a:pt x="805891" y="271552"/>
                  </a:cubicBezTo>
                  <a:cubicBezTo>
                    <a:pt x="896404" y="543116"/>
                    <a:pt x="893051" y="737553"/>
                    <a:pt x="839419" y="824713"/>
                  </a:cubicBezTo>
                  <a:cubicBezTo>
                    <a:pt x="785775" y="911885"/>
                    <a:pt x="598030" y="1079513"/>
                    <a:pt x="336537" y="1042633"/>
                  </a:cubicBezTo>
                  <a:cubicBezTo>
                    <a:pt x="200482" y="1023443"/>
                    <a:pt x="44602" y="870344"/>
                    <a:pt x="21399" y="660451"/>
                  </a:cubicBezTo>
                  <a:cubicBezTo>
                    <a:pt x="0" y="466890"/>
                    <a:pt x="103098" y="216294"/>
                    <a:pt x="172263" y="177686"/>
                  </a:cubicBezTo>
                  <a:close/>
                </a:path>
              </a:pathLst>
            </a:custGeom>
            <a:ln w="2032" cap="flat">
              <a:miter lim="127000"/>
            </a:ln>
          </p:spPr>
          <p:style>
            <a:lnRef idx="1">
              <a:srgbClr val="D1E9F4"/>
            </a:lnRef>
            <a:fillRef idx="0">
              <a:srgbClr val="000000">
                <a:alpha val="0"/>
              </a:srgbClr>
            </a:fillRef>
            <a:effectRef idx="0">
              <a:scrgbClr r="0" g="0" b="0"/>
            </a:effectRef>
            <a:fontRef idx="none"/>
          </p:style>
          <p:txBody>
            <a:bodyPr/>
            <a:lstStyle/>
            <a:p>
              <a:endParaRPr lang="es-PE"/>
            </a:p>
          </p:txBody>
        </p:sp>
        <p:sp>
          <p:nvSpPr>
            <p:cNvPr id="8" name="Shape 3352"/>
            <p:cNvSpPr/>
            <p:nvPr/>
          </p:nvSpPr>
          <p:spPr>
            <a:xfrm>
              <a:off x="155039" y="610062"/>
              <a:ext cx="36513" cy="57810"/>
            </a:xfrm>
            <a:custGeom>
              <a:avLst/>
              <a:gdLst/>
              <a:ahLst/>
              <a:cxnLst/>
              <a:rect l="0" t="0" r="0" b="0"/>
              <a:pathLst>
                <a:path w="36513" h="57810">
                  <a:moveTo>
                    <a:pt x="0" y="0"/>
                  </a:moveTo>
                  <a:lnTo>
                    <a:pt x="36513" y="50876"/>
                  </a:lnTo>
                  <a:lnTo>
                    <a:pt x="16472" y="57810"/>
                  </a:lnTo>
                  <a:cubicBezTo>
                    <a:pt x="16472" y="57810"/>
                    <a:pt x="0" y="1892"/>
                    <a:pt x="0" y="0"/>
                  </a:cubicBezTo>
                  <a:close/>
                </a:path>
              </a:pathLst>
            </a:custGeom>
            <a:ln w="0" cap="flat">
              <a:miter lim="127000"/>
            </a:ln>
          </p:spPr>
          <p:style>
            <a:lnRef idx="0">
              <a:srgbClr val="000000">
                <a:alpha val="0"/>
              </a:srgbClr>
            </a:lnRef>
            <a:fillRef idx="1">
              <a:srgbClr val="E0BB9F"/>
            </a:fillRef>
            <a:effectRef idx="0">
              <a:scrgbClr r="0" g="0" b="0"/>
            </a:effectRef>
            <a:fontRef idx="none"/>
          </p:style>
          <p:txBody>
            <a:bodyPr/>
            <a:lstStyle/>
            <a:p>
              <a:endParaRPr lang="es-PE"/>
            </a:p>
          </p:txBody>
        </p:sp>
        <p:sp>
          <p:nvSpPr>
            <p:cNvPr id="9" name="Shape 3353"/>
            <p:cNvSpPr/>
            <p:nvPr/>
          </p:nvSpPr>
          <p:spPr>
            <a:xfrm>
              <a:off x="210264" y="263175"/>
              <a:ext cx="535318" cy="685025"/>
            </a:xfrm>
            <a:custGeom>
              <a:avLst/>
              <a:gdLst/>
              <a:ahLst/>
              <a:cxnLst/>
              <a:rect l="0" t="0" r="0" b="0"/>
              <a:pathLst>
                <a:path w="535318" h="685025">
                  <a:moveTo>
                    <a:pt x="531990" y="0"/>
                  </a:moveTo>
                  <a:cubicBezTo>
                    <a:pt x="531990" y="0"/>
                    <a:pt x="515709" y="301561"/>
                    <a:pt x="512001" y="333019"/>
                  </a:cubicBezTo>
                  <a:cubicBezTo>
                    <a:pt x="497015" y="460400"/>
                    <a:pt x="535318" y="637718"/>
                    <a:pt x="535318" y="637718"/>
                  </a:cubicBezTo>
                  <a:cubicBezTo>
                    <a:pt x="535318" y="637718"/>
                    <a:pt x="517589" y="633539"/>
                    <a:pt x="496189" y="645223"/>
                  </a:cubicBezTo>
                  <a:cubicBezTo>
                    <a:pt x="489052" y="649109"/>
                    <a:pt x="494678" y="675665"/>
                    <a:pt x="482867" y="676859"/>
                  </a:cubicBezTo>
                  <a:cubicBezTo>
                    <a:pt x="455155" y="679628"/>
                    <a:pt x="247523" y="680110"/>
                    <a:pt x="154851" y="684339"/>
                  </a:cubicBezTo>
                  <a:cubicBezTo>
                    <a:pt x="139852" y="685025"/>
                    <a:pt x="125590" y="662953"/>
                    <a:pt x="112382" y="663549"/>
                  </a:cubicBezTo>
                  <a:cubicBezTo>
                    <a:pt x="68047" y="665518"/>
                    <a:pt x="36627" y="666864"/>
                    <a:pt x="36627" y="666864"/>
                  </a:cubicBezTo>
                  <a:cubicBezTo>
                    <a:pt x="36627" y="666864"/>
                    <a:pt x="33236" y="484911"/>
                    <a:pt x="33300" y="477050"/>
                  </a:cubicBezTo>
                  <a:cubicBezTo>
                    <a:pt x="34963" y="297218"/>
                    <a:pt x="0" y="59944"/>
                    <a:pt x="0" y="59944"/>
                  </a:cubicBezTo>
                  <a:lnTo>
                    <a:pt x="44945" y="54851"/>
                  </a:lnTo>
                  <a:lnTo>
                    <a:pt x="35801" y="23304"/>
                  </a:lnTo>
                  <a:lnTo>
                    <a:pt x="333007" y="3340"/>
                  </a:lnTo>
                  <a:lnTo>
                    <a:pt x="531990" y="0"/>
                  </a:lnTo>
                  <a:close/>
                </a:path>
              </a:pathLst>
            </a:custGeom>
            <a:ln w="0" cap="flat">
              <a:miter lim="127000"/>
            </a:ln>
          </p:spPr>
          <p:style>
            <a:lnRef idx="0">
              <a:srgbClr val="000000">
                <a:alpha val="0"/>
              </a:srgbClr>
            </a:lnRef>
            <a:fillRef idx="1">
              <a:srgbClr val="FFFEFD"/>
            </a:fillRef>
            <a:effectRef idx="0">
              <a:scrgbClr r="0" g="0" b="0"/>
            </a:effectRef>
            <a:fontRef idx="none"/>
          </p:style>
          <p:txBody>
            <a:bodyPr/>
            <a:lstStyle/>
            <a:p>
              <a:endParaRPr lang="es-PE"/>
            </a:p>
          </p:txBody>
        </p:sp>
        <p:sp>
          <p:nvSpPr>
            <p:cNvPr id="10" name="Shape 3354"/>
            <p:cNvSpPr/>
            <p:nvPr/>
          </p:nvSpPr>
          <p:spPr>
            <a:xfrm>
              <a:off x="170175" y="660318"/>
              <a:ext cx="200469" cy="313106"/>
            </a:xfrm>
            <a:custGeom>
              <a:avLst/>
              <a:gdLst/>
              <a:ahLst/>
              <a:cxnLst/>
              <a:rect l="0" t="0" r="0" b="0"/>
              <a:pathLst>
                <a:path w="200469" h="313106">
                  <a:moveTo>
                    <a:pt x="22276" y="0"/>
                  </a:moveTo>
                  <a:cubicBezTo>
                    <a:pt x="22276" y="0"/>
                    <a:pt x="125844" y="159258"/>
                    <a:pt x="130302" y="176594"/>
                  </a:cubicBezTo>
                  <a:cubicBezTo>
                    <a:pt x="134760" y="193929"/>
                    <a:pt x="200469" y="300101"/>
                    <a:pt x="200469" y="300101"/>
                  </a:cubicBezTo>
                  <a:lnTo>
                    <a:pt x="175959" y="313106"/>
                  </a:lnTo>
                  <a:lnTo>
                    <a:pt x="62370" y="124599"/>
                  </a:lnTo>
                  <a:lnTo>
                    <a:pt x="0" y="6503"/>
                  </a:lnTo>
                  <a:lnTo>
                    <a:pt x="22276" y="0"/>
                  </a:lnTo>
                  <a:close/>
                </a:path>
              </a:pathLst>
            </a:custGeom>
            <a:ln w="0" cap="flat">
              <a:miter lim="127000"/>
            </a:ln>
          </p:spPr>
          <p:style>
            <a:lnRef idx="0">
              <a:srgbClr val="000000">
                <a:alpha val="0"/>
              </a:srgbClr>
            </a:lnRef>
            <a:fillRef idx="1">
              <a:srgbClr val="FFDE67"/>
            </a:fillRef>
            <a:effectRef idx="0">
              <a:scrgbClr r="0" g="0" b="0"/>
            </a:effectRef>
            <a:fontRef idx="none"/>
          </p:style>
          <p:txBody>
            <a:bodyPr/>
            <a:lstStyle/>
            <a:p>
              <a:endParaRPr lang="es-PE"/>
            </a:p>
          </p:txBody>
        </p:sp>
        <p:sp>
          <p:nvSpPr>
            <p:cNvPr id="11" name="Shape 3355"/>
            <p:cNvSpPr/>
            <p:nvPr/>
          </p:nvSpPr>
          <p:spPr>
            <a:xfrm>
              <a:off x="346139" y="960422"/>
              <a:ext cx="42316" cy="42266"/>
            </a:xfrm>
            <a:custGeom>
              <a:avLst/>
              <a:gdLst/>
              <a:ahLst/>
              <a:cxnLst/>
              <a:rect l="0" t="0" r="0" b="0"/>
              <a:pathLst>
                <a:path w="42316" h="42266">
                  <a:moveTo>
                    <a:pt x="24499" y="0"/>
                  </a:moveTo>
                  <a:cubicBezTo>
                    <a:pt x="24499" y="0"/>
                    <a:pt x="42316" y="28168"/>
                    <a:pt x="41199" y="32499"/>
                  </a:cubicBezTo>
                  <a:cubicBezTo>
                    <a:pt x="40094" y="36830"/>
                    <a:pt x="33413" y="42266"/>
                    <a:pt x="23381" y="42266"/>
                  </a:cubicBezTo>
                  <a:cubicBezTo>
                    <a:pt x="13373" y="42266"/>
                    <a:pt x="0" y="13005"/>
                    <a:pt x="0" y="13005"/>
                  </a:cubicBezTo>
                  <a:lnTo>
                    <a:pt x="24499" y="0"/>
                  </a:lnTo>
                  <a:close/>
                </a:path>
              </a:pathLst>
            </a:custGeom>
            <a:ln w="0" cap="flat">
              <a:miter lim="127000"/>
            </a:ln>
          </p:spPr>
          <p:style>
            <a:lnRef idx="0">
              <a:srgbClr val="000000">
                <a:alpha val="0"/>
              </a:srgbClr>
            </a:lnRef>
            <a:fillRef idx="1">
              <a:srgbClr val="B44C37"/>
            </a:fillRef>
            <a:effectRef idx="0">
              <a:scrgbClr r="0" g="0" b="0"/>
            </a:effectRef>
            <a:fontRef idx="none"/>
          </p:style>
          <p:txBody>
            <a:bodyPr/>
            <a:lstStyle/>
            <a:p>
              <a:endParaRPr lang="es-PE"/>
            </a:p>
          </p:txBody>
        </p:sp>
        <p:sp>
          <p:nvSpPr>
            <p:cNvPr id="12" name="Shape 3356"/>
            <p:cNvSpPr/>
            <p:nvPr/>
          </p:nvSpPr>
          <p:spPr>
            <a:xfrm>
              <a:off x="205237" y="318475"/>
              <a:ext cx="41618" cy="427778"/>
            </a:xfrm>
            <a:custGeom>
              <a:avLst/>
              <a:gdLst/>
              <a:ahLst/>
              <a:cxnLst/>
              <a:rect l="0" t="0" r="0" b="0"/>
              <a:pathLst>
                <a:path w="41618" h="427778">
                  <a:moveTo>
                    <a:pt x="4083" y="598"/>
                  </a:moveTo>
                  <a:cubicBezTo>
                    <a:pt x="6229" y="0"/>
                    <a:pt x="8585" y="809"/>
                    <a:pt x="9004" y="3635"/>
                  </a:cubicBezTo>
                  <a:cubicBezTo>
                    <a:pt x="29616" y="142040"/>
                    <a:pt x="39649" y="282146"/>
                    <a:pt x="41542" y="422037"/>
                  </a:cubicBezTo>
                  <a:cubicBezTo>
                    <a:pt x="41618" y="427778"/>
                    <a:pt x="32715" y="427765"/>
                    <a:pt x="32639" y="422037"/>
                  </a:cubicBezTo>
                  <a:cubicBezTo>
                    <a:pt x="30747" y="282972"/>
                    <a:pt x="20904" y="143615"/>
                    <a:pt x="419" y="6010"/>
                  </a:cubicBezTo>
                  <a:cubicBezTo>
                    <a:pt x="0" y="3204"/>
                    <a:pt x="1936" y="1197"/>
                    <a:pt x="4083" y="598"/>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13" name="Shape 3357"/>
            <p:cNvSpPr/>
            <p:nvPr/>
          </p:nvSpPr>
          <p:spPr>
            <a:xfrm>
              <a:off x="198813" y="263978"/>
              <a:ext cx="519303" cy="408699"/>
            </a:xfrm>
            <a:custGeom>
              <a:avLst/>
              <a:gdLst/>
              <a:ahLst/>
              <a:cxnLst/>
              <a:rect l="0" t="0" r="0" b="0"/>
              <a:pathLst>
                <a:path w="519303" h="408699">
                  <a:moveTo>
                    <a:pt x="492887" y="178"/>
                  </a:moveTo>
                  <a:cubicBezTo>
                    <a:pt x="495402" y="0"/>
                    <a:pt x="497218" y="2363"/>
                    <a:pt x="497345" y="4636"/>
                  </a:cubicBezTo>
                  <a:cubicBezTo>
                    <a:pt x="504901" y="137389"/>
                    <a:pt x="511429" y="270205"/>
                    <a:pt x="518985" y="402958"/>
                  </a:cubicBezTo>
                  <a:cubicBezTo>
                    <a:pt x="519303" y="408699"/>
                    <a:pt x="510400" y="408661"/>
                    <a:pt x="510070" y="402958"/>
                  </a:cubicBezTo>
                  <a:lnTo>
                    <a:pt x="488692" y="9478"/>
                  </a:lnTo>
                  <a:lnTo>
                    <a:pt x="249942" y="31368"/>
                  </a:lnTo>
                  <a:cubicBezTo>
                    <a:pt x="169116" y="40332"/>
                    <a:pt x="88462" y="50838"/>
                    <a:pt x="8026" y="62891"/>
                  </a:cubicBezTo>
                  <a:cubicBezTo>
                    <a:pt x="2413" y="63729"/>
                    <a:pt x="0" y="55144"/>
                    <a:pt x="5651" y="54305"/>
                  </a:cubicBezTo>
                  <a:cubicBezTo>
                    <a:pt x="167322" y="30074"/>
                    <a:pt x="329857" y="12015"/>
                    <a:pt x="492887" y="178"/>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14" name="Shape 3358"/>
            <p:cNvSpPr/>
            <p:nvPr/>
          </p:nvSpPr>
          <p:spPr>
            <a:xfrm>
              <a:off x="237933" y="796996"/>
              <a:ext cx="79712" cy="140636"/>
            </a:xfrm>
            <a:custGeom>
              <a:avLst/>
              <a:gdLst/>
              <a:ahLst/>
              <a:cxnLst/>
              <a:rect l="0" t="0" r="0" b="0"/>
              <a:pathLst>
                <a:path w="79712" h="140636">
                  <a:moveTo>
                    <a:pt x="4434" y="2"/>
                  </a:moveTo>
                  <a:cubicBezTo>
                    <a:pt x="6662" y="3"/>
                    <a:pt x="8910" y="1438"/>
                    <a:pt x="8948" y="4302"/>
                  </a:cubicBezTo>
                  <a:lnTo>
                    <a:pt x="12764" y="131641"/>
                  </a:lnTo>
                  <a:lnTo>
                    <a:pt x="73971" y="131416"/>
                  </a:lnTo>
                  <a:cubicBezTo>
                    <a:pt x="79712" y="131352"/>
                    <a:pt x="79699" y="140268"/>
                    <a:pt x="73971" y="140319"/>
                  </a:cubicBezTo>
                  <a:cubicBezTo>
                    <a:pt x="52127" y="140560"/>
                    <a:pt x="30296" y="140636"/>
                    <a:pt x="8439" y="140560"/>
                  </a:cubicBezTo>
                  <a:cubicBezTo>
                    <a:pt x="6026" y="140560"/>
                    <a:pt x="3994" y="138528"/>
                    <a:pt x="3994" y="136103"/>
                  </a:cubicBezTo>
                  <a:cubicBezTo>
                    <a:pt x="3931" y="92173"/>
                    <a:pt x="731" y="48257"/>
                    <a:pt x="45" y="4302"/>
                  </a:cubicBezTo>
                  <a:cubicBezTo>
                    <a:pt x="0" y="1432"/>
                    <a:pt x="2207" y="0"/>
                    <a:pt x="4434" y="2"/>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15" name="Shape 3359"/>
            <p:cNvSpPr/>
            <p:nvPr/>
          </p:nvSpPr>
          <p:spPr>
            <a:xfrm>
              <a:off x="350169" y="658403"/>
              <a:ext cx="401638" cy="278299"/>
            </a:xfrm>
            <a:custGeom>
              <a:avLst/>
              <a:gdLst/>
              <a:ahLst/>
              <a:cxnLst/>
              <a:rect l="0" t="0" r="0" b="0"/>
              <a:pathLst>
                <a:path w="401638" h="278299">
                  <a:moveTo>
                    <a:pt x="362969" y="598"/>
                  </a:moveTo>
                  <a:cubicBezTo>
                    <a:pt x="365115" y="0"/>
                    <a:pt x="367462" y="809"/>
                    <a:pt x="367868" y="3635"/>
                  </a:cubicBezTo>
                  <a:lnTo>
                    <a:pt x="401345" y="240643"/>
                  </a:lnTo>
                  <a:cubicBezTo>
                    <a:pt x="401638" y="242764"/>
                    <a:pt x="400824" y="245761"/>
                    <a:pt x="398234" y="246129"/>
                  </a:cubicBezTo>
                  <a:cubicBezTo>
                    <a:pt x="268084" y="264481"/>
                    <a:pt x="137147" y="275022"/>
                    <a:pt x="5753" y="278159"/>
                  </a:cubicBezTo>
                  <a:cubicBezTo>
                    <a:pt x="0" y="278299"/>
                    <a:pt x="26" y="269383"/>
                    <a:pt x="5753" y="269256"/>
                  </a:cubicBezTo>
                  <a:cubicBezTo>
                    <a:pt x="71044" y="267694"/>
                    <a:pt x="136233" y="264322"/>
                    <a:pt x="201269" y="259061"/>
                  </a:cubicBezTo>
                  <a:lnTo>
                    <a:pt x="392047" y="237954"/>
                  </a:lnTo>
                  <a:lnTo>
                    <a:pt x="359270" y="6010"/>
                  </a:lnTo>
                  <a:cubicBezTo>
                    <a:pt x="358877" y="3204"/>
                    <a:pt x="360823" y="1197"/>
                    <a:pt x="362969" y="598"/>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16" name="Shape 3360"/>
            <p:cNvSpPr/>
            <p:nvPr/>
          </p:nvSpPr>
          <p:spPr>
            <a:xfrm>
              <a:off x="265635" y="379992"/>
              <a:ext cx="38861" cy="70428"/>
            </a:xfrm>
            <a:custGeom>
              <a:avLst/>
              <a:gdLst/>
              <a:ahLst/>
              <a:cxnLst/>
              <a:rect l="0" t="0" r="0" b="0"/>
              <a:pathLst>
                <a:path w="38861" h="70428">
                  <a:moveTo>
                    <a:pt x="38861" y="0"/>
                  </a:moveTo>
                  <a:lnTo>
                    <a:pt x="38861" y="9048"/>
                  </a:lnTo>
                  <a:lnTo>
                    <a:pt x="11718" y="11571"/>
                  </a:lnTo>
                  <a:lnTo>
                    <a:pt x="14712" y="37071"/>
                  </a:lnTo>
                  <a:cubicBezTo>
                    <a:pt x="15804" y="46379"/>
                    <a:pt x="14559" y="57187"/>
                    <a:pt x="24871" y="60273"/>
                  </a:cubicBezTo>
                  <a:cubicBezTo>
                    <a:pt x="28447" y="61346"/>
                    <a:pt x="32733" y="61571"/>
                    <a:pt x="37057" y="61533"/>
                  </a:cubicBezTo>
                  <a:lnTo>
                    <a:pt x="38861" y="61487"/>
                  </a:lnTo>
                  <a:lnTo>
                    <a:pt x="38861" y="70372"/>
                  </a:lnTo>
                  <a:lnTo>
                    <a:pt x="35273" y="70428"/>
                  </a:lnTo>
                  <a:cubicBezTo>
                    <a:pt x="28691" y="70367"/>
                    <a:pt x="22141" y="69925"/>
                    <a:pt x="16337" y="68452"/>
                  </a:cubicBezTo>
                  <a:cubicBezTo>
                    <a:pt x="8019" y="66344"/>
                    <a:pt x="8476" y="59841"/>
                    <a:pt x="7587" y="52246"/>
                  </a:cubicBezTo>
                  <a:lnTo>
                    <a:pt x="2734" y="10883"/>
                  </a:lnTo>
                  <a:lnTo>
                    <a:pt x="0" y="8358"/>
                  </a:lnTo>
                  <a:cubicBezTo>
                    <a:pt x="8" y="6130"/>
                    <a:pt x="1427" y="3720"/>
                    <a:pt x="4234" y="3364"/>
                  </a:cubicBezTo>
                  <a:lnTo>
                    <a:pt x="38861" y="0"/>
                  </a:ln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17" name="Shape 3361"/>
            <p:cNvSpPr/>
            <p:nvPr/>
          </p:nvSpPr>
          <p:spPr>
            <a:xfrm>
              <a:off x="304495" y="377898"/>
              <a:ext cx="38614" cy="73085"/>
            </a:xfrm>
            <a:custGeom>
              <a:avLst/>
              <a:gdLst/>
              <a:ahLst/>
              <a:cxnLst/>
              <a:rect l="0" t="0" r="0" b="0"/>
              <a:pathLst>
                <a:path w="38614" h="73085">
                  <a:moveTo>
                    <a:pt x="22796" y="5"/>
                  </a:moveTo>
                  <a:cubicBezTo>
                    <a:pt x="27092" y="9"/>
                    <a:pt x="31114" y="886"/>
                    <a:pt x="33483" y="4163"/>
                  </a:cubicBezTo>
                  <a:cubicBezTo>
                    <a:pt x="38614" y="11262"/>
                    <a:pt x="35337" y="27975"/>
                    <a:pt x="35159" y="36027"/>
                  </a:cubicBezTo>
                  <a:cubicBezTo>
                    <a:pt x="34982" y="44510"/>
                    <a:pt x="37116" y="58392"/>
                    <a:pt x="33293" y="66139"/>
                  </a:cubicBezTo>
                  <a:cubicBezTo>
                    <a:pt x="29864" y="73085"/>
                    <a:pt x="22358" y="72158"/>
                    <a:pt x="15538" y="72222"/>
                  </a:cubicBezTo>
                  <a:lnTo>
                    <a:pt x="0" y="72466"/>
                  </a:lnTo>
                  <a:lnTo>
                    <a:pt x="0" y="63581"/>
                  </a:lnTo>
                  <a:lnTo>
                    <a:pt x="10611" y="63307"/>
                  </a:lnTo>
                  <a:cubicBezTo>
                    <a:pt x="13189" y="63319"/>
                    <a:pt x="20643" y="64716"/>
                    <a:pt x="22917" y="63180"/>
                  </a:cubicBezTo>
                  <a:cubicBezTo>
                    <a:pt x="26358" y="60868"/>
                    <a:pt x="25469" y="57884"/>
                    <a:pt x="25647" y="53934"/>
                  </a:cubicBezTo>
                  <a:cubicBezTo>
                    <a:pt x="26079" y="44562"/>
                    <a:pt x="26333" y="35176"/>
                    <a:pt x="26396" y="25791"/>
                  </a:cubicBezTo>
                  <a:cubicBezTo>
                    <a:pt x="26409" y="22629"/>
                    <a:pt x="27032" y="18641"/>
                    <a:pt x="26384" y="15555"/>
                  </a:cubicBezTo>
                  <a:cubicBezTo>
                    <a:pt x="28010" y="11440"/>
                    <a:pt x="27032" y="9573"/>
                    <a:pt x="23425" y="9941"/>
                  </a:cubicBezTo>
                  <a:cubicBezTo>
                    <a:pt x="20821" y="9293"/>
                    <a:pt x="18180" y="9217"/>
                    <a:pt x="15500" y="9700"/>
                  </a:cubicBezTo>
                  <a:lnTo>
                    <a:pt x="0" y="11141"/>
                  </a:lnTo>
                  <a:lnTo>
                    <a:pt x="0" y="2094"/>
                  </a:lnTo>
                  <a:lnTo>
                    <a:pt x="10471" y="1077"/>
                  </a:lnTo>
                  <a:cubicBezTo>
                    <a:pt x="13932" y="867"/>
                    <a:pt x="18500" y="0"/>
                    <a:pt x="22796" y="5"/>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18" name="Shape 3362"/>
            <p:cNvSpPr/>
            <p:nvPr/>
          </p:nvSpPr>
          <p:spPr>
            <a:xfrm>
              <a:off x="274854" y="527824"/>
              <a:ext cx="42475" cy="68556"/>
            </a:xfrm>
            <a:custGeom>
              <a:avLst/>
              <a:gdLst/>
              <a:ahLst/>
              <a:cxnLst/>
              <a:rect l="0" t="0" r="0" b="0"/>
              <a:pathLst>
                <a:path w="42475" h="68556">
                  <a:moveTo>
                    <a:pt x="42475" y="0"/>
                  </a:moveTo>
                  <a:lnTo>
                    <a:pt x="42475" y="9179"/>
                  </a:lnTo>
                  <a:lnTo>
                    <a:pt x="10801" y="14255"/>
                  </a:lnTo>
                  <a:lnTo>
                    <a:pt x="17237" y="58911"/>
                  </a:lnTo>
                  <a:lnTo>
                    <a:pt x="42475" y="55645"/>
                  </a:lnTo>
                  <a:lnTo>
                    <a:pt x="42475" y="64554"/>
                  </a:lnTo>
                  <a:lnTo>
                    <a:pt x="14667" y="68137"/>
                  </a:lnTo>
                  <a:cubicBezTo>
                    <a:pt x="12559" y="68556"/>
                    <a:pt x="9536" y="67540"/>
                    <a:pt x="9180" y="65038"/>
                  </a:cubicBezTo>
                  <a:lnTo>
                    <a:pt x="1672" y="12859"/>
                  </a:lnTo>
                  <a:lnTo>
                    <a:pt x="0" y="11274"/>
                  </a:lnTo>
                  <a:lnTo>
                    <a:pt x="1239" y="9847"/>
                  </a:lnTo>
                  <a:lnTo>
                    <a:pt x="1052" y="8548"/>
                  </a:lnTo>
                  <a:cubicBezTo>
                    <a:pt x="646" y="5742"/>
                    <a:pt x="2589" y="3735"/>
                    <a:pt x="4735" y="3138"/>
                  </a:cubicBezTo>
                  <a:lnTo>
                    <a:pt x="8739" y="5628"/>
                  </a:lnTo>
                  <a:lnTo>
                    <a:pt x="42475" y="0"/>
                  </a:ln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19" name="Shape 3363"/>
            <p:cNvSpPr/>
            <p:nvPr/>
          </p:nvSpPr>
          <p:spPr>
            <a:xfrm>
              <a:off x="317329" y="522072"/>
              <a:ext cx="46424" cy="71132"/>
            </a:xfrm>
            <a:custGeom>
              <a:avLst/>
              <a:gdLst/>
              <a:ahLst/>
              <a:cxnLst/>
              <a:rect l="0" t="0" r="0" b="0"/>
              <a:pathLst>
                <a:path w="46424" h="71132">
                  <a:moveTo>
                    <a:pt x="23093" y="800"/>
                  </a:moveTo>
                  <a:cubicBezTo>
                    <a:pt x="37152" y="2311"/>
                    <a:pt x="35857" y="17361"/>
                    <a:pt x="37088" y="28283"/>
                  </a:cubicBezTo>
                  <a:cubicBezTo>
                    <a:pt x="38105" y="37478"/>
                    <a:pt x="46424" y="63512"/>
                    <a:pt x="34485" y="68567"/>
                  </a:cubicBezTo>
                  <a:cubicBezTo>
                    <a:pt x="28440" y="71132"/>
                    <a:pt x="15588" y="68770"/>
                    <a:pt x="9060" y="69138"/>
                  </a:cubicBezTo>
                  <a:lnTo>
                    <a:pt x="0" y="70306"/>
                  </a:lnTo>
                  <a:lnTo>
                    <a:pt x="0" y="61396"/>
                  </a:lnTo>
                  <a:lnTo>
                    <a:pt x="9060" y="60223"/>
                  </a:lnTo>
                  <a:cubicBezTo>
                    <a:pt x="12273" y="60045"/>
                    <a:pt x="29177" y="61836"/>
                    <a:pt x="31018" y="59956"/>
                  </a:cubicBezTo>
                  <a:cubicBezTo>
                    <a:pt x="33063" y="57835"/>
                    <a:pt x="29710" y="42989"/>
                    <a:pt x="29392" y="39827"/>
                  </a:cubicBezTo>
                  <a:cubicBezTo>
                    <a:pt x="28846" y="34341"/>
                    <a:pt x="29685" y="24460"/>
                    <a:pt x="27170" y="19634"/>
                  </a:cubicBezTo>
                  <a:cubicBezTo>
                    <a:pt x="23601" y="12737"/>
                    <a:pt x="19350" y="10972"/>
                    <a:pt x="14727" y="11225"/>
                  </a:cubicBezTo>
                  <a:cubicBezTo>
                    <a:pt x="10104" y="11478"/>
                    <a:pt x="5110" y="13748"/>
                    <a:pt x="55" y="14922"/>
                  </a:cubicBezTo>
                  <a:lnTo>
                    <a:pt x="0" y="14931"/>
                  </a:lnTo>
                  <a:lnTo>
                    <a:pt x="0" y="5752"/>
                  </a:lnTo>
                  <a:lnTo>
                    <a:pt x="297" y="5702"/>
                  </a:lnTo>
                  <a:cubicBezTo>
                    <a:pt x="7218" y="4025"/>
                    <a:pt x="15740" y="0"/>
                    <a:pt x="23093" y="800"/>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0" name="Shape 3364"/>
            <p:cNvSpPr/>
            <p:nvPr/>
          </p:nvSpPr>
          <p:spPr>
            <a:xfrm>
              <a:off x="280252" y="668797"/>
              <a:ext cx="42746" cy="72554"/>
            </a:xfrm>
            <a:custGeom>
              <a:avLst/>
              <a:gdLst/>
              <a:ahLst/>
              <a:cxnLst/>
              <a:rect l="0" t="0" r="0" b="0"/>
              <a:pathLst>
                <a:path w="42746" h="72554">
                  <a:moveTo>
                    <a:pt x="42746" y="0"/>
                  </a:moveTo>
                  <a:lnTo>
                    <a:pt x="42746" y="8905"/>
                  </a:lnTo>
                  <a:lnTo>
                    <a:pt x="12817" y="12682"/>
                  </a:lnTo>
                  <a:lnTo>
                    <a:pt x="17192" y="38212"/>
                  </a:lnTo>
                  <a:cubicBezTo>
                    <a:pt x="17916" y="42391"/>
                    <a:pt x="18374" y="60285"/>
                    <a:pt x="21371" y="62394"/>
                  </a:cubicBezTo>
                  <a:cubicBezTo>
                    <a:pt x="22628" y="63295"/>
                    <a:pt x="37754" y="57059"/>
                    <a:pt x="40878" y="56437"/>
                  </a:cubicBezTo>
                  <a:lnTo>
                    <a:pt x="42746" y="56296"/>
                  </a:lnTo>
                  <a:lnTo>
                    <a:pt x="42746" y="65842"/>
                  </a:lnTo>
                  <a:lnTo>
                    <a:pt x="28496" y="69099"/>
                  </a:lnTo>
                  <a:cubicBezTo>
                    <a:pt x="25397" y="70179"/>
                    <a:pt x="21803" y="72554"/>
                    <a:pt x="18335" y="71487"/>
                  </a:cubicBezTo>
                  <a:cubicBezTo>
                    <a:pt x="12125" y="69556"/>
                    <a:pt x="12303" y="62114"/>
                    <a:pt x="11376" y="56729"/>
                  </a:cubicBezTo>
                  <a:lnTo>
                    <a:pt x="3968" y="13515"/>
                  </a:lnTo>
                  <a:lnTo>
                    <a:pt x="0" y="9847"/>
                  </a:lnTo>
                  <a:cubicBezTo>
                    <a:pt x="10" y="7618"/>
                    <a:pt x="1432" y="5211"/>
                    <a:pt x="4239" y="4862"/>
                  </a:cubicBezTo>
                  <a:lnTo>
                    <a:pt x="42746" y="0"/>
                  </a:ln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1" name="Shape 3365"/>
            <p:cNvSpPr/>
            <p:nvPr/>
          </p:nvSpPr>
          <p:spPr>
            <a:xfrm>
              <a:off x="322997" y="665604"/>
              <a:ext cx="41300" cy="69035"/>
            </a:xfrm>
            <a:custGeom>
              <a:avLst/>
              <a:gdLst/>
              <a:ahLst/>
              <a:cxnLst/>
              <a:rect l="0" t="0" r="0" b="0"/>
              <a:pathLst>
                <a:path w="41300" h="69035">
                  <a:moveTo>
                    <a:pt x="22965" y="97"/>
                  </a:moveTo>
                  <a:cubicBezTo>
                    <a:pt x="26469" y="0"/>
                    <a:pt x="29698" y="829"/>
                    <a:pt x="31800" y="4131"/>
                  </a:cubicBezTo>
                  <a:cubicBezTo>
                    <a:pt x="34416" y="8258"/>
                    <a:pt x="34238" y="15625"/>
                    <a:pt x="35013" y="20158"/>
                  </a:cubicBezTo>
                  <a:cubicBezTo>
                    <a:pt x="36182" y="27004"/>
                    <a:pt x="37426" y="33824"/>
                    <a:pt x="38531" y="40682"/>
                  </a:cubicBezTo>
                  <a:cubicBezTo>
                    <a:pt x="39649" y="47743"/>
                    <a:pt x="41300" y="56023"/>
                    <a:pt x="35737" y="61776"/>
                  </a:cubicBezTo>
                  <a:cubicBezTo>
                    <a:pt x="29311" y="68418"/>
                    <a:pt x="17627" y="66056"/>
                    <a:pt x="9422" y="66882"/>
                  </a:cubicBezTo>
                  <a:lnTo>
                    <a:pt x="0" y="69035"/>
                  </a:lnTo>
                  <a:lnTo>
                    <a:pt x="0" y="59489"/>
                  </a:lnTo>
                  <a:lnTo>
                    <a:pt x="9054" y="58806"/>
                  </a:lnTo>
                  <a:cubicBezTo>
                    <a:pt x="12804" y="58687"/>
                    <a:pt x="16497" y="58481"/>
                    <a:pt x="19633" y="57459"/>
                  </a:cubicBezTo>
                  <a:cubicBezTo>
                    <a:pt x="35597" y="52251"/>
                    <a:pt x="28714" y="35894"/>
                    <a:pt x="26860" y="25098"/>
                  </a:cubicBezTo>
                  <a:cubicBezTo>
                    <a:pt x="26377" y="22305"/>
                    <a:pt x="26250" y="14888"/>
                    <a:pt x="24662" y="12272"/>
                  </a:cubicBezTo>
                  <a:cubicBezTo>
                    <a:pt x="23444" y="10246"/>
                    <a:pt x="23285" y="9541"/>
                    <a:pt x="22696" y="9387"/>
                  </a:cubicBezTo>
                  <a:cubicBezTo>
                    <a:pt x="22107" y="9234"/>
                    <a:pt x="21087" y="9630"/>
                    <a:pt x="18147" y="9808"/>
                  </a:cubicBezTo>
                  <a:lnTo>
                    <a:pt x="0" y="12098"/>
                  </a:lnTo>
                  <a:lnTo>
                    <a:pt x="0" y="3193"/>
                  </a:lnTo>
                  <a:lnTo>
                    <a:pt x="12483" y="1616"/>
                  </a:lnTo>
                  <a:cubicBezTo>
                    <a:pt x="15684" y="1216"/>
                    <a:pt x="19462" y="194"/>
                    <a:pt x="22965" y="97"/>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2" name="Shape 3366"/>
            <p:cNvSpPr/>
            <p:nvPr/>
          </p:nvSpPr>
          <p:spPr>
            <a:xfrm>
              <a:off x="283413" y="389196"/>
              <a:ext cx="51016" cy="46749"/>
            </a:xfrm>
            <a:custGeom>
              <a:avLst/>
              <a:gdLst/>
              <a:ahLst/>
              <a:cxnLst/>
              <a:rect l="0" t="0" r="0" b="0"/>
              <a:pathLst>
                <a:path w="51016" h="46749">
                  <a:moveTo>
                    <a:pt x="48837" y="2099"/>
                  </a:moveTo>
                  <a:cubicBezTo>
                    <a:pt x="50410" y="3677"/>
                    <a:pt x="51016" y="6313"/>
                    <a:pt x="49086" y="8420"/>
                  </a:cubicBezTo>
                  <a:cubicBezTo>
                    <a:pt x="43574" y="14466"/>
                    <a:pt x="38049" y="20524"/>
                    <a:pt x="32525" y="26557"/>
                  </a:cubicBezTo>
                  <a:cubicBezTo>
                    <a:pt x="28410" y="31077"/>
                    <a:pt x="23889" y="38253"/>
                    <a:pt x="18669" y="41428"/>
                  </a:cubicBezTo>
                  <a:cubicBezTo>
                    <a:pt x="9906" y="46749"/>
                    <a:pt x="4509" y="33020"/>
                    <a:pt x="2096" y="26836"/>
                  </a:cubicBezTo>
                  <a:cubicBezTo>
                    <a:pt x="0" y="21489"/>
                    <a:pt x="8611" y="19190"/>
                    <a:pt x="10681" y="24461"/>
                  </a:cubicBezTo>
                  <a:cubicBezTo>
                    <a:pt x="11722" y="27102"/>
                    <a:pt x="12941" y="29096"/>
                    <a:pt x="14237" y="31497"/>
                  </a:cubicBezTo>
                  <a:cubicBezTo>
                    <a:pt x="15405" y="33630"/>
                    <a:pt x="13030" y="34697"/>
                    <a:pt x="15863" y="31598"/>
                  </a:cubicBezTo>
                  <a:cubicBezTo>
                    <a:pt x="18631" y="28576"/>
                    <a:pt x="21387" y="25553"/>
                    <a:pt x="24156" y="22530"/>
                  </a:cubicBezTo>
                  <a:cubicBezTo>
                    <a:pt x="30366" y="15723"/>
                    <a:pt x="36576" y="8929"/>
                    <a:pt x="42787" y="2122"/>
                  </a:cubicBezTo>
                  <a:cubicBezTo>
                    <a:pt x="44723" y="0"/>
                    <a:pt x="47263" y="521"/>
                    <a:pt x="48837" y="2099"/>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3" name="Shape 3367"/>
            <p:cNvSpPr/>
            <p:nvPr/>
          </p:nvSpPr>
          <p:spPr>
            <a:xfrm>
              <a:off x="292924" y="531259"/>
              <a:ext cx="45504" cy="44031"/>
            </a:xfrm>
            <a:custGeom>
              <a:avLst/>
              <a:gdLst/>
              <a:ahLst/>
              <a:cxnLst/>
              <a:rect l="0" t="0" r="0" b="0"/>
              <a:pathLst>
                <a:path w="45504" h="44031">
                  <a:moveTo>
                    <a:pt x="43277" y="2060"/>
                  </a:moveTo>
                  <a:cubicBezTo>
                    <a:pt x="44847" y="3639"/>
                    <a:pt x="45504" y="6319"/>
                    <a:pt x="43688" y="8510"/>
                  </a:cubicBezTo>
                  <a:cubicBezTo>
                    <a:pt x="35344" y="18593"/>
                    <a:pt x="28092" y="29376"/>
                    <a:pt x="21831" y="40882"/>
                  </a:cubicBezTo>
                  <a:cubicBezTo>
                    <a:pt x="20104" y="44031"/>
                    <a:pt x="15989" y="43460"/>
                    <a:pt x="14135" y="40882"/>
                  </a:cubicBezTo>
                  <a:cubicBezTo>
                    <a:pt x="13157" y="39498"/>
                    <a:pt x="7150" y="28994"/>
                    <a:pt x="5436" y="29096"/>
                  </a:cubicBezTo>
                  <a:lnTo>
                    <a:pt x="6595" y="28430"/>
                  </a:lnTo>
                  <a:lnTo>
                    <a:pt x="3245" y="29411"/>
                  </a:lnTo>
                  <a:cubicBezTo>
                    <a:pt x="1324" y="28284"/>
                    <a:pt x="0" y="25857"/>
                    <a:pt x="1194" y="23267"/>
                  </a:cubicBezTo>
                  <a:cubicBezTo>
                    <a:pt x="1321" y="22975"/>
                    <a:pt x="1448" y="22682"/>
                    <a:pt x="1588" y="22391"/>
                  </a:cubicBezTo>
                  <a:cubicBezTo>
                    <a:pt x="2248" y="20943"/>
                    <a:pt x="3963" y="20269"/>
                    <a:pt x="5436" y="20181"/>
                  </a:cubicBezTo>
                  <a:cubicBezTo>
                    <a:pt x="9385" y="19958"/>
                    <a:pt x="12526" y="22670"/>
                    <a:pt x="15158" y="26105"/>
                  </a:cubicBezTo>
                  <a:lnTo>
                    <a:pt x="18072" y="30590"/>
                  </a:lnTo>
                  <a:lnTo>
                    <a:pt x="37389" y="2210"/>
                  </a:lnTo>
                  <a:cubicBezTo>
                    <a:pt x="39224" y="0"/>
                    <a:pt x="41707" y="480"/>
                    <a:pt x="43277" y="2060"/>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4" name="Shape 3368"/>
            <p:cNvSpPr/>
            <p:nvPr/>
          </p:nvSpPr>
          <p:spPr>
            <a:xfrm>
              <a:off x="381481" y="375220"/>
              <a:ext cx="166180" cy="28740"/>
            </a:xfrm>
            <a:custGeom>
              <a:avLst/>
              <a:gdLst/>
              <a:ahLst/>
              <a:cxnLst/>
              <a:rect l="0" t="0" r="0" b="0"/>
              <a:pathLst>
                <a:path w="166180" h="28740">
                  <a:moveTo>
                    <a:pt x="158166" y="889"/>
                  </a:moveTo>
                  <a:cubicBezTo>
                    <a:pt x="163779" y="0"/>
                    <a:pt x="166180" y="8586"/>
                    <a:pt x="160528" y="9474"/>
                  </a:cubicBezTo>
                  <a:cubicBezTo>
                    <a:pt x="109157" y="17564"/>
                    <a:pt x="57544" y="23838"/>
                    <a:pt x="5715" y="28245"/>
                  </a:cubicBezTo>
                  <a:cubicBezTo>
                    <a:pt x="0" y="28740"/>
                    <a:pt x="38" y="19824"/>
                    <a:pt x="5715" y="19342"/>
                  </a:cubicBezTo>
                  <a:cubicBezTo>
                    <a:pt x="56744" y="14986"/>
                    <a:pt x="107569" y="8852"/>
                    <a:pt x="158166" y="889"/>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5" name="Shape 3369"/>
            <p:cNvSpPr/>
            <p:nvPr/>
          </p:nvSpPr>
          <p:spPr>
            <a:xfrm>
              <a:off x="393620" y="401771"/>
              <a:ext cx="189903" cy="37109"/>
            </a:xfrm>
            <a:custGeom>
              <a:avLst/>
              <a:gdLst/>
              <a:ahLst/>
              <a:cxnLst/>
              <a:rect l="0" t="0" r="0" b="0"/>
              <a:pathLst>
                <a:path w="189903" h="37109">
                  <a:moveTo>
                    <a:pt x="184201" y="648"/>
                  </a:moveTo>
                  <a:cubicBezTo>
                    <a:pt x="189903" y="0"/>
                    <a:pt x="189840" y="8916"/>
                    <a:pt x="184201" y="9551"/>
                  </a:cubicBezTo>
                  <a:cubicBezTo>
                    <a:pt x="125158" y="16294"/>
                    <a:pt x="66408" y="25147"/>
                    <a:pt x="8001" y="36068"/>
                  </a:cubicBezTo>
                  <a:cubicBezTo>
                    <a:pt x="2387" y="37109"/>
                    <a:pt x="0" y="28537"/>
                    <a:pt x="5626" y="27483"/>
                  </a:cubicBezTo>
                  <a:cubicBezTo>
                    <a:pt x="64821" y="16396"/>
                    <a:pt x="124371" y="7468"/>
                    <a:pt x="184201" y="648"/>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6" name="Shape 3370"/>
            <p:cNvSpPr/>
            <p:nvPr/>
          </p:nvSpPr>
          <p:spPr>
            <a:xfrm>
              <a:off x="393225" y="512951"/>
              <a:ext cx="200609" cy="26264"/>
            </a:xfrm>
            <a:custGeom>
              <a:avLst/>
              <a:gdLst/>
              <a:ahLst/>
              <a:cxnLst/>
              <a:rect l="0" t="0" r="0" b="0"/>
              <a:pathLst>
                <a:path w="200609" h="26264">
                  <a:moveTo>
                    <a:pt x="192608" y="978"/>
                  </a:moveTo>
                  <a:cubicBezTo>
                    <a:pt x="198222" y="0"/>
                    <a:pt x="200609" y="8598"/>
                    <a:pt x="194971" y="9576"/>
                  </a:cubicBezTo>
                  <a:cubicBezTo>
                    <a:pt x="132436" y="20524"/>
                    <a:pt x="69241" y="26124"/>
                    <a:pt x="5741" y="26251"/>
                  </a:cubicBezTo>
                  <a:cubicBezTo>
                    <a:pt x="0" y="26264"/>
                    <a:pt x="0" y="17349"/>
                    <a:pt x="5741" y="17349"/>
                  </a:cubicBezTo>
                  <a:cubicBezTo>
                    <a:pt x="68441" y="17221"/>
                    <a:pt x="130835" y="11799"/>
                    <a:pt x="192608" y="978"/>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7" name="Shape 3371"/>
            <p:cNvSpPr/>
            <p:nvPr/>
          </p:nvSpPr>
          <p:spPr>
            <a:xfrm>
              <a:off x="406474" y="540893"/>
              <a:ext cx="182055" cy="28842"/>
            </a:xfrm>
            <a:custGeom>
              <a:avLst/>
              <a:gdLst/>
              <a:ahLst/>
              <a:cxnLst/>
              <a:rect l="0" t="0" r="0" b="0"/>
              <a:pathLst>
                <a:path w="182055" h="28842">
                  <a:moveTo>
                    <a:pt x="174054" y="927"/>
                  </a:moveTo>
                  <a:cubicBezTo>
                    <a:pt x="179667" y="0"/>
                    <a:pt x="182055" y="8586"/>
                    <a:pt x="176416" y="9525"/>
                  </a:cubicBezTo>
                  <a:cubicBezTo>
                    <a:pt x="119876" y="18897"/>
                    <a:pt x="62967" y="25247"/>
                    <a:pt x="5741" y="28511"/>
                  </a:cubicBezTo>
                  <a:cubicBezTo>
                    <a:pt x="0" y="28842"/>
                    <a:pt x="39" y="19926"/>
                    <a:pt x="5741" y="19609"/>
                  </a:cubicBezTo>
                  <a:cubicBezTo>
                    <a:pt x="62154" y="16383"/>
                    <a:pt x="118288" y="10173"/>
                    <a:pt x="174054" y="927"/>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8" name="Shape 3372"/>
            <p:cNvSpPr/>
            <p:nvPr/>
          </p:nvSpPr>
          <p:spPr>
            <a:xfrm>
              <a:off x="399494" y="571240"/>
              <a:ext cx="205206" cy="30556"/>
            </a:xfrm>
            <a:custGeom>
              <a:avLst/>
              <a:gdLst/>
              <a:ahLst/>
              <a:cxnLst/>
              <a:rect l="0" t="0" r="0" b="0"/>
              <a:pathLst>
                <a:path w="205206" h="30556">
                  <a:moveTo>
                    <a:pt x="199492" y="559"/>
                  </a:moveTo>
                  <a:cubicBezTo>
                    <a:pt x="205206" y="0"/>
                    <a:pt x="205143" y="8916"/>
                    <a:pt x="199492" y="9475"/>
                  </a:cubicBezTo>
                  <a:cubicBezTo>
                    <a:pt x="162598" y="13119"/>
                    <a:pt x="125692" y="16777"/>
                    <a:pt x="88798" y="20434"/>
                  </a:cubicBezTo>
                  <a:cubicBezTo>
                    <a:pt x="70345" y="22263"/>
                    <a:pt x="51892" y="24092"/>
                    <a:pt x="33439" y="25921"/>
                  </a:cubicBezTo>
                  <a:cubicBezTo>
                    <a:pt x="23520" y="26899"/>
                    <a:pt x="12357" y="30556"/>
                    <a:pt x="4305" y="23406"/>
                  </a:cubicBezTo>
                  <a:cubicBezTo>
                    <a:pt x="0" y="19596"/>
                    <a:pt x="6324" y="13310"/>
                    <a:pt x="10604" y="17107"/>
                  </a:cubicBezTo>
                  <a:cubicBezTo>
                    <a:pt x="15608" y="21552"/>
                    <a:pt x="30797" y="17273"/>
                    <a:pt x="36690" y="16688"/>
                  </a:cubicBezTo>
                  <a:cubicBezTo>
                    <a:pt x="44285" y="15939"/>
                    <a:pt x="51892" y="15177"/>
                    <a:pt x="59474" y="14428"/>
                  </a:cubicBezTo>
                  <a:cubicBezTo>
                    <a:pt x="74676" y="12929"/>
                    <a:pt x="89865" y="11418"/>
                    <a:pt x="105067" y="9906"/>
                  </a:cubicBezTo>
                  <a:cubicBezTo>
                    <a:pt x="136537" y="6795"/>
                    <a:pt x="168008" y="3683"/>
                    <a:pt x="199492" y="559"/>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29" name="Shape 3373"/>
            <p:cNvSpPr/>
            <p:nvPr/>
          </p:nvSpPr>
          <p:spPr>
            <a:xfrm>
              <a:off x="401140" y="646419"/>
              <a:ext cx="195555" cy="33148"/>
            </a:xfrm>
            <a:custGeom>
              <a:avLst/>
              <a:gdLst/>
              <a:ahLst/>
              <a:cxnLst/>
              <a:rect l="0" t="0" r="0" b="0"/>
              <a:pathLst>
                <a:path w="195555" h="33148">
                  <a:moveTo>
                    <a:pt x="189865" y="698"/>
                  </a:moveTo>
                  <a:cubicBezTo>
                    <a:pt x="195555" y="0"/>
                    <a:pt x="195491" y="8916"/>
                    <a:pt x="189865" y="9614"/>
                  </a:cubicBezTo>
                  <a:cubicBezTo>
                    <a:pt x="128474" y="17221"/>
                    <a:pt x="67081" y="24829"/>
                    <a:pt x="5690" y="32436"/>
                  </a:cubicBezTo>
                  <a:cubicBezTo>
                    <a:pt x="0" y="33148"/>
                    <a:pt x="76" y="24219"/>
                    <a:pt x="5690" y="23533"/>
                  </a:cubicBezTo>
                  <a:cubicBezTo>
                    <a:pt x="67081" y="15913"/>
                    <a:pt x="128474" y="8306"/>
                    <a:pt x="189865" y="698"/>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0" name="Shape 3374"/>
            <p:cNvSpPr/>
            <p:nvPr/>
          </p:nvSpPr>
          <p:spPr>
            <a:xfrm>
              <a:off x="391982" y="680746"/>
              <a:ext cx="165036" cy="26404"/>
            </a:xfrm>
            <a:custGeom>
              <a:avLst/>
              <a:gdLst/>
              <a:ahLst/>
              <a:cxnLst/>
              <a:rect l="0" t="0" r="0" b="0"/>
              <a:pathLst>
                <a:path w="165036" h="26404">
                  <a:moveTo>
                    <a:pt x="157023" y="801"/>
                  </a:moveTo>
                  <a:cubicBezTo>
                    <a:pt x="162636" y="0"/>
                    <a:pt x="165036" y="8586"/>
                    <a:pt x="159385" y="9385"/>
                  </a:cubicBezTo>
                  <a:cubicBezTo>
                    <a:pt x="108356" y="16650"/>
                    <a:pt x="57137" y="22200"/>
                    <a:pt x="5728" y="25984"/>
                  </a:cubicBezTo>
                  <a:cubicBezTo>
                    <a:pt x="0" y="26404"/>
                    <a:pt x="50" y="17500"/>
                    <a:pt x="5728" y="17082"/>
                  </a:cubicBezTo>
                  <a:cubicBezTo>
                    <a:pt x="56337" y="13348"/>
                    <a:pt x="106781" y="7951"/>
                    <a:pt x="157023" y="801"/>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1" name="Shape 3375"/>
            <p:cNvSpPr/>
            <p:nvPr/>
          </p:nvSpPr>
          <p:spPr>
            <a:xfrm>
              <a:off x="140910" y="595928"/>
              <a:ext cx="29137" cy="75527"/>
            </a:xfrm>
            <a:custGeom>
              <a:avLst/>
              <a:gdLst/>
              <a:ahLst/>
              <a:cxnLst/>
              <a:rect l="0" t="0" r="0" b="0"/>
              <a:pathLst>
                <a:path w="29137" h="75527">
                  <a:moveTo>
                    <a:pt x="2661" y="0"/>
                  </a:moveTo>
                  <a:lnTo>
                    <a:pt x="3436" y="362"/>
                  </a:lnTo>
                  <a:lnTo>
                    <a:pt x="6858" y="380"/>
                  </a:lnTo>
                  <a:lnTo>
                    <a:pt x="29137" y="26429"/>
                  </a:lnTo>
                  <a:lnTo>
                    <a:pt x="29137" y="41246"/>
                  </a:lnTo>
                  <a:lnTo>
                    <a:pt x="25368" y="35692"/>
                  </a:lnTo>
                  <a:lnTo>
                    <a:pt x="16005" y="24742"/>
                  </a:lnTo>
                  <a:lnTo>
                    <a:pt x="20112" y="36926"/>
                  </a:lnTo>
                  <a:lnTo>
                    <a:pt x="29137" y="57544"/>
                  </a:lnTo>
                  <a:lnTo>
                    <a:pt x="29137" y="75527"/>
                  </a:lnTo>
                  <a:lnTo>
                    <a:pt x="26759" y="74192"/>
                  </a:lnTo>
                  <a:cubicBezTo>
                    <a:pt x="13589" y="53719"/>
                    <a:pt x="9246" y="27507"/>
                    <a:pt x="0" y="5129"/>
                  </a:cubicBezTo>
                  <a:lnTo>
                    <a:pt x="671" y="3836"/>
                  </a:lnTo>
                  <a:lnTo>
                    <a:pt x="808" y="348"/>
                  </a:lnTo>
                  <a:lnTo>
                    <a:pt x="2476" y="357"/>
                  </a:lnTo>
                  <a:lnTo>
                    <a:pt x="2661" y="0"/>
                  </a:ln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2" name="Shape 3376"/>
            <p:cNvSpPr/>
            <p:nvPr/>
          </p:nvSpPr>
          <p:spPr>
            <a:xfrm>
              <a:off x="170047" y="622357"/>
              <a:ext cx="27213" cy="49916"/>
            </a:xfrm>
            <a:custGeom>
              <a:avLst/>
              <a:gdLst/>
              <a:ahLst/>
              <a:cxnLst/>
              <a:rect l="0" t="0" r="0" b="0"/>
              <a:pathLst>
                <a:path w="27213" h="49916">
                  <a:moveTo>
                    <a:pt x="0" y="0"/>
                  </a:moveTo>
                  <a:lnTo>
                    <a:pt x="3282" y="3837"/>
                  </a:lnTo>
                  <a:cubicBezTo>
                    <a:pt x="11342" y="14133"/>
                    <a:pt x="18819" y="24865"/>
                    <a:pt x="25347" y="36333"/>
                  </a:cubicBezTo>
                  <a:cubicBezTo>
                    <a:pt x="27213" y="39597"/>
                    <a:pt x="24102" y="44093"/>
                    <a:pt x="20317" y="42887"/>
                  </a:cubicBezTo>
                  <a:cubicBezTo>
                    <a:pt x="14526" y="40080"/>
                    <a:pt x="9522" y="41718"/>
                    <a:pt x="5319" y="47763"/>
                  </a:cubicBezTo>
                  <a:cubicBezTo>
                    <a:pt x="4341" y="49141"/>
                    <a:pt x="2896" y="49888"/>
                    <a:pt x="1456" y="49916"/>
                  </a:cubicBezTo>
                  <a:lnTo>
                    <a:pt x="0" y="49099"/>
                  </a:lnTo>
                  <a:lnTo>
                    <a:pt x="0" y="31115"/>
                  </a:lnTo>
                  <a:lnTo>
                    <a:pt x="3249" y="38538"/>
                  </a:lnTo>
                  <a:lnTo>
                    <a:pt x="8508" y="34118"/>
                  </a:lnTo>
                  <a:lnTo>
                    <a:pt x="13132" y="34170"/>
                  </a:lnTo>
                  <a:lnTo>
                    <a:pt x="0" y="14817"/>
                  </a:lnTo>
                  <a:lnTo>
                    <a:pt x="0" y="0"/>
                  </a:ln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3" name="Shape 3377"/>
            <p:cNvSpPr/>
            <p:nvPr/>
          </p:nvSpPr>
          <p:spPr>
            <a:xfrm>
              <a:off x="167929" y="666282"/>
              <a:ext cx="197644" cy="339154"/>
            </a:xfrm>
            <a:custGeom>
              <a:avLst/>
              <a:gdLst/>
              <a:ahLst/>
              <a:cxnLst/>
              <a:rect l="0" t="0" r="0" b="0"/>
              <a:pathLst>
                <a:path w="197644" h="339154">
                  <a:moveTo>
                    <a:pt x="3183" y="1126"/>
                  </a:moveTo>
                  <a:cubicBezTo>
                    <a:pt x="5105" y="0"/>
                    <a:pt x="7690" y="147"/>
                    <a:pt x="9011" y="2693"/>
                  </a:cubicBezTo>
                  <a:cubicBezTo>
                    <a:pt x="67088" y="113843"/>
                    <a:pt x="128987" y="222924"/>
                    <a:pt x="194634" y="329781"/>
                  </a:cubicBezTo>
                  <a:cubicBezTo>
                    <a:pt x="197644" y="334683"/>
                    <a:pt x="189935" y="339154"/>
                    <a:pt x="186937" y="334277"/>
                  </a:cubicBezTo>
                  <a:cubicBezTo>
                    <a:pt x="121304" y="227419"/>
                    <a:pt x="59391" y="118339"/>
                    <a:pt x="1327" y="7189"/>
                  </a:cubicBezTo>
                  <a:cubicBezTo>
                    <a:pt x="0" y="4649"/>
                    <a:pt x="1260" y="2251"/>
                    <a:pt x="3183" y="1126"/>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4" name="Shape 3378"/>
            <p:cNvSpPr/>
            <p:nvPr/>
          </p:nvSpPr>
          <p:spPr>
            <a:xfrm>
              <a:off x="187776" y="658645"/>
              <a:ext cx="206826" cy="352196"/>
            </a:xfrm>
            <a:custGeom>
              <a:avLst/>
              <a:gdLst/>
              <a:ahLst/>
              <a:cxnLst/>
              <a:rect l="0" t="0" r="0" b="0"/>
              <a:pathLst>
                <a:path w="206826" h="352196">
                  <a:moveTo>
                    <a:pt x="2256" y="2040"/>
                  </a:moveTo>
                  <a:cubicBezTo>
                    <a:pt x="3826" y="460"/>
                    <a:pt x="6280" y="0"/>
                    <a:pt x="8058" y="2248"/>
                  </a:cubicBezTo>
                  <a:cubicBezTo>
                    <a:pt x="23222" y="21463"/>
                    <a:pt x="35947" y="42787"/>
                    <a:pt x="48901" y="63526"/>
                  </a:cubicBezTo>
                  <a:cubicBezTo>
                    <a:pt x="86328" y="123431"/>
                    <a:pt x="122181" y="184366"/>
                    <a:pt x="156940" y="245859"/>
                  </a:cubicBezTo>
                  <a:cubicBezTo>
                    <a:pt x="170453" y="269786"/>
                    <a:pt x="183966" y="293763"/>
                    <a:pt x="196361" y="318300"/>
                  </a:cubicBezTo>
                  <a:cubicBezTo>
                    <a:pt x="199117" y="323761"/>
                    <a:pt x="206826" y="334632"/>
                    <a:pt x="204006" y="340957"/>
                  </a:cubicBezTo>
                  <a:cubicBezTo>
                    <a:pt x="198977" y="352196"/>
                    <a:pt x="177032" y="351345"/>
                    <a:pt x="168637" y="345745"/>
                  </a:cubicBezTo>
                  <a:cubicBezTo>
                    <a:pt x="163887" y="342570"/>
                    <a:pt x="168345" y="334861"/>
                    <a:pt x="173133" y="338048"/>
                  </a:cubicBezTo>
                  <a:cubicBezTo>
                    <a:pt x="177565" y="341008"/>
                    <a:pt x="193859" y="342456"/>
                    <a:pt x="194393" y="334505"/>
                  </a:cubicBezTo>
                  <a:cubicBezTo>
                    <a:pt x="194481" y="332969"/>
                    <a:pt x="192043" y="329591"/>
                    <a:pt x="191357" y="328206"/>
                  </a:cubicBezTo>
                  <a:cubicBezTo>
                    <a:pt x="188792" y="322961"/>
                    <a:pt x="186112" y="317767"/>
                    <a:pt x="183394" y="312598"/>
                  </a:cubicBezTo>
                  <a:cubicBezTo>
                    <a:pt x="176422" y="299276"/>
                    <a:pt x="169196" y="286080"/>
                    <a:pt x="161893" y="272936"/>
                  </a:cubicBezTo>
                  <a:cubicBezTo>
                    <a:pt x="143072" y="239040"/>
                    <a:pt x="123679" y="205460"/>
                    <a:pt x="104032" y="172047"/>
                  </a:cubicBezTo>
                  <a:cubicBezTo>
                    <a:pt x="84042" y="138075"/>
                    <a:pt x="63798" y="104254"/>
                    <a:pt x="42932" y="70803"/>
                  </a:cubicBezTo>
                  <a:cubicBezTo>
                    <a:pt x="29864" y="49809"/>
                    <a:pt x="17113" y="27991"/>
                    <a:pt x="1759" y="8547"/>
                  </a:cubicBezTo>
                  <a:cubicBezTo>
                    <a:pt x="0" y="6318"/>
                    <a:pt x="686" y="3620"/>
                    <a:pt x="2256" y="2040"/>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5" name="Shape 3379"/>
            <p:cNvSpPr/>
            <p:nvPr/>
          </p:nvSpPr>
          <p:spPr>
            <a:xfrm>
              <a:off x="337186" y="953388"/>
              <a:ext cx="36614" cy="25629"/>
            </a:xfrm>
            <a:custGeom>
              <a:avLst/>
              <a:gdLst/>
              <a:ahLst/>
              <a:cxnLst/>
              <a:rect l="0" t="0" r="0" b="0"/>
              <a:pathLst>
                <a:path w="36614" h="25629">
                  <a:moveTo>
                    <a:pt x="25819" y="3531"/>
                  </a:moveTo>
                  <a:cubicBezTo>
                    <a:pt x="30276" y="0"/>
                    <a:pt x="36614" y="6273"/>
                    <a:pt x="32118" y="9830"/>
                  </a:cubicBezTo>
                  <a:cubicBezTo>
                    <a:pt x="24664" y="15735"/>
                    <a:pt x="16624" y="20307"/>
                    <a:pt x="7696" y="23622"/>
                  </a:cubicBezTo>
                  <a:cubicBezTo>
                    <a:pt x="2299" y="25629"/>
                    <a:pt x="0" y="17018"/>
                    <a:pt x="5321" y="15036"/>
                  </a:cubicBezTo>
                  <a:cubicBezTo>
                    <a:pt x="12712" y="12281"/>
                    <a:pt x="19647" y="8433"/>
                    <a:pt x="25819" y="3531"/>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6" name="Shape 3380"/>
            <p:cNvSpPr/>
            <p:nvPr/>
          </p:nvSpPr>
          <p:spPr>
            <a:xfrm>
              <a:off x="238397" y="281354"/>
              <a:ext cx="15685" cy="37977"/>
            </a:xfrm>
            <a:custGeom>
              <a:avLst/>
              <a:gdLst/>
              <a:ahLst/>
              <a:cxnLst/>
              <a:rect l="0" t="0" r="0" b="0"/>
              <a:pathLst>
                <a:path w="15685" h="37977">
                  <a:moveTo>
                    <a:pt x="5815" y="5"/>
                  </a:moveTo>
                  <a:cubicBezTo>
                    <a:pt x="8043" y="0"/>
                    <a:pt x="10128" y="1413"/>
                    <a:pt x="9842" y="4258"/>
                  </a:cubicBezTo>
                  <a:cubicBezTo>
                    <a:pt x="9080" y="11979"/>
                    <a:pt x="9639" y="21289"/>
                    <a:pt x="13145" y="28337"/>
                  </a:cubicBezTo>
                  <a:cubicBezTo>
                    <a:pt x="15685" y="33455"/>
                    <a:pt x="8001" y="37977"/>
                    <a:pt x="5449" y="32833"/>
                  </a:cubicBezTo>
                  <a:cubicBezTo>
                    <a:pt x="1244" y="24362"/>
                    <a:pt x="0" y="13605"/>
                    <a:pt x="940" y="4258"/>
                  </a:cubicBezTo>
                  <a:cubicBezTo>
                    <a:pt x="1219" y="1432"/>
                    <a:pt x="3588" y="10"/>
                    <a:pt x="5815" y="5"/>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7" name="Shape 3381"/>
            <p:cNvSpPr/>
            <p:nvPr/>
          </p:nvSpPr>
          <p:spPr>
            <a:xfrm>
              <a:off x="235403" y="257730"/>
              <a:ext cx="515531" cy="457238"/>
            </a:xfrm>
            <a:custGeom>
              <a:avLst/>
              <a:gdLst/>
              <a:ahLst/>
              <a:cxnLst/>
              <a:rect l="0" t="0" r="0" b="0"/>
              <a:pathLst>
                <a:path w="515531" h="457238">
                  <a:moveTo>
                    <a:pt x="510819" y="381"/>
                  </a:moveTo>
                  <a:cubicBezTo>
                    <a:pt x="513029" y="393"/>
                    <a:pt x="515531" y="2438"/>
                    <a:pt x="515277" y="4838"/>
                  </a:cubicBezTo>
                  <a:cubicBezTo>
                    <a:pt x="512902" y="27305"/>
                    <a:pt x="511353" y="49885"/>
                    <a:pt x="509613" y="72403"/>
                  </a:cubicBezTo>
                  <a:cubicBezTo>
                    <a:pt x="504037" y="144690"/>
                    <a:pt x="499008" y="217017"/>
                    <a:pt x="494602" y="289395"/>
                  </a:cubicBezTo>
                  <a:cubicBezTo>
                    <a:pt x="491350" y="342900"/>
                    <a:pt x="485369" y="397852"/>
                    <a:pt x="488087" y="451510"/>
                  </a:cubicBezTo>
                  <a:cubicBezTo>
                    <a:pt x="488379" y="457238"/>
                    <a:pt x="479475" y="457212"/>
                    <a:pt x="479184" y="451510"/>
                  </a:cubicBezTo>
                  <a:cubicBezTo>
                    <a:pt x="477927" y="426923"/>
                    <a:pt x="479717" y="402018"/>
                    <a:pt x="480860" y="377469"/>
                  </a:cubicBezTo>
                  <a:cubicBezTo>
                    <a:pt x="483736" y="315423"/>
                    <a:pt x="486845" y="253158"/>
                    <a:pt x="490869" y="190959"/>
                  </a:cubicBezTo>
                  <a:lnTo>
                    <a:pt x="505993" y="9414"/>
                  </a:lnTo>
                  <a:lnTo>
                    <a:pt x="258118" y="15451"/>
                  </a:lnTo>
                  <a:cubicBezTo>
                    <a:pt x="173951" y="19332"/>
                    <a:pt x="89839" y="24631"/>
                    <a:pt x="5740" y="30111"/>
                  </a:cubicBezTo>
                  <a:cubicBezTo>
                    <a:pt x="0" y="30480"/>
                    <a:pt x="51" y="21577"/>
                    <a:pt x="5740" y="21209"/>
                  </a:cubicBezTo>
                  <a:cubicBezTo>
                    <a:pt x="173939" y="10261"/>
                    <a:pt x="342188" y="0"/>
                    <a:pt x="510819" y="381"/>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sp>
          <p:nvSpPr>
            <p:cNvPr id="38" name="Shape 3382"/>
            <p:cNvSpPr/>
            <p:nvPr/>
          </p:nvSpPr>
          <p:spPr>
            <a:xfrm>
              <a:off x="364286" y="898861"/>
              <a:ext cx="349276" cy="56779"/>
            </a:xfrm>
            <a:custGeom>
              <a:avLst/>
              <a:gdLst/>
              <a:ahLst/>
              <a:cxnLst/>
              <a:rect l="0" t="0" r="0" b="0"/>
              <a:pathLst>
                <a:path w="349276" h="56779">
                  <a:moveTo>
                    <a:pt x="344610" y="595"/>
                  </a:moveTo>
                  <a:cubicBezTo>
                    <a:pt x="346758" y="1191"/>
                    <a:pt x="348635" y="3191"/>
                    <a:pt x="348095" y="5991"/>
                  </a:cubicBezTo>
                  <a:cubicBezTo>
                    <a:pt x="346177" y="15923"/>
                    <a:pt x="347815" y="24774"/>
                    <a:pt x="349098" y="34592"/>
                  </a:cubicBezTo>
                  <a:cubicBezTo>
                    <a:pt x="349276" y="36027"/>
                    <a:pt x="348133" y="37805"/>
                    <a:pt x="346888" y="38440"/>
                  </a:cubicBezTo>
                  <a:cubicBezTo>
                    <a:pt x="324739" y="49806"/>
                    <a:pt x="294666" y="45882"/>
                    <a:pt x="270384" y="46733"/>
                  </a:cubicBezTo>
                  <a:cubicBezTo>
                    <a:pt x="240818" y="47775"/>
                    <a:pt x="211252" y="48930"/>
                    <a:pt x="181687" y="50111"/>
                  </a:cubicBezTo>
                  <a:cubicBezTo>
                    <a:pt x="123038" y="52436"/>
                    <a:pt x="64402" y="54937"/>
                    <a:pt x="5741" y="56614"/>
                  </a:cubicBezTo>
                  <a:cubicBezTo>
                    <a:pt x="0" y="56779"/>
                    <a:pt x="26" y="47876"/>
                    <a:pt x="5741" y="47711"/>
                  </a:cubicBezTo>
                  <a:cubicBezTo>
                    <a:pt x="66205" y="45971"/>
                    <a:pt x="126657" y="43380"/>
                    <a:pt x="187110" y="40980"/>
                  </a:cubicBezTo>
                  <a:cubicBezTo>
                    <a:pt x="218084" y="39760"/>
                    <a:pt x="249072" y="38542"/>
                    <a:pt x="280060" y="37500"/>
                  </a:cubicBezTo>
                  <a:cubicBezTo>
                    <a:pt x="293167" y="37056"/>
                    <a:pt x="306350" y="37081"/>
                    <a:pt x="319431" y="36243"/>
                  </a:cubicBezTo>
                  <a:cubicBezTo>
                    <a:pt x="330822" y="35506"/>
                    <a:pt x="337782" y="33754"/>
                    <a:pt x="338443" y="21879"/>
                  </a:cubicBezTo>
                  <a:cubicBezTo>
                    <a:pt x="338798" y="15618"/>
                    <a:pt x="338290" y="9890"/>
                    <a:pt x="339497" y="3629"/>
                  </a:cubicBezTo>
                  <a:cubicBezTo>
                    <a:pt x="340043" y="809"/>
                    <a:pt x="342463" y="0"/>
                    <a:pt x="344610" y="595"/>
                  </a:cubicBezTo>
                  <a:close/>
                </a:path>
              </a:pathLst>
            </a:custGeom>
            <a:ln w="0" cap="flat">
              <a:miter lim="127000"/>
            </a:ln>
          </p:spPr>
          <p:style>
            <a:lnRef idx="0">
              <a:srgbClr val="000000">
                <a:alpha val="0"/>
              </a:srgbClr>
            </a:lnRef>
            <a:fillRef idx="1">
              <a:srgbClr val="24231F"/>
            </a:fillRef>
            <a:effectRef idx="0">
              <a:scrgbClr r="0" g="0" b="0"/>
            </a:effectRef>
            <a:fontRef idx="none"/>
          </p:style>
          <p:txBody>
            <a:bodyPr/>
            <a:lstStyle/>
            <a:p>
              <a:endParaRPr lang="es-PE"/>
            </a:p>
          </p:txBody>
        </p:sp>
      </p:grpSp>
      <p:sp>
        <p:nvSpPr>
          <p:cNvPr id="39" name="Rectangle 36"/>
          <p:cNvSpPr>
            <a:spLocks noChangeArrowheads="1"/>
          </p:cNvSpPr>
          <p:nvPr/>
        </p:nvSpPr>
        <p:spPr bwMode="auto">
          <a:xfrm>
            <a:off x="1414463" y="562689"/>
            <a:ext cx="2279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1" u="none" strike="noStrike" cap="none" normalizeH="0" baseline="0" dirty="0">
                <a:ln>
                  <a:noFill/>
                </a:ln>
                <a:solidFill>
                  <a:srgbClr val="555655"/>
                </a:solidFill>
                <a:effectLst/>
                <a:latin typeface="Arial" panose="020B0604020202020204" pitchFamily="34" charset="0"/>
                <a:ea typeface="Calibri" panose="020F0502020204030204" pitchFamily="34" charset="0"/>
              </a:rPr>
              <a:t>“</a:t>
            </a:r>
            <a:endParaRPr kumimoji="0" lang="es-ES" sz="1800" b="0" i="0" u="none" strike="noStrike" cap="none" normalizeH="0" baseline="0" dirty="0">
              <a:ln>
                <a:noFill/>
              </a:ln>
              <a:solidFill>
                <a:schemeClr val="tx1"/>
              </a:solidFill>
              <a:effectLst/>
              <a:latin typeface="Arial" panose="020B0604020202020204" pitchFamily="34" charset="0"/>
            </a:endParaRPr>
          </a:p>
        </p:txBody>
      </p:sp>
      <p:pic>
        <p:nvPicPr>
          <p:cNvPr id="40" name="Imagen 39" descr="LA NUEVA CARAVANA: EMOCION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5097" y="2560320"/>
            <a:ext cx="3232104" cy="3082833"/>
          </a:xfrm>
          <a:prstGeom prst="rect">
            <a:avLst/>
          </a:prstGeom>
        </p:spPr>
      </p:pic>
    </p:spTree>
    <p:extLst>
      <p:ext uri="{BB962C8B-B14F-4D97-AF65-F5344CB8AC3E}">
        <p14:creationId xmlns:p14="http://schemas.microsoft.com/office/powerpoint/2010/main" val="140704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47741" y="774759"/>
            <a:ext cx="8242478" cy="646331"/>
          </a:xfrm>
          <a:prstGeom prst="rect">
            <a:avLst/>
          </a:prstGeom>
        </p:spPr>
        <p:txBody>
          <a:bodyPr wrap="square">
            <a:spAutoFit/>
          </a:bodyPr>
          <a:lstStyle/>
          <a:p>
            <a:r>
              <a:rPr lang="es-PE" sz="3600" b="1" dirty="0">
                <a:solidFill>
                  <a:schemeClr val="accent1">
                    <a:lumMod val="75000"/>
                  </a:schemeClr>
                </a:solidFill>
              </a:rPr>
              <a:t>Reconociendo las emociones</a:t>
            </a:r>
          </a:p>
        </p:txBody>
      </p:sp>
      <p:sp>
        <p:nvSpPr>
          <p:cNvPr id="3" name="Rectángulo 2"/>
          <p:cNvSpPr/>
          <p:nvPr/>
        </p:nvSpPr>
        <p:spPr>
          <a:xfrm>
            <a:off x="2047741" y="612845"/>
            <a:ext cx="7096259" cy="307777"/>
          </a:xfrm>
          <a:prstGeom prst="rect">
            <a:avLst/>
          </a:prstGeom>
        </p:spPr>
        <p:txBody>
          <a:bodyPr wrap="square">
            <a:spAutoFit/>
          </a:bodyPr>
          <a:lstStyle/>
          <a:p>
            <a:endParaRPr lang="es-PE" sz="1400" dirty="0"/>
          </a:p>
        </p:txBody>
      </p:sp>
      <p:sp>
        <p:nvSpPr>
          <p:cNvPr id="4" name="Rectángulo 3"/>
          <p:cNvSpPr/>
          <p:nvPr/>
        </p:nvSpPr>
        <p:spPr>
          <a:xfrm>
            <a:off x="965914" y="1738648"/>
            <a:ext cx="9517489" cy="425002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PE" sz="1600" b="1" dirty="0">
                <a:solidFill>
                  <a:schemeClr val="accent4">
                    <a:lumMod val="50000"/>
                  </a:schemeClr>
                </a:solidFill>
                <a:latin typeface="Arial" panose="020B0604020202020204" pitchFamily="34" charset="0"/>
                <a:cs typeface="Arial" panose="020B0604020202020204" pitchFamily="34" charset="0"/>
              </a:rPr>
              <a:t>Tipos de Emociones:</a:t>
            </a:r>
          </a:p>
          <a:p>
            <a:pPr lvl="0"/>
            <a:endParaRPr lang="es-PE" sz="1400" dirty="0">
              <a:solidFill>
                <a:prstClr val="black"/>
              </a:solidFill>
              <a:latin typeface="Arial" panose="020B0604020202020204" pitchFamily="34" charset="0"/>
              <a:cs typeface="Arial" panose="020B0604020202020204" pitchFamily="34" charset="0"/>
            </a:endParaRPr>
          </a:p>
          <a:p>
            <a:pPr lvl="0"/>
            <a:endParaRPr lang="es-PE" sz="1400" dirty="0">
              <a:solidFill>
                <a:prstClr val="black"/>
              </a:solidFill>
              <a:latin typeface="Arial" panose="020B0604020202020204" pitchFamily="34" charset="0"/>
              <a:cs typeface="Arial" panose="020B0604020202020204" pitchFamily="34" charset="0"/>
            </a:endParaRPr>
          </a:p>
          <a:p>
            <a:pPr lvl="0"/>
            <a:endParaRPr lang="es-PE" sz="1400" dirty="0">
              <a:solidFill>
                <a:prstClr val="black"/>
              </a:solidFill>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es-PE" sz="1400" dirty="0">
                <a:solidFill>
                  <a:prstClr val="black"/>
                </a:solidFill>
                <a:latin typeface="Arial" panose="020B0604020202020204" pitchFamily="34" charset="0"/>
                <a:cs typeface="Arial" panose="020B0604020202020204" pitchFamily="34" charset="0"/>
              </a:rPr>
              <a:t> </a:t>
            </a:r>
            <a:r>
              <a:rPr lang="es-PE" sz="1600" b="1" dirty="0">
                <a:solidFill>
                  <a:srgbClr val="7030A0"/>
                </a:solidFill>
                <a:latin typeface="Arial" panose="020B0604020202020204" pitchFamily="34" charset="0"/>
                <a:cs typeface="Arial" panose="020B0604020202020204" pitchFamily="34" charset="0"/>
              </a:rPr>
              <a:t>Miedo</a:t>
            </a:r>
            <a:r>
              <a:rPr lang="es-PE" sz="1400" dirty="0">
                <a:solidFill>
                  <a:prstClr val="black"/>
                </a:solidFill>
                <a:latin typeface="Arial" panose="020B0604020202020204" pitchFamily="34" charset="0"/>
                <a:cs typeface="Arial" panose="020B0604020202020204" pitchFamily="34" charset="0"/>
              </a:rPr>
              <a:t>: angustia, incertidumbre, preocupación, nerviosismo</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Sorpresa</a:t>
            </a:r>
            <a:r>
              <a:rPr lang="es-PE" sz="1400" dirty="0">
                <a:solidFill>
                  <a:prstClr val="black"/>
                </a:solidFill>
                <a:latin typeface="Arial" panose="020B0604020202020204" pitchFamily="34" charset="0"/>
                <a:cs typeface="Arial" panose="020B0604020202020204" pitchFamily="34" charset="0"/>
              </a:rPr>
              <a:t>: desconcierto, sobresalto, admiración, asombro</a:t>
            </a:r>
          </a:p>
          <a:p>
            <a:pPr marL="285750" lvl="0" indent="-285750">
              <a:buFont typeface="Wingdings" panose="05000000000000000000" pitchFamily="2" charset="2"/>
              <a:buChar char="Ø"/>
            </a:pPr>
            <a:r>
              <a:rPr lang="es-PE" sz="1400" dirty="0">
                <a:solidFill>
                  <a:prstClr val="black"/>
                </a:solidFill>
                <a:latin typeface="Arial" panose="020B0604020202020204" pitchFamily="34" charset="0"/>
                <a:cs typeface="Arial" panose="020B0604020202020204" pitchFamily="34" charset="0"/>
              </a:rPr>
              <a:t>  </a:t>
            </a:r>
            <a:r>
              <a:rPr lang="es-PE" sz="1400" b="1" dirty="0">
                <a:solidFill>
                  <a:srgbClr val="7030A0"/>
                </a:solidFill>
                <a:latin typeface="Arial" panose="020B0604020202020204" pitchFamily="34" charset="0"/>
                <a:cs typeface="Arial" panose="020B0604020202020204" pitchFamily="34" charset="0"/>
              </a:rPr>
              <a:t>Ira o rabia</a:t>
            </a:r>
            <a:r>
              <a:rPr lang="es-PE" sz="1400" dirty="0">
                <a:solidFill>
                  <a:prstClr val="black"/>
                </a:solidFill>
                <a:latin typeface="Arial" panose="020B0604020202020204" pitchFamily="34" charset="0"/>
                <a:cs typeface="Arial" panose="020B0604020202020204" pitchFamily="34" charset="0"/>
              </a:rPr>
              <a:t>: exasperación, odio, cólera, resentimiento, irritabilidad, enfado, indignación… Asco: repugnancia, rechazo, disgusto…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Tristeza</a:t>
            </a:r>
            <a:r>
              <a:rPr lang="es-PE" sz="1400" dirty="0">
                <a:solidFill>
                  <a:prstClr val="black"/>
                </a:solidFill>
                <a:latin typeface="Arial" panose="020B0604020202020204" pitchFamily="34" charset="0"/>
                <a:cs typeface="Arial" panose="020B0604020202020204" pitchFamily="34" charset="0"/>
              </a:rPr>
              <a:t>: soledad, pena, pesimismo, decepción…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Alegría: </a:t>
            </a:r>
            <a:r>
              <a:rPr lang="es-PE" sz="1400" dirty="0">
                <a:solidFill>
                  <a:prstClr val="black"/>
                </a:solidFill>
                <a:latin typeface="Arial" panose="020B0604020202020204" pitchFamily="34" charset="0"/>
                <a:cs typeface="Arial" panose="020B0604020202020204" pitchFamily="34" charset="0"/>
              </a:rPr>
              <a:t>amor, placer, diversión, entusiasmo…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Vergüenza: </a:t>
            </a:r>
            <a:r>
              <a:rPr lang="es-PE" sz="1400" dirty="0">
                <a:solidFill>
                  <a:prstClr val="black"/>
                </a:solidFill>
                <a:latin typeface="Arial" panose="020B0604020202020204" pitchFamily="34" charset="0"/>
                <a:cs typeface="Arial" panose="020B0604020202020204" pitchFamily="34" charset="0"/>
              </a:rPr>
              <a:t>sentimiento negativo, acompañado de deseo de esconderse, ante la posibilidad de que los demás vean alguna falta, carencia o mala acción nuestra, o de algo que debería permanecer oculto.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Culpa: </a:t>
            </a:r>
            <a:r>
              <a:rPr lang="es-PE" sz="1400" dirty="0">
                <a:solidFill>
                  <a:prstClr val="black"/>
                </a:solidFill>
                <a:latin typeface="Arial" panose="020B0604020202020204" pitchFamily="34" charset="0"/>
                <a:cs typeface="Arial" panose="020B0604020202020204" pitchFamily="34" charset="0"/>
              </a:rPr>
              <a:t>es sentir vergüenza ante sí mismo.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Orgullo: </a:t>
            </a:r>
            <a:r>
              <a:rPr lang="es-PE" sz="1400" dirty="0">
                <a:solidFill>
                  <a:prstClr val="black"/>
                </a:solidFill>
                <a:latin typeface="Arial" panose="020B0604020202020204" pitchFamily="34" charset="0"/>
                <a:cs typeface="Arial" panose="020B0604020202020204" pitchFamily="34" charset="0"/>
              </a:rPr>
              <a:t>sano: sentimiento positivo de respeto hacia uno mismo.   Es Malo cuando, la conciencia de lo que uno vale va acompañada de altivez y desprecio hacia otros.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Envidia</a:t>
            </a:r>
            <a:r>
              <a:rPr lang="es-PE" sz="1400" dirty="0">
                <a:solidFill>
                  <a:prstClr val="black"/>
                </a:solidFill>
                <a:latin typeface="Arial" panose="020B0604020202020204" pitchFamily="34" charset="0"/>
                <a:cs typeface="Arial" panose="020B0604020202020204" pitchFamily="34" charset="0"/>
              </a:rPr>
              <a:t>: sentimiento de malestar, rabia o tristeza, ante el bien de otra persona, deseando que pierda ese bien.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Indignación: </a:t>
            </a:r>
            <a:r>
              <a:rPr lang="es-PE" sz="1400" dirty="0">
                <a:solidFill>
                  <a:prstClr val="black"/>
                </a:solidFill>
                <a:latin typeface="Arial" panose="020B0604020202020204" pitchFamily="34" charset="0"/>
                <a:cs typeface="Arial" panose="020B0604020202020204" pitchFamily="34" charset="0"/>
              </a:rPr>
              <a:t>emoción negativa causada por el bien inmerecido de alguien o por las situaciones consideradas injustas. </a:t>
            </a:r>
          </a:p>
          <a:p>
            <a:pPr marL="285750" lvl="0" indent="-285750">
              <a:buFont typeface="Wingdings" panose="05000000000000000000" pitchFamily="2" charset="2"/>
              <a:buChar char="Ø"/>
            </a:pPr>
            <a:r>
              <a:rPr lang="es-PE" sz="1400" b="1" dirty="0">
                <a:solidFill>
                  <a:srgbClr val="7030A0"/>
                </a:solidFill>
                <a:latin typeface="Arial" panose="020B0604020202020204" pitchFamily="34" charset="0"/>
                <a:cs typeface="Arial" panose="020B0604020202020204" pitchFamily="34" charset="0"/>
              </a:rPr>
              <a:t>  Admiración: </a:t>
            </a:r>
            <a:r>
              <a:rPr lang="es-PE" sz="1400" dirty="0">
                <a:solidFill>
                  <a:prstClr val="black"/>
                </a:solidFill>
                <a:latin typeface="Arial" panose="020B0604020202020204" pitchFamily="34" charset="0"/>
                <a:cs typeface="Arial" panose="020B0604020202020204" pitchFamily="34" charset="0"/>
              </a:rPr>
              <a:t>la percepción de algo o alguien extraordinario, provoca un sentimiento profundo y duradero, acompañado de aprecio</a:t>
            </a:r>
          </a:p>
        </p:txBody>
      </p:sp>
      <p:pic>
        <p:nvPicPr>
          <p:cNvPr id="5" name="Imagen 4" descr="VOCABULARIO EMOCIONAL -Orientacion Anduj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454" y="1421090"/>
            <a:ext cx="4135023" cy="1491927"/>
          </a:xfrm>
          <a:prstGeom prst="rect">
            <a:avLst/>
          </a:prstGeom>
        </p:spPr>
      </p:pic>
    </p:spTree>
    <p:extLst>
      <p:ext uri="{BB962C8B-B14F-4D97-AF65-F5344CB8AC3E}">
        <p14:creationId xmlns:p14="http://schemas.microsoft.com/office/powerpoint/2010/main" val="43983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00022" y="824247"/>
            <a:ext cx="5100033" cy="1197736"/>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Arial" panose="020B0604020202020204" pitchFamily="34" charset="0"/>
                <a:cs typeface="Arial" panose="020B0604020202020204" pitchFamily="34" charset="0"/>
              </a:rPr>
              <a:t>¿Qué es la Inteligencia Emocional?</a:t>
            </a:r>
          </a:p>
        </p:txBody>
      </p:sp>
      <p:sp>
        <p:nvSpPr>
          <p:cNvPr id="3" name="Rectángulo 2"/>
          <p:cNvSpPr/>
          <p:nvPr/>
        </p:nvSpPr>
        <p:spPr>
          <a:xfrm>
            <a:off x="785611" y="2305318"/>
            <a:ext cx="10637950" cy="3825026"/>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dirty="0">
                <a:solidFill>
                  <a:schemeClr val="tx1"/>
                </a:solidFill>
                <a:latin typeface="Arial" panose="020B0604020202020204" pitchFamily="34" charset="0"/>
                <a:cs typeface="Arial" panose="020B0604020202020204" pitchFamily="34" charset="0"/>
              </a:rPr>
              <a:t>La Inteligencia Emocional es un conjunto de habilidades que implican emociones. Varios autores han señalado diferentes definiciones de Inteligencia Emocional: “incluye las áreas de conocer las propias emociones, manejar emociones, motivarse a uno mismo, reconocer emociones en otros y manejar relaciones” Goleman (1995) dice que es “un conjunto de capacidades, competencias y habilidades no cognitivas que influencian la habilidad propia de tener éxito al afrontar las demandas y presiones del medio ambiente” </a:t>
            </a:r>
          </a:p>
          <a:p>
            <a:r>
              <a:rPr lang="es-PE" sz="1600" dirty="0">
                <a:solidFill>
                  <a:schemeClr val="tx1"/>
                </a:solidFill>
                <a:latin typeface="Arial" panose="020B0604020202020204" pitchFamily="34" charset="0"/>
                <a:cs typeface="Arial" panose="020B0604020202020204" pitchFamily="34" charset="0"/>
              </a:rPr>
              <a:t>Uno de los principales modelos más representativos es el que nos muestra Goleman, en donde la inteligencia emocional es un conjunto de características clave para resolver con los problemas que senos puedan presentar, entre las que destacan: la habilidad de auto-motivarse y persistir sobre las decepciones; controlar el impulso; regular el humor; evitar trastornos que disminuyan las capacidades cognitivas; mostrar empatía, y generar esperanza. </a:t>
            </a:r>
          </a:p>
          <a:p>
            <a:r>
              <a:rPr lang="es-PE" sz="1600" dirty="0">
                <a:solidFill>
                  <a:schemeClr val="tx1"/>
                </a:solidFill>
                <a:latin typeface="Arial" panose="020B0604020202020204" pitchFamily="34" charset="0"/>
                <a:cs typeface="Arial" panose="020B0604020202020204" pitchFamily="34" charset="0"/>
              </a:rPr>
              <a:t> Se muestra a continuación, que la inteligencia emocional se integra por cuatro dimensiones conformadas de diversas competencias</a:t>
            </a:r>
            <a:r>
              <a:rPr lang="es-PE" sz="1600" dirty="0">
                <a:latin typeface="Arial" panose="020B0604020202020204" pitchFamily="34" charset="0"/>
                <a:cs typeface="Arial" panose="020B0604020202020204" pitchFamily="34" charset="0"/>
              </a:rPr>
              <a:t>:</a:t>
            </a:r>
            <a:endParaRPr lang="es-PE"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584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865A7B-B468-4C56-9E16-3D3D2D27EF9B}"/>
              </a:ext>
            </a:extLst>
          </p:cNvPr>
          <p:cNvSpPr>
            <a:spLocks noGrp="1"/>
          </p:cNvSpPr>
          <p:nvPr>
            <p:ph idx="1"/>
          </p:nvPr>
        </p:nvSpPr>
        <p:spPr>
          <a:xfrm>
            <a:off x="824248" y="1662545"/>
            <a:ext cx="10573556" cy="4128656"/>
          </a:xfrm>
        </p:spPr>
        <p:txBody>
          <a:bodyPr>
            <a:normAutofit/>
          </a:bodyPr>
          <a:lstStyle/>
          <a:p>
            <a:pPr marL="0" lvl="0" indent="0">
              <a:spcBef>
                <a:spcPts val="850"/>
              </a:spcBef>
              <a:buClr>
                <a:srgbClr val="575756"/>
              </a:buClr>
              <a:buSzPts val="1000"/>
              <a:buNone/>
              <a:tabLst>
                <a:tab pos="1506220" algn="l"/>
              </a:tabLst>
            </a:pPr>
            <a:endParaRPr lang="es-ES" sz="1600" spc="-70" dirty="0">
              <a:solidFill>
                <a:srgbClr val="575756"/>
              </a:solidFill>
              <a:effectLst/>
              <a:latin typeface="Arial" panose="020B0604020202020204" pitchFamily="34" charset="0"/>
              <a:ea typeface="Arial" panose="020B0604020202020204" pitchFamily="34" charset="0"/>
            </a:endParaRPr>
          </a:p>
          <a:p>
            <a:endParaRPr lang="es-PE" dirty="0"/>
          </a:p>
        </p:txBody>
      </p:sp>
      <p:sp>
        <p:nvSpPr>
          <p:cNvPr id="4" name="Rectángulo 3"/>
          <p:cNvSpPr/>
          <p:nvPr/>
        </p:nvSpPr>
        <p:spPr>
          <a:xfrm>
            <a:off x="824248" y="1004552"/>
            <a:ext cx="10573556" cy="510003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latin typeface="Arial" panose="020B0604020202020204" pitchFamily="34" charset="0"/>
                <a:cs typeface="Arial" panose="020B0604020202020204" pitchFamily="34" charset="0"/>
              </a:rPr>
              <a:t>• </a:t>
            </a:r>
            <a:r>
              <a:rPr lang="es-PE" dirty="0">
                <a:solidFill>
                  <a:srgbClr val="C00000"/>
                </a:solidFill>
                <a:latin typeface="Arial" panose="020B0604020202020204" pitchFamily="34" charset="0"/>
                <a:cs typeface="Arial" panose="020B0604020202020204" pitchFamily="34" charset="0"/>
              </a:rPr>
              <a:t>El conocimiento de uno mismo. </a:t>
            </a:r>
            <a:r>
              <a:rPr lang="es-PE" dirty="0">
                <a:solidFill>
                  <a:schemeClr val="tx1"/>
                </a:solidFill>
                <a:latin typeface="Arial" panose="020B0604020202020204" pitchFamily="34" charset="0"/>
                <a:cs typeface="Arial" panose="020B0604020202020204" pitchFamily="34" charset="0"/>
              </a:rPr>
              <a:t>Dimensión formada por la competencia del autoconocimiento emocional, que comprende las capacidades para atender señales internas; reconocer como las propias emociones afectan a nuestros desempeños y relaciones; escuchar a la intuición, y poder hablar abiertamente de las emociones y expresar adecuadamente y así lograr establecer relaciones sociales satisfactorias y justas. </a:t>
            </a:r>
          </a:p>
          <a:p>
            <a:pPr algn="ctr"/>
            <a:r>
              <a:rPr lang="es-PE" dirty="0">
                <a:solidFill>
                  <a:schemeClr val="tx1"/>
                </a:solidFill>
                <a:latin typeface="Arial" panose="020B0604020202020204" pitchFamily="34" charset="0"/>
                <a:cs typeface="Arial" panose="020B0604020202020204" pitchFamily="34" charset="0"/>
              </a:rPr>
              <a:t>• </a:t>
            </a:r>
            <a:r>
              <a:rPr lang="es-PE" dirty="0">
                <a:solidFill>
                  <a:srgbClr val="C00000"/>
                </a:solidFill>
                <a:latin typeface="Arial" panose="020B0604020202020204" pitchFamily="34" charset="0"/>
                <a:cs typeface="Arial" panose="020B0604020202020204" pitchFamily="34" charset="0"/>
              </a:rPr>
              <a:t>La autorregulación</a:t>
            </a:r>
            <a:r>
              <a:rPr lang="es-PE" dirty="0">
                <a:solidFill>
                  <a:schemeClr val="tx1"/>
                </a:solidFill>
                <a:latin typeface="Arial" panose="020B0604020202020204" pitchFamily="34" charset="0"/>
                <a:cs typeface="Arial" panose="020B0604020202020204" pitchFamily="34" charset="0"/>
              </a:rPr>
              <a:t>. Dimensión relacionada con cómo la persona maneja su mundo interno para beneficio propio y de los demás, las competencias que la integran son: autocontrol emocional, orientación a los resultados, adaptabilidad y optimismo. </a:t>
            </a:r>
          </a:p>
          <a:p>
            <a:pPr algn="ctr"/>
            <a:r>
              <a:rPr lang="es-PE" dirty="0">
                <a:solidFill>
                  <a:schemeClr val="tx1"/>
                </a:solidFill>
                <a:latin typeface="Arial" panose="020B0604020202020204" pitchFamily="34" charset="0"/>
                <a:cs typeface="Arial" panose="020B0604020202020204" pitchFamily="34" charset="0"/>
              </a:rPr>
              <a:t>• </a:t>
            </a:r>
            <a:r>
              <a:rPr lang="es-PE" dirty="0">
                <a:solidFill>
                  <a:srgbClr val="C00000"/>
                </a:solidFill>
                <a:latin typeface="Arial" panose="020B0604020202020204" pitchFamily="34" charset="0"/>
                <a:cs typeface="Arial" panose="020B0604020202020204" pitchFamily="34" charset="0"/>
              </a:rPr>
              <a:t>La conciencia social. </a:t>
            </a:r>
            <a:r>
              <a:rPr lang="es-PE" dirty="0">
                <a:solidFill>
                  <a:schemeClr val="tx1"/>
                </a:solidFill>
                <a:latin typeface="Arial" panose="020B0604020202020204" pitchFamily="34" charset="0"/>
                <a:cs typeface="Arial" panose="020B0604020202020204" pitchFamily="34" charset="0"/>
              </a:rPr>
              <a:t>Las competencias desarrolladas en esta dimensión son esenciales para establecer buenas relaciones interpersonales, se conforma de: empatía y conciencia de equipo. </a:t>
            </a:r>
          </a:p>
          <a:p>
            <a:pPr algn="ctr"/>
            <a:r>
              <a:rPr lang="es-PE" dirty="0">
                <a:solidFill>
                  <a:schemeClr val="tx1"/>
                </a:solidFill>
                <a:latin typeface="Arial" panose="020B0604020202020204" pitchFamily="34" charset="0"/>
                <a:cs typeface="Arial" panose="020B0604020202020204" pitchFamily="34" charset="0"/>
              </a:rPr>
              <a:t>• </a:t>
            </a:r>
            <a:r>
              <a:rPr lang="es-PE" dirty="0">
                <a:solidFill>
                  <a:srgbClr val="C00000"/>
                </a:solidFill>
                <a:latin typeface="Arial" panose="020B0604020202020204" pitchFamily="34" charset="0"/>
                <a:cs typeface="Arial" panose="020B0604020202020204" pitchFamily="34" charset="0"/>
              </a:rPr>
              <a:t>La regulación de relaciones interpersonales</a:t>
            </a:r>
            <a:r>
              <a:rPr lang="es-PE" dirty="0">
                <a:solidFill>
                  <a:schemeClr val="tx1"/>
                </a:solidFill>
                <a:latin typeface="Arial" panose="020B0604020202020204" pitchFamily="34" charset="0"/>
                <a:cs typeface="Arial" panose="020B0604020202020204" pitchFamily="34" charset="0"/>
              </a:rPr>
              <a:t>. Se enfoca principalmente a los aspectos de persuasión e influencia sobre otros, se integra de las competencias: inspiración de liderazgo, influencia, manejo de conflicto, y trabajo en equipo y colaboración.</a:t>
            </a:r>
          </a:p>
        </p:txBody>
      </p:sp>
    </p:spTree>
    <p:extLst>
      <p:ext uri="{BB962C8B-B14F-4D97-AF65-F5344CB8AC3E}">
        <p14:creationId xmlns:p14="http://schemas.microsoft.com/office/powerpoint/2010/main" val="177705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Definición de términos</a:t>
            </a:r>
          </a:p>
        </p:txBody>
      </p:sp>
      <p:sp>
        <p:nvSpPr>
          <p:cNvPr id="3" name="Marcador de contenido 2"/>
          <p:cNvSpPr>
            <a:spLocks noGrp="1"/>
          </p:cNvSpPr>
          <p:nvPr>
            <p:ph idx="1"/>
          </p:nvPr>
        </p:nvSpPr>
        <p:spPr>
          <a:xfrm>
            <a:off x="1295401" y="2459865"/>
            <a:ext cx="9601196" cy="3416003"/>
          </a:xfrm>
        </p:spPr>
        <p:txBody>
          <a:bodyPr>
            <a:normAutofit/>
          </a:bodyPr>
          <a:lstStyle/>
          <a:p>
            <a:r>
              <a:rPr lang="es-PE" dirty="0"/>
              <a:t>A.</a:t>
            </a:r>
            <a:r>
              <a:rPr lang="es-PE" b="1" dirty="0">
                <a:solidFill>
                  <a:schemeClr val="accent2"/>
                </a:solidFill>
              </a:rPr>
              <a:t> Estereotipo </a:t>
            </a:r>
            <a:r>
              <a:rPr lang="es-PE" dirty="0"/>
              <a:t>“Imagen o idea aceptada comúnmente por un grupo o sociedad con carácter inmutable”. </a:t>
            </a:r>
          </a:p>
          <a:p>
            <a:r>
              <a:rPr lang="es-PE" dirty="0"/>
              <a:t>B. </a:t>
            </a:r>
            <a:r>
              <a:rPr lang="es-PE" b="1" dirty="0">
                <a:solidFill>
                  <a:schemeClr val="accent2"/>
                </a:solidFill>
              </a:rPr>
              <a:t>Prejuicio</a:t>
            </a:r>
            <a:r>
              <a:rPr lang="es-PE" dirty="0"/>
              <a:t> “Opinión previa y tenaz, por lo general desfavorable, acerca de algo que se conoce mal”. </a:t>
            </a:r>
          </a:p>
          <a:p>
            <a:r>
              <a:rPr lang="es-PE" dirty="0"/>
              <a:t>C. </a:t>
            </a:r>
            <a:r>
              <a:rPr lang="es-PE" b="1" dirty="0">
                <a:solidFill>
                  <a:schemeClr val="accent2"/>
                </a:solidFill>
              </a:rPr>
              <a:t>Tolerancia</a:t>
            </a:r>
            <a:r>
              <a:rPr lang="es-PE" dirty="0"/>
              <a:t> “Respeto a las ideas, creencias o prácticas de los demás cuando son diferentes o contrarias a las propias”. </a:t>
            </a:r>
          </a:p>
          <a:p>
            <a:r>
              <a:rPr lang="es-PE" dirty="0"/>
              <a:t>D. </a:t>
            </a:r>
            <a:r>
              <a:rPr lang="es-PE" b="1" dirty="0">
                <a:solidFill>
                  <a:schemeClr val="accent2"/>
                </a:solidFill>
              </a:rPr>
              <a:t>Respetar </a:t>
            </a:r>
            <a:r>
              <a:rPr lang="es-PE" dirty="0"/>
              <a:t>“Tener miramiento (respeto, atención)”. </a:t>
            </a:r>
          </a:p>
        </p:txBody>
      </p:sp>
    </p:spTree>
    <p:extLst>
      <p:ext uri="{BB962C8B-B14F-4D97-AF65-F5344CB8AC3E}">
        <p14:creationId xmlns:p14="http://schemas.microsoft.com/office/powerpoint/2010/main" val="15758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C16F5-3471-4A83-897D-80D40E88E13F}"/>
              </a:ext>
            </a:extLst>
          </p:cNvPr>
          <p:cNvSpPr>
            <a:spLocks noGrp="1"/>
          </p:cNvSpPr>
          <p:nvPr>
            <p:ph type="title"/>
          </p:nvPr>
        </p:nvSpPr>
        <p:spPr/>
        <p:txBody>
          <a:bodyPr/>
          <a:lstStyle/>
          <a:p>
            <a:r>
              <a:rPr lang="es-MX" b="1" dirty="0">
                <a:solidFill>
                  <a:schemeClr val="tx1"/>
                </a:solidFill>
              </a:rPr>
              <a:t>¡Ahora, tienes un reto mayor!</a:t>
            </a:r>
            <a:endParaRPr lang="es-PE" b="1" dirty="0">
              <a:solidFill>
                <a:schemeClr val="tx1"/>
              </a:solidFill>
            </a:endParaRPr>
          </a:p>
        </p:txBody>
      </p:sp>
      <p:sp>
        <p:nvSpPr>
          <p:cNvPr id="3" name="Marcador de contenido 2">
            <a:extLst>
              <a:ext uri="{FF2B5EF4-FFF2-40B4-BE49-F238E27FC236}">
                <a16:creationId xmlns:a16="http://schemas.microsoft.com/office/drawing/2014/main" id="{8F98465E-EBC5-4896-8DDA-00AC2F5EC951}"/>
              </a:ext>
            </a:extLst>
          </p:cNvPr>
          <p:cNvSpPr>
            <a:spLocks noGrp="1"/>
          </p:cNvSpPr>
          <p:nvPr>
            <p:ph idx="1"/>
          </p:nvPr>
        </p:nvSpPr>
        <p:spPr>
          <a:xfrm>
            <a:off x="772732" y="2537138"/>
            <a:ext cx="10307776" cy="2837447"/>
          </a:xfrm>
        </p:spPr>
        <p:txBody>
          <a:bodyPr>
            <a:normAutofit fontScale="92500" lnSpcReduction="10000"/>
          </a:bodyPr>
          <a:lstStyle/>
          <a:p>
            <a:pPr marL="0" indent="0">
              <a:buNone/>
            </a:pPr>
            <a:endParaRPr lang="es-PE" b="1" u="sng" dirty="0"/>
          </a:p>
          <a:p>
            <a:pPr marL="0" indent="0">
              <a:buNone/>
            </a:pPr>
            <a:r>
              <a:rPr lang="es-PE" b="1" u="sng" dirty="0"/>
              <a:t>Sobre la ira como emoción</a:t>
            </a:r>
          </a:p>
          <a:p>
            <a:pPr marL="0" indent="0">
              <a:buNone/>
            </a:pPr>
            <a:endParaRPr lang="es-PE" b="1" u="sng" dirty="0"/>
          </a:p>
          <a:p>
            <a:r>
              <a:rPr lang="es-PE" dirty="0"/>
              <a:t>•	</a:t>
            </a:r>
            <a:r>
              <a:rPr lang="es-PE" dirty="0">
                <a:solidFill>
                  <a:srgbClr val="FF0000"/>
                </a:solidFill>
              </a:rPr>
              <a:t>¿Qué situaciones me producen ira?</a:t>
            </a:r>
          </a:p>
          <a:p>
            <a:r>
              <a:rPr lang="es-PE" dirty="0">
                <a:solidFill>
                  <a:srgbClr val="FF0000"/>
                </a:solidFill>
              </a:rPr>
              <a:t>•	¿Cómo me doy cuenta de que estoy sintiendo ira? </a:t>
            </a:r>
          </a:p>
          <a:p>
            <a:r>
              <a:rPr lang="es-PE" dirty="0">
                <a:solidFill>
                  <a:srgbClr val="FF0000"/>
                </a:solidFill>
              </a:rPr>
              <a:t>•	¿Cuáles son las consecuencias de mi estado de ira?</a:t>
            </a:r>
          </a:p>
          <a:p>
            <a:endParaRPr lang="es-PE" dirty="0"/>
          </a:p>
        </p:txBody>
      </p:sp>
      <p:pic>
        <p:nvPicPr>
          <p:cNvPr id="4" name="Imagen 3" descr="Emoji Emoticon Anger · Free image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479" y="2442754"/>
            <a:ext cx="5295817" cy="3966346"/>
          </a:xfrm>
          <a:prstGeom prst="rect">
            <a:avLst/>
          </a:prstGeom>
        </p:spPr>
      </p:pic>
    </p:spTree>
    <p:extLst>
      <p:ext uri="{BB962C8B-B14F-4D97-AF65-F5344CB8AC3E}">
        <p14:creationId xmlns:p14="http://schemas.microsoft.com/office/powerpoint/2010/main" val="237258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1352282"/>
            <a:ext cx="9601196" cy="933717"/>
          </a:xfrm>
        </p:spPr>
        <p:txBody>
          <a:bodyPr>
            <a:normAutofit fontScale="90000"/>
          </a:bodyPr>
          <a:lstStyle/>
          <a:p>
            <a:r>
              <a:rPr lang="es-PE" dirty="0"/>
              <a:t>Sobre los estereotipos y prejuicios </a:t>
            </a:r>
            <a:br>
              <a:rPr lang="es-PE" dirty="0"/>
            </a:br>
            <a:endParaRPr lang="es-PE" dirty="0"/>
          </a:p>
        </p:txBody>
      </p:sp>
      <p:sp>
        <p:nvSpPr>
          <p:cNvPr id="3" name="Marcador de contenido 2"/>
          <p:cNvSpPr>
            <a:spLocks noGrp="1"/>
          </p:cNvSpPr>
          <p:nvPr>
            <p:ph idx="1"/>
          </p:nvPr>
        </p:nvSpPr>
        <p:spPr>
          <a:xfrm>
            <a:off x="1661161" y="2546773"/>
            <a:ext cx="9601196" cy="3318936"/>
          </a:xfrm>
        </p:spPr>
        <p:txBody>
          <a:bodyPr>
            <a:normAutofit fontScale="62500" lnSpcReduction="20000"/>
          </a:bodyPr>
          <a:lstStyle/>
          <a:p>
            <a:pPr marL="0" indent="0">
              <a:buNone/>
            </a:pPr>
            <a:r>
              <a:rPr lang="es-PE" dirty="0"/>
              <a:t>• </a:t>
            </a:r>
            <a:r>
              <a:rPr lang="es-PE" b="1" dirty="0">
                <a:solidFill>
                  <a:srgbClr val="FF0000"/>
                </a:solidFill>
              </a:rPr>
              <a:t>¿Cuáles son mis estereotipos? </a:t>
            </a:r>
          </a:p>
          <a:p>
            <a:pPr marL="0" indent="0">
              <a:buNone/>
            </a:pPr>
            <a:r>
              <a:rPr lang="es-PE" b="1" dirty="0">
                <a:solidFill>
                  <a:schemeClr val="tx1"/>
                </a:solidFill>
              </a:rPr>
              <a:t>No tengo.</a:t>
            </a:r>
          </a:p>
          <a:p>
            <a:pPr marL="0" indent="0">
              <a:buNone/>
            </a:pPr>
            <a:r>
              <a:rPr lang="es-PE" b="1" dirty="0">
                <a:solidFill>
                  <a:srgbClr val="FF0000"/>
                </a:solidFill>
              </a:rPr>
              <a:t>¿Cuáles son mis prejuicios? </a:t>
            </a:r>
          </a:p>
          <a:p>
            <a:pPr marL="0" indent="0">
              <a:buNone/>
            </a:pPr>
            <a:r>
              <a:rPr lang="es-PE" b="1" dirty="0">
                <a:solidFill>
                  <a:schemeClr val="tx1"/>
                </a:solidFill>
              </a:rPr>
              <a:t>No tengo.</a:t>
            </a:r>
          </a:p>
          <a:p>
            <a:pPr marL="0" indent="0">
              <a:buNone/>
            </a:pPr>
            <a:r>
              <a:rPr lang="es-PE" b="1" dirty="0">
                <a:solidFill>
                  <a:srgbClr val="FF0000"/>
                </a:solidFill>
              </a:rPr>
              <a:t>¿De dónde provienen? </a:t>
            </a:r>
          </a:p>
          <a:p>
            <a:pPr marL="0" indent="0">
              <a:buNone/>
            </a:pPr>
            <a:r>
              <a:rPr lang="es-PE" b="1" dirty="0">
                <a:solidFill>
                  <a:schemeClr val="tx1"/>
                </a:solidFill>
              </a:rPr>
              <a:t>De la sociedad.</a:t>
            </a:r>
          </a:p>
          <a:p>
            <a:pPr marL="0" indent="0">
              <a:buNone/>
            </a:pPr>
            <a:r>
              <a:rPr lang="es-PE" b="1" dirty="0">
                <a:solidFill>
                  <a:srgbClr val="FF0000"/>
                </a:solidFill>
              </a:rPr>
              <a:t>• ¿Cómo me doy cuenta de que tengo un estereotipo o un prejuicio?</a:t>
            </a:r>
          </a:p>
          <a:p>
            <a:pPr marL="0" indent="0">
              <a:buNone/>
            </a:pPr>
            <a:r>
              <a:rPr lang="es-PE" b="1" dirty="0">
                <a:solidFill>
                  <a:schemeClr val="tx1"/>
                </a:solidFill>
              </a:rPr>
              <a:t>Descubres que tienes un estereotipo cuando las gente te encasilla con algún tipo de actitud o forma de ser.</a:t>
            </a:r>
          </a:p>
          <a:p>
            <a:pPr marL="0" indent="0">
              <a:buNone/>
            </a:pPr>
            <a:r>
              <a:rPr lang="es-PE" b="1" dirty="0">
                <a:solidFill>
                  <a:srgbClr val="FF0000"/>
                </a:solidFill>
              </a:rPr>
              <a:t>• ¿Cuáles son las consecuencias de mis estereotipos y de mis prejuicios en la interacción con las demás personas? </a:t>
            </a:r>
          </a:p>
          <a:p>
            <a:pPr marL="0" indent="0">
              <a:buNone/>
            </a:pPr>
            <a:r>
              <a:rPr lang="es-PE" b="1" dirty="0">
                <a:solidFill>
                  <a:schemeClr val="tx1"/>
                </a:solidFill>
              </a:rPr>
              <a:t>Las consecuencias son juzgar a las personas sin conocerlas.</a:t>
            </a:r>
          </a:p>
        </p:txBody>
      </p:sp>
      <p:pic>
        <p:nvPicPr>
          <p:cNvPr id="4" name="Imagen 3" descr="¿Tienen las mujeres más problemas psicológicos que lo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0" y="2446020"/>
            <a:ext cx="4219303" cy="1600200"/>
          </a:xfrm>
          <a:prstGeom prst="rect">
            <a:avLst/>
          </a:prstGeom>
        </p:spPr>
      </p:pic>
    </p:spTree>
    <p:extLst>
      <p:ext uri="{BB962C8B-B14F-4D97-AF65-F5344CB8AC3E}">
        <p14:creationId xmlns:p14="http://schemas.microsoft.com/office/powerpoint/2010/main" val="17406263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752</TotalTime>
  <Words>1115</Words>
  <Application>Microsoft Office PowerPoint</Application>
  <PresentationFormat>Panorámica</PresentationFormat>
  <Paragraphs>132</Paragraphs>
  <Slides>13</Slides>
  <Notes>0</Notes>
  <HiddenSlides>0</HiddenSlides>
  <MMClips>1</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Orgánico</vt:lpstr>
      <vt:lpstr>                 IDENTIFICAMOS EMOCIONES Y ESTEREOTIPOS QUE AFECTAN AL BIENESTAR </vt:lpstr>
      <vt:lpstr>Primero: ¿Qué necesitamos? </vt:lpstr>
      <vt:lpstr>IDENTIFICAMOS EMOCIONES Y ESTEREOTIPOS QUE AFECTAN AL BIENESTAR </vt:lpstr>
      <vt:lpstr>Presentación de PowerPoint</vt:lpstr>
      <vt:lpstr>Presentación de PowerPoint</vt:lpstr>
      <vt:lpstr>Presentación de PowerPoint</vt:lpstr>
      <vt:lpstr>Definición de términos</vt:lpstr>
      <vt:lpstr>¡Ahora, tienes un reto mayor!</vt:lpstr>
      <vt:lpstr>Sobre los estereotipos y prejuicios  </vt:lpstr>
      <vt:lpstr>Sobre la inteligencia emocional  </vt:lpstr>
      <vt:lpstr>Elabora un cuadro, como un ejercicio personal, para identificar qué situaciones te producen las diferentes emociones mencionadas en el texto.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 emociones y la convivencia familiar</dc:title>
  <dc:creator>USER01</dc:creator>
  <cp:lastModifiedBy>Daniel Pretell Salvador</cp:lastModifiedBy>
  <cp:revision>35</cp:revision>
  <dcterms:created xsi:type="dcterms:W3CDTF">2020-08-14T14:49:26Z</dcterms:created>
  <dcterms:modified xsi:type="dcterms:W3CDTF">2020-08-18T22:15:46Z</dcterms:modified>
</cp:coreProperties>
</file>