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embeddedFontLst>
    <p:embeddedFont>
      <p:font typeface="Montserrat" panose="00000500000000000000"/>
      <p:regular r:id="rId27"/>
      <p:bold r:id="rId28"/>
      <p:boldItalic r:id="rId29"/>
    </p:embeddedFont>
    <p:embeddedFont>
      <p:font typeface="Calibri" panose="020F050202020403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d08f57e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24089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Capstone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Proje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ct</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sz="3600" b="1">
                <a:solidFill>
                  <a:schemeClr val="lt1"/>
                </a:solidFill>
                <a:latin typeface="Montserrat" panose="00000500000000000000"/>
                <a:ea typeface="Montserrat" panose="00000500000000000000"/>
                <a:cs typeface="Montserrat" panose="00000500000000000000"/>
                <a:sym typeface="Montserrat" panose="00000500000000000000"/>
              </a:rPr>
              <a:t>Airbnb Bookings Analysis - EDA</a:t>
            </a: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br>
              <a:rPr sz="3600" b="1">
                <a:solidFill>
                  <a:schemeClr val="lt1"/>
                </a:solidFill>
                <a:latin typeface="Montserrat" panose="00000500000000000000"/>
                <a:ea typeface="Montserrat" panose="00000500000000000000"/>
                <a:cs typeface="Montserrat" panose="00000500000000000000"/>
                <a:sym typeface="Montserrat" panose="00000500000000000000"/>
              </a:rPr>
            </a:br>
            <a:br>
              <a:rPr sz="2000" b="1" u="sng">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a:solidFill>
                  <a:schemeClr val="bg2">
                    <a:lumMod val="50000"/>
                  </a:schemeClr>
                </a:solidFill>
                <a:latin typeface="Montserrat" panose="00000500000000000000"/>
                <a:ea typeface="Montserrat" panose="00000500000000000000"/>
                <a:cs typeface="Montserrat" panose="00000500000000000000"/>
                <a:sym typeface="Montserrat" panose="00000500000000000000"/>
              </a:rPr>
              <a:t>cohort Austin</a:t>
            </a:r>
            <a:br>
              <a:rPr sz="3600" b="1">
                <a:solidFill>
                  <a:schemeClr val="lt1"/>
                </a:solidFill>
                <a:latin typeface="Montserrat" panose="00000500000000000000"/>
                <a:ea typeface="Montserrat" panose="00000500000000000000"/>
                <a:cs typeface="Montserrat" panose="00000500000000000000"/>
                <a:sym typeface="Montserrat" panose="00000500000000000000"/>
              </a:rPr>
            </a:br>
            <a:r>
              <a:rPr lang="en-US" sz="1600" b="1">
                <a:solidFill>
                  <a:schemeClr val="accent2"/>
                </a:solidFill>
                <a:latin typeface="Montserrat" panose="00000500000000000000"/>
                <a:ea typeface="Montserrat" panose="00000500000000000000"/>
                <a:cs typeface="Montserrat" panose="00000500000000000000"/>
                <a:sym typeface="Montserrat" panose="00000500000000000000"/>
              </a:rPr>
              <a:t>-By PRETESH AGARWAL</a:t>
            </a: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10"/>
            <a:ext cx="8520600" cy="572700"/>
          </a:xfrm>
        </p:spPr>
        <p:txBody>
          <a:bodyPr/>
          <a:p>
            <a:r>
              <a:rPr lang="en-US"/>
              <a:t>1) Top Hosts and their listings count:</a:t>
            </a:r>
            <a:endParaRPr lang="en-US"/>
          </a:p>
        </p:txBody>
      </p:sp>
      <p:sp>
        <p:nvSpPr>
          <p:cNvPr id="3" name="Text Placeholder 2"/>
          <p:cNvSpPr/>
          <p:nvPr>
            <p:ph type="body" idx="1"/>
          </p:nvPr>
        </p:nvSpPr>
        <p:spPr>
          <a:xfrm>
            <a:off x="311700" y="572720"/>
            <a:ext cx="8520600" cy="3416400"/>
          </a:xfrm>
        </p:spPr>
        <p:txBody>
          <a:bodyPr/>
          <a:p>
            <a:pPr marL="114300" indent="0">
              <a:buNone/>
            </a:pPr>
            <a:r>
              <a:rPr lang="en-US">
                <a:solidFill>
                  <a:schemeClr val="accent2"/>
                </a:solidFill>
              </a:rPr>
              <a:t>For analyzing this we used group by function and took 'host_name', 'neighbourhood_group', and "calculated_host_listings_count" and calculated the </a:t>
            </a:r>
            <a:endParaRPr lang="en-US">
              <a:solidFill>
                <a:schemeClr val="accent2"/>
              </a:solidFill>
            </a:endParaRPr>
          </a:p>
          <a:p>
            <a:pPr marL="114300" indent="0">
              <a:buNone/>
            </a:pPr>
            <a:r>
              <a:rPr lang="en-US">
                <a:solidFill>
                  <a:schemeClr val="accent2"/>
                </a:solidFill>
              </a:rPr>
              <a:t>top 10 hosts.</a:t>
            </a:r>
            <a:endParaRPr lang="en-US">
              <a:solidFill>
                <a:schemeClr val="accent2"/>
              </a:solidFill>
            </a:endParaRPr>
          </a:p>
        </p:txBody>
      </p:sp>
      <p:pic>
        <p:nvPicPr>
          <p:cNvPr id="4" name="Picture 3"/>
          <p:cNvPicPr>
            <a:picLocks noChangeAspect="1"/>
          </p:cNvPicPr>
          <p:nvPr/>
        </p:nvPicPr>
        <p:blipFill>
          <a:blip r:embed="rId1"/>
          <a:stretch>
            <a:fillRect/>
          </a:stretch>
        </p:blipFill>
        <p:spPr>
          <a:xfrm>
            <a:off x="1767840" y="1671320"/>
            <a:ext cx="4572635" cy="3333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4380230" y="1196340"/>
            <a:ext cx="4507230" cy="3190875"/>
          </a:xfrm>
          <a:prstGeom prst="rect">
            <a:avLst/>
          </a:prstGeom>
        </p:spPr>
      </p:pic>
      <p:sp>
        <p:nvSpPr>
          <p:cNvPr id="4" name="Text Box 3"/>
          <p:cNvSpPr txBox="1"/>
          <p:nvPr/>
        </p:nvSpPr>
        <p:spPr>
          <a:xfrm>
            <a:off x="300990" y="594995"/>
            <a:ext cx="4079240" cy="3723005"/>
          </a:xfrm>
          <a:prstGeom prst="rect">
            <a:avLst/>
          </a:prstGeom>
          <a:noFill/>
        </p:spPr>
        <p:txBody>
          <a:bodyPr wrap="square" rtlCol="0">
            <a:spAutoFit/>
          </a:bodyPr>
          <a:p>
            <a:r>
              <a:rPr lang="en-US" sz="2400" b="1" u="sng">
                <a:solidFill>
                  <a:srgbClr val="FF0000"/>
                </a:solidFill>
              </a:rPr>
              <a:t>Key findings:</a:t>
            </a:r>
            <a:endParaRPr lang="en-US" sz="2400" b="1" u="sng">
              <a:solidFill>
                <a:srgbClr val="FF0000"/>
              </a:solidFill>
            </a:endParaRPr>
          </a:p>
          <a:p>
            <a:endParaRPr lang="en-US"/>
          </a:p>
          <a:p>
            <a:pPr marL="285750" indent="-285750">
              <a:buFont typeface="Wingdings" panose="05000000000000000000" charset="0"/>
              <a:buChar char="§"/>
            </a:pPr>
            <a:r>
              <a:rPr lang="en-US" sz="1800"/>
              <a:t>Manhattan neighbourhood group hosts are out-performing in listings.</a:t>
            </a:r>
            <a:endParaRPr lang="en-US" sz="1800"/>
          </a:p>
          <a:p>
            <a:pPr marL="0" indent="0">
              <a:buFont typeface="Wingdings" panose="05000000000000000000" charset="0"/>
              <a:buNone/>
            </a:pPr>
            <a:endParaRPr lang="en-US" sz="1800"/>
          </a:p>
          <a:p>
            <a:pPr marL="285750" indent="-285750">
              <a:buFont typeface="Wingdings" panose="05000000000000000000" charset="0"/>
              <a:buChar char="§"/>
            </a:pPr>
            <a:r>
              <a:rPr lang="en-US" sz="1800"/>
              <a:t>7 out of top 10 hosts are from the ''Manhattan'' neighbourhood group.</a:t>
            </a:r>
            <a:endParaRPr lang="en-US" sz="1800"/>
          </a:p>
          <a:p>
            <a:pPr marL="0" indent="0">
              <a:buFont typeface="Wingdings" panose="05000000000000000000" charset="0"/>
              <a:buNone/>
            </a:pPr>
            <a:endParaRPr lang="en-US" sz="1800"/>
          </a:p>
          <a:p>
            <a:pPr marL="285750" indent="-285750">
              <a:buFont typeface="Wingdings" panose="05000000000000000000" charset="0"/>
              <a:buChar char="§"/>
            </a:pPr>
            <a:r>
              <a:rPr lang="en-US" sz="1800"/>
              <a:t>2 out of top 10 hosts are from the ''Brooklyn" neighbourhood group.</a:t>
            </a:r>
            <a:endParaRPr lang="en-US" sz="1800"/>
          </a:p>
          <a:p>
            <a:pPr marL="285750" indent="-285750">
              <a:buFont typeface="Wingdings" panose="05000000000000000000" charset="0"/>
              <a:buChar char="§"/>
            </a:pPr>
            <a:endParaRPr lang="en-US" sz="1800"/>
          </a:p>
          <a:p>
            <a:pPr marL="285750" indent="-285750">
              <a:buFont typeface="Wingdings" panose="05000000000000000000" charset="0"/>
              <a:buChar char="§"/>
            </a:pPr>
            <a:r>
              <a:rPr lang="en-US" sz="1800"/>
              <a:t>1 </a:t>
            </a:r>
            <a:r>
              <a:rPr lang="en-US" sz="1800">
                <a:sym typeface="+mn-ea"/>
              </a:rPr>
              <a:t>out of top 10 hosts are from the ''Queens" neighbourhood group.</a:t>
            </a:r>
            <a:r>
              <a:rPr lang="en-US" sz="1800"/>
              <a:t> </a:t>
            </a: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0560" y="-110"/>
            <a:ext cx="8520600" cy="572700"/>
          </a:xfrm>
        </p:spPr>
        <p:txBody>
          <a:bodyPr/>
          <a:p>
            <a:r>
              <a:rPr lang="en-US" sz="2400"/>
              <a:t>2) What can we learn from predictions? (ex: locations, prices, </a:t>
            </a:r>
            <a:br>
              <a:rPr lang="en-US" sz="2400"/>
            </a:br>
            <a:r>
              <a:rPr lang="en-US" sz="2400"/>
              <a:t>    reviews, etc)</a:t>
            </a:r>
            <a:endParaRPr lang="en-US" sz="2400"/>
          </a:p>
        </p:txBody>
      </p:sp>
      <p:sp>
        <p:nvSpPr>
          <p:cNvPr id="3" name="Text Placeholder 2"/>
          <p:cNvSpPr/>
          <p:nvPr>
            <p:ph type="body" idx="1"/>
          </p:nvPr>
        </p:nvSpPr>
        <p:spPr>
          <a:xfrm>
            <a:off x="311785" y="967105"/>
            <a:ext cx="8520430" cy="1307465"/>
          </a:xfrm>
        </p:spPr>
        <p:txBody>
          <a:bodyPr/>
          <a:p>
            <a:pPr marL="114300" indent="0">
              <a:buNone/>
            </a:pPr>
            <a:r>
              <a:rPr lang="en-US">
                <a:solidFill>
                  <a:schemeClr val="accent2"/>
                </a:solidFill>
              </a:rPr>
              <a:t>For this question, we approached with 3 different corelations:</a:t>
            </a:r>
            <a:endParaRPr lang="en-US">
              <a:solidFill>
                <a:schemeClr val="accent2"/>
              </a:solidFill>
            </a:endParaRPr>
          </a:p>
          <a:p>
            <a:pPr marL="114300" indent="0">
              <a:buNone/>
            </a:pPr>
            <a:r>
              <a:rPr lang="en-US" b="1">
                <a:solidFill>
                  <a:srgbClr val="002060"/>
                </a:solidFill>
              </a:rPr>
              <a:t>1. “neighbourhood_group” and “number_of_reviews”.</a:t>
            </a:r>
            <a:endParaRPr lang="en-US" b="1">
              <a:solidFill>
                <a:srgbClr val="002060"/>
              </a:solidFill>
            </a:endParaRPr>
          </a:p>
          <a:p>
            <a:pPr marL="114300" indent="0">
              <a:buNone/>
            </a:pPr>
            <a:r>
              <a:rPr lang="en-US" b="1">
                <a:solidFill>
                  <a:schemeClr val="accent2"/>
                </a:solidFill>
              </a:rPr>
              <a:t>      </a:t>
            </a:r>
            <a:r>
              <a:rPr lang="en-US" sz="1600">
                <a:solidFill>
                  <a:schemeClr val="accent2"/>
                </a:solidFill>
              </a:rPr>
              <a:t>After this analysis we can say that people who lived in Queens, Manhattan and   </a:t>
            </a:r>
            <a:endParaRPr lang="en-US" sz="1600">
              <a:solidFill>
                <a:schemeClr val="accent2"/>
              </a:solidFill>
            </a:endParaRPr>
          </a:p>
          <a:p>
            <a:pPr marL="114300" indent="0">
              <a:buNone/>
            </a:pPr>
            <a:r>
              <a:rPr lang="en-US" sz="1600">
                <a:solidFill>
                  <a:schemeClr val="accent2"/>
                </a:solidFill>
              </a:rPr>
              <a:t>       Brooklyn have given most number of reviews.</a:t>
            </a:r>
            <a:endParaRPr lang="en-US" sz="1600">
              <a:solidFill>
                <a:schemeClr val="accent2"/>
              </a:solidFill>
            </a:endParaRPr>
          </a:p>
        </p:txBody>
      </p:sp>
      <p:pic>
        <p:nvPicPr>
          <p:cNvPr id="4" name="Picture 3"/>
          <p:cNvPicPr>
            <a:picLocks noChangeAspect="1"/>
          </p:cNvPicPr>
          <p:nvPr/>
        </p:nvPicPr>
        <p:blipFill>
          <a:blip r:embed="rId1"/>
          <a:stretch>
            <a:fillRect/>
          </a:stretch>
        </p:blipFill>
        <p:spPr>
          <a:xfrm>
            <a:off x="5124450" y="2364740"/>
            <a:ext cx="3834765" cy="2670175"/>
          </a:xfrm>
          <a:prstGeom prst="rect">
            <a:avLst/>
          </a:prstGeom>
        </p:spPr>
      </p:pic>
      <p:pic>
        <p:nvPicPr>
          <p:cNvPr id="5" name="Picture 4"/>
          <p:cNvPicPr>
            <a:picLocks noChangeAspect="1"/>
          </p:cNvPicPr>
          <p:nvPr/>
        </p:nvPicPr>
        <p:blipFill>
          <a:blip r:embed="rId2"/>
          <a:stretch>
            <a:fillRect/>
          </a:stretch>
        </p:blipFill>
        <p:spPr>
          <a:xfrm>
            <a:off x="0" y="2365375"/>
            <a:ext cx="4924425" cy="2669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97790"/>
            <a:ext cx="8520430" cy="1435100"/>
          </a:xfrm>
        </p:spPr>
        <p:txBody>
          <a:bodyPr/>
          <a:p>
            <a:pPr marL="114300" indent="0">
              <a:buNone/>
            </a:pPr>
            <a:r>
              <a:rPr lang="en-US" sz="2000" b="1">
                <a:solidFill>
                  <a:srgbClr val="002060"/>
                </a:solidFill>
                <a:sym typeface="+mn-ea"/>
              </a:rPr>
              <a:t>2. “Price” and “number_of_reviews”.</a:t>
            </a:r>
            <a:endParaRPr lang="en-US" sz="2000" b="1">
              <a:solidFill>
                <a:srgbClr val="002060"/>
              </a:solidFill>
            </a:endParaRPr>
          </a:p>
          <a:p>
            <a:pPr marL="114300" indent="0">
              <a:buNone/>
            </a:pPr>
            <a:r>
              <a:rPr lang="en-US"/>
              <a:t>     </a:t>
            </a:r>
            <a:endParaRPr lang="en-US"/>
          </a:p>
          <a:p>
            <a:pPr marL="114300" indent="0">
              <a:buNone/>
            </a:pPr>
            <a:r>
              <a:rPr lang="en-US">
                <a:solidFill>
                  <a:schemeClr val="accent2"/>
                </a:solidFill>
              </a:rPr>
              <a:t>     After this analysis we can say that most people prefer to stay in place where   </a:t>
            </a:r>
            <a:endParaRPr lang="en-US">
              <a:solidFill>
                <a:schemeClr val="accent2"/>
              </a:solidFill>
            </a:endParaRPr>
          </a:p>
          <a:p>
            <a:pPr marL="114300" indent="0">
              <a:buNone/>
            </a:pPr>
            <a:r>
              <a:rPr lang="en-US">
                <a:solidFill>
                  <a:schemeClr val="accent2"/>
                </a:solidFill>
              </a:rPr>
              <a:t>     price is less.</a:t>
            </a:r>
            <a:endParaRPr lang="en-US">
              <a:solidFill>
                <a:schemeClr val="accent2"/>
              </a:solidFill>
            </a:endParaRPr>
          </a:p>
        </p:txBody>
      </p:sp>
      <p:pic>
        <p:nvPicPr>
          <p:cNvPr id="4" name="Picture 3"/>
          <p:cNvPicPr>
            <a:picLocks noChangeAspect="1"/>
          </p:cNvPicPr>
          <p:nvPr/>
        </p:nvPicPr>
        <p:blipFill>
          <a:blip r:embed="rId1"/>
          <a:stretch>
            <a:fillRect/>
          </a:stretch>
        </p:blipFill>
        <p:spPr>
          <a:xfrm>
            <a:off x="5358130" y="1532890"/>
            <a:ext cx="3474085" cy="3181350"/>
          </a:xfrm>
          <a:prstGeom prst="rect">
            <a:avLst/>
          </a:prstGeom>
        </p:spPr>
      </p:pic>
      <p:pic>
        <p:nvPicPr>
          <p:cNvPr id="5" name="Picture 4"/>
          <p:cNvPicPr>
            <a:picLocks noChangeAspect="1"/>
          </p:cNvPicPr>
          <p:nvPr/>
        </p:nvPicPr>
        <p:blipFill>
          <a:blip r:embed="rId2"/>
          <a:stretch>
            <a:fillRect/>
          </a:stretch>
        </p:blipFill>
        <p:spPr>
          <a:xfrm>
            <a:off x="242570" y="1532890"/>
            <a:ext cx="4965700" cy="3181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09220"/>
            <a:ext cx="8520430" cy="1388110"/>
          </a:xfrm>
        </p:spPr>
        <p:txBody>
          <a:bodyPr/>
          <a:p>
            <a:pPr marL="114300" indent="0">
              <a:buNone/>
            </a:pPr>
            <a:r>
              <a:rPr lang="en-US" b="1">
                <a:solidFill>
                  <a:srgbClr val="002060"/>
                </a:solidFill>
                <a:sym typeface="+mn-ea"/>
              </a:rPr>
              <a:t>3. “neighbourhood_group” and “</a:t>
            </a:r>
            <a:r>
              <a:rPr lang="en-US" b="1">
                <a:solidFill>
                  <a:srgbClr val="002060"/>
                </a:solidFill>
                <a:sym typeface="+mn-ea"/>
              </a:rPr>
              <a:t>Price”.</a:t>
            </a:r>
            <a:endParaRPr lang="en-US" b="1">
              <a:solidFill>
                <a:srgbClr val="002060"/>
              </a:solidFill>
            </a:endParaRPr>
          </a:p>
          <a:p>
            <a:pPr marL="114300" indent="0">
              <a:buNone/>
            </a:pPr>
            <a:r>
              <a:rPr lang="en-US"/>
              <a:t>      </a:t>
            </a:r>
            <a:endParaRPr lang="en-US"/>
          </a:p>
          <a:p>
            <a:pPr marL="114300" indent="0">
              <a:buNone/>
            </a:pPr>
            <a:r>
              <a:rPr lang="en-US"/>
              <a:t>     </a:t>
            </a:r>
            <a:r>
              <a:rPr lang="en-US">
                <a:solidFill>
                  <a:schemeClr val="accent2"/>
                </a:solidFill>
              </a:rPr>
              <a:t>After this analysis we can say that maximum prices for Brooklyn, Manhattan </a:t>
            </a:r>
            <a:endParaRPr lang="en-US">
              <a:solidFill>
                <a:schemeClr val="accent2"/>
              </a:solidFill>
            </a:endParaRPr>
          </a:p>
          <a:p>
            <a:pPr marL="114300" indent="0">
              <a:buNone/>
            </a:pPr>
            <a:r>
              <a:rPr lang="en-US">
                <a:solidFill>
                  <a:schemeClr val="accent2"/>
                </a:solidFill>
              </a:rPr>
              <a:t>     and Queens are same 10000.</a:t>
            </a:r>
            <a:endParaRPr lang="en-US">
              <a:solidFill>
                <a:schemeClr val="accent2"/>
              </a:solidFill>
            </a:endParaRPr>
          </a:p>
          <a:p>
            <a:pPr marL="114300" indent="0">
              <a:buNone/>
            </a:pPr>
            <a:endParaRPr lang="en-US"/>
          </a:p>
        </p:txBody>
      </p:sp>
      <p:pic>
        <p:nvPicPr>
          <p:cNvPr id="4" name="Picture 3"/>
          <p:cNvPicPr>
            <a:picLocks noChangeAspect="1"/>
          </p:cNvPicPr>
          <p:nvPr/>
        </p:nvPicPr>
        <p:blipFill>
          <a:blip r:embed="rId1"/>
          <a:stretch>
            <a:fillRect/>
          </a:stretch>
        </p:blipFill>
        <p:spPr>
          <a:xfrm>
            <a:off x="5243195" y="1774190"/>
            <a:ext cx="3589020" cy="3180715"/>
          </a:xfrm>
          <a:prstGeom prst="rect">
            <a:avLst/>
          </a:prstGeom>
        </p:spPr>
      </p:pic>
      <p:pic>
        <p:nvPicPr>
          <p:cNvPr id="5" name="Picture 4"/>
          <p:cNvPicPr>
            <a:picLocks noChangeAspect="1"/>
          </p:cNvPicPr>
          <p:nvPr/>
        </p:nvPicPr>
        <p:blipFill>
          <a:blip r:embed="rId2"/>
          <a:stretch>
            <a:fillRect/>
          </a:stretch>
        </p:blipFill>
        <p:spPr>
          <a:xfrm>
            <a:off x="311785" y="1774190"/>
            <a:ext cx="4796790" cy="3181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09110"/>
            <a:ext cx="8520600" cy="572700"/>
          </a:xfrm>
        </p:spPr>
        <p:txBody>
          <a:bodyPr/>
          <a:p>
            <a:r>
              <a:rPr lang="en-US"/>
              <a:t>3) Finding Busiest Host</a:t>
            </a:r>
            <a:endParaRPr lang="en-US"/>
          </a:p>
        </p:txBody>
      </p:sp>
      <p:sp>
        <p:nvSpPr>
          <p:cNvPr id="3" name="Text Placeholder 2"/>
          <p:cNvSpPr/>
          <p:nvPr>
            <p:ph type="body" idx="1"/>
          </p:nvPr>
        </p:nvSpPr>
        <p:spPr>
          <a:xfrm>
            <a:off x="415925" y="681990"/>
            <a:ext cx="8520430" cy="1075690"/>
          </a:xfrm>
        </p:spPr>
        <p:txBody>
          <a:bodyPr/>
          <a:p>
            <a:pPr marL="114300" indent="0">
              <a:buNone/>
            </a:pPr>
            <a:r>
              <a:rPr lang="en-US">
                <a:solidFill>
                  <a:schemeClr val="accent2"/>
                </a:solidFill>
              </a:rPr>
              <a:t>Next, we were interested in finding the busiest hosts by considering “number_of_reviews”. We took, “host_name”, “host_id”, “room_type”, </a:t>
            </a:r>
            <a:r>
              <a:rPr lang="en-US">
                <a:solidFill>
                  <a:schemeClr val="accent2"/>
                </a:solidFill>
                <a:sym typeface="+mn-ea"/>
              </a:rPr>
              <a:t>“number_of_reviews”,</a:t>
            </a:r>
            <a:r>
              <a:rPr lang="en-US">
                <a:solidFill>
                  <a:schemeClr val="accent2"/>
                </a:solidFill>
              </a:rPr>
              <a:t> and got the following result.</a:t>
            </a:r>
            <a:endParaRPr lang="en-US">
              <a:solidFill>
                <a:schemeClr val="accent2"/>
              </a:solidFill>
            </a:endParaRPr>
          </a:p>
        </p:txBody>
      </p:sp>
      <p:pic>
        <p:nvPicPr>
          <p:cNvPr id="4" name="Picture 3"/>
          <p:cNvPicPr>
            <a:picLocks noChangeAspect="1"/>
          </p:cNvPicPr>
          <p:nvPr/>
        </p:nvPicPr>
        <p:blipFill>
          <a:blip r:embed="rId1"/>
          <a:stretch>
            <a:fillRect/>
          </a:stretch>
        </p:blipFill>
        <p:spPr>
          <a:xfrm>
            <a:off x="720725" y="1757680"/>
            <a:ext cx="5353050" cy="3238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91355" y="104030"/>
            <a:ext cx="8520600" cy="572700"/>
          </a:xfrm>
        </p:spPr>
        <p:txBody>
          <a:bodyPr/>
          <a:p>
            <a:r>
              <a:rPr lang="en-US" b="1" u="sng">
                <a:solidFill>
                  <a:srgbClr val="FF0000"/>
                </a:solidFill>
                <a:sym typeface="+mn-ea"/>
              </a:rPr>
              <a:t>Key findings:</a:t>
            </a:r>
            <a:endParaRPr lang="en-US"/>
          </a:p>
        </p:txBody>
      </p:sp>
      <p:sp>
        <p:nvSpPr>
          <p:cNvPr id="3" name="Text Placeholder 2"/>
          <p:cNvSpPr/>
          <p:nvPr>
            <p:ph type="body" idx="1"/>
          </p:nvPr>
        </p:nvSpPr>
        <p:spPr>
          <a:xfrm>
            <a:off x="245110" y="782320"/>
            <a:ext cx="8520430" cy="3578225"/>
          </a:xfrm>
        </p:spPr>
        <p:txBody>
          <a:bodyPr/>
          <a:p>
            <a:pPr marL="114300" indent="0">
              <a:buNone/>
            </a:pPr>
            <a:r>
              <a:rPr lang="en-US">
                <a:solidFill>
                  <a:schemeClr val="accent2"/>
                </a:solidFill>
              </a:rPr>
              <a:t>Top 5 busiest hosts are:</a:t>
            </a:r>
            <a:endParaRPr lang="en-US">
              <a:solidFill>
                <a:schemeClr val="accent2"/>
              </a:solidFill>
            </a:endParaRPr>
          </a:p>
          <a:p>
            <a:r>
              <a:rPr lang="en-US">
                <a:solidFill>
                  <a:schemeClr val="accent2"/>
                </a:solidFill>
              </a:rPr>
              <a:t>Dona</a:t>
            </a:r>
            <a:endParaRPr lang="en-US">
              <a:solidFill>
                <a:schemeClr val="accent2"/>
              </a:solidFill>
            </a:endParaRPr>
          </a:p>
          <a:p>
            <a:r>
              <a:rPr lang="en-US">
                <a:solidFill>
                  <a:schemeClr val="accent2"/>
                </a:solidFill>
              </a:rPr>
              <a:t>Ji</a:t>
            </a:r>
            <a:endParaRPr lang="en-US">
              <a:solidFill>
                <a:schemeClr val="accent2"/>
              </a:solidFill>
            </a:endParaRPr>
          </a:p>
          <a:p>
            <a:r>
              <a:rPr lang="en-US">
                <a:solidFill>
                  <a:schemeClr val="accent2"/>
                </a:solidFill>
              </a:rPr>
              <a:t>Maya</a:t>
            </a:r>
            <a:endParaRPr lang="en-US">
              <a:solidFill>
                <a:schemeClr val="accent2"/>
              </a:solidFill>
            </a:endParaRPr>
          </a:p>
          <a:p>
            <a:r>
              <a:rPr lang="en-US">
                <a:solidFill>
                  <a:schemeClr val="accent2"/>
                </a:solidFill>
              </a:rPr>
              <a:t>Carol</a:t>
            </a:r>
            <a:endParaRPr lang="en-US">
              <a:solidFill>
                <a:schemeClr val="accent2"/>
              </a:solidFill>
            </a:endParaRPr>
          </a:p>
          <a:p>
            <a:r>
              <a:rPr lang="en-US">
                <a:solidFill>
                  <a:schemeClr val="accent2"/>
                </a:solidFill>
              </a:rPr>
              <a:t>Danielle</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Because these hosts listed room</a:t>
            </a:r>
            <a:endParaRPr lang="en-US">
              <a:solidFill>
                <a:schemeClr val="accent2"/>
              </a:solidFill>
            </a:endParaRPr>
          </a:p>
          <a:p>
            <a:pPr marL="114300" indent="0">
              <a:buNone/>
            </a:pPr>
            <a:r>
              <a:rPr lang="en-US">
                <a:solidFill>
                  <a:schemeClr val="accent2"/>
                </a:solidFill>
              </a:rPr>
              <a:t>type as Entire home and Private </a:t>
            </a:r>
            <a:endParaRPr lang="en-US">
              <a:solidFill>
                <a:schemeClr val="accent2"/>
              </a:solidFill>
            </a:endParaRPr>
          </a:p>
          <a:p>
            <a:pPr marL="114300" indent="0">
              <a:buNone/>
            </a:pPr>
            <a:r>
              <a:rPr lang="en-US">
                <a:solidFill>
                  <a:schemeClr val="accent2"/>
                </a:solidFill>
              </a:rPr>
              <a:t>room which is preferred by most </a:t>
            </a:r>
            <a:endParaRPr lang="en-US">
              <a:solidFill>
                <a:schemeClr val="accent2"/>
              </a:solidFill>
            </a:endParaRPr>
          </a:p>
          <a:p>
            <a:pPr marL="114300" indent="0">
              <a:buNone/>
            </a:pPr>
            <a:r>
              <a:rPr lang="en-US">
                <a:solidFill>
                  <a:schemeClr val="accent2"/>
                </a:solidFill>
              </a:rPr>
              <a:t>number of people.</a:t>
            </a:r>
            <a:endParaRPr lang="en-US">
              <a:solidFill>
                <a:schemeClr val="accent2"/>
              </a:solidFill>
            </a:endParaRPr>
          </a:p>
        </p:txBody>
      </p:sp>
      <p:pic>
        <p:nvPicPr>
          <p:cNvPr id="4" name="Picture 3"/>
          <p:cNvPicPr>
            <a:picLocks noChangeAspect="1"/>
          </p:cNvPicPr>
          <p:nvPr/>
        </p:nvPicPr>
        <p:blipFill>
          <a:blip r:embed="rId1"/>
          <a:stretch>
            <a:fillRect/>
          </a:stretch>
        </p:blipFill>
        <p:spPr>
          <a:xfrm>
            <a:off x="3811270" y="890270"/>
            <a:ext cx="4954270" cy="3200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2635" y="-110"/>
            <a:ext cx="8520600" cy="572700"/>
          </a:xfrm>
        </p:spPr>
        <p:txBody>
          <a:bodyPr/>
          <a:p>
            <a:r>
              <a:rPr lang="en-US"/>
              <a:t>4) Is there any noticeable difference of traffic among different areas and what could be the reason for it?</a:t>
            </a:r>
            <a:endParaRPr lang="en-US"/>
          </a:p>
        </p:txBody>
      </p:sp>
      <p:sp>
        <p:nvSpPr>
          <p:cNvPr id="3" name="Text Placeholder 2"/>
          <p:cNvSpPr/>
          <p:nvPr>
            <p:ph type="body" idx="1"/>
          </p:nvPr>
        </p:nvSpPr>
        <p:spPr>
          <a:xfrm>
            <a:off x="172720" y="897890"/>
            <a:ext cx="4673600" cy="4065905"/>
          </a:xfrm>
        </p:spPr>
        <p:txBody>
          <a:bodyPr/>
          <a:p>
            <a:pPr marL="114300" indent="0">
              <a:buNone/>
            </a:pPr>
            <a:endParaRPr lang="en-US">
              <a:solidFill>
                <a:schemeClr val="accent2"/>
              </a:solidFill>
            </a:endParaRPr>
          </a:p>
          <a:p>
            <a:pPr marL="114300" indent="0">
              <a:buNone/>
            </a:pPr>
            <a:endParaRPr lang="en-US">
              <a:solidFill>
                <a:schemeClr val="accent2"/>
              </a:solidFill>
            </a:endParaRPr>
          </a:p>
          <a:p>
            <a:pPr>
              <a:buClr>
                <a:srgbClr val="212121"/>
              </a:buClr>
            </a:pPr>
            <a:r>
              <a:rPr lang="en-US">
                <a:solidFill>
                  <a:schemeClr val="accent2"/>
                </a:solidFill>
              </a:rPr>
              <a:t>Our main motive through this step was</a:t>
            </a:r>
            <a:endParaRPr lang="en-US">
              <a:solidFill>
                <a:schemeClr val="accent2"/>
              </a:solidFill>
            </a:endParaRPr>
          </a:p>
          <a:p>
            <a:pPr marL="114300" indent="0">
              <a:buClr>
                <a:srgbClr val="212121"/>
              </a:buClr>
              <a:buNone/>
            </a:pPr>
            <a:r>
              <a:rPr lang="en-US">
                <a:solidFill>
                  <a:schemeClr val="accent2"/>
                </a:solidFill>
              </a:rPr>
              <a:t>      to find traffic among different types of </a:t>
            </a:r>
            <a:endParaRPr lang="en-US">
              <a:solidFill>
                <a:schemeClr val="accent2"/>
              </a:solidFill>
            </a:endParaRPr>
          </a:p>
          <a:p>
            <a:pPr marL="114300" indent="0">
              <a:buClr>
                <a:srgbClr val="212121"/>
              </a:buClr>
              <a:buNone/>
            </a:pPr>
            <a:r>
              <a:rPr lang="en-US">
                <a:solidFill>
                  <a:schemeClr val="accent2"/>
                </a:solidFill>
              </a:rPr>
              <a:t>      rooms at different neighborhood </a:t>
            </a:r>
            <a:endParaRPr lang="en-US">
              <a:solidFill>
                <a:schemeClr val="accent2"/>
              </a:solidFill>
            </a:endParaRPr>
          </a:p>
          <a:p>
            <a:pPr marL="114300" indent="0">
              <a:buClr>
                <a:srgbClr val="212121"/>
              </a:buClr>
              <a:buNone/>
            </a:pPr>
            <a:r>
              <a:rPr lang="en-US">
                <a:solidFill>
                  <a:schemeClr val="accent2"/>
                </a:solidFill>
              </a:rPr>
              <a:t>      groups.</a:t>
            </a:r>
            <a:endParaRPr lang="en-US">
              <a:solidFill>
                <a:schemeClr val="accent2"/>
              </a:solidFill>
            </a:endParaRPr>
          </a:p>
          <a:p>
            <a:pPr marL="114300" indent="0">
              <a:buClr>
                <a:srgbClr val="212121"/>
              </a:buClr>
              <a:buNone/>
            </a:pPr>
            <a:endParaRPr lang="en-US">
              <a:solidFill>
                <a:schemeClr val="accent2"/>
              </a:solidFill>
            </a:endParaRPr>
          </a:p>
          <a:p>
            <a:pPr>
              <a:buClr>
                <a:srgbClr val="212121"/>
              </a:buClr>
            </a:pPr>
            <a:r>
              <a:rPr lang="en-US">
                <a:solidFill>
                  <a:schemeClr val="accent2"/>
                </a:solidFill>
              </a:rPr>
              <a:t>For this we took,</a:t>
            </a:r>
            <a:endParaRPr lang="en-US">
              <a:solidFill>
                <a:schemeClr val="accent2"/>
              </a:solidFill>
            </a:endParaRPr>
          </a:p>
          <a:p>
            <a:pPr marL="114300" indent="0">
              <a:buClr>
                <a:srgbClr val="212121"/>
              </a:buClr>
              <a:buNone/>
            </a:pPr>
            <a:r>
              <a:rPr lang="en-US">
                <a:solidFill>
                  <a:schemeClr val="accent2"/>
                </a:solidFill>
              </a:rPr>
              <a:t>     'neighbourhood_group',</a:t>
            </a:r>
            <a:endParaRPr lang="en-US">
              <a:solidFill>
                <a:schemeClr val="accent2"/>
              </a:solidFill>
            </a:endParaRPr>
          </a:p>
          <a:p>
            <a:pPr marL="114300" indent="0">
              <a:buNone/>
            </a:pPr>
            <a:r>
              <a:rPr lang="en-US">
                <a:solidFill>
                  <a:schemeClr val="accent2"/>
                </a:solidFill>
              </a:rPr>
              <a:t>     'room_type', 'minimum_nights' to </a:t>
            </a:r>
            <a:endParaRPr lang="en-US">
              <a:solidFill>
                <a:schemeClr val="accent2"/>
              </a:solidFill>
            </a:endParaRPr>
          </a:p>
          <a:p>
            <a:pPr marL="114300" indent="0">
              <a:buNone/>
            </a:pPr>
            <a:r>
              <a:rPr lang="en-US">
                <a:solidFill>
                  <a:schemeClr val="accent2"/>
                </a:solidFill>
              </a:rPr>
              <a:t>     analyze this question.</a:t>
            </a:r>
            <a:endParaRPr lang="en-US">
              <a:solidFill>
                <a:schemeClr val="accent2"/>
              </a:solidFill>
            </a:endParaRPr>
          </a:p>
        </p:txBody>
      </p:sp>
      <p:pic>
        <p:nvPicPr>
          <p:cNvPr id="5" name="Picture 4"/>
          <p:cNvPicPr>
            <a:picLocks noChangeAspect="1"/>
          </p:cNvPicPr>
          <p:nvPr/>
        </p:nvPicPr>
        <p:blipFill>
          <a:blip r:embed="rId1"/>
          <a:stretch>
            <a:fillRect/>
          </a:stretch>
        </p:blipFill>
        <p:spPr>
          <a:xfrm>
            <a:off x="4765040" y="1050925"/>
            <a:ext cx="4189095" cy="39128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578860" y="966470"/>
            <a:ext cx="5184140" cy="3209925"/>
          </a:xfrm>
          <a:prstGeom prst="rect">
            <a:avLst/>
          </a:prstGeom>
        </p:spPr>
      </p:pic>
      <p:sp>
        <p:nvSpPr>
          <p:cNvPr id="7" name="Text Box 6"/>
          <p:cNvSpPr txBox="1"/>
          <p:nvPr/>
        </p:nvSpPr>
        <p:spPr>
          <a:xfrm>
            <a:off x="208280" y="363220"/>
            <a:ext cx="3187065" cy="398780"/>
          </a:xfrm>
          <a:prstGeom prst="rect">
            <a:avLst/>
          </a:prstGeom>
          <a:noFill/>
        </p:spPr>
        <p:txBody>
          <a:bodyPr wrap="square" rtlCol="0">
            <a:spAutoFit/>
          </a:bodyPr>
          <a:p>
            <a:r>
              <a:rPr lang="en-US" sz="2000" b="1" u="sng">
                <a:solidFill>
                  <a:srgbClr val="FF0000"/>
                </a:solidFill>
                <a:sym typeface="+mn-ea"/>
              </a:rPr>
              <a:t>Key findings:</a:t>
            </a:r>
            <a:endParaRPr lang="en-US" sz="2000" b="1" u="sng">
              <a:solidFill>
                <a:srgbClr val="FF0000"/>
              </a:solidFill>
              <a:sym typeface="+mn-ea"/>
            </a:endParaRPr>
          </a:p>
        </p:txBody>
      </p:sp>
      <p:sp>
        <p:nvSpPr>
          <p:cNvPr id="8" name="Text Box 7"/>
          <p:cNvSpPr txBox="1"/>
          <p:nvPr/>
        </p:nvSpPr>
        <p:spPr>
          <a:xfrm>
            <a:off x="277495" y="1139825"/>
            <a:ext cx="3233420" cy="2553335"/>
          </a:xfrm>
          <a:prstGeom prst="rect">
            <a:avLst/>
          </a:prstGeom>
          <a:noFill/>
        </p:spPr>
        <p:txBody>
          <a:bodyPr wrap="square" rtlCol="0">
            <a:spAutoFit/>
          </a:bodyPr>
          <a:p>
            <a:pPr marL="285750" indent="-285750">
              <a:buFont typeface="Arial" panose="020B0604020202020204" pitchFamily="34" charset="0"/>
              <a:buChar char="•"/>
            </a:pPr>
            <a:r>
              <a:rPr lang="en-US" sz="1600"/>
              <a:t>In Manhattan, people are preferring "Entire Home/apt".</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But, in Brooklyn, Queens and Bronx people are preferring private rooms.</a:t>
            </a:r>
            <a:endParaRPr lang="en-US" sz="1600"/>
          </a:p>
          <a:p>
            <a:pPr marL="0" indent="0">
              <a:buFont typeface="Arial" panose="020B0604020202020204" pitchFamily="34" charset="0"/>
              <a:buNone/>
            </a:pPr>
            <a:endParaRPr lang="en-US" sz="1600"/>
          </a:p>
          <a:p>
            <a:pPr marL="285750" indent="-285750">
              <a:buFont typeface="Arial" panose="020B0604020202020204" pitchFamily="34" charset="0"/>
              <a:buChar char="•"/>
            </a:pPr>
            <a:r>
              <a:rPr lang="en-US" sz="1600"/>
              <a:t>In Staten Island, people are having equal preference over all three types of rooms</a:t>
            </a:r>
            <a:r>
              <a:rPr lang="en-US"/>
              <a: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u="sng"/>
              <a:t>Challenges faced</a:t>
            </a:r>
            <a:endParaRPr lang="en-US" b="1" u="sng"/>
          </a:p>
        </p:txBody>
      </p:sp>
      <p:sp>
        <p:nvSpPr>
          <p:cNvPr id="3" name="Text Placeholder 2"/>
          <p:cNvSpPr/>
          <p:nvPr>
            <p:ph type="body" idx="1"/>
          </p:nvPr>
        </p:nvSpPr>
        <p:spPr/>
        <p:txBody>
          <a:bodyPr/>
          <a:p>
            <a:pPr>
              <a:buClr>
                <a:srgbClr val="000000"/>
              </a:buClr>
            </a:pPr>
            <a:r>
              <a:rPr lang="en-US">
                <a:solidFill>
                  <a:schemeClr val="accent2"/>
                </a:solidFill>
              </a:rPr>
              <a:t>Verifying quality of such huge data and looking for error values.</a:t>
            </a:r>
            <a:endParaRPr lang="en-US">
              <a:solidFill>
                <a:schemeClr val="accent2"/>
              </a:solidFill>
            </a:endParaRPr>
          </a:p>
          <a:p>
            <a:pPr marL="114300" indent="0">
              <a:buClr>
                <a:srgbClr val="000000"/>
              </a:buClr>
              <a:buNone/>
            </a:pPr>
            <a:endParaRPr lang="en-US">
              <a:solidFill>
                <a:schemeClr val="accent2"/>
              </a:solidFill>
            </a:endParaRPr>
          </a:p>
          <a:p>
            <a:pPr>
              <a:buClr>
                <a:srgbClr val="000000"/>
              </a:buClr>
            </a:pPr>
            <a:r>
              <a:rPr lang="en-US">
                <a:solidFill>
                  <a:schemeClr val="accent2"/>
                </a:solidFill>
              </a:rPr>
              <a:t>Dropping down irrelevant data and making the whole data getting ready for full pledged data analysis.</a:t>
            </a:r>
            <a:endParaRPr lang="en-US">
              <a:solidFill>
                <a:schemeClr val="accent2"/>
              </a:solidFill>
            </a:endParaRPr>
          </a:p>
          <a:p>
            <a:pPr>
              <a:buClr>
                <a:srgbClr val="000000"/>
              </a:buClr>
            </a:pPr>
            <a:endParaRPr lang="en-US">
              <a:solidFill>
                <a:schemeClr val="accent2"/>
              </a:solidFill>
            </a:endParaRPr>
          </a:p>
          <a:p>
            <a:pPr>
              <a:buClr>
                <a:srgbClr val="000000"/>
              </a:buClr>
            </a:pPr>
            <a:r>
              <a:rPr lang="en-US">
                <a:solidFill>
                  <a:schemeClr val="accent2"/>
                </a:solidFill>
              </a:rPr>
              <a:t>Understanding and visualizing complex numerical data, and communicating </a:t>
            </a:r>
            <a:endParaRPr lang="en-US">
              <a:solidFill>
                <a:schemeClr val="accent2"/>
              </a:solidFill>
            </a:endParaRPr>
          </a:p>
          <a:p>
            <a:pPr marL="114300" indent="0">
              <a:buClr>
                <a:srgbClr val="000000"/>
              </a:buClr>
              <a:buNone/>
            </a:pPr>
            <a:r>
              <a:rPr lang="en-US">
                <a:solidFill>
                  <a:schemeClr val="accent2"/>
                </a:solidFill>
              </a:rPr>
              <a:t>      business solutions.</a:t>
            </a:r>
            <a:endParaRPr lang="en-US">
              <a:solidFill>
                <a:schemeClr val="accent2"/>
              </a:solidFill>
            </a:endParaRPr>
          </a:p>
          <a:p>
            <a:pPr>
              <a:buClr>
                <a:srgbClr val="000000"/>
              </a:buClr>
            </a:pPr>
            <a:endParaRPr lang="en-US">
              <a:solidFill>
                <a:schemeClr val="accent2"/>
              </a:solidFill>
            </a:endParaRPr>
          </a:p>
          <a:p>
            <a:pPr>
              <a:buClr>
                <a:srgbClr val="000000"/>
              </a:buClr>
            </a:pPr>
            <a:r>
              <a:rPr lang="en-US">
                <a:solidFill>
                  <a:schemeClr val="accent2"/>
                </a:solidFill>
              </a:rPr>
              <a:t>Analysing and solving various queries and presenting clear cut outputs.</a:t>
            </a:r>
            <a:endParaRPr lang="en-US">
              <a:solidFill>
                <a:schemeClr val="accent2"/>
              </a:solidFill>
            </a:endParaRPr>
          </a:p>
          <a:p>
            <a:pPr marL="114300" indent="0">
              <a:buClr>
                <a:srgbClr val="000000"/>
              </a:buClr>
              <a:buNone/>
            </a:pPr>
            <a:endParaRPr lang="en-US">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4785" y="982345"/>
            <a:ext cx="8512810" cy="385191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pP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Introduction</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Problem Statement</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Key objectives we are focusing on</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Data Preparation &amp; Data Wrangling</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lang="en-US" sz="2800">
                <a:solidFill>
                  <a:schemeClr val="accent2"/>
                </a:solidFill>
                <a:latin typeface="Calibri" panose="020F0502020204030204" charset="0"/>
                <a:ea typeface="Montserrat" panose="00000500000000000000"/>
                <a:cs typeface="Calibri" panose="020F0502020204030204" charset="0"/>
                <a:sym typeface="Montserrat" panose="00000500000000000000"/>
              </a:rPr>
              <a:t>Data Discription</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Exploratory Data analysis</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Key findings</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Challenges faced</a:t>
            </a:r>
            <a:b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br>
            <a:r>
              <a:rPr sz="2800">
                <a:solidFill>
                  <a:schemeClr val="accent2"/>
                </a:solidFill>
                <a:latin typeface="Calibri" panose="020F0502020204030204" charset="0"/>
                <a:ea typeface="Montserrat" panose="00000500000000000000"/>
                <a:cs typeface="Calibri" panose="020F0502020204030204" charset="0"/>
                <a:sym typeface="Montserrat" panose="00000500000000000000"/>
              </a:rPr>
              <a:t>Conclusion</a:t>
            </a:r>
            <a:endParaRPr sz="2800">
              <a:solidFill>
                <a:schemeClr val="accent2"/>
              </a:solidFill>
              <a:latin typeface="Calibri" panose="020F0502020204030204" charset="0"/>
              <a:ea typeface="Montserrat" panose="00000500000000000000"/>
              <a:cs typeface="Calibri" panose="020F0502020204030204" charset="0"/>
              <a:sym typeface="Montserrat" panose="00000500000000000000"/>
            </a:endParaRPr>
          </a:p>
        </p:txBody>
      </p:sp>
      <p:sp>
        <p:nvSpPr>
          <p:cNvPr id="2" name="Text Box 1"/>
          <p:cNvSpPr txBox="1"/>
          <p:nvPr/>
        </p:nvSpPr>
        <p:spPr>
          <a:xfrm>
            <a:off x="184785" y="143510"/>
            <a:ext cx="8401050" cy="521970"/>
          </a:xfrm>
          <a:prstGeom prst="rect">
            <a:avLst/>
          </a:prstGeom>
          <a:noFill/>
        </p:spPr>
        <p:txBody>
          <a:bodyPr wrap="square" rtlCol="0">
            <a:spAutoFit/>
          </a:bodyPr>
          <a:p>
            <a:r>
              <a:rPr lang="en-US" sz="2800" b="1" u="sng">
                <a:solidFill>
                  <a:srgbClr val="FF0000"/>
                </a:solidFill>
                <a:latin typeface="Montserrat" panose="00000500000000000000"/>
                <a:ea typeface="Montserrat" panose="00000500000000000000"/>
                <a:cs typeface="Montserrat" panose="00000500000000000000"/>
                <a:sym typeface="Montserrat" panose="00000500000000000000"/>
              </a:rPr>
              <a:t>Points for Discussion:</a:t>
            </a:r>
            <a:endParaRPr lang="en-US" sz="2800" b="1" u="sng">
              <a:solidFill>
                <a:srgbClr val="FF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20540"/>
            <a:ext cx="8520600" cy="572700"/>
          </a:xfrm>
        </p:spPr>
        <p:txBody>
          <a:bodyPr/>
          <a:p>
            <a:r>
              <a:rPr lang="en-US" b="1" u="sng"/>
              <a:t>Conclusion</a:t>
            </a:r>
            <a:endParaRPr lang="en-US" b="1" u="sng"/>
          </a:p>
        </p:txBody>
      </p:sp>
      <p:sp>
        <p:nvSpPr>
          <p:cNvPr id="3" name="Text Placeholder 2"/>
          <p:cNvSpPr/>
          <p:nvPr>
            <p:ph type="body" idx="1"/>
          </p:nvPr>
        </p:nvSpPr>
        <p:spPr>
          <a:xfrm>
            <a:off x="311785" y="693420"/>
            <a:ext cx="8520430" cy="4238625"/>
          </a:xfrm>
        </p:spPr>
        <p:txBody>
          <a:bodyPr/>
          <a:p>
            <a:pPr marL="114300" indent="0">
              <a:buNone/>
            </a:pPr>
            <a:r>
              <a:rPr lang="en-US">
                <a:solidFill>
                  <a:schemeClr val="accent2"/>
                </a:solidFill>
              </a:rPr>
              <a:t>Airbnb dataset-2019 appeared to be a very rich dataset with a variety of columns that allowed us to do deep data exploration on each significant column presented.</a:t>
            </a:r>
            <a:endParaRPr lang="en-US">
              <a:solidFill>
                <a:schemeClr val="accent2"/>
              </a:solidFill>
            </a:endParaRPr>
          </a:p>
          <a:p>
            <a:pPr>
              <a:buClr>
                <a:srgbClr val="212121"/>
              </a:buClr>
            </a:pPr>
            <a:endParaRPr lang="en-US">
              <a:solidFill>
                <a:schemeClr val="accent2"/>
              </a:solidFill>
            </a:endParaRPr>
          </a:p>
          <a:p>
            <a:pPr>
              <a:buClr>
                <a:srgbClr val="212121"/>
              </a:buClr>
            </a:pPr>
            <a:r>
              <a:rPr lang="en-US">
                <a:solidFill>
                  <a:schemeClr val="accent2"/>
                </a:solidFill>
              </a:rPr>
              <a:t>First, we have found hosts that take good advantage of the Airbnb platform and provide the most listings; we found that our top host has 327 listings. After that, we proceeded with analysing boroughs and neighbourhood listing densities and what areas were more popular than another. </a:t>
            </a:r>
            <a:endParaRPr lang="en-US">
              <a:solidFill>
                <a:schemeClr val="accent2"/>
              </a:solidFill>
            </a:endParaRPr>
          </a:p>
          <a:p>
            <a:pPr>
              <a:buClr>
                <a:srgbClr val="000000"/>
              </a:buClr>
            </a:pPr>
            <a:endParaRPr lang="en-US">
              <a:solidFill>
                <a:schemeClr val="accent2"/>
              </a:solidFill>
              <a:sym typeface="+mn-ea"/>
            </a:endParaRPr>
          </a:p>
          <a:p>
            <a:pPr>
              <a:buClr>
                <a:srgbClr val="000000"/>
              </a:buClr>
            </a:pPr>
            <a:r>
              <a:rPr lang="en-US">
                <a:solidFill>
                  <a:schemeClr val="accent2"/>
                </a:solidFill>
                <a:sym typeface="+mn-ea"/>
              </a:rPr>
              <a:t>From the entire analysis on Airbnb bookings analysis, our assumptions before analysis went totally different after getting results from the analysis. The whole EDA process gave very fascinating results and insights that will be helpful for business development and expansion, budget allocations and focusing on things people prefer.</a:t>
            </a:r>
            <a:endParaRPr lang="en-US">
              <a:solidFill>
                <a:schemeClr val="accent2"/>
              </a:solidFill>
            </a:endParaRPr>
          </a:p>
          <a:p>
            <a:pPr marL="114300" indent="0">
              <a:buClr>
                <a:srgbClr val="212121"/>
              </a:buClr>
              <a:buNone/>
            </a:pPr>
            <a:endParaRPr lang="en-US">
              <a:solidFill>
                <a:schemeClr val="accent2"/>
              </a:solidFill>
            </a:endParaRPr>
          </a:p>
          <a:p>
            <a:pPr marL="114300" indent="0">
              <a:buNone/>
            </a:pPr>
            <a:endParaRPr lang="en-US">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3200" b="1" u="sng"/>
              <a:t>Introduction</a:t>
            </a:r>
            <a:endParaRPr lang="en-US" sz="3200" b="1" u="sng"/>
          </a:p>
        </p:txBody>
      </p:sp>
      <p:sp>
        <p:nvSpPr>
          <p:cNvPr id="3" name="Text Placeholder 2"/>
          <p:cNvSpPr/>
          <p:nvPr>
            <p:ph type="body" idx="1"/>
          </p:nvPr>
        </p:nvSpPr>
        <p:spPr/>
        <p:txBody>
          <a:bodyPr/>
          <a:p>
            <a:pPr marL="114300" indent="0">
              <a:buNone/>
            </a:pPr>
            <a:r>
              <a:rPr lang="en-US" sz="2400">
                <a:gradFill>
                  <a:gsLst>
                    <a:gs pos="0">
                      <a:srgbClr val="012D86"/>
                    </a:gs>
                    <a:gs pos="100000">
                      <a:srgbClr val="0E2557"/>
                    </a:gs>
                  </a:gsLst>
                  <a:lin scaled="0"/>
                </a:gradFill>
              </a:rPr>
              <a:t>What is Airbnb?</a:t>
            </a:r>
            <a:endParaRPr lang="en-US" sz="2400">
              <a:gradFill>
                <a:gsLst>
                  <a:gs pos="0">
                    <a:srgbClr val="012D86"/>
                  </a:gs>
                  <a:gs pos="100000">
                    <a:srgbClr val="0E2557"/>
                  </a:gs>
                </a:gsLst>
                <a:lin scaled="0"/>
              </a:gradFill>
            </a:endParaRPr>
          </a:p>
          <a:p>
            <a:pPr marL="114300" indent="0">
              <a:buNone/>
            </a:pPr>
            <a:r>
              <a:rPr lang="en-US">
                <a:solidFill>
                  <a:schemeClr val="accent2"/>
                </a:solidFill>
              </a:rPr>
              <a:t>Airbnb, Inc. is an American company that operates an </a:t>
            </a:r>
            <a:endParaRPr lang="en-US">
              <a:solidFill>
                <a:schemeClr val="accent2"/>
              </a:solidFill>
            </a:endParaRPr>
          </a:p>
          <a:p>
            <a:pPr marL="114300" indent="0">
              <a:buNone/>
            </a:pPr>
            <a:r>
              <a:rPr lang="en-US">
                <a:solidFill>
                  <a:schemeClr val="accent2"/>
                </a:solidFill>
              </a:rPr>
              <a:t>online marketplace for lodging, primarily homestays </a:t>
            </a:r>
            <a:endParaRPr lang="en-US">
              <a:solidFill>
                <a:schemeClr val="accent2"/>
              </a:solidFill>
            </a:endParaRPr>
          </a:p>
          <a:p>
            <a:pPr marL="114300" indent="0">
              <a:buNone/>
            </a:pPr>
            <a:r>
              <a:rPr lang="en-US">
                <a:solidFill>
                  <a:schemeClr val="accent2"/>
                </a:solidFill>
              </a:rPr>
              <a:t>for vacation rentals, and tourism activities. Based in </a:t>
            </a:r>
            <a:endParaRPr lang="en-US">
              <a:solidFill>
                <a:schemeClr val="accent2"/>
              </a:solidFill>
            </a:endParaRPr>
          </a:p>
          <a:p>
            <a:pPr marL="114300" indent="0">
              <a:buNone/>
            </a:pPr>
            <a:r>
              <a:rPr lang="en-US">
                <a:solidFill>
                  <a:schemeClr val="accent2"/>
                </a:solidFill>
              </a:rPr>
              <a:t>San Francisco, California, the platform is accessible </a:t>
            </a:r>
            <a:endParaRPr lang="en-US">
              <a:solidFill>
                <a:schemeClr val="accent2"/>
              </a:solidFill>
            </a:endParaRPr>
          </a:p>
          <a:p>
            <a:pPr marL="114300" indent="0">
              <a:buNone/>
            </a:pPr>
            <a:r>
              <a:rPr lang="en-US">
                <a:solidFill>
                  <a:schemeClr val="accent2"/>
                </a:solidFill>
              </a:rPr>
              <a:t>via website and mobile app. Airbnb does not own any </a:t>
            </a:r>
            <a:endParaRPr lang="en-US">
              <a:solidFill>
                <a:schemeClr val="accent2"/>
              </a:solidFill>
            </a:endParaRPr>
          </a:p>
          <a:p>
            <a:pPr marL="114300" indent="0">
              <a:buNone/>
            </a:pPr>
            <a:r>
              <a:rPr lang="en-US">
                <a:solidFill>
                  <a:schemeClr val="accent2"/>
                </a:solidFill>
              </a:rPr>
              <a:t>of the listed properties; instead, it profits by receiving </a:t>
            </a:r>
            <a:endParaRPr lang="en-US">
              <a:solidFill>
                <a:schemeClr val="accent2"/>
              </a:solidFill>
            </a:endParaRPr>
          </a:p>
          <a:p>
            <a:pPr marL="114300" indent="0">
              <a:buNone/>
            </a:pPr>
            <a:r>
              <a:rPr lang="en-US">
                <a:solidFill>
                  <a:schemeClr val="accent2"/>
                </a:solidFill>
              </a:rPr>
              <a:t>commission from each booking. The company was </a:t>
            </a:r>
            <a:endParaRPr lang="en-US">
              <a:solidFill>
                <a:schemeClr val="accent2"/>
              </a:solidFill>
            </a:endParaRPr>
          </a:p>
          <a:p>
            <a:pPr marL="114300" indent="0">
              <a:buNone/>
            </a:pPr>
            <a:r>
              <a:rPr lang="en-US">
                <a:solidFill>
                  <a:schemeClr val="accent2"/>
                </a:solidFill>
              </a:rPr>
              <a:t>founded in 2008 by Brian Chesky, Nathan Blecharczyk</a:t>
            </a:r>
            <a:endParaRPr lang="en-US">
              <a:solidFill>
                <a:schemeClr val="accent2"/>
              </a:solidFill>
            </a:endParaRPr>
          </a:p>
          <a:p>
            <a:pPr marL="114300" indent="0">
              <a:buNone/>
            </a:pPr>
            <a:r>
              <a:rPr lang="en-US">
                <a:solidFill>
                  <a:schemeClr val="accent2"/>
                </a:solidFill>
              </a:rPr>
              <a:t>and Joe Gebbia. Airbnb is a shortened version of its </a:t>
            </a:r>
            <a:endParaRPr lang="en-US">
              <a:solidFill>
                <a:schemeClr val="accent2"/>
              </a:solidFill>
            </a:endParaRPr>
          </a:p>
          <a:p>
            <a:pPr marL="114300" indent="0">
              <a:buNone/>
            </a:pPr>
            <a:r>
              <a:rPr lang="en-US">
                <a:solidFill>
                  <a:schemeClr val="accent2"/>
                </a:solidFill>
              </a:rPr>
              <a:t>original name, AirBedandBreakfast.com.</a:t>
            </a:r>
            <a:endParaRPr lang="en-US">
              <a:solidFill>
                <a:schemeClr val="accent2"/>
              </a:solidFill>
            </a:endParaRPr>
          </a:p>
        </p:txBody>
      </p:sp>
      <p:pic>
        <p:nvPicPr>
          <p:cNvPr id="4" name="Picture 3"/>
          <p:cNvPicPr>
            <a:picLocks noChangeAspect="1"/>
          </p:cNvPicPr>
          <p:nvPr/>
        </p:nvPicPr>
        <p:blipFill>
          <a:blip r:embed="rId1"/>
          <a:stretch>
            <a:fillRect/>
          </a:stretch>
        </p:blipFill>
        <p:spPr>
          <a:xfrm>
            <a:off x="6112510" y="1957070"/>
            <a:ext cx="2929890" cy="26117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u="sng"/>
              <a:t>Problem Statement</a:t>
            </a:r>
            <a:endParaRPr lang="en-US" b="1" u="sng"/>
          </a:p>
        </p:txBody>
      </p:sp>
      <p:sp>
        <p:nvSpPr>
          <p:cNvPr id="3" name="Text Placeholder 2"/>
          <p:cNvSpPr/>
          <p:nvPr>
            <p:ph type="body" idx="1"/>
          </p:nvPr>
        </p:nvSpPr>
        <p:spPr/>
        <p:txBody>
          <a:bodyPr/>
          <a:p>
            <a:pPr marL="114300" indent="0">
              <a:buNone/>
            </a:pPr>
            <a:r>
              <a:rPr lang="en-US">
                <a:solidFill>
                  <a:schemeClr val="accent2"/>
                </a:solidFill>
              </a:rPr>
              <a:t>Data analysis on millions of listings provided through Airbnb is a </a:t>
            </a:r>
            <a:endParaRPr lang="en-US">
              <a:solidFill>
                <a:schemeClr val="accent2"/>
              </a:solidFill>
            </a:endParaRPr>
          </a:p>
          <a:p>
            <a:pPr marL="114300" indent="0">
              <a:buNone/>
            </a:pPr>
            <a:r>
              <a:rPr lang="en-US">
                <a:solidFill>
                  <a:schemeClr val="accent2"/>
                </a:solidFill>
              </a:rPr>
              <a:t>crucial factor for the company. These millions of listings generate </a:t>
            </a:r>
            <a:endParaRPr lang="en-US">
              <a:solidFill>
                <a:schemeClr val="accent2"/>
              </a:solidFill>
            </a:endParaRPr>
          </a:p>
          <a:p>
            <a:pPr marL="114300" indent="0">
              <a:buNone/>
            </a:pPr>
            <a:r>
              <a:rPr lang="en-US">
                <a:solidFill>
                  <a:schemeClr val="accent2"/>
                </a:solidFill>
              </a:rPr>
              <a:t>a lot of data - data that can be analyzed and used for security, </a:t>
            </a:r>
            <a:endParaRPr lang="en-US">
              <a:solidFill>
                <a:schemeClr val="accent2"/>
              </a:solidFill>
            </a:endParaRPr>
          </a:p>
          <a:p>
            <a:pPr marL="114300" indent="0">
              <a:buNone/>
            </a:pPr>
            <a:r>
              <a:rPr lang="en-US">
                <a:solidFill>
                  <a:schemeClr val="accent2"/>
                </a:solidFill>
              </a:rPr>
              <a:t>business decisions, understanding of customers' and providers' </a:t>
            </a:r>
            <a:endParaRPr lang="en-US">
              <a:solidFill>
                <a:schemeClr val="accent2"/>
              </a:solidFill>
            </a:endParaRPr>
          </a:p>
          <a:p>
            <a:pPr marL="114300" indent="0">
              <a:buNone/>
            </a:pPr>
            <a:r>
              <a:rPr lang="en-US">
                <a:solidFill>
                  <a:schemeClr val="accent2"/>
                </a:solidFill>
              </a:rPr>
              <a:t>(hosts) behavior and performance on the platform, guiding </a:t>
            </a:r>
            <a:endParaRPr lang="en-US">
              <a:solidFill>
                <a:schemeClr val="accent2"/>
              </a:solidFill>
            </a:endParaRPr>
          </a:p>
          <a:p>
            <a:pPr marL="114300" indent="0">
              <a:buNone/>
            </a:pPr>
            <a:r>
              <a:rPr lang="en-US">
                <a:solidFill>
                  <a:schemeClr val="accent2"/>
                </a:solidFill>
              </a:rPr>
              <a:t>marketing initiatives, implementation of innovative additional </a:t>
            </a:r>
            <a:endParaRPr lang="en-US">
              <a:solidFill>
                <a:schemeClr val="accent2"/>
              </a:solidFill>
            </a:endParaRPr>
          </a:p>
          <a:p>
            <a:pPr marL="114300" indent="0">
              <a:buNone/>
            </a:pPr>
            <a:r>
              <a:rPr lang="en-US">
                <a:solidFill>
                  <a:schemeClr val="accent2"/>
                </a:solidFill>
              </a:rPr>
              <a:t>services and much more.</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This dataset has around 49,000 observations in it with 16 </a:t>
            </a:r>
            <a:endParaRPr lang="en-US">
              <a:solidFill>
                <a:schemeClr val="accent2"/>
              </a:solidFill>
            </a:endParaRPr>
          </a:p>
          <a:p>
            <a:pPr marL="114300" indent="0">
              <a:buNone/>
            </a:pPr>
            <a:r>
              <a:rPr lang="en-US">
                <a:solidFill>
                  <a:schemeClr val="accent2"/>
                </a:solidFill>
              </a:rPr>
              <a:t>columns and it is a mix between categorical and numeric values.</a:t>
            </a:r>
            <a:endParaRPr lang="en-US">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u="sng"/>
              <a:t>Key objectives</a:t>
            </a:r>
            <a:endParaRPr lang="en-US" b="1" u="sng"/>
          </a:p>
        </p:txBody>
      </p:sp>
      <p:sp>
        <p:nvSpPr>
          <p:cNvPr id="3" name="Text Placeholder 2"/>
          <p:cNvSpPr/>
          <p:nvPr>
            <p:ph type="body" idx="1"/>
          </p:nvPr>
        </p:nvSpPr>
        <p:spPr/>
        <p:txBody>
          <a:bodyPr/>
          <a:p>
            <a:pPr marL="114300" indent="0">
              <a:buNone/>
            </a:pPr>
            <a:r>
              <a:rPr lang="en-US">
                <a:solidFill>
                  <a:schemeClr val="accent2"/>
                </a:solidFill>
              </a:rPr>
              <a:t>1. What can we learn about different hosts and areas?</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2. What can we learn from predictions? (ex: locations, prices, reviews, etc) </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3. Which hosts are the busiest and why?</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4. Is there any noticeable difference of traffic among different areas and what  </a:t>
            </a:r>
            <a:endParaRPr lang="en-US">
              <a:solidFill>
                <a:schemeClr val="accent2"/>
              </a:solidFill>
            </a:endParaRPr>
          </a:p>
          <a:p>
            <a:pPr marL="114300" indent="0">
              <a:buNone/>
            </a:pPr>
            <a:r>
              <a:rPr lang="en-US">
                <a:solidFill>
                  <a:schemeClr val="accent2"/>
                </a:solidFill>
              </a:rPr>
              <a:t>    could be the reason for it?</a:t>
            </a:r>
            <a:endParaRPr lang="en-US">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43400"/>
            <a:ext cx="8520600" cy="572700"/>
          </a:xfrm>
        </p:spPr>
        <p:txBody>
          <a:bodyPr/>
          <a:p>
            <a:r>
              <a:rPr lang="en-US" b="1"/>
              <a:t>Data Preparation &amp; Data Wrangling</a:t>
            </a:r>
            <a:endParaRPr lang="en-US" b="1"/>
          </a:p>
        </p:txBody>
      </p:sp>
      <p:sp>
        <p:nvSpPr>
          <p:cNvPr id="3" name="Text Placeholder 2"/>
          <p:cNvSpPr/>
          <p:nvPr>
            <p:ph type="body" idx="1"/>
          </p:nvPr>
        </p:nvSpPr>
        <p:spPr>
          <a:xfrm>
            <a:off x="311700" y="936575"/>
            <a:ext cx="8520600" cy="3416400"/>
          </a:xfrm>
        </p:spPr>
        <p:txBody>
          <a:bodyPr/>
          <a:p>
            <a:pPr marL="114300" indent="0">
              <a:buNone/>
            </a:pPr>
            <a:r>
              <a:rPr lang="en-US">
                <a:solidFill>
                  <a:schemeClr val="accent2"/>
                </a:solidFill>
              </a:rPr>
              <a:t>● </a:t>
            </a:r>
            <a:r>
              <a:rPr lang="en-US" b="1" u="sng">
                <a:solidFill>
                  <a:schemeClr val="accent2"/>
                </a:solidFill>
              </a:rPr>
              <a:t>Dropping unnecessary data:</a:t>
            </a:r>
            <a:endParaRPr lang="en-US">
              <a:solidFill>
                <a:schemeClr val="accent2"/>
              </a:solidFill>
            </a:endParaRPr>
          </a:p>
          <a:p>
            <a:r>
              <a:rPr lang="en-US" sz="1600">
                <a:solidFill>
                  <a:schemeClr val="accent2"/>
                </a:solidFill>
              </a:rPr>
              <a:t>as "last_review" and "reviews_per_month" have more than 10,000 null values, it affects the outcomes of Data analysis; So, we are removing these columns and also as we are not doing any analysis specifically on latitude and longitude, we're also removing these variables as well.</a:t>
            </a:r>
            <a:endParaRPr lang="en-US" sz="1600">
              <a:solidFill>
                <a:schemeClr val="accent2"/>
              </a:solidFill>
            </a:endParaRPr>
          </a:p>
          <a:p>
            <a:pPr marL="114300" indent="0">
              <a:buNone/>
            </a:pPr>
            <a:endParaRPr lang="en-US" sz="1600">
              <a:solidFill>
                <a:schemeClr val="accent2"/>
              </a:solidFill>
            </a:endParaRPr>
          </a:p>
          <a:p>
            <a:pPr marL="114300" indent="0">
              <a:buNone/>
            </a:pPr>
            <a:r>
              <a:rPr lang="en-US" sz="1600">
                <a:solidFill>
                  <a:schemeClr val="accent2"/>
                </a:solidFill>
                <a:sym typeface="+mn-ea"/>
              </a:rPr>
              <a:t>● </a:t>
            </a:r>
            <a:r>
              <a:rPr lang="en-US" b="1" u="sng">
                <a:solidFill>
                  <a:schemeClr val="accent2"/>
                </a:solidFill>
              </a:rPr>
              <a:t>Verifying Data quality:</a:t>
            </a:r>
            <a:endParaRPr lang="en-US" b="1" u="sng">
              <a:solidFill>
                <a:schemeClr val="accent2"/>
              </a:solidFill>
            </a:endParaRPr>
          </a:p>
          <a:p>
            <a:pPr marL="114300" indent="0">
              <a:buNone/>
            </a:pPr>
            <a:r>
              <a:rPr lang="en-US" sz="1600">
                <a:solidFill>
                  <a:schemeClr val="accent2"/>
                </a:solidFill>
              </a:rPr>
              <a:t>     We have gone through whole data and checked null values and reviewed any missing   </a:t>
            </a:r>
            <a:endParaRPr lang="en-US" sz="1600">
              <a:solidFill>
                <a:schemeClr val="accent2"/>
              </a:solidFill>
            </a:endParaRPr>
          </a:p>
          <a:p>
            <a:pPr marL="114300" indent="0">
              <a:buNone/>
            </a:pPr>
            <a:r>
              <a:rPr lang="en-US" sz="1600">
                <a:solidFill>
                  <a:schemeClr val="accent2"/>
                </a:solidFill>
              </a:rPr>
              <a:t>     data or wrong data. And prepared whole data ready for exploratory data analysis.</a:t>
            </a:r>
            <a:endParaRPr lang="en-US" sz="1600">
              <a:solidFill>
                <a:schemeClr val="accent2"/>
              </a:solidFill>
            </a:endParaRPr>
          </a:p>
          <a:p>
            <a:pPr marL="114300" indent="0">
              <a:buNone/>
            </a:pPr>
            <a:endParaRPr lang="en-US" sz="1600">
              <a:solidFill>
                <a:schemeClr val="accent2"/>
              </a:solidFill>
              <a:sym typeface="+mn-ea"/>
            </a:endParaRPr>
          </a:p>
          <a:p>
            <a:pPr marL="114300" indent="0">
              <a:buNone/>
            </a:pPr>
            <a:r>
              <a:rPr lang="en-US" sz="1600">
                <a:solidFill>
                  <a:schemeClr val="accent2"/>
                </a:solidFill>
                <a:sym typeface="+mn-ea"/>
              </a:rPr>
              <a:t>●</a:t>
            </a:r>
            <a:r>
              <a:rPr lang="en-US">
                <a:solidFill>
                  <a:schemeClr val="accent2"/>
                </a:solidFill>
                <a:sym typeface="+mn-ea"/>
              </a:rPr>
              <a:t> </a:t>
            </a:r>
            <a:r>
              <a:rPr lang="en-US" b="1" u="sng">
                <a:solidFill>
                  <a:schemeClr val="accent2"/>
                </a:solidFill>
              </a:rPr>
              <a:t>Basic data exploration: </a:t>
            </a:r>
            <a:endParaRPr lang="en-US" sz="1600" b="1" u="sng">
              <a:solidFill>
                <a:schemeClr val="accent2"/>
              </a:solidFill>
            </a:endParaRPr>
          </a:p>
          <a:p>
            <a:pPr marL="114300" indent="0">
              <a:buNone/>
            </a:pPr>
            <a:r>
              <a:rPr lang="en-US" sz="1600">
                <a:solidFill>
                  <a:schemeClr val="accent2"/>
                </a:solidFill>
              </a:rPr>
              <a:t>     Using describe() and info () and size functions of pandas. Gone through a basic  </a:t>
            </a:r>
            <a:endParaRPr lang="en-US" sz="1600">
              <a:solidFill>
                <a:schemeClr val="accent2"/>
              </a:solidFill>
            </a:endParaRPr>
          </a:p>
          <a:p>
            <a:pPr marL="114300" indent="0">
              <a:buNone/>
            </a:pPr>
            <a:r>
              <a:rPr lang="en-US" sz="1600">
                <a:solidFill>
                  <a:schemeClr val="accent2"/>
                </a:solidFill>
              </a:rPr>
              <a:t>     exploration of data before entering into EDA.</a:t>
            </a:r>
            <a:endParaRPr lang="en-US" sz="16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15460"/>
            <a:ext cx="8520600" cy="572700"/>
          </a:xfrm>
        </p:spPr>
        <p:txBody>
          <a:bodyPr/>
          <a:p>
            <a:r>
              <a:rPr lang="en-US" b="1" u="sng"/>
              <a:t>Data Description</a:t>
            </a:r>
            <a:endParaRPr lang="en-US" b="1" u="sng"/>
          </a:p>
        </p:txBody>
      </p:sp>
      <p:sp>
        <p:nvSpPr>
          <p:cNvPr id="3" name="Text Placeholder 2"/>
          <p:cNvSpPr/>
          <p:nvPr>
            <p:ph type="body" idx="1"/>
          </p:nvPr>
        </p:nvSpPr>
        <p:spPr>
          <a:xfrm>
            <a:off x="311785" y="781685"/>
            <a:ext cx="8520430" cy="3427730"/>
          </a:xfrm>
        </p:spPr>
        <p:txBody>
          <a:bodyPr/>
          <a:p>
            <a:pPr marL="114300" indent="0">
              <a:buNone/>
            </a:pPr>
            <a:r>
              <a:rPr lang="en-US">
                <a:solidFill>
                  <a:schemeClr val="accent2"/>
                </a:solidFill>
              </a:rPr>
              <a:t>● </a:t>
            </a:r>
            <a:r>
              <a:rPr lang="en-US" b="1">
                <a:solidFill>
                  <a:schemeClr val="accent2"/>
                </a:solidFill>
              </a:rPr>
              <a:t>id: </a:t>
            </a:r>
            <a:r>
              <a:rPr lang="en-US">
                <a:solidFill>
                  <a:schemeClr val="accent2"/>
                </a:solidFill>
              </a:rPr>
              <a:t>unique reference number for each different hotel.</a:t>
            </a:r>
            <a:endParaRPr lang="en-US">
              <a:solidFill>
                <a:schemeClr val="accent2"/>
              </a:solidFill>
            </a:endParaRPr>
          </a:p>
          <a:p>
            <a:pPr marL="114300" indent="0">
              <a:buNone/>
            </a:pPr>
            <a:r>
              <a:rPr lang="en-US">
                <a:solidFill>
                  <a:schemeClr val="accent2"/>
                </a:solidFill>
              </a:rPr>
              <a:t>● </a:t>
            </a:r>
            <a:r>
              <a:rPr lang="en-US" b="1">
                <a:solidFill>
                  <a:schemeClr val="accent2"/>
                </a:solidFill>
              </a:rPr>
              <a:t>name:</a:t>
            </a:r>
            <a:r>
              <a:rPr lang="en-US">
                <a:solidFill>
                  <a:schemeClr val="accent2"/>
                </a:solidFill>
              </a:rPr>
              <a:t> name of different hotels of various neighborhood groups.</a:t>
            </a:r>
            <a:endParaRPr lang="en-US">
              <a:solidFill>
                <a:schemeClr val="accent2"/>
              </a:solidFill>
            </a:endParaRPr>
          </a:p>
          <a:p>
            <a:pPr marL="114300" indent="0">
              <a:buNone/>
            </a:pPr>
            <a:r>
              <a:rPr lang="en-US">
                <a:solidFill>
                  <a:schemeClr val="accent2"/>
                </a:solidFill>
              </a:rPr>
              <a:t>● </a:t>
            </a:r>
            <a:r>
              <a:rPr lang="en-US" b="1">
                <a:solidFill>
                  <a:schemeClr val="accent2"/>
                </a:solidFill>
              </a:rPr>
              <a:t>host_id</a:t>
            </a:r>
            <a:r>
              <a:rPr lang="en-US">
                <a:solidFill>
                  <a:schemeClr val="accent2"/>
                </a:solidFill>
              </a:rPr>
              <a:t>: unique reference id of each individual host.</a:t>
            </a:r>
            <a:endParaRPr lang="en-US">
              <a:solidFill>
                <a:schemeClr val="accent2"/>
              </a:solidFill>
            </a:endParaRPr>
          </a:p>
          <a:p>
            <a:pPr marL="114300" indent="0">
              <a:buNone/>
            </a:pPr>
            <a:r>
              <a:rPr lang="en-US">
                <a:solidFill>
                  <a:schemeClr val="accent2"/>
                </a:solidFill>
              </a:rPr>
              <a:t>● </a:t>
            </a:r>
            <a:r>
              <a:rPr lang="en-US" b="1">
                <a:solidFill>
                  <a:schemeClr val="accent2"/>
                </a:solidFill>
              </a:rPr>
              <a:t>host_name: </a:t>
            </a:r>
            <a:r>
              <a:rPr lang="en-US">
                <a:solidFill>
                  <a:schemeClr val="accent2"/>
                </a:solidFill>
              </a:rPr>
              <a:t>name of host hosting different hotels.</a:t>
            </a:r>
            <a:endParaRPr lang="en-US">
              <a:solidFill>
                <a:schemeClr val="accent2"/>
              </a:solidFill>
            </a:endParaRPr>
          </a:p>
          <a:p>
            <a:pPr marL="114300" indent="0">
              <a:buNone/>
            </a:pPr>
            <a:r>
              <a:rPr lang="en-US">
                <a:solidFill>
                  <a:schemeClr val="accent2"/>
                </a:solidFill>
              </a:rPr>
              <a:t>● </a:t>
            </a:r>
            <a:r>
              <a:rPr lang="en-US" b="1">
                <a:solidFill>
                  <a:schemeClr val="accent2"/>
                </a:solidFill>
              </a:rPr>
              <a:t>neighbourhood_group:</a:t>
            </a:r>
            <a:r>
              <a:rPr lang="en-US">
                <a:solidFill>
                  <a:schemeClr val="accent2"/>
                </a:solidFill>
              </a:rPr>
              <a:t> aggregate group of neighborhood cities of some </a:t>
            </a:r>
            <a:endParaRPr lang="en-US">
              <a:solidFill>
                <a:schemeClr val="accent2"/>
              </a:solidFill>
            </a:endParaRPr>
          </a:p>
          <a:p>
            <a:pPr marL="114300" indent="0">
              <a:buNone/>
            </a:pPr>
            <a:r>
              <a:rPr lang="en-US">
                <a:solidFill>
                  <a:schemeClr val="accent2"/>
                </a:solidFill>
              </a:rPr>
              <a:t>   particular regions.</a:t>
            </a:r>
            <a:endParaRPr lang="en-US">
              <a:solidFill>
                <a:schemeClr val="accent2"/>
              </a:solidFill>
            </a:endParaRPr>
          </a:p>
          <a:p>
            <a:pPr marL="114300" indent="0">
              <a:buNone/>
            </a:pPr>
            <a:r>
              <a:rPr lang="en-US">
                <a:solidFill>
                  <a:schemeClr val="accent2"/>
                </a:solidFill>
              </a:rPr>
              <a:t>● </a:t>
            </a:r>
            <a:r>
              <a:rPr lang="en-US" b="1">
                <a:solidFill>
                  <a:schemeClr val="accent2"/>
                </a:solidFill>
              </a:rPr>
              <a:t>neighbourhood:</a:t>
            </a:r>
            <a:r>
              <a:rPr lang="en-US">
                <a:solidFill>
                  <a:schemeClr val="accent2"/>
                </a:solidFill>
              </a:rPr>
              <a:t> cities present in NYC.</a:t>
            </a:r>
            <a:endParaRPr lang="en-US">
              <a:solidFill>
                <a:schemeClr val="accent2"/>
              </a:solidFill>
            </a:endParaRPr>
          </a:p>
          <a:p>
            <a:pPr marL="114300" indent="0">
              <a:buNone/>
            </a:pPr>
            <a:r>
              <a:rPr lang="en-US">
                <a:solidFill>
                  <a:schemeClr val="accent2"/>
                </a:solidFill>
              </a:rPr>
              <a:t>● </a:t>
            </a:r>
            <a:r>
              <a:rPr lang="en-US" b="1">
                <a:solidFill>
                  <a:schemeClr val="accent2"/>
                </a:solidFill>
              </a:rPr>
              <a:t>latitude:</a:t>
            </a:r>
            <a:r>
              <a:rPr lang="en-US">
                <a:solidFill>
                  <a:schemeClr val="accent2"/>
                </a:solidFill>
              </a:rPr>
              <a:t> latitude is a geographic coordinate that specifies the north–south  </a:t>
            </a:r>
            <a:endParaRPr lang="en-US">
              <a:solidFill>
                <a:schemeClr val="accent2"/>
              </a:solidFill>
            </a:endParaRPr>
          </a:p>
          <a:p>
            <a:pPr marL="114300" indent="0">
              <a:buNone/>
            </a:pPr>
            <a:r>
              <a:rPr lang="en-US">
                <a:solidFill>
                  <a:schemeClr val="accent2"/>
                </a:solidFill>
              </a:rPr>
              <a:t>   position of a point on the Earth's surface. Latitude is an angle which ranges </a:t>
            </a:r>
            <a:endParaRPr lang="en-US">
              <a:solidFill>
                <a:schemeClr val="accent2"/>
              </a:solidFill>
            </a:endParaRPr>
          </a:p>
          <a:p>
            <a:pPr marL="114300" indent="0">
              <a:buNone/>
            </a:pPr>
            <a:r>
              <a:rPr lang="en-US">
                <a:solidFill>
                  <a:schemeClr val="accent2"/>
                </a:solidFill>
              </a:rPr>
              <a:t>   from 0° at the Equator to 90° at the poles.</a:t>
            </a:r>
            <a:endParaRPr lang="en-US">
              <a:solidFill>
                <a:schemeClr val="accent2"/>
              </a:solidFill>
            </a:endParaRPr>
          </a:p>
          <a:p>
            <a:pPr marL="114300" indent="0">
              <a:buNone/>
            </a:pPr>
            <a:r>
              <a:rPr lang="en-US">
                <a:solidFill>
                  <a:schemeClr val="accent2"/>
                </a:solidFill>
              </a:rPr>
              <a:t>● </a:t>
            </a:r>
            <a:r>
              <a:rPr lang="en-US" b="1">
                <a:solidFill>
                  <a:schemeClr val="accent2"/>
                </a:solidFill>
              </a:rPr>
              <a:t>longitude:</a:t>
            </a:r>
            <a:r>
              <a:rPr lang="en-US">
                <a:solidFill>
                  <a:schemeClr val="accent2"/>
                </a:solidFill>
              </a:rPr>
              <a:t> Longitude is a geographic coordinate that specifies the east–west </a:t>
            </a:r>
            <a:endParaRPr lang="en-US">
              <a:solidFill>
                <a:schemeClr val="accent2"/>
              </a:solidFill>
            </a:endParaRPr>
          </a:p>
          <a:p>
            <a:pPr marL="114300" indent="0">
              <a:buNone/>
            </a:pPr>
            <a:r>
              <a:rPr lang="en-US">
                <a:solidFill>
                  <a:schemeClr val="accent2"/>
                </a:solidFill>
              </a:rPr>
              <a:t>   position of a point on the Earth's surface, or the surface of a celestial body.</a:t>
            </a:r>
            <a:endParaRPr lang="en-US">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2000" u="sng"/>
              <a:t>Data Description continued…</a:t>
            </a:r>
            <a:endParaRPr lang="en-US" sz="2000" u="sng"/>
          </a:p>
        </p:txBody>
      </p:sp>
      <p:sp>
        <p:nvSpPr>
          <p:cNvPr id="3" name="Text Placeholder 2"/>
          <p:cNvSpPr/>
          <p:nvPr>
            <p:ph type="body" idx="1"/>
          </p:nvPr>
        </p:nvSpPr>
        <p:spPr/>
        <p:txBody>
          <a:bodyPr/>
          <a:p>
            <a:pPr marL="114300" indent="0">
              <a:buNone/>
            </a:pPr>
            <a:r>
              <a:rPr lang="en-US">
                <a:solidFill>
                  <a:schemeClr val="accent2"/>
                </a:solidFill>
                <a:sym typeface="+mn-ea"/>
              </a:rPr>
              <a:t>● </a:t>
            </a:r>
            <a:r>
              <a:rPr lang="en-US" b="1">
                <a:solidFill>
                  <a:schemeClr val="accent2"/>
                </a:solidFill>
              </a:rPr>
              <a:t>room_type:</a:t>
            </a:r>
            <a:r>
              <a:rPr lang="en-US">
                <a:solidFill>
                  <a:schemeClr val="accent2"/>
                </a:solidFill>
              </a:rPr>
              <a:t> Different room types available for booking, which contains Private </a:t>
            </a:r>
            <a:endParaRPr lang="en-US">
              <a:solidFill>
                <a:schemeClr val="accent2"/>
              </a:solidFill>
            </a:endParaRPr>
          </a:p>
          <a:p>
            <a:pPr marL="114300" indent="0">
              <a:buNone/>
            </a:pPr>
            <a:r>
              <a:rPr lang="en-US">
                <a:solidFill>
                  <a:schemeClr val="accent2"/>
                </a:solidFill>
              </a:rPr>
              <a:t>   room, Entire home/apt, Shared room.</a:t>
            </a:r>
            <a:endParaRPr lang="en-US">
              <a:solidFill>
                <a:schemeClr val="accent2"/>
              </a:solidFill>
            </a:endParaRPr>
          </a:p>
          <a:p>
            <a:pPr marL="114300" indent="0">
              <a:buNone/>
            </a:pPr>
            <a:r>
              <a:rPr lang="en-US">
                <a:solidFill>
                  <a:schemeClr val="accent2"/>
                </a:solidFill>
              </a:rPr>
              <a:t>● </a:t>
            </a:r>
            <a:r>
              <a:rPr lang="en-US" b="1">
                <a:solidFill>
                  <a:schemeClr val="accent2"/>
                </a:solidFill>
              </a:rPr>
              <a:t>price:</a:t>
            </a:r>
            <a:r>
              <a:rPr lang="en-US">
                <a:solidFill>
                  <a:schemeClr val="accent2"/>
                </a:solidFill>
              </a:rPr>
              <a:t> price per each night stay of different room types at various hotels.</a:t>
            </a:r>
            <a:endParaRPr lang="en-US">
              <a:solidFill>
                <a:schemeClr val="accent2"/>
              </a:solidFill>
            </a:endParaRPr>
          </a:p>
          <a:p>
            <a:pPr marL="114300" indent="0">
              <a:buNone/>
            </a:pPr>
            <a:r>
              <a:rPr lang="en-US">
                <a:solidFill>
                  <a:schemeClr val="accent2"/>
                </a:solidFill>
              </a:rPr>
              <a:t>●</a:t>
            </a:r>
            <a:r>
              <a:rPr lang="en-US" b="1">
                <a:solidFill>
                  <a:schemeClr val="accent2"/>
                </a:solidFill>
              </a:rPr>
              <a:t> minimum_nights:</a:t>
            </a:r>
            <a:r>
              <a:rPr lang="en-US">
                <a:solidFill>
                  <a:schemeClr val="accent2"/>
                </a:solidFill>
              </a:rPr>
              <a:t> minimum nights booked in particular hotel.</a:t>
            </a:r>
            <a:endParaRPr lang="en-US">
              <a:solidFill>
                <a:schemeClr val="accent2"/>
              </a:solidFill>
            </a:endParaRPr>
          </a:p>
          <a:p>
            <a:pPr marL="114300" indent="0">
              <a:buNone/>
            </a:pPr>
            <a:r>
              <a:rPr lang="en-US">
                <a:solidFill>
                  <a:schemeClr val="accent2"/>
                </a:solidFill>
              </a:rPr>
              <a:t>● </a:t>
            </a:r>
            <a:r>
              <a:rPr lang="en-US" b="1">
                <a:solidFill>
                  <a:schemeClr val="accent2"/>
                </a:solidFill>
              </a:rPr>
              <a:t>number_of_reviews:</a:t>
            </a:r>
            <a:r>
              <a:rPr lang="en-US">
                <a:solidFill>
                  <a:schemeClr val="accent2"/>
                </a:solidFill>
              </a:rPr>
              <a:t> count of reviews got for each hotel.</a:t>
            </a:r>
            <a:endParaRPr lang="en-US">
              <a:solidFill>
                <a:schemeClr val="accent2"/>
              </a:solidFill>
            </a:endParaRPr>
          </a:p>
          <a:p>
            <a:pPr marL="114300" indent="0">
              <a:buNone/>
            </a:pPr>
            <a:r>
              <a:rPr lang="en-US">
                <a:solidFill>
                  <a:schemeClr val="accent2"/>
                </a:solidFill>
              </a:rPr>
              <a:t>● </a:t>
            </a:r>
            <a:r>
              <a:rPr lang="en-US" b="1">
                <a:solidFill>
                  <a:schemeClr val="accent2"/>
                </a:solidFill>
              </a:rPr>
              <a:t>last_review:</a:t>
            </a:r>
            <a:r>
              <a:rPr lang="en-US">
                <a:solidFill>
                  <a:schemeClr val="accent2"/>
                </a:solidFill>
              </a:rPr>
              <a:t> date of last review got by a customer to a particular hotel.</a:t>
            </a:r>
            <a:endParaRPr lang="en-US">
              <a:solidFill>
                <a:schemeClr val="accent2"/>
              </a:solidFill>
            </a:endParaRPr>
          </a:p>
          <a:p>
            <a:pPr marL="114300" indent="0">
              <a:buNone/>
            </a:pPr>
            <a:r>
              <a:rPr lang="en-US">
                <a:solidFill>
                  <a:schemeClr val="accent2"/>
                </a:solidFill>
              </a:rPr>
              <a:t>● </a:t>
            </a:r>
            <a:r>
              <a:rPr lang="en-US" b="1">
                <a:solidFill>
                  <a:schemeClr val="accent2"/>
                </a:solidFill>
              </a:rPr>
              <a:t>reviews_per_month:</a:t>
            </a:r>
            <a:r>
              <a:rPr lang="en-US">
                <a:solidFill>
                  <a:schemeClr val="accent2"/>
                </a:solidFill>
              </a:rPr>
              <a:t> count of reviews getting per month of a particular hotel.</a:t>
            </a:r>
            <a:endParaRPr lang="en-US">
              <a:solidFill>
                <a:schemeClr val="accent2"/>
              </a:solidFill>
            </a:endParaRPr>
          </a:p>
          <a:p>
            <a:pPr marL="114300" indent="0">
              <a:buNone/>
            </a:pPr>
            <a:r>
              <a:rPr lang="en-US">
                <a:solidFill>
                  <a:schemeClr val="accent2"/>
                </a:solidFill>
              </a:rPr>
              <a:t>● </a:t>
            </a:r>
            <a:r>
              <a:rPr lang="en-US" b="1">
                <a:solidFill>
                  <a:schemeClr val="accent2"/>
                </a:solidFill>
              </a:rPr>
              <a:t>calculated_host_listings_count:</a:t>
            </a:r>
            <a:r>
              <a:rPr lang="en-US">
                <a:solidFill>
                  <a:schemeClr val="accent2"/>
                </a:solidFill>
              </a:rPr>
              <a:t> It represents total number of listings made  </a:t>
            </a:r>
            <a:endParaRPr lang="en-US">
              <a:solidFill>
                <a:schemeClr val="accent2"/>
              </a:solidFill>
            </a:endParaRPr>
          </a:p>
          <a:p>
            <a:pPr marL="114300" indent="0">
              <a:buNone/>
            </a:pPr>
            <a:r>
              <a:rPr lang="en-US">
                <a:solidFill>
                  <a:schemeClr val="accent2"/>
                </a:solidFill>
              </a:rPr>
              <a:t>   by a specific host. In some cases, the properties are same but some of the  </a:t>
            </a:r>
            <a:endParaRPr lang="en-US">
              <a:solidFill>
                <a:schemeClr val="accent2"/>
              </a:solidFill>
            </a:endParaRPr>
          </a:p>
          <a:p>
            <a:pPr marL="114300" indent="0">
              <a:buNone/>
            </a:pPr>
            <a:r>
              <a:rPr lang="en-US">
                <a:solidFill>
                  <a:schemeClr val="accent2"/>
                </a:solidFill>
              </a:rPr>
              <a:t>   other features differ like(room_type).</a:t>
            </a:r>
            <a:endParaRPr lang="en-US">
              <a:solidFill>
                <a:schemeClr val="accent2"/>
              </a:solidFill>
            </a:endParaRPr>
          </a:p>
          <a:p>
            <a:pPr marL="114300" indent="0">
              <a:buNone/>
            </a:pPr>
            <a:r>
              <a:rPr lang="en-US">
                <a:solidFill>
                  <a:schemeClr val="accent2"/>
                </a:solidFill>
                <a:sym typeface="+mn-ea"/>
              </a:rPr>
              <a:t>● </a:t>
            </a:r>
            <a:r>
              <a:rPr lang="en-US" b="1">
                <a:solidFill>
                  <a:schemeClr val="accent2"/>
                </a:solidFill>
              </a:rPr>
              <a:t>availability_365:</a:t>
            </a:r>
            <a:r>
              <a:rPr lang="en-US">
                <a:solidFill>
                  <a:schemeClr val="accent2"/>
                </a:solidFill>
              </a:rPr>
              <a:t> number of available days for booking in a year</a:t>
            </a:r>
            <a:endParaRPr lang="en-US">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u="sng"/>
              <a:t>Exploratory Data Analysis</a:t>
            </a:r>
            <a:endParaRPr lang="en-US" b="1" u="sng"/>
          </a:p>
        </p:txBody>
      </p:sp>
      <p:sp>
        <p:nvSpPr>
          <p:cNvPr id="3" name="Text Placeholder 2"/>
          <p:cNvSpPr/>
          <p:nvPr>
            <p:ph type="body" idx="1"/>
          </p:nvPr>
        </p:nvSpPr>
        <p:spPr/>
        <p:txBody>
          <a:bodyPr/>
          <a:p>
            <a:r>
              <a:rPr lang="en-US" sz="2000" b="1">
                <a:gradFill>
                  <a:gsLst>
                    <a:gs pos="0">
                      <a:srgbClr val="012D86"/>
                    </a:gs>
                    <a:gs pos="100000">
                      <a:srgbClr val="0E2557"/>
                    </a:gs>
                  </a:gsLst>
                  <a:lin scaled="0"/>
                </a:gradFill>
              </a:rPr>
              <a:t>Tools used for EDA:</a:t>
            </a:r>
            <a:endParaRPr lang="en-US" sz="2000" b="1">
              <a:gradFill>
                <a:gsLst>
                  <a:gs pos="0">
                    <a:srgbClr val="012D86"/>
                  </a:gs>
                  <a:gs pos="100000">
                    <a:srgbClr val="0E2557"/>
                  </a:gs>
                </a:gsLst>
                <a:lin scaled="0"/>
              </a:gradFill>
            </a:endParaRPr>
          </a:p>
          <a:p>
            <a:pPr marL="114300" indent="0">
              <a:buNone/>
            </a:pPr>
            <a:endParaRPr lang="en-US" sz="2000" b="1">
              <a:gradFill>
                <a:gsLst>
                  <a:gs pos="0">
                    <a:srgbClr val="012D86"/>
                  </a:gs>
                  <a:gs pos="100000">
                    <a:srgbClr val="0E2557"/>
                  </a:gs>
                </a:gsLst>
                <a:lin scaled="0"/>
              </a:gradFill>
            </a:endParaRPr>
          </a:p>
          <a:p>
            <a:r>
              <a:rPr lang="en-US" sz="2000" b="1">
                <a:solidFill>
                  <a:schemeClr val="accent2"/>
                </a:solidFill>
                <a:sym typeface="+mn-ea"/>
              </a:rPr>
              <a:t>● </a:t>
            </a:r>
            <a:r>
              <a:rPr lang="en-US" sz="2000" b="1">
                <a:solidFill>
                  <a:schemeClr val="accent2"/>
                </a:solidFill>
              </a:rPr>
              <a:t>Programming Language: Python</a:t>
            </a:r>
            <a:endParaRPr lang="en-US" sz="2000" b="1">
              <a:solidFill>
                <a:schemeClr val="accent2"/>
              </a:solidFill>
            </a:endParaRPr>
          </a:p>
          <a:p>
            <a:endParaRPr lang="en-US" sz="2000" b="1">
              <a:solidFill>
                <a:schemeClr val="accent2"/>
              </a:solidFill>
            </a:endParaRPr>
          </a:p>
          <a:p>
            <a:r>
              <a:rPr lang="en-US" sz="2000" b="1">
                <a:solidFill>
                  <a:schemeClr val="accent2"/>
                </a:solidFill>
              </a:rPr>
              <a:t>● Libraries: Pandas</a:t>
            </a:r>
            <a:endParaRPr lang="en-US" sz="2000" b="1">
              <a:solidFill>
                <a:schemeClr val="accent2"/>
              </a:solidFill>
            </a:endParaRPr>
          </a:p>
          <a:p>
            <a:r>
              <a:rPr lang="en-US" sz="2000" b="1">
                <a:solidFill>
                  <a:schemeClr val="accent2"/>
                </a:solidFill>
              </a:rPr>
              <a:t>                     Matplotlib</a:t>
            </a:r>
            <a:endParaRPr lang="en-US" sz="1555" b="1">
              <a:solidFill>
                <a:schemeClr val="accent2"/>
              </a:solidFill>
            </a:endParaRPr>
          </a:p>
          <a:p>
            <a:endParaRPr lang="en-US" sz="2000" b="1">
              <a:solidFill>
                <a:schemeClr val="accent2"/>
              </a:solidFill>
            </a:endParaRPr>
          </a:p>
          <a:p>
            <a:r>
              <a:rPr lang="en-US" sz="2000" b="1">
                <a:solidFill>
                  <a:schemeClr val="accent2"/>
                </a:solidFill>
              </a:rPr>
              <a:t>● Microsoft Excel</a:t>
            </a:r>
            <a:endParaRPr lang="en-US" sz="2000" b="1">
              <a:solidFill>
                <a:schemeClr val="accent2"/>
              </a:solidFill>
            </a:endParaRPr>
          </a:p>
        </p:txBody>
      </p:sp>
      <p:pic>
        <p:nvPicPr>
          <p:cNvPr id="4" name="Picture 3"/>
          <p:cNvPicPr>
            <a:picLocks noChangeAspect="1"/>
          </p:cNvPicPr>
          <p:nvPr/>
        </p:nvPicPr>
        <p:blipFill>
          <a:blip r:embed="rId1"/>
          <a:stretch>
            <a:fillRect/>
          </a:stretch>
        </p:blipFill>
        <p:spPr>
          <a:xfrm>
            <a:off x="5285740" y="2237740"/>
            <a:ext cx="3346450" cy="23310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7209</Words>
  <Application>WPS Presentation</Application>
  <PresentationFormat/>
  <Paragraphs>195</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Arial</vt:lpstr>
      <vt:lpstr>Montserrat</vt:lpstr>
      <vt:lpstr>Calibri</vt:lpstr>
      <vt:lpstr>Microsoft YaHei</vt:lpstr>
      <vt:lpstr>Arial Unicode MS</vt:lpstr>
      <vt:lpstr>Wingdings</vt:lpstr>
      <vt:lpstr>Simple Light</vt:lpstr>
      <vt:lpstr>  cohort Austin -By PRETESH AGARWAL</vt:lpstr>
      <vt:lpstr>Introduction Problem Statement Key objectives we are focusing on Data Preparation &amp; Data Wrangling Data Discription Exploratory Data analysis Key findings Challenges faced Conclusion</vt:lpstr>
      <vt:lpstr>Introduction</vt:lpstr>
      <vt:lpstr>Problem Statement</vt:lpstr>
      <vt:lpstr>Key objectives</vt:lpstr>
      <vt:lpstr>Data Preparation &amp; Data Wrangling</vt:lpstr>
      <vt:lpstr>Data Description</vt:lpstr>
      <vt:lpstr>Data Description continued…</vt:lpstr>
      <vt:lpstr>Exploratory Data Analysis</vt:lpstr>
      <vt:lpstr>1) Top Hosts and their listings count:</vt:lpstr>
      <vt:lpstr>PowerPoint 演示文稿</vt:lpstr>
      <vt:lpstr>2) What can we learn from predictions? (ex: locations, prices,      reviews, etc)</vt:lpstr>
      <vt:lpstr>PowerPoint 演示文稿</vt:lpstr>
      <vt:lpstr>PowerPoint 演示文稿</vt:lpstr>
      <vt:lpstr>3) Finding Busiest Host</vt:lpstr>
      <vt:lpstr>Key findings:</vt:lpstr>
      <vt:lpstr>4) Is there any noticeable difference of traffic among different areas and what could be the reason for it?</vt:lpstr>
      <vt:lpstr>PowerPoint 演示文稿</vt:lpstr>
      <vt:lpstr>Challenges faced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Airbnb Bookings Analysis - EDA Team  Members </dc:title>
  <dc:creator/>
  <cp:lastModifiedBy>google1593407369</cp:lastModifiedBy>
  <cp:revision>12</cp:revision>
  <dcterms:created xsi:type="dcterms:W3CDTF">2022-04-13T15:19:00Z</dcterms:created>
  <dcterms:modified xsi:type="dcterms:W3CDTF">2022-04-16T06:43:47Z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E19EE7DEECAA467C83640FD04F86D7D7</vt:lpwstr>
  </property>
  <property fmtid="{D5CDD505-2E9C-101B-9397-08002B2CF9AE}" pid="3" name="KSOProductBuildVer">
    <vt:lpwstr>1033-11.2.0.11074</vt:lpwstr>
  </property>
</Properties>
</file>