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notesMasterIdLst>
    <p:notesMasterId r:id="rId15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.DATA.xlsx]Sheet1!PivotTable1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8812202046172801E-2"/>
          <c:y val="3.3950617283950615E-2"/>
          <c:w val="0.71725012052064918"/>
          <c:h val="0.896348060659084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187952"/>
        <c:axId val="84188512"/>
      </c:barChart>
      <c:catAx>
        <c:axId val="8418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88512"/>
        <c:crosses val="autoZero"/>
        <c:auto val="1"/>
        <c:lblAlgn val="ctr"/>
        <c:lblOffset val="100"/>
        <c:noMultiLvlLbl val="0"/>
      </c:catAx>
      <c:valAx>
        <c:axId val="8418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8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01188673531202"/>
          <c:y val="0.21150121859767532"/>
          <c:w val="0.13438976377952758"/>
          <c:h val="0.457894065325167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.DATA.xlsx]Sheet1!PivotTable1</c:name>
    <c:fmtId val="10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8377777777777779"/>
          <c:y val="0.16784740449110527"/>
          <c:w val="0.46873600174978125"/>
          <c:h val="0.78122666958296882"/>
        </c:manualLayout>
      </c:layout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MEDIUM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PIP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4916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4148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5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9210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38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3816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9858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0658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768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6924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291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3589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4574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8226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962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1717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235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70" y="174858"/>
            <a:ext cx="1743075" cy="1333500"/>
            <a:chOff x="742950" y="1104900"/>
            <a:chExt cx="1743075" cy="13335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58400" y="298892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2188" y="485168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914400" y="-27482"/>
            <a:ext cx="9982200" cy="25096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18343" y="1886204"/>
            <a:ext cx="9821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   :D.PREETHIKA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            :322200023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      :B.COM-COMMERCE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        :ANNA AADARSH COLLEGE FOR WOMEN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134600" y="4800600"/>
            <a:ext cx="247650" cy="27622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291147"/>
            <a:ext cx="297179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M</a:t>
            </a:r>
            <a:r>
              <a:rPr sz="3600" b="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3600" b="1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</a:t>
            </a:r>
            <a:r>
              <a:rPr sz="3600" b="1" spc="-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3600" b="1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LL</a:t>
            </a:r>
            <a:r>
              <a:rPr sz="3600" b="1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3600" b="1" spc="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N</a:t>
            </a:r>
            <a:r>
              <a:rPr sz="3600" b="1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G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1084844" y="3733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89162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>
                <a:latin typeface="Arial Black" panose="020B0A04020102020204" pitchFamily="34" charset="0"/>
              </a:rPr>
              <a:t>.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Employee data set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smtClean="0">
                <a:latin typeface="Arial Black" panose="020B0A04020102020204" pitchFamily="34" charset="0"/>
              </a:rPr>
              <a:t>IDENTIFICATION OF FEATURE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Features like employee salary, performance, job description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>
                <a:latin typeface="Arial Black" panose="020B0A04020102020204" pitchFamily="34" charset="0"/>
              </a:rPr>
              <a:t>DATA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 formatting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Filtering </a:t>
            </a:r>
          </a:p>
          <a:p>
            <a:r>
              <a:rPr lang="en-US" dirty="0" smtClean="0"/>
              <a:t>  </a:t>
            </a:r>
          </a:p>
          <a:p>
            <a:pPr marL="342900" indent="-342900">
              <a:buAutoNum type="arabicPeriod" startAt="4"/>
            </a:pPr>
            <a:r>
              <a:rPr lang="en-US" b="1" dirty="0" smtClean="0">
                <a:latin typeface="Arial Black" panose="020B0A04020102020204" pitchFamily="34" charset="0"/>
              </a:rPr>
              <a:t>SUMMARISING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Pivot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 startAt="5"/>
            </a:pPr>
            <a:r>
              <a:rPr lang="en-US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COLUMN DIAGRAM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PIE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48618" y="3886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34600" y="480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063772"/>
              </p:ext>
            </p:extLst>
          </p:nvPr>
        </p:nvGraphicFramePr>
        <p:xfrm>
          <a:off x="990600" y="1447800"/>
          <a:ext cx="7924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737177"/>
              </p:ext>
            </p:extLst>
          </p:nvPr>
        </p:nvGraphicFramePr>
        <p:xfrm>
          <a:off x="1219200" y="1905000"/>
          <a:ext cx="7315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lowchart: Process 5"/>
          <p:cNvSpPr/>
          <p:nvPr/>
        </p:nvSpPr>
        <p:spPr>
          <a:xfrm>
            <a:off x="10134600" y="4952999"/>
            <a:ext cx="228600" cy="228601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1277600" y="3200400"/>
            <a:ext cx="533400" cy="4572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0744200" y="4267200"/>
            <a:ext cx="381000" cy="3048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533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PIE CHART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10058400" y="4800600"/>
            <a:ext cx="304800" cy="5334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10820400" y="4267200"/>
            <a:ext cx="304800" cy="5334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11430000" y="3657600"/>
            <a:ext cx="304800" cy="457200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7334" y="1930400"/>
            <a:ext cx="8771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Employee performance data the Medium level of employees are satisfied compared to other department level.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are firstly categorized employees performance level. Finally we conclude that data analysis on employees can unblock the full potential of their workforce, drives a business outcomes and create a competitive advantage.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304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PROJECT TITLE</a:t>
            </a:r>
            <a:endParaRPr lang="en-US" sz="36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2514600"/>
            <a:ext cx="784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70114" y="0"/>
            <a:ext cx="13990714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362825" y="-5080"/>
            <a:ext cx="4981575" cy="6863080"/>
            <a:chOff x="7443849" y="0"/>
            <a:chExt cx="4752975" cy="6863080"/>
          </a:xfrm>
          <a:solidFill>
            <a:schemeClr val="accent1">
              <a:lumMod val="7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285487" y="91915"/>
            <a:ext cx="4124325" cy="4315614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603505" y="93778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exagon 26"/>
          <p:cNvSpPr/>
          <p:nvPr/>
        </p:nvSpPr>
        <p:spPr>
          <a:xfrm>
            <a:off x="9714192" y="3073295"/>
            <a:ext cx="1157102" cy="93672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7734" y="439070"/>
            <a:ext cx="4551416" cy="4121005"/>
            <a:chOff x="7209538" y="-1279877"/>
            <a:chExt cx="4551416" cy="5970563"/>
          </a:xfrm>
        </p:grpSpPr>
        <p:sp>
          <p:nvSpPr>
            <p:cNvPr id="3" name="object 3"/>
            <p:cNvSpPr/>
            <p:nvPr/>
          </p:nvSpPr>
          <p:spPr>
            <a:xfrm>
              <a:off x="8115974" y="-1279877"/>
              <a:ext cx="457200" cy="392932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79979" y="450971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9538" y="1361359"/>
              <a:ext cx="2762250" cy="27759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  <p:sp>
        <p:nvSpPr>
          <p:cNvPr id="6" name="object 6"/>
          <p:cNvSpPr/>
          <p:nvPr/>
        </p:nvSpPr>
        <p:spPr>
          <a:xfrm>
            <a:off x="10205846" y="487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24984" y="4006"/>
            <a:ext cx="655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20" dirty="0">
                <a:latin typeface="+mn-lt"/>
                <a:cs typeface="Aharoni" panose="02010803020104030203" pitchFamily="2" charset="-79"/>
              </a:rPr>
              <a:t>P</a:t>
            </a:r>
            <a:r>
              <a:rPr spc="15" dirty="0">
                <a:latin typeface="+mn-lt"/>
                <a:cs typeface="Aharoni" panose="02010803020104030203" pitchFamily="2" charset="-79"/>
              </a:rPr>
              <a:t>ROB</a:t>
            </a:r>
            <a:r>
              <a:rPr spc="55" dirty="0">
                <a:latin typeface="+mn-lt"/>
                <a:cs typeface="Aharoni" panose="02010803020104030203" pitchFamily="2" charset="-79"/>
              </a:rPr>
              <a:t>L</a:t>
            </a:r>
            <a:r>
              <a:rPr spc="-20" dirty="0">
                <a:latin typeface="+mn-lt"/>
                <a:cs typeface="Aharoni" panose="02010803020104030203" pitchFamily="2" charset="-79"/>
              </a:rPr>
              <a:t>E</a:t>
            </a:r>
            <a:r>
              <a:rPr spc="20" dirty="0">
                <a:latin typeface="+mn-lt"/>
                <a:cs typeface="Aharoni" panose="02010803020104030203" pitchFamily="2" charset="-79"/>
              </a:rPr>
              <a:t>M</a:t>
            </a:r>
            <a:r>
              <a:rPr dirty="0">
                <a:latin typeface="+mn-lt"/>
                <a:cs typeface="Aharoni" panose="02010803020104030203" pitchFamily="2" charset="-79"/>
              </a:rPr>
              <a:t>	</a:t>
            </a:r>
            <a:r>
              <a:rPr spc="10" dirty="0">
                <a:latin typeface="+mn-lt"/>
                <a:cs typeface="Aharoni" panose="02010803020104030203" pitchFamily="2" charset="-79"/>
              </a:rPr>
              <a:t>S</a:t>
            </a:r>
            <a:r>
              <a:rPr spc="-370" dirty="0">
                <a:latin typeface="+mn-lt"/>
                <a:cs typeface="Aharoni" panose="02010803020104030203" pitchFamily="2" charset="-79"/>
              </a:rPr>
              <a:t>T</a:t>
            </a:r>
            <a:r>
              <a:rPr spc="-375" dirty="0">
                <a:latin typeface="+mn-lt"/>
                <a:cs typeface="Aharoni" panose="02010803020104030203" pitchFamily="2" charset="-79"/>
              </a:rPr>
              <a:t>A</a:t>
            </a:r>
            <a:r>
              <a:rPr spc="15" dirty="0">
                <a:latin typeface="+mn-lt"/>
                <a:cs typeface="Aharoni" panose="02010803020104030203" pitchFamily="2" charset="-79"/>
              </a:rPr>
              <a:t>T</a:t>
            </a:r>
            <a:r>
              <a:rPr spc="-10" dirty="0">
                <a:latin typeface="+mn-lt"/>
                <a:cs typeface="Aharoni" panose="02010803020104030203" pitchFamily="2" charset="-79"/>
              </a:rPr>
              <a:t>E</a:t>
            </a:r>
            <a:r>
              <a:rPr spc="-20" dirty="0">
                <a:latin typeface="+mn-lt"/>
                <a:cs typeface="Aharoni" panose="02010803020104030203" pitchFamily="2" charset="-79"/>
              </a:rPr>
              <a:t>ME</a:t>
            </a:r>
            <a:r>
              <a:rPr spc="10" dirty="0">
                <a:latin typeface="+mn-lt"/>
                <a:cs typeface="Aharoni" panose="02010803020104030203" pitchFamily="2" charset="-79"/>
              </a:rPr>
              <a:t>NT</a:t>
            </a:r>
            <a:endParaRPr dirty="0"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54412" y="2046631"/>
            <a:ext cx="2209800" cy="25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7213" y="1271973"/>
            <a:ext cx="541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problems may manifest in the form of decreased productivity, committing projects ,missing deadlines and errors in problems.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Appraisal is the process of assessing, summarizing and developing the work performance of an employee.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manager should make every effort to obtain as much objective information about the employees performance as possible. 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2332" y="2327237"/>
            <a:ext cx="3276600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430000" y="4248150"/>
            <a:ext cx="381000" cy="4000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pc="5" dirty="0" smtClean="0"/>
              <a:t>PROJECT</a:t>
            </a:r>
            <a:r>
              <a:rPr lang="en-US" spc="5" dirty="0" smtClean="0"/>
              <a:t> </a:t>
            </a:r>
            <a:r>
              <a:rPr spc="-20" dirty="0" smtClean="0"/>
              <a:t>OVERVIEW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28816" y="914400"/>
            <a:ext cx="7924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over view the employee performance, Rating, Score, Classification, Status and Job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performance review is a formal assessment in which a manager evaluates an employee’s work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appraisal can be structured in different ways effectively identify strengthens and weakness and set goals for the future.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49000" y="1383030"/>
            <a:ext cx="381000" cy="4648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01400" y="3124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4600" y="48734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63287" y="5060813"/>
            <a:ext cx="276225" cy="273051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930" y="0"/>
            <a:ext cx="50145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/>
              <a:t>W</a:t>
            </a:r>
            <a:r>
              <a:rPr sz="2800" spc="-20" dirty="0"/>
              <a:t>H</a:t>
            </a:r>
            <a:r>
              <a:rPr sz="2800" spc="20" dirty="0"/>
              <a:t>O</a:t>
            </a:r>
            <a:r>
              <a:rPr sz="2800" spc="-235" dirty="0"/>
              <a:t> </a:t>
            </a:r>
            <a:r>
              <a:rPr sz="2800" spc="-10" dirty="0"/>
              <a:t>AR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10" dirty="0"/>
              <a:t>T</a:t>
            </a:r>
            <a:r>
              <a:rPr sz="2800" spc="-15" dirty="0"/>
              <a:t>H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20" dirty="0"/>
              <a:t>E</a:t>
            </a:r>
            <a:r>
              <a:rPr sz="2800" spc="30" dirty="0"/>
              <a:t>N</a:t>
            </a:r>
            <a:r>
              <a:rPr sz="2800" spc="15" dirty="0"/>
              <a:t>D</a:t>
            </a:r>
            <a:r>
              <a:rPr sz="2800" spc="-45" dirty="0"/>
              <a:t> </a:t>
            </a:r>
            <a:r>
              <a:rPr sz="2800" dirty="0"/>
              <a:t>U</a:t>
            </a:r>
            <a:r>
              <a:rPr sz="2800" spc="10" dirty="0"/>
              <a:t>S</a:t>
            </a:r>
            <a:r>
              <a:rPr sz="2800" spc="-25" dirty="0"/>
              <a:t>E</a:t>
            </a:r>
            <a:r>
              <a:rPr sz="2800" spc="-10" dirty="0"/>
              <a:t>R</a:t>
            </a:r>
            <a:r>
              <a:rPr sz="2800" spc="5" dirty="0"/>
              <a:t>S?</a:t>
            </a:r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409952"/>
            <a:ext cx="4729161" cy="54480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7930" y="756031"/>
            <a:ext cx="92523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and leaders: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responsible for setting clear goals and expectations.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can take an active role in their growth and development, leading to greater success and job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managers and employees to develop the performance management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 and business analysts: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relevant metrics to measure employee performance and interpret data in relation to business objectives and market trends.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personnel: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nsures the employee performance analysis is practical ,relevant and aligned with operational goals.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381000"/>
            <a:ext cx="1219201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049001" y="39766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64127" y="478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78818" y="60488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4" y="381000"/>
            <a:ext cx="80867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600" y="2133600"/>
            <a:ext cx="826919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CONDITIONAL FORMATTING </a:t>
            </a:r>
            <a:r>
              <a:rPr lang="en-US" dirty="0" smtClean="0"/>
              <a:t>– Format cells based on their values, numbers, texts, or dates.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FILTER</a:t>
            </a:r>
            <a:r>
              <a:rPr lang="en-US" dirty="0" smtClean="0"/>
              <a:t> – Ensure data accuracy and consistency by filtering out errors.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FORMULA</a:t>
            </a:r>
            <a:r>
              <a:rPr lang="en-US" sz="2000" b="1" dirty="0" smtClean="0">
                <a:latin typeface="Arial Black" panose="020B0A04020102020204" pitchFamily="34" charset="0"/>
              </a:rPr>
              <a:t> </a:t>
            </a:r>
            <a:r>
              <a:rPr lang="en-US" sz="2000" dirty="0" smtClean="0"/>
              <a:t>–</a:t>
            </a:r>
            <a:r>
              <a:rPr lang="en-US" dirty="0" smtClean="0"/>
              <a:t> Perform calculations, manipulate data and automate tasks.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PIVOT TABLE </a:t>
            </a:r>
            <a:r>
              <a:rPr lang="en-US" dirty="0" smtClean="0"/>
              <a:t>– Summarizes the complex data into meaningful 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dirty="0" smtClean="0"/>
              <a:t>GRAPH –</a:t>
            </a:r>
            <a:r>
              <a:rPr lang="en-US" dirty="0" smtClean="0"/>
              <a:t> Compare different datasets, groups or categories.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07" y="152400"/>
            <a:ext cx="8596668" cy="762000"/>
          </a:xfrm>
        </p:spPr>
        <p:txBody>
          <a:bodyPr/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219979"/>
            <a:ext cx="7315200" cy="363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FEATURES </a:t>
            </a:r>
            <a:r>
              <a:rPr lang="en-US" sz="32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-09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EMPLOYEES ID – </a:t>
            </a:r>
            <a:r>
              <a:rPr lang="en-US" sz="2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NUMERIC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NAME – </a:t>
            </a:r>
            <a:r>
              <a:rPr lang="en-US" sz="2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TEXT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GENDER </a:t>
            </a:r>
            <a:r>
              <a:rPr lang="en-US" sz="2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– MALE , FEMALE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DEPARTMENT – </a:t>
            </a:r>
            <a:r>
              <a:rPr lang="en-US" sz="32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TEXT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SALARY – NUMERIC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WORK LOCATION -  TEXT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1564957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opperplate Gothic Bold" panose="020E0705020206020404" pitchFamily="34" charset="0"/>
              </a:rPr>
              <a:t>EMPLOYEE DATA SET</a:t>
            </a:r>
            <a:endParaRPr lang="en-US" sz="2400" dirty="0">
              <a:latin typeface="Copperplate Gothic Bold" panose="020E07050202060204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11436246" y="4349021"/>
            <a:ext cx="381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0" y="3965522"/>
            <a:ext cx="28981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10800" y="4953000"/>
            <a:ext cx="22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H="1">
            <a:off x="10948770" y="3877343"/>
            <a:ext cx="429007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34600" y="47291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48801" y="5334000"/>
            <a:ext cx="228600" cy="281573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27" y="1471598"/>
            <a:ext cx="147002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20" dirty="0"/>
              <a:t> </a:t>
            </a:r>
            <a:r>
              <a:rPr lang="en-US" spc="20" dirty="0"/>
              <a:t>"</a:t>
            </a:r>
            <a:r>
              <a:rPr spc="10" dirty="0"/>
              <a:t>WOW</a:t>
            </a:r>
            <a:r>
              <a:rPr lang="en-US" spc="10" dirty="0"/>
              <a:t>"</a:t>
            </a:r>
            <a:r>
              <a:rPr spc="85" dirty="0"/>
              <a:t> </a:t>
            </a:r>
            <a:r>
              <a:rPr spc="10" dirty="0"/>
              <a:t>IN</a:t>
            </a:r>
            <a:r>
              <a:rPr spc="-5" dirty="0"/>
              <a:t> </a:t>
            </a:r>
            <a:r>
              <a:rPr spc="15" dirty="0"/>
              <a:t>OUR</a:t>
            </a:r>
            <a:r>
              <a:rPr spc="-10" dirty="0"/>
              <a:t> </a:t>
            </a:r>
            <a:r>
              <a:rPr spc="20" dirty="0"/>
              <a:t>SOLUTION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44571" y="1734785"/>
            <a:ext cx="8620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APPRAISAL =IF(Z8&gt;=5,”VERYHIGH”,Z8&gt;=4,”HIGH”,Z8&gt;=3,”MED”, TRUE,Z8&lt;=2,”LOW”,FALSE)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</TotalTime>
  <Words>513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Aharoni</vt:lpstr>
      <vt:lpstr>Algerian</vt:lpstr>
      <vt:lpstr>Arial</vt:lpstr>
      <vt:lpstr>Arial Black</vt:lpstr>
      <vt:lpstr>Calibri</vt:lpstr>
      <vt:lpstr>Cambria Math</vt:lpstr>
      <vt:lpstr>Copperplate Gothic Bold</vt:lpstr>
      <vt:lpstr>Roboto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54</cp:revision>
  <dcterms:created xsi:type="dcterms:W3CDTF">2024-03-29T15:07:22Z</dcterms:created>
  <dcterms:modified xsi:type="dcterms:W3CDTF">2024-08-30T02:46:51Z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