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[DOC-20240829-WA0004..xlsx]Sheet2!PivotTable2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5.8350311844822214E-2"/>
          <c:y val="0.34518081073199181"/>
          <c:w val="0.66331300136778681"/>
          <c:h val="0.5926844561096529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52</c:v>
                </c:pt>
                <c:pt idx="1">
                  <c:v>38</c:v>
                </c:pt>
                <c:pt idx="2">
                  <c:v>35</c:v>
                </c:pt>
                <c:pt idx="3">
                  <c:v>43</c:v>
                </c:pt>
                <c:pt idx="4">
                  <c:v>42</c:v>
                </c:pt>
                <c:pt idx="5">
                  <c:v>35</c:v>
                </c:pt>
                <c:pt idx="6">
                  <c:v>42</c:v>
                </c:pt>
                <c:pt idx="7">
                  <c:v>47</c:v>
                </c:pt>
                <c:pt idx="8">
                  <c:v>44</c:v>
                </c:pt>
                <c:pt idx="9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90-A64B-938F-F1319B0EE3CC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69</c:v>
                </c:pt>
                <c:pt idx="1">
                  <c:v>82</c:v>
                </c:pt>
                <c:pt idx="2">
                  <c:v>86</c:v>
                </c:pt>
                <c:pt idx="3">
                  <c:v>75</c:v>
                </c:pt>
                <c:pt idx="4">
                  <c:v>87</c:v>
                </c:pt>
                <c:pt idx="5">
                  <c:v>76</c:v>
                </c:pt>
                <c:pt idx="6">
                  <c:v>76</c:v>
                </c:pt>
                <c:pt idx="7">
                  <c:v>80</c:v>
                </c:pt>
                <c:pt idx="8">
                  <c:v>78</c:v>
                </c:pt>
                <c:pt idx="9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690-A64B-938F-F1319B0EE3CC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148</c:v>
                </c:pt>
                <c:pt idx="1">
                  <c:v>151</c:v>
                </c:pt>
                <c:pt idx="2">
                  <c:v>153</c:v>
                </c:pt>
                <c:pt idx="3">
                  <c:v>158</c:v>
                </c:pt>
                <c:pt idx="4">
                  <c:v>152</c:v>
                </c:pt>
                <c:pt idx="5">
                  <c:v>154</c:v>
                </c:pt>
                <c:pt idx="6">
                  <c:v>150</c:v>
                </c:pt>
                <c:pt idx="7">
                  <c:v>151</c:v>
                </c:pt>
                <c:pt idx="8">
                  <c:v>155</c:v>
                </c:pt>
                <c:pt idx="9">
                  <c:v>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690-A64B-938F-F1319B0EE3CC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Sheet2!$E$5:$E$15</c:f>
              <c:numCache>
                <c:formatCode>General</c:formatCode>
                <c:ptCount val="10"/>
                <c:pt idx="0">
                  <c:v>32</c:v>
                </c:pt>
                <c:pt idx="1">
                  <c:v>28</c:v>
                </c:pt>
                <c:pt idx="2">
                  <c:v>27</c:v>
                </c:pt>
                <c:pt idx="3">
                  <c:v>20</c:v>
                </c:pt>
                <c:pt idx="4">
                  <c:v>22</c:v>
                </c:pt>
                <c:pt idx="5">
                  <c:v>35</c:v>
                </c:pt>
                <c:pt idx="6">
                  <c:v>31</c:v>
                </c:pt>
                <c:pt idx="7">
                  <c:v>25</c:v>
                </c:pt>
                <c:pt idx="8">
                  <c:v>19</c:v>
                </c:pt>
                <c:pt idx="9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690-A64B-938F-F1319B0EE3CC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(blank)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Sheet2!$F$5:$F$15</c:f>
              <c:numCache>
                <c:formatCode>General</c:formatCode>
                <c:ptCount val="10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4">
                  <c:v>1</c:v>
                </c:pt>
                <c:pt idx="5">
                  <c:v>1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690-A64B-938F-F1319B0EE3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7502335"/>
        <c:axId val="1357499839"/>
      </c:barChart>
      <c:catAx>
        <c:axId val="1357502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499839"/>
        <c:crosses val="autoZero"/>
        <c:auto val="1"/>
        <c:lblAlgn val="ctr"/>
        <c:lblOffset val="100"/>
        <c:noMultiLvlLbl val="0"/>
      </c:catAx>
      <c:valAx>
        <c:axId val="1357499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7502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  PRETHISHA. E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       312200474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       3</a:t>
            </a:r>
            <a:r>
              <a:rPr lang="en-IN" sz="2400" baseline="30000" dirty="0"/>
              <a:t>RD</a:t>
            </a:r>
            <a:r>
              <a:rPr lang="en-IN" sz="2400" dirty="0"/>
              <a:t> B. COM CA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                S.I.V.E.T COLLEGE GOWRIVAKKAM.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DA07C-ECDF-5A4A-E4E7-55CB767A7371}"/>
              </a:ext>
            </a:extLst>
          </p:cNvPr>
          <p:cNvSpPr txBox="1"/>
          <p:nvPr/>
        </p:nvSpPr>
        <p:spPr>
          <a:xfrm>
            <a:off x="5190512" y="252574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812D1-CF94-F3FD-4411-5A2F2B593C29}"/>
              </a:ext>
            </a:extLst>
          </p:cNvPr>
          <p:cNvSpPr txBox="1"/>
          <p:nvPr/>
        </p:nvSpPr>
        <p:spPr>
          <a:xfrm>
            <a:off x="1156559" y="1389162"/>
            <a:ext cx="989670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600" dirty="0"/>
              <a:t>Data collection :</a:t>
            </a:r>
          </a:p>
          <a:p>
            <a:pPr algn="l"/>
            <a:r>
              <a:rPr lang="en-IN" sz="3600" dirty="0"/>
              <a:t>1.Taking a required data.</a:t>
            </a:r>
          </a:p>
          <a:p>
            <a:pPr algn="l"/>
            <a:r>
              <a:rPr lang="en-IN" sz="3600" dirty="0"/>
              <a:t>2. Filter the given data.</a:t>
            </a:r>
          </a:p>
          <a:p>
            <a:pPr algn="l"/>
            <a:r>
              <a:rPr lang="en-IN" sz="3600" dirty="0"/>
              <a:t> Data cleaning :</a:t>
            </a:r>
          </a:p>
          <a:p>
            <a:pPr algn="l"/>
            <a:r>
              <a:rPr lang="en-IN" sz="3600" dirty="0"/>
              <a:t>1.Identify the missing values and filter it by  using conditional format.</a:t>
            </a:r>
          </a:p>
          <a:p>
            <a:pPr algn="l"/>
            <a:r>
              <a:rPr lang="en-IN" sz="3600" dirty="0"/>
              <a:t>Performance level :</a:t>
            </a:r>
          </a:p>
          <a:p>
            <a:pPr algn="l"/>
            <a:r>
              <a:rPr lang="en-IN" sz="3600" dirty="0"/>
              <a:t>1.Using current employees rating  Set the performance level of formatting.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CFE6890-526A-3071-3ABD-1C36D6C407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256791"/>
              </p:ext>
            </p:extLst>
          </p:nvPr>
        </p:nvGraphicFramePr>
        <p:xfrm>
          <a:off x="1023822" y="1829971"/>
          <a:ext cx="7125313" cy="4645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02B6D-24BB-637D-1D81-245A437985AF}"/>
              </a:ext>
            </a:extLst>
          </p:cNvPr>
          <p:cNvSpPr txBox="1"/>
          <p:nvPr/>
        </p:nvSpPr>
        <p:spPr>
          <a:xfrm>
            <a:off x="5190512" y="252574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F8D58-540B-C10E-A785-CC1D2693164A}"/>
              </a:ext>
            </a:extLst>
          </p:cNvPr>
          <p:cNvSpPr txBox="1"/>
          <p:nvPr/>
        </p:nvSpPr>
        <p:spPr>
          <a:xfrm>
            <a:off x="1746807" y="1678371"/>
            <a:ext cx="91261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dirty="0"/>
              <a:t>Overall employees :</a:t>
            </a:r>
          </a:p>
          <a:p>
            <a:pPr algn="l"/>
            <a:r>
              <a:rPr lang="en-IN" sz="4000" dirty="0"/>
              <a:t>1.Medium level is an motivate.</a:t>
            </a:r>
          </a:p>
          <a:p>
            <a:pPr algn="l"/>
            <a:r>
              <a:rPr lang="en-IN" sz="4000" dirty="0"/>
              <a:t>The trend line is study level in medium is the study state ups and downs in the employees.</a:t>
            </a:r>
          </a:p>
          <a:p>
            <a:pPr algn="l"/>
            <a:r>
              <a:rPr lang="en-IN" sz="4000" dirty="0"/>
              <a:t>They are sector is in higher performance compared to other department</a:t>
            </a:r>
            <a:r>
              <a:rPr lang="en-I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3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3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6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6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94456" y="3309937"/>
            <a:ext cx="2621269" cy="2999958"/>
            <a:chOff x="8753475" y="3309937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53475" y="3309937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9517" y="295454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913A68-BF2D-CE0F-6012-44F9FE6F4E51}"/>
              </a:ext>
            </a:extLst>
          </p:cNvPr>
          <p:cNvSpPr txBox="1"/>
          <p:nvPr/>
        </p:nvSpPr>
        <p:spPr>
          <a:xfrm>
            <a:off x="737031" y="2019300"/>
            <a:ext cx="872781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dataset includes the </a:t>
            </a:r>
            <a:r>
              <a:rPr lang="en-IN" sz="2800" dirty="0"/>
              <a:t> following </a:t>
            </a:r>
            <a:r>
              <a:rPr lang="en-US" sz="2800" dirty="0"/>
              <a:t>columns </a:t>
            </a:r>
            <a:r>
              <a:rPr lang="en-IN" sz="2800" dirty="0"/>
              <a:t>:</a:t>
            </a:r>
          </a:p>
          <a:p>
            <a:endParaRPr lang="en-IN" sz="2800" dirty="0"/>
          </a:p>
          <a:p>
            <a:r>
              <a:rPr lang="en-US" sz="2800" dirty="0"/>
              <a:t>Employee ID: A unique identifier for each employee</a:t>
            </a:r>
            <a:r>
              <a:rPr lang="en-IN" sz="2800" dirty="0"/>
              <a:t>.</a:t>
            </a:r>
          </a:p>
          <a:p>
            <a:endParaRPr lang="en-IN" sz="2800" dirty="0"/>
          </a:p>
          <a:p>
            <a:r>
              <a:rPr lang="en-US" sz="2800" dirty="0"/>
              <a:t>Name: Full name </a:t>
            </a:r>
            <a:r>
              <a:rPr lang="en-IN" sz="2800" dirty="0"/>
              <a:t>the employees </a:t>
            </a:r>
          </a:p>
          <a:p>
            <a:endParaRPr lang="en-IN" sz="2800" dirty="0"/>
          </a:p>
          <a:p>
            <a:r>
              <a:rPr lang="en-US" sz="2800" dirty="0"/>
              <a:t>Hire Date: The date the employee was hired</a:t>
            </a:r>
            <a:r>
              <a:rPr lang="en-IN" sz="2800" dirty="0"/>
              <a:t>.</a:t>
            </a:r>
          </a:p>
          <a:p>
            <a:endParaRPr lang="en-IN" sz="2800" dirty="0"/>
          </a:p>
          <a:p>
            <a:r>
              <a:rPr lang="en-US" sz="2800" dirty="0"/>
              <a:t>Salary: The current annual salary of the </a:t>
            </a:r>
            <a:r>
              <a:rPr lang="en-IN" sz="2800" dirty="0"/>
              <a:t>employees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performance of the considering various factors like gender, performance, rating, and employees unit, employees id.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identify the trends and patterns of different categories of the employees.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3227" y="150969"/>
            <a:ext cx="9111298" cy="59259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IN" sz="3200" spc="5" dirty="0"/>
            </a:br>
            <a:br>
              <a:rPr lang="en-IN" sz="3200" spc="5" dirty="0"/>
            </a:br>
            <a:br>
              <a:rPr lang="en-IN" sz="3200" spc="5" dirty="0"/>
            </a:br>
            <a:r>
              <a:rPr lang="en-IN" sz="3200" spc="5" dirty="0"/>
              <a:t>1.Employees </a:t>
            </a:r>
            <a:br>
              <a:rPr lang="en-IN" sz="3200" spc="5" dirty="0"/>
            </a:br>
            <a:br>
              <a:rPr lang="en-IN" sz="3200" spc="5" dirty="0"/>
            </a:br>
            <a:r>
              <a:rPr lang="en-IN" sz="3200" spc="5" dirty="0"/>
              <a:t>2.Employer </a:t>
            </a:r>
            <a:br>
              <a:rPr lang="en-IN" sz="3200" spc="5" dirty="0"/>
            </a:br>
            <a:br>
              <a:rPr lang="en-IN" sz="3200" spc="5" dirty="0"/>
            </a:br>
            <a:r>
              <a:rPr lang="en-IN" sz="3200" spc="5" dirty="0"/>
              <a:t>3.Management </a:t>
            </a:r>
            <a:br>
              <a:rPr lang="en-IN" sz="3200" spc="5" dirty="0"/>
            </a:br>
            <a:br>
              <a:rPr lang="en-IN" sz="3200" spc="5" dirty="0"/>
            </a:br>
            <a:r>
              <a:rPr lang="en-IN" sz="3200" spc="5" dirty="0"/>
              <a:t>4.Various IT Sector </a:t>
            </a:r>
            <a:br>
              <a:rPr lang="en-IN" sz="3200" spc="5" dirty="0"/>
            </a:br>
            <a:br>
              <a:rPr lang="en-IN" sz="3200" spc="5" dirty="0"/>
            </a:br>
            <a:r>
              <a:rPr lang="en-IN" sz="3200" spc="5" dirty="0"/>
              <a:t>5.Industry 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F900CB-EEBE-A626-7A2D-9FAACD104FCB}"/>
              </a:ext>
            </a:extLst>
          </p:cNvPr>
          <p:cNvSpPr txBox="1"/>
          <p:nvPr/>
        </p:nvSpPr>
        <p:spPr>
          <a:xfrm>
            <a:off x="2822372" y="2346782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Conational formatting – missing formula performance 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HIGH“, Z8&gt;=4,”HIGH”, Z8&gt;=3,”MED”, TRUE,”LOW”)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–remove :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 – summary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– Data  visualization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8A6C2D-8132-4E5A-841B-120CE25F9BED}"/>
              </a:ext>
            </a:extLst>
          </p:cNvPr>
          <p:cNvSpPr txBox="1"/>
          <p:nvPr/>
        </p:nvSpPr>
        <p:spPr>
          <a:xfrm rot="21361626">
            <a:off x="5199424" y="977142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4F7D0-0E72-E9FF-09B8-13CA9764ED84}"/>
              </a:ext>
            </a:extLst>
          </p:cNvPr>
          <p:cNvSpPr txBox="1"/>
          <p:nvPr/>
        </p:nvSpPr>
        <p:spPr>
          <a:xfrm>
            <a:off x="5199424" y="977142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281B68-5B5B-A5EE-1770-09B56C300065}"/>
              </a:ext>
            </a:extLst>
          </p:cNvPr>
          <p:cNvSpPr txBox="1"/>
          <p:nvPr/>
        </p:nvSpPr>
        <p:spPr>
          <a:xfrm>
            <a:off x="5190511" y="4923144"/>
            <a:ext cx="315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1C2933-1B3F-24DC-575E-BF19068681CE}"/>
              </a:ext>
            </a:extLst>
          </p:cNvPr>
          <p:cNvSpPr txBox="1"/>
          <p:nvPr/>
        </p:nvSpPr>
        <p:spPr>
          <a:xfrm>
            <a:off x="5187539" y="492314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B479A7-FB33-BCC4-93E3-EF8BDCD3F887}"/>
              </a:ext>
            </a:extLst>
          </p:cNvPr>
          <p:cNvSpPr txBox="1"/>
          <p:nvPr/>
        </p:nvSpPr>
        <p:spPr>
          <a:xfrm rot="14725900">
            <a:off x="5484718" y="684907"/>
            <a:ext cx="3288273" cy="551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51C30-711D-0A86-7C13-4141D4C19840}"/>
              </a:ext>
            </a:extLst>
          </p:cNvPr>
          <p:cNvSpPr txBox="1"/>
          <p:nvPr/>
        </p:nvSpPr>
        <p:spPr>
          <a:xfrm>
            <a:off x="2489830" y="85194"/>
            <a:ext cx="72479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5400" b="1" dirty="0"/>
              <a:t>Our solution </a:t>
            </a:r>
            <a:r>
              <a:rPr lang="en-IN" sz="5400" b="1"/>
              <a:t>and  its value proposition </a:t>
            </a:r>
            <a:endParaRPr lang="en-US" sz="5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37B0B-00A6-1D77-AF0C-F203BE6956E5}"/>
              </a:ext>
            </a:extLst>
          </p:cNvPr>
          <p:cNvSpPr txBox="1"/>
          <p:nvPr/>
        </p:nvSpPr>
        <p:spPr>
          <a:xfrm>
            <a:off x="2409880" y="1937529"/>
            <a:ext cx="32761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Employees = </a:t>
            </a:r>
            <a:r>
              <a:rPr lang="en-IN" dirty="0" err="1"/>
              <a:t>kaggle</a:t>
            </a:r>
            <a:endParaRPr lang="en-IN" dirty="0"/>
          </a:p>
          <a:p>
            <a:pPr algn="l"/>
            <a:r>
              <a:rPr lang="en-IN" dirty="0"/>
              <a:t>26-features </a:t>
            </a:r>
          </a:p>
          <a:p>
            <a:pPr algn="l"/>
            <a:r>
              <a:rPr lang="en-IN" dirty="0"/>
              <a:t>13-features </a:t>
            </a:r>
          </a:p>
          <a:p>
            <a:pPr algn="l"/>
            <a:r>
              <a:rPr lang="en-IN" dirty="0"/>
              <a:t>Employees ID – number </a:t>
            </a:r>
          </a:p>
          <a:p>
            <a:pPr algn="l"/>
            <a:r>
              <a:rPr lang="en-IN" dirty="0"/>
              <a:t>First Name </a:t>
            </a:r>
          </a:p>
          <a:p>
            <a:pPr algn="l"/>
            <a:r>
              <a:rPr lang="en-IN" dirty="0"/>
              <a:t>Last Name </a:t>
            </a:r>
          </a:p>
          <a:p>
            <a:pPr algn="l"/>
            <a:r>
              <a:rPr lang="en-IN" dirty="0"/>
              <a:t>Performance level </a:t>
            </a:r>
          </a:p>
          <a:p>
            <a:pPr algn="l"/>
            <a:r>
              <a:rPr lang="en-IN" dirty="0"/>
              <a:t>Gender – Male, Female </a:t>
            </a:r>
          </a:p>
          <a:p>
            <a:pPr algn="l"/>
            <a:r>
              <a:rPr lang="en-IN" dirty="0"/>
              <a:t>Employees Rating  - </a:t>
            </a:r>
            <a:r>
              <a:rPr lang="en-IN" dirty="0" err="1"/>
              <a:t>num</a:t>
            </a:r>
            <a:endParaRPr lang="en-IN" dirty="0"/>
          </a:p>
          <a:p>
            <a:pPr algn="l"/>
            <a:r>
              <a:rPr lang="en-IN" dirty="0"/>
              <a:t>Business Units </a:t>
            </a:r>
          </a:p>
          <a:p>
            <a:pPr algn="l"/>
            <a:r>
              <a:rPr lang="en-IN" dirty="0"/>
              <a:t>Location Code </a:t>
            </a:r>
          </a:p>
          <a:p>
            <a:pPr algn="l"/>
            <a:r>
              <a:rPr lang="en-IN" dirty="0"/>
              <a:t>Race </a:t>
            </a:r>
            <a:r>
              <a:rPr lang="en-IN" dirty="0" err="1"/>
              <a:t>Desc</a:t>
            </a:r>
            <a:endParaRPr lang="en-IN" dirty="0"/>
          </a:p>
          <a:p>
            <a:pPr algn="l"/>
            <a:r>
              <a:rPr lang="en-IN" dirty="0"/>
              <a:t>Employees classification </a:t>
            </a:r>
          </a:p>
          <a:p>
            <a:pPr algn="l"/>
            <a:r>
              <a:rPr lang="en-IN" dirty="0"/>
              <a:t>Employees Type</a:t>
            </a:r>
          </a:p>
          <a:p>
            <a:pPr algn="l"/>
            <a:r>
              <a:rPr lang="en-IN" dirty="0"/>
              <a:t>Employees Status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89116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=IFS(Z8&gt;=5,”VERY HIGH“, Z8&gt;=4,”HIGH”, Z8&gt;=3,”MED”, TRUE,”LOW”)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8B1FC4-D70A-2DF4-A8C0-222948760C57}"/>
              </a:ext>
            </a:extLst>
          </p:cNvPr>
          <p:cNvSpPr txBox="1"/>
          <p:nvPr/>
        </p:nvSpPr>
        <p:spPr>
          <a:xfrm>
            <a:off x="2743200" y="1911821"/>
            <a:ext cx="3299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dirty="0"/>
              <a:t>Performance level 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   1.Employees   2.Employer   3.Management   4.Various IT Sector   5.Industry </vt:lpstr>
      <vt:lpstr>PowerPoint Presentation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prethishaeliyas@gmail.com</cp:lastModifiedBy>
  <cp:revision>13</cp:revision>
  <dcterms:created xsi:type="dcterms:W3CDTF">2024-03-29T15:07:22Z</dcterms:created>
  <dcterms:modified xsi:type="dcterms:W3CDTF">2024-08-30T06:36:43Z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