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405" r:id="rId2"/>
    <p:sldId id="349" r:id="rId3"/>
    <p:sldId id="411" r:id="rId4"/>
    <p:sldId id="683" r:id="rId5"/>
    <p:sldId id="501" r:id="rId6"/>
    <p:sldId id="505" r:id="rId7"/>
    <p:sldId id="419" r:id="rId8"/>
    <p:sldId id="506" r:id="rId9"/>
    <p:sldId id="507" r:id="rId10"/>
    <p:sldId id="552" r:id="rId11"/>
    <p:sldId id="554" r:id="rId12"/>
    <p:sldId id="553" r:id="rId13"/>
    <p:sldId id="555" r:id="rId14"/>
    <p:sldId id="556" r:id="rId15"/>
    <p:sldId id="680" r:id="rId16"/>
    <p:sldId id="557" r:id="rId17"/>
    <p:sldId id="559" r:id="rId18"/>
    <p:sldId id="561" r:id="rId19"/>
    <p:sldId id="682" r:id="rId20"/>
    <p:sldId id="598" r:id="rId21"/>
    <p:sldId id="599" r:id="rId22"/>
    <p:sldId id="601" r:id="rId23"/>
    <p:sldId id="637" r:id="rId24"/>
    <p:sldId id="453" r:id="rId25"/>
    <p:sldId id="389" r:id="rId26"/>
    <p:sldId id="393" r:id="rId27"/>
    <p:sldId id="396"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12">
          <p15:clr>
            <a:srgbClr val="A4A3A4"/>
          </p15:clr>
        </p15:guide>
        <p15:guide id="2" pos="254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20517C"/>
    <a:srgbClr val="E01F00"/>
    <a:srgbClr val="157E9F"/>
    <a:srgbClr val="34A0D2"/>
    <a:srgbClr val="E7E7E7"/>
    <a:srgbClr val="147E9F"/>
    <a:srgbClr val="80ABB8"/>
    <a:srgbClr val="1BA0C9"/>
    <a:srgbClr val="0D52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8" autoAdjust="0"/>
    <p:restoredTop sz="78077" autoAdjust="0"/>
  </p:normalViewPr>
  <p:slideViewPr>
    <p:cSldViewPr snapToGrid="0">
      <p:cViewPr varScale="1">
        <p:scale>
          <a:sx n="58" d="100"/>
          <a:sy n="58" d="100"/>
        </p:scale>
        <p:origin x="1602" y="66"/>
      </p:cViewPr>
      <p:guideLst>
        <p:guide orient="horz" pos="2312"/>
        <p:guide pos="2544"/>
      </p:guideLst>
    </p:cSldViewPr>
  </p:slideViewPr>
  <p:notesTextViewPr>
    <p:cViewPr>
      <p:scale>
        <a:sx n="3" d="2"/>
        <a:sy n="3" d="2"/>
      </p:scale>
      <p:origin x="0" y="0"/>
    </p:cViewPr>
  </p:notesTextViewPr>
  <p:sorterViewPr>
    <p:cViewPr>
      <p:scale>
        <a:sx n="66" d="100"/>
        <a:sy n="66" d="100"/>
      </p:scale>
      <p:origin x="0" y="-1914"/>
    </p:cViewPr>
  </p:sorterViewPr>
  <p:notesViewPr>
    <p:cSldViewPr snapToGrid="0">
      <p:cViewPr varScale="1">
        <p:scale>
          <a:sx n="82" d="100"/>
          <a:sy n="82" d="100"/>
        </p:scale>
        <p:origin x="3336"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044BAF-35BC-9149-BF5E-B21ED426B714}" type="datetimeFigureOut">
              <a:rPr kumimoji="1" lang="zh-CN" altLang="en-US" smtClean="0"/>
              <a:t>2018-05-28</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59D6C3-9DD3-FF45-A4E3-2C9703EA5A01}" type="slidenum">
              <a:rPr kumimoji="1" lang="zh-CN" altLang="en-US" smtClean="0"/>
              <a:t>‹#›</a:t>
            </a:fld>
            <a:endParaRPr kumimoji="1" lang="zh-CN" altLang="en-US"/>
          </a:p>
        </p:txBody>
      </p:sp>
    </p:spTree>
    <p:extLst>
      <p:ext uri="{BB962C8B-B14F-4D97-AF65-F5344CB8AC3E}">
        <p14:creationId xmlns:p14="http://schemas.microsoft.com/office/powerpoint/2010/main" val="22000572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46AAF-12A8-4624-8EDF-DCD94EB31EC8}" type="datetimeFigureOut">
              <a:rPr lang="zh-CN" altLang="en-US" smtClean="0"/>
              <a:t>2018-05-28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01410-6C15-4D5A-8C58-45F0BF97249F}" type="slidenum">
              <a:rPr lang="zh-CN" altLang="en-US" smtClean="0"/>
              <a:t>‹#›</a:t>
            </a:fld>
            <a:endParaRPr lang="zh-CN" altLang="en-US"/>
          </a:p>
        </p:txBody>
      </p:sp>
    </p:spTree>
    <p:extLst>
      <p:ext uri="{BB962C8B-B14F-4D97-AF65-F5344CB8AC3E}">
        <p14:creationId xmlns:p14="http://schemas.microsoft.com/office/powerpoint/2010/main" val="331550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t>各位老师同学下午好，我叫史小婉，我的硕士论文答辩题目是</a:t>
            </a:r>
            <a:r>
              <a:rPr kumimoji="1" lang="en-US" altLang="zh-CN" dirty="0"/>
              <a:t>《</a:t>
            </a:r>
            <a:r>
              <a:rPr kumimoji="1" lang="zh-CN" altLang="en-US" sz="1200" dirty="0">
                <a:solidFill>
                  <a:srgbClr val="20517C"/>
                </a:solidFill>
                <a:latin typeface="微软雅黑" panose="020B0503020204020204" charset="-122"/>
                <a:ea typeface="微软雅黑" panose="020B0503020204020204" charset="-122"/>
                <a:cs typeface="微软雅黑" panose="020B0503020204020204" charset="-122"/>
              </a:rPr>
              <a:t>一种基于文本分类和评分机制的软件缺陷分派方法研究</a:t>
            </a:r>
            <a:r>
              <a:rPr kumimoji="1" lang="en-US" altLang="zh-CN" dirty="0"/>
              <a:t>》</a:t>
            </a:r>
            <a:r>
              <a:rPr kumimoji="1" lang="zh-CN" altLang="en-US" dirty="0"/>
              <a:t>。从这个题目就可以看出，论文的重点是对缺陷的分派。</a:t>
            </a:r>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1</a:t>
            </a:fld>
            <a:endParaRPr lang="zh-CN" altLang="en-US"/>
          </a:p>
        </p:txBody>
      </p:sp>
    </p:spTree>
    <p:extLst>
      <p:ext uri="{BB962C8B-B14F-4D97-AF65-F5344CB8AC3E}">
        <p14:creationId xmlns:p14="http://schemas.microsoft.com/office/powerpoint/2010/main" val="2219107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10</a:t>
            </a:fld>
            <a:endParaRPr lang="zh-CN" altLang="en-US"/>
          </a:p>
        </p:txBody>
      </p:sp>
    </p:spTree>
    <p:extLst>
      <p:ext uri="{BB962C8B-B14F-4D97-AF65-F5344CB8AC3E}">
        <p14:creationId xmlns:p14="http://schemas.microsoft.com/office/powerpoint/2010/main" val="1715679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11</a:t>
            </a:fld>
            <a:endParaRPr lang="zh-CN" altLang="en-US"/>
          </a:p>
        </p:txBody>
      </p:sp>
    </p:spTree>
    <p:extLst>
      <p:ext uri="{BB962C8B-B14F-4D97-AF65-F5344CB8AC3E}">
        <p14:creationId xmlns:p14="http://schemas.microsoft.com/office/powerpoint/2010/main" val="3946700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下面介绍一下我们所使用的数据集，软件缺陷报告主要包括以下四类信息</a:t>
            </a:r>
          </a:p>
          <a:p>
            <a:r>
              <a:rPr lang="zh-CN" altLang="zh-CN" sz="1200" kern="1200" dirty="0">
                <a:solidFill>
                  <a:schemeClr val="tx1"/>
                </a:solidFill>
                <a:effectLst/>
                <a:latin typeface="+mn-lt"/>
                <a:ea typeface="+mn-ea"/>
                <a:cs typeface="+mn-cs"/>
              </a:rPr>
              <a:t>预定义字段，文本信息</a:t>
            </a:r>
            <a:r>
              <a:rPr lang="zh-CN" altLang="en-US" sz="1200" kern="1200" dirty="0">
                <a:solidFill>
                  <a:schemeClr val="tx1"/>
                </a:solidFill>
                <a:effectLst/>
                <a:latin typeface="+mn-lt"/>
                <a:ea typeface="+mn-ea"/>
                <a:cs typeface="+mn-cs"/>
              </a:rPr>
              <a:t>（摘要、描述、评论）</a:t>
            </a:r>
            <a:r>
              <a:rPr lang="zh-CN" altLang="zh-CN" sz="1200" kern="1200" dirty="0">
                <a:solidFill>
                  <a:schemeClr val="tx1"/>
                </a:solidFill>
                <a:effectLst/>
                <a:latin typeface="+mn-lt"/>
                <a:ea typeface="+mn-ea"/>
                <a:cs typeface="+mn-cs"/>
              </a:rPr>
              <a:t>，状态更改历史，开发者对缺陷报告附加一些非文本的信息，如补丁和测试用例等。</a:t>
            </a:r>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12</a:t>
            </a:fld>
            <a:endParaRPr lang="zh-CN" altLang="en-US"/>
          </a:p>
        </p:txBody>
      </p:sp>
    </p:spTree>
    <p:extLst>
      <p:ext uri="{BB962C8B-B14F-4D97-AF65-F5344CB8AC3E}">
        <p14:creationId xmlns:p14="http://schemas.microsoft.com/office/powerpoint/2010/main" val="2864091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en-US" altLang="zh-CN" dirty="0"/>
              <a:t>a</a:t>
            </a:r>
            <a:r>
              <a:rPr kumimoji="1" lang="zh-CN" altLang="en-US" dirty="0"/>
              <a:t>取值为</a:t>
            </a:r>
            <a:r>
              <a:rPr kumimoji="1" lang="en-US" altLang="zh-CN" dirty="0"/>
              <a:t>0.6</a:t>
            </a:r>
            <a:r>
              <a:rPr kumimoji="1" lang="zh-CN" altLang="en-US" dirty="0"/>
              <a:t>时，结果是最好的，</a:t>
            </a:r>
            <a:endParaRPr kumimoji="1" lang="en-US" altLang="zh-CN" dirty="0"/>
          </a:p>
          <a:p>
            <a:r>
              <a:rPr kumimoji="1" lang="en-US" altLang="zh-CN" dirty="0" err="1"/>
              <a:t>MLO表示只用机器学习分类算法</a:t>
            </a:r>
            <a:r>
              <a:rPr kumimoji="1" lang="zh-CN" altLang="en-US" dirty="0"/>
              <a:t>进行文本分类</a:t>
            </a:r>
            <a:r>
              <a:rPr kumimoji="1" lang="en-US" altLang="zh-CN" dirty="0" err="1"/>
              <a:t>得到的结果，而MLS表示本文所提的方法</a:t>
            </a:r>
            <a:r>
              <a:rPr kumimoji="1" lang="en-US" altLang="zh-CN" dirty="0"/>
              <a:t>,</a:t>
            </a:r>
          </a:p>
          <a:p>
            <a:r>
              <a:rPr kumimoji="1" lang="zh-CN" altLang="en-US" dirty="0"/>
              <a:t>从结果中可以看出，对于这六种分类算法，本文中的方法比只是用文本分类准确率要高</a:t>
            </a:r>
            <a:r>
              <a:rPr kumimoji="1" lang="en-US" altLang="zh-CN" dirty="0"/>
              <a:t>,</a:t>
            </a:r>
          </a:p>
          <a:p>
            <a:r>
              <a:rPr kumimoji="1" lang="zh-CN" altLang="en-US" dirty="0"/>
              <a:t>并且当使用</a:t>
            </a:r>
            <a:r>
              <a:rPr kumimoji="1" lang="en-US" altLang="zh-CN" dirty="0"/>
              <a:t>LibSVM</a:t>
            </a:r>
            <a:r>
              <a:rPr kumimoji="1" lang="zh-CN" altLang="en-US" dirty="0"/>
              <a:t>算法是，本文所提的方法分类的准确率最高为</a:t>
            </a:r>
            <a:r>
              <a:rPr kumimoji="1" lang="en-US" altLang="zh-CN" dirty="0"/>
              <a:t>78.39%.</a:t>
            </a:r>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13</a:t>
            </a:fld>
            <a:endParaRPr lang="zh-CN" altLang="en-US"/>
          </a:p>
        </p:txBody>
      </p:sp>
    </p:spTree>
    <p:extLst>
      <p:ext uri="{BB962C8B-B14F-4D97-AF65-F5344CB8AC3E}">
        <p14:creationId xmlns:p14="http://schemas.microsoft.com/office/powerpoint/2010/main" val="2500954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en-US" altLang="zh-CN" dirty="0">
              <a:sym typeface="+mn-ea"/>
            </a:endParaRPr>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14</a:t>
            </a:fld>
            <a:endParaRPr lang="zh-CN" altLang="en-US"/>
          </a:p>
        </p:txBody>
      </p:sp>
    </p:spTree>
    <p:extLst>
      <p:ext uri="{BB962C8B-B14F-4D97-AF65-F5344CB8AC3E}">
        <p14:creationId xmlns:p14="http://schemas.microsoft.com/office/powerpoint/2010/main" val="2870044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zh-CN" altLang="en-US" dirty="0" smtClean="0"/>
              <a:t>我们将准确率结果</a:t>
            </a:r>
            <a:r>
              <a:rPr kumimoji="1" lang="zh-CN" altLang="en-US" dirty="0"/>
              <a:t>最好的</a:t>
            </a:r>
            <a:r>
              <a:rPr kumimoji="1" lang="en-US" altLang="zh-CN" dirty="0"/>
              <a:t>LibSVM</a:t>
            </a:r>
            <a:r>
              <a:rPr kumimoji="1" lang="zh-CN" altLang="en-US" dirty="0"/>
              <a:t>算法的缺陷分配路径长度进行了分析</a:t>
            </a:r>
            <a:endParaRPr kumimoji="1" 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15</a:t>
            </a:fld>
            <a:endParaRPr lang="zh-CN" altLang="en-US"/>
          </a:p>
        </p:txBody>
      </p:sp>
    </p:spTree>
    <p:extLst>
      <p:ext uri="{BB962C8B-B14F-4D97-AF65-F5344CB8AC3E}">
        <p14:creationId xmlns:p14="http://schemas.microsoft.com/office/powerpoint/2010/main" val="1155558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16</a:t>
            </a:fld>
            <a:endParaRPr lang="zh-CN" altLang="en-US"/>
          </a:p>
        </p:txBody>
      </p:sp>
    </p:spTree>
    <p:extLst>
      <p:ext uri="{BB962C8B-B14F-4D97-AF65-F5344CB8AC3E}">
        <p14:creationId xmlns:p14="http://schemas.microsoft.com/office/powerpoint/2010/main" val="3825689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17</a:t>
            </a:fld>
            <a:endParaRPr lang="zh-CN" altLang="en-US"/>
          </a:p>
        </p:txBody>
      </p:sp>
    </p:spTree>
    <p:extLst>
      <p:ext uri="{BB962C8B-B14F-4D97-AF65-F5344CB8AC3E}">
        <p14:creationId xmlns:p14="http://schemas.microsoft.com/office/powerpoint/2010/main" val="3807192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zh-CN" altLang="en-US" dirty="0"/>
              <a:t>在文本分类和评分机制的基础上又构建缺陷分配图，为每一个开发者寻找分配概率较高的开发者加入到候选开发者队列中</a:t>
            </a:r>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18</a:t>
            </a:fld>
            <a:endParaRPr lang="zh-CN" altLang="en-US"/>
          </a:p>
        </p:txBody>
      </p:sp>
    </p:spTree>
    <p:extLst>
      <p:ext uri="{BB962C8B-B14F-4D97-AF65-F5344CB8AC3E}">
        <p14:creationId xmlns:p14="http://schemas.microsoft.com/office/powerpoint/2010/main" val="3248195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19</a:t>
            </a:fld>
            <a:endParaRPr lang="zh-CN" altLang="en-US"/>
          </a:p>
        </p:txBody>
      </p:sp>
    </p:spTree>
    <p:extLst>
      <p:ext uri="{BB962C8B-B14F-4D97-AF65-F5344CB8AC3E}">
        <p14:creationId xmlns:p14="http://schemas.microsoft.com/office/powerpoint/2010/main" val="2199420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2</a:t>
            </a:fld>
            <a:endParaRPr lang="zh-CN" altLang="en-US"/>
          </a:p>
        </p:txBody>
      </p:sp>
    </p:spTree>
    <p:extLst>
      <p:ext uri="{BB962C8B-B14F-4D97-AF65-F5344CB8AC3E}">
        <p14:creationId xmlns:p14="http://schemas.microsoft.com/office/powerpoint/2010/main" val="4262242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20</a:t>
            </a:fld>
            <a:endParaRPr lang="zh-CN" altLang="en-US"/>
          </a:p>
        </p:txBody>
      </p:sp>
    </p:spTree>
    <p:extLst>
      <p:ext uri="{BB962C8B-B14F-4D97-AF65-F5344CB8AC3E}">
        <p14:creationId xmlns:p14="http://schemas.microsoft.com/office/powerpoint/2010/main" val="4234512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en-US" altLang="zh-CN"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21</a:t>
            </a:fld>
            <a:endParaRPr lang="zh-CN" altLang="en-US"/>
          </a:p>
        </p:txBody>
      </p:sp>
    </p:spTree>
    <p:extLst>
      <p:ext uri="{BB962C8B-B14F-4D97-AF65-F5344CB8AC3E}">
        <p14:creationId xmlns:p14="http://schemas.microsoft.com/office/powerpoint/2010/main" val="464852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22</a:t>
            </a:fld>
            <a:endParaRPr lang="zh-CN" altLang="en-US"/>
          </a:p>
        </p:txBody>
      </p:sp>
    </p:spTree>
    <p:extLst>
      <p:ext uri="{BB962C8B-B14F-4D97-AF65-F5344CB8AC3E}">
        <p14:creationId xmlns:p14="http://schemas.microsoft.com/office/powerpoint/2010/main" val="3034658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23</a:t>
            </a:fld>
            <a:endParaRPr lang="zh-CN" altLang="en-US"/>
          </a:p>
        </p:txBody>
      </p:sp>
    </p:spTree>
    <p:extLst>
      <p:ext uri="{BB962C8B-B14F-4D97-AF65-F5344CB8AC3E}">
        <p14:creationId xmlns:p14="http://schemas.microsoft.com/office/powerpoint/2010/main" val="3785726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24</a:t>
            </a:fld>
            <a:endParaRPr lang="zh-CN" altLang="en-US"/>
          </a:p>
        </p:txBody>
      </p:sp>
    </p:spTree>
    <p:extLst>
      <p:ext uri="{BB962C8B-B14F-4D97-AF65-F5344CB8AC3E}">
        <p14:creationId xmlns:p14="http://schemas.microsoft.com/office/powerpoint/2010/main" val="1572500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）数据集与方法的通用性：本文只使用了</a:t>
            </a:r>
            <a:r>
              <a:rPr lang="en-US" altLang="zh-CN" sz="1200" kern="1200" dirty="0">
                <a:solidFill>
                  <a:schemeClr val="tx1"/>
                </a:solidFill>
                <a:effectLst/>
                <a:latin typeface="+mn-lt"/>
                <a:ea typeface="+mn-ea"/>
                <a:cs typeface="+mn-cs"/>
              </a:rPr>
              <a:t>Eclipse</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Mozilla</a:t>
            </a:r>
            <a:r>
              <a:rPr lang="zh-CN" altLang="zh-CN" sz="1200" kern="1200" dirty="0">
                <a:solidFill>
                  <a:schemeClr val="tx1"/>
                </a:solidFill>
                <a:effectLst/>
                <a:latin typeface="+mn-lt"/>
                <a:ea typeface="+mn-ea"/>
                <a:cs typeface="+mn-cs"/>
              </a:rPr>
              <a:t>两个数据集，所提方法在其他数据集上的通用性有待验证。</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）核心算法的选择与优化：</a:t>
            </a:r>
            <a:r>
              <a:rPr lang="zh-CN" altLang="en-US" sz="1200" kern="1200" dirty="0">
                <a:solidFill>
                  <a:schemeClr val="tx1"/>
                </a:solidFill>
                <a:effectLst/>
                <a:latin typeface="+mn-lt"/>
                <a:ea typeface="+mn-ea"/>
                <a:cs typeface="+mn-cs"/>
              </a:rPr>
              <a:t>可能</a:t>
            </a:r>
            <a:r>
              <a:rPr lang="zh-CN" altLang="zh-CN" sz="1200" kern="1200" dirty="0">
                <a:solidFill>
                  <a:schemeClr val="tx1"/>
                </a:solidFill>
                <a:effectLst/>
                <a:latin typeface="+mn-lt"/>
                <a:ea typeface="+mn-ea"/>
                <a:cs typeface="+mn-cs"/>
              </a:rPr>
              <a:t>还存在效果更好的算法和更优的算法参数配置。</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）开发者特性的考虑：开发者的活跃度</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给定时间窗口内的工作量</a:t>
            </a:r>
          </a:p>
          <a:p>
            <a:endParaRPr kumimoji="1" lang="zh-CN" alt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25</a:t>
            </a:fld>
            <a:endParaRPr lang="zh-CN" altLang="en-US"/>
          </a:p>
        </p:txBody>
      </p:sp>
    </p:spTree>
    <p:extLst>
      <p:ext uri="{BB962C8B-B14F-4D97-AF65-F5344CB8AC3E}">
        <p14:creationId xmlns:p14="http://schemas.microsoft.com/office/powerpoint/2010/main" val="529079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zh-CN" altLang="en-US" dirty="0"/>
              <a:t>然后，硕士期间发表了一篇论文</a:t>
            </a:r>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26</a:t>
            </a:fld>
            <a:endParaRPr lang="zh-CN" altLang="en-US"/>
          </a:p>
        </p:txBody>
      </p:sp>
    </p:spTree>
    <p:extLst>
      <p:ext uri="{BB962C8B-B14F-4D97-AF65-F5344CB8AC3E}">
        <p14:creationId xmlns:p14="http://schemas.microsoft.com/office/powerpoint/2010/main" val="25466153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好，那今天我的毕业答辩到此结束，谢谢老师和同学的指导与支持。</a:t>
            </a:r>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27</a:t>
            </a:fld>
            <a:endParaRPr lang="zh-CN" altLang="en-US"/>
          </a:p>
        </p:txBody>
      </p:sp>
    </p:spTree>
    <p:extLst>
      <p:ext uri="{BB962C8B-B14F-4D97-AF65-F5344CB8AC3E}">
        <p14:creationId xmlns:p14="http://schemas.microsoft.com/office/powerpoint/2010/main" val="2711216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3</a:t>
            </a:fld>
            <a:endParaRPr lang="zh-CN" altLang="en-US"/>
          </a:p>
        </p:txBody>
      </p:sp>
    </p:spTree>
    <p:extLst>
      <p:ext uri="{BB962C8B-B14F-4D97-AF65-F5344CB8AC3E}">
        <p14:creationId xmlns:p14="http://schemas.microsoft.com/office/powerpoint/2010/main" val="968679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sz="1200">
                <a:solidFill>
                  <a:srgbClr val="404040"/>
                </a:solidFill>
                <a:latin typeface="+mn-lt"/>
                <a:ea typeface="+mn-ea"/>
                <a:cs typeface="+mn-cs"/>
                <a:sym typeface="Helvetica"/>
              </a:defRPr>
            </a:pPr>
            <a:r>
              <a:rPr lang="zh-CN" altLang="en-US"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charset="0"/>
                <a:sym typeface="+mn-ea"/>
              </a:rPr>
              <a:t>下面以一个例子来说明缺陷的分派问题，对于一个缺陷，将其分配给</a:t>
            </a:r>
            <a:r>
              <a:rPr lang="en-US" altLang="zh-CN"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charset="0"/>
                <a:sym typeface="+mn-ea"/>
              </a:rPr>
              <a:t>A</a:t>
            </a:r>
            <a:r>
              <a:rPr lang="zh-CN" altLang="en-US"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charset="0"/>
                <a:sym typeface="+mn-ea"/>
              </a:rPr>
              <a:t>，若</a:t>
            </a:r>
            <a:r>
              <a:rPr lang="en-US" altLang="zh-CN"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charset="0"/>
                <a:sym typeface="+mn-ea"/>
              </a:rPr>
              <a:t>A</a:t>
            </a:r>
            <a:r>
              <a:rPr lang="zh-CN" altLang="en-US"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charset="0"/>
                <a:sym typeface="+mn-ea"/>
              </a:rPr>
              <a:t>不能修复，则</a:t>
            </a:r>
            <a:r>
              <a:rPr lang="en-US" altLang="zh-CN"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charset="0"/>
                <a:sym typeface="+mn-ea"/>
              </a:rPr>
              <a:t>A</a:t>
            </a:r>
            <a:r>
              <a:rPr lang="zh-CN" altLang="en-US"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charset="0"/>
                <a:sym typeface="+mn-ea"/>
              </a:rPr>
              <a:t>分配给</a:t>
            </a:r>
            <a:r>
              <a:rPr lang="en-US" altLang="zh-CN"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charset="0"/>
                <a:sym typeface="+mn-ea"/>
              </a:rPr>
              <a:t>B</a:t>
            </a:r>
            <a:r>
              <a:rPr lang="zh-CN" altLang="en-US"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charset="0"/>
                <a:sym typeface="+mn-ea"/>
              </a:rPr>
              <a:t>，直到</a:t>
            </a:r>
            <a:r>
              <a:rPr lang="en-US" altLang="zh-CN"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charset="0"/>
                <a:sym typeface="+mn-ea"/>
              </a:rPr>
              <a:t>D</a:t>
            </a:r>
            <a:r>
              <a:rPr lang="zh-CN" altLang="en-US"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charset="0"/>
                <a:sym typeface="+mn-ea"/>
              </a:rPr>
              <a:t>将其修复，</a:t>
            </a:r>
            <a:endParaRPr lang="en-US" altLang="zh-CN"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sz="1200">
                <a:solidFill>
                  <a:srgbClr val="404040"/>
                </a:solidFill>
                <a:latin typeface="+mn-lt"/>
                <a:ea typeface="+mn-ea"/>
                <a:cs typeface="+mn-cs"/>
                <a:sym typeface="Helvetica"/>
              </a:defRPr>
            </a:pPr>
            <a:r>
              <a:rPr lang="zh-CN" altLang="en-US"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charset="0"/>
                <a:sym typeface="+mn-ea"/>
              </a:rPr>
              <a:t>缺陷的修复过程是容易出错并且非常耗时的，比如对于</a:t>
            </a:r>
            <a:r>
              <a:rPr lang="en-US" altLang="zh-CN"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charset="0"/>
                <a:sym typeface="+mn-ea"/>
              </a:rPr>
              <a:t>Eclipse</a:t>
            </a:r>
            <a:r>
              <a:rPr lang="zh-CN" altLang="en-US"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charset="0"/>
                <a:sym typeface="+mn-ea"/>
              </a:rPr>
              <a:t>项目，将缺陷分配给第一个开发者需要</a:t>
            </a:r>
            <a:r>
              <a:rPr lang="en-US" altLang="zh-CN"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charset="0"/>
                <a:sym typeface="+mn-ea"/>
              </a:rPr>
              <a:t>40</a:t>
            </a:r>
            <a:r>
              <a:rPr lang="zh-CN" altLang="en-US"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charset="0"/>
                <a:sym typeface="+mn-ea"/>
              </a:rPr>
              <a:t>天的时间，若第一个开发者不能修复，则大约再需要</a:t>
            </a:r>
            <a:r>
              <a:rPr lang="en-US" altLang="zh-CN"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charset="0"/>
                <a:sym typeface="+mn-ea"/>
              </a:rPr>
              <a:t>100</a:t>
            </a:r>
            <a:r>
              <a:rPr lang="zh-CN" altLang="en-US"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charset="0"/>
                <a:sym typeface="+mn-ea"/>
              </a:rPr>
              <a:t>天的时间分配给第二个开发者。</a:t>
            </a:r>
            <a:endParaRPr lang="en-US" altLang="zh-CN"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sz="1200">
                <a:solidFill>
                  <a:srgbClr val="404040"/>
                </a:solidFill>
                <a:latin typeface="+mn-lt"/>
                <a:ea typeface="+mn-ea"/>
                <a:cs typeface="+mn-cs"/>
                <a:sym typeface="Helvetica"/>
              </a:defRPr>
            </a:pPr>
            <a:r>
              <a:rPr lang="zh-CN" altLang="en-US"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charset="0"/>
                <a:sym typeface="+mn-ea"/>
              </a:rPr>
              <a:t>当有一个缺陷时，开发者之间形成一条分配路径，当有多个缺陷需要分配时，开发者之间就形成了一个网络图，</a:t>
            </a:r>
            <a:endParaRPr lang="en-US" altLang="zh-CN"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sz="1200">
                <a:solidFill>
                  <a:srgbClr val="404040"/>
                </a:solidFill>
                <a:latin typeface="+mn-lt"/>
                <a:ea typeface="+mn-ea"/>
                <a:cs typeface="+mn-cs"/>
                <a:sym typeface="Helvetica"/>
              </a:defRPr>
            </a:pPr>
            <a:r>
              <a:rPr lang="zh-CN" altLang="en-US"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charset="0"/>
                <a:sym typeface="+mn-ea"/>
              </a:rPr>
              <a:t>从该例子中我们可以看出，无论是缺陷最终的修复者还是参与缺陷分配的开发者都能够缺陷的修复工作做贡献来加快缺陷的修复，因此，就有了我们的两个研究问题。</a:t>
            </a:r>
            <a:endParaRPr lang="en-US" altLang="zh-CN"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charset="0"/>
              <a:sym typeface="+mn-ea"/>
            </a:endParaRPr>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4</a:t>
            </a:fld>
            <a:endParaRPr lang="zh-CN" altLang="en-US"/>
          </a:p>
        </p:txBody>
      </p:sp>
    </p:spTree>
    <p:extLst>
      <p:ext uri="{BB962C8B-B14F-4D97-AF65-F5344CB8AC3E}">
        <p14:creationId xmlns:p14="http://schemas.microsoft.com/office/powerpoint/2010/main" val="227562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这些方法</a:t>
            </a:r>
            <a:r>
              <a:rPr lang="zh-CN" altLang="zh-CN" sz="1200" kern="1200" dirty="0">
                <a:solidFill>
                  <a:schemeClr val="tx1"/>
                </a:solidFill>
                <a:effectLst/>
                <a:latin typeface="+mn-lt"/>
                <a:ea typeface="+mn-ea"/>
                <a:cs typeface="+mn-cs"/>
              </a:rPr>
              <a:t>主要围绕数据、算法、再分配图（</a:t>
            </a:r>
            <a:r>
              <a:rPr lang="en-US" altLang="zh-CN" sz="1200" kern="1200" dirty="0">
                <a:solidFill>
                  <a:schemeClr val="tx1"/>
                </a:solidFill>
                <a:effectLst/>
                <a:latin typeface="+mn-lt"/>
                <a:ea typeface="+mn-ea"/>
                <a:cs typeface="+mn-cs"/>
              </a:rPr>
              <a:t>tossing graph</a:t>
            </a:r>
            <a:r>
              <a:rPr lang="zh-CN" altLang="zh-CN" sz="1200" kern="1200" dirty="0">
                <a:solidFill>
                  <a:schemeClr val="tx1"/>
                </a:solidFill>
                <a:effectLst/>
                <a:latin typeface="+mn-lt"/>
                <a:ea typeface="+mn-ea"/>
                <a:cs typeface="+mn-cs"/>
              </a:rPr>
              <a:t>）模型等维度开展研究。根据不同的思路可以将现有方法划分为三类：基于文本内容、基于开发者关系和混合类型</a:t>
            </a:r>
            <a:endParaRPr kumimoji="1" lang="en-US" altLang="zh-CN"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5</a:t>
            </a:fld>
            <a:endParaRPr lang="zh-CN" altLang="en-US"/>
          </a:p>
        </p:txBody>
      </p:sp>
    </p:spTree>
    <p:extLst>
      <p:ext uri="{BB962C8B-B14F-4D97-AF65-F5344CB8AC3E}">
        <p14:creationId xmlns:p14="http://schemas.microsoft.com/office/powerpoint/2010/main" val="287915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说明问题</a:t>
            </a:r>
            <a:endParaRPr kumimoji="1" lang="zh-CN"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6</a:t>
            </a:fld>
            <a:endParaRPr lang="zh-CN" altLang="en-US"/>
          </a:p>
        </p:txBody>
      </p:sp>
    </p:spTree>
    <p:extLst>
      <p:ext uri="{BB962C8B-B14F-4D97-AF65-F5344CB8AC3E}">
        <p14:creationId xmlns:p14="http://schemas.microsoft.com/office/powerpoint/2010/main" val="136066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7</a:t>
            </a:fld>
            <a:endParaRPr lang="zh-CN" altLang="en-US"/>
          </a:p>
        </p:txBody>
      </p:sp>
    </p:spTree>
    <p:extLst>
      <p:ext uri="{BB962C8B-B14F-4D97-AF65-F5344CB8AC3E}">
        <p14:creationId xmlns:p14="http://schemas.microsoft.com/office/powerpoint/2010/main" val="2621858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en-US" altLang="zh-CN" dirty="0"/>
              <a:t>8</a:t>
            </a:r>
            <a:r>
              <a:rPr kumimoji="1" lang="zh-CN" altLang="en-US" dirty="0"/>
              <a:t>实验主要分为三大步，分别为数据与处理（特征提取、</a:t>
            </a:r>
            <a:r>
              <a:rPr kumimoji="1" lang="zh-CN" altLang="en-US"/>
              <a:t>数据</a:t>
            </a:r>
            <a:r>
              <a:rPr kumimoji="1" lang="zh-CN" altLang="en-US" smtClean="0"/>
              <a:t>清洗、数据集的排序）</a:t>
            </a:r>
            <a:r>
              <a:rPr kumimoji="1" lang="zh-CN" altLang="en-US" dirty="0"/>
              <a:t>、评估开发者属性及训练模型、预测（使用文本分类选择</a:t>
            </a:r>
            <a:r>
              <a:rPr kumimoji="1" lang="en-US" altLang="zh-CN" dirty="0"/>
              <a:t>top10</a:t>
            </a:r>
            <a:r>
              <a:rPr kumimoji="1" lang="zh-CN" altLang="en-US" dirty="0"/>
              <a:t>的开发者，然后对开发者进行</a:t>
            </a:r>
            <a:r>
              <a:rPr kumimoji="1" lang="zh-CN" altLang="en-US" dirty="0" smtClean="0"/>
              <a:t>评分和排序最终</a:t>
            </a:r>
            <a:r>
              <a:rPr kumimoji="1" lang="zh-CN" altLang="en-US" dirty="0"/>
              <a:t>选择出</a:t>
            </a:r>
            <a:r>
              <a:rPr kumimoji="1" lang="en-US" altLang="zh-CN" dirty="0"/>
              <a:t>top5</a:t>
            </a:r>
            <a:r>
              <a:rPr kumimoji="1" lang="zh-CN" altLang="en-US" dirty="0"/>
              <a:t>的开发者）</a:t>
            </a:r>
            <a:endParaRPr kumimoji="1" lang="en-US" altLang="zh-CN"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8</a:t>
            </a:fld>
            <a:endParaRPr lang="zh-CN" altLang="en-US"/>
          </a:p>
        </p:txBody>
      </p:sp>
    </p:spTree>
    <p:extLst>
      <p:ext uri="{BB962C8B-B14F-4D97-AF65-F5344CB8AC3E}">
        <p14:creationId xmlns:p14="http://schemas.microsoft.com/office/powerpoint/2010/main" val="2434753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1101410-6C15-4D5A-8C58-45F0BF97249F}" type="slidenum">
              <a:rPr lang="zh-CN" altLang="en-US" smtClean="0"/>
              <a:t>9</a:t>
            </a:fld>
            <a:endParaRPr lang="zh-CN" altLang="en-US"/>
          </a:p>
        </p:txBody>
      </p:sp>
    </p:spTree>
    <p:extLst>
      <p:ext uri="{BB962C8B-B14F-4D97-AF65-F5344CB8AC3E}">
        <p14:creationId xmlns:p14="http://schemas.microsoft.com/office/powerpoint/2010/main" val="2665283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E0A06FD-58A4-F243-AE89-8FCC8FAC7F7F}" type="datetime1">
              <a:rPr lang="zh-CN" altLang="en-US" smtClean="0"/>
              <a:t>2018-05-28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BE59778-0BEB-EA44-9C32-B5C0F45BEA8E}" type="datetime1">
              <a:rPr lang="zh-CN" altLang="en-US" smtClean="0">
                <a:solidFill>
                  <a:prstClr val="black">
                    <a:tint val="75000"/>
                  </a:prstClr>
                </a:solidFill>
              </a:rPr>
              <a:t>2018-05-28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BE1C112-EF85-E045-9A1C-B9A63B7FCEE7}" type="datetime1">
              <a:rPr lang="zh-CN" altLang="en-US" smtClean="0">
                <a:solidFill>
                  <a:prstClr val="black">
                    <a:tint val="75000"/>
                  </a:prstClr>
                </a:solidFill>
              </a:rPr>
              <a:t>2018-05-28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3C69470-A290-AA41-B753-456F266BB3D2}" type="datetime1">
              <a:rPr lang="zh-CN" altLang="en-US" smtClean="0">
                <a:solidFill>
                  <a:prstClr val="black">
                    <a:tint val="75000"/>
                  </a:prstClr>
                </a:solidFill>
              </a:rPr>
              <a:t>2018-05-28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
        <p:nvSpPr>
          <p:cNvPr id="7" name="圆角矩形 6"/>
          <p:cNvSpPr/>
          <p:nvPr userDrawn="1"/>
        </p:nvSpPr>
        <p:spPr>
          <a:xfrm rot="10800000" flipV="1">
            <a:off x="-4248" y="266380"/>
            <a:ext cx="602963" cy="691029"/>
          </a:xfrm>
          <a:prstGeom prst="roundRect">
            <a:avLst>
              <a:gd name="adj" fmla="val 5039"/>
            </a:avLst>
          </a:prstGeom>
          <a:solidFill>
            <a:srgbClr val="20517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2100" dirty="0">
              <a:latin typeface="STHeiti Light" charset="-122"/>
              <a:ea typeface="STHeiti Light" charset="-122"/>
              <a:cs typeface="STHeiti Light" charset="-122"/>
            </a:endParaRPr>
          </a:p>
        </p:txBody>
      </p:sp>
      <p:sp>
        <p:nvSpPr>
          <p:cNvPr id="8" name="圆角矩形 7"/>
          <p:cNvSpPr/>
          <p:nvPr userDrawn="1"/>
        </p:nvSpPr>
        <p:spPr>
          <a:xfrm rot="10800000" flipV="1">
            <a:off x="790740" y="271369"/>
            <a:ext cx="8353258" cy="686039"/>
          </a:xfrm>
          <a:prstGeom prst="roundRect">
            <a:avLst>
              <a:gd name="adj" fmla="val 5039"/>
            </a:avLst>
          </a:prstGeom>
          <a:solidFill>
            <a:srgbClr val="20517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2700" dirty="0"/>
          </a:p>
        </p:txBody>
      </p:sp>
      <p:sp>
        <p:nvSpPr>
          <p:cNvPr id="10" name="文本占位符 6"/>
          <p:cNvSpPr>
            <a:spLocks noGrp="1"/>
          </p:cNvSpPr>
          <p:nvPr>
            <p:ph type="body" sz="quarter" idx="13" hasCustomPrompt="1"/>
          </p:nvPr>
        </p:nvSpPr>
        <p:spPr>
          <a:xfrm>
            <a:off x="16814" y="306438"/>
            <a:ext cx="581901" cy="634036"/>
          </a:xfrm>
          <a:prstGeom prst="rect">
            <a:avLst/>
          </a:prstGeom>
        </p:spPr>
        <p:txBody>
          <a:bodyPr anchor="ctr">
            <a:normAutofit/>
          </a:bodyPr>
          <a:lstStyle>
            <a:lvl1pPr marL="0" indent="0" algn="ctr">
              <a:buNone/>
              <a:defRPr sz="2100" baseline="0">
                <a:solidFill>
                  <a:schemeClr val="bg1"/>
                </a:solidFill>
                <a:latin typeface="STHeiti Light" charset="-122"/>
                <a:ea typeface="STHeiti Light" charset="-122"/>
                <a:cs typeface="STHeiti Light" charset="-122"/>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P1</a:t>
            </a:r>
            <a:endParaRPr lang="zh-CN" altLang="en-US" dirty="0"/>
          </a:p>
        </p:txBody>
      </p:sp>
      <p:sp>
        <p:nvSpPr>
          <p:cNvPr id="12" name="文本占位符 6"/>
          <p:cNvSpPr>
            <a:spLocks noGrp="1"/>
          </p:cNvSpPr>
          <p:nvPr>
            <p:ph type="body" sz="quarter" idx="14" hasCustomPrompt="1"/>
          </p:nvPr>
        </p:nvSpPr>
        <p:spPr>
          <a:xfrm>
            <a:off x="965221" y="306437"/>
            <a:ext cx="8064481" cy="634036"/>
          </a:xfrm>
          <a:prstGeom prst="rect">
            <a:avLst/>
          </a:prstGeom>
        </p:spPr>
        <p:txBody>
          <a:bodyPr anchor="ctr">
            <a:normAutofit/>
          </a:bodyPr>
          <a:lstStyle>
            <a:lvl1pPr marL="0" indent="0" algn="l">
              <a:buNone/>
              <a:defRPr sz="2100" baseline="0">
                <a:solidFill>
                  <a:schemeClr val="bg1"/>
                </a:solidFill>
                <a:latin typeface="微软雅黑" panose="020B0503020204020204" charset="-122"/>
                <a:ea typeface="微软雅黑" panose="020B0503020204020204" charset="-122"/>
                <a:cs typeface="微软雅黑" panose="020B0503020204020204" charset="-122"/>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标题</a:t>
            </a:r>
          </a:p>
        </p:txBody>
      </p:sp>
      <p:grpSp>
        <p:nvGrpSpPr>
          <p:cNvPr id="13" name="组 12"/>
          <p:cNvGrpSpPr/>
          <p:nvPr userDrawn="1"/>
        </p:nvGrpSpPr>
        <p:grpSpPr>
          <a:xfrm>
            <a:off x="8338459" y="237358"/>
            <a:ext cx="631568" cy="735098"/>
            <a:chOff x="11454105" y="237359"/>
            <a:chExt cx="549472" cy="499784"/>
          </a:xfrm>
        </p:grpSpPr>
        <p:sp>
          <p:nvSpPr>
            <p:cNvPr id="14" name="圆角矩形 13"/>
            <p:cNvSpPr/>
            <p:nvPr/>
          </p:nvSpPr>
          <p:spPr>
            <a:xfrm rot="16200000" flipV="1">
              <a:off x="11478949" y="212515"/>
              <a:ext cx="499784" cy="549472"/>
            </a:xfrm>
            <a:prstGeom prst="roundRect">
              <a:avLst>
                <a:gd name="adj" fmla="val 5039"/>
              </a:avLst>
            </a:prstGeom>
            <a:solidFill>
              <a:srgbClr val="20517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sz="1350">
                <a:solidFill>
                  <a:srgbClr val="AD1C21"/>
                </a:solidFil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930A683-FEB4-634A-AB60-1704A6FDD828}" type="datetime1">
              <a:rPr lang="zh-CN" altLang="en-US" smtClean="0">
                <a:solidFill>
                  <a:prstClr val="black">
                    <a:tint val="75000"/>
                  </a:prstClr>
                </a:solidFill>
              </a:rPr>
              <a:t>2018-05-28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
        <p:nvSpPr>
          <p:cNvPr id="7" name="圆角矩形 6"/>
          <p:cNvSpPr/>
          <p:nvPr userDrawn="1"/>
        </p:nvSpPr>
        <p:spPr>
          <a:xfrm rot="10800000" flipV="1">
            <a:off x="-4248" y="266380"/>
            <a:ext cx="602963" cy="691029"/>
          </a:xfrm>
          <a:prstGeom prst="roundRect">
            <a:avLst>
              <a:gd name="adj" fmla="val 5039"/>
            </a:avLst>
          </a:prstGeom>
          <a:solidFill>
            <a:srgbClr val="20517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2100" dirty="0">
              <a:latin typeface="STHeiti Light" charset="-122"/>
              <a:ea typeface="STHeiti Light" charset="-122"/>
              <a:cs typeface="STHeiti Light" charset="-122"/>
            </a:endParaRPr>
          </a:p>
        </p:txBody>
      </p:sp>
      <p:sp>
        <p:nvSpPr>
          <p:cNvPr id="8" name="圆角矩形 7"/>
          <p:cNvSpPr/>
          <p:nvPr userDrawn="1"/>
        </p:nvSpPr>
        <p:spPr>
          <a:xfrm rot="10800000" flipV="1">
            <a:off x="790740" y="271369"/>
            <a:ext cx="8353258" cy="686039"/>
          </a:xfrm>
          <a:prstGeom prst="roundRect">
            <a:avLst>
              <a:gd name="adj" fmla="val 5039"/>
            </a:avLst>
          </a:prstGeom>
          <a:solidFill>
            <a:srgbClr val="20517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2700" dirty="0"/>
          </a:p>
        </p:txBody>
      </p:sp>
      <p:sp>
        <p:nvSpPr>
          <p:cNvPr id="10" name="文本占位符 6"/>
          <p:cNvSpPr>
            <a:spLocks noGrp="1"/>
          </p:cNvSpPr>
          <p:nvPr>
            <p:ph type="body" sz="quarter" idx="13" hasCustomPrompt="1"/>
          </p:nvPr>
        </p:nvSpPr>
        <p:spPr>
          <a:xfrm>
            <a:off x="16814" y="306438"/>
            <a:ext cx="581901" cy="634036"/>
          </a:xfrm>
          <a:prstGeom prst="rect">
            <a:avLst/>
          </a:prstGeom>
        </p:spPr>
        <p:txBody>
          <a:bodyPr anchor="ctr">
            <a:normAutofit/>
          </a:bodyPr>
          <a:lstStyle>
            <a:lvl1pPr marL="0" indent="0" algn="ctr">
              <a:buNone/>
              <a:defRPr sz="2100" baseline="0">
                <a:solidFill>
                  <a:schemeClr val="bg1"/>
                </a:solidFill>
                <a:latin typeface="STHeiti Light" charset="-122"/>
                <a:ea typeface="STHeiti Light" charset="-122"/>
                <a:cs typeface="STHeiti Light" charset="-122"/>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P1</a:t>
            </a:r>
            <a:endParaRPr lang="zh-CN" altLang="en-US" dirty="0"/>
          </a:p>
        </p:txBody>
      </p:sp>
      <p:sp>
        <p:nvSpPr>
          <p:cNvPr id="12" name="文本占位符 6"/>
          <p:cNvSpPr>
            <a:spLocks noGrp="1"/>
          </p:cNvSpPr>
          <p:nvPr>
            <p:ph type="body" sz="quarter" idx="14" hasCustomPrompt="1"/>
          </p:nvPr>
        </p:nvSpPr>
        <p:spPr>
          <a:xfrm>
            <a:off x="965221" y="306437"/>
            <a:ext cx="8064481" cy="634036"/>
          </a:xfrm>
          <a:prstGeom prst="rect">
            <a:avLst/>
          </a:prstGeom>
        </p:spPr>
        <p:txBody>
          <a:bodyPr anchor="ctr">
            <a:normAutofit/>
          </a:bodyPr>
          <a:lstStyle>
            <a:lvl1pPr marL="0" indent="0" algn="l">
              <a:buNone/>
              <a:defRPr sz="2100" baseline="0">
                <a:solidFill>
                  <a:schemeClr val="bg1"/>
                </a:solidFill>
                <a:latin typeface="微软雅黑" panose="020B0503020204020204" charset="-122"/>
                <a:ea typeface="微软雅黑" panose="020B0503020204020204" charset="-122"/>
                <a:cs typeface="微软雅黑" panose="020B0503020204020204" charset="-122"/>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标题</a:t>
            </a:r>
          </a:p>
        </p:txBody>
      </p:sp>
      <p:grpSp>
        <p:nvGrpSpPr>
          <p:cNvPr id="13" name="组 12"/>
          <p:cNvGrpSpPr/>
          <p:nvPr userDrawn="1"/>
        </p:nvGrpSpPr>
        <p:grpSpPr>
          <a:xfrm>
            <a:off x="8338459" y="237358"/>
            <a:ext cx="631568" cy="735098"/>
            <a:chOff x="11454105" y="237359"/>
            <a:chExt cx="549472" cy="499784"/>
          </a:xfrm>
        </p:grpSpPr>
        <p:sp>
          <p:nvSpPr>
            <p:cNvPr id="14" name="圆角矩形 13"/>
            <p:cNvSpPr/>
            <p:nvPr/>
          </p:nvSpPr>
          <p:spPr>
            <a:xfrm rot="16200000" flipV="1">
              <a:off x="11478949" y="212515"/>
              <a:ext cx="499784" cy="549472"/>
            </a:xfrm>
            <a:prstGeom prst="roundRect">
              <a:avLst>
                <a:gd name="adj" fmla="val 5039"/>
              </a:avLst>
            </a:prstGeom>
            <a:solidFill>
              <a:srgbClr val="20517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sz="1350">
                <a:solidFill>
                  <a:srgbClr val="AD1C21"/>
                </a:solidFil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4BEE65E-314E-A141-933C-EFCCB5AEA5C6}" type="datetime1">
              <a:rPr lang="zh-CN" altLang="en-US" smtClean="0">
                <a:solidFill>
                  <a:prstClr val="black">
                    <a:tint val="75000"/>
                  </a:prstClr>
                </a:solidFill>
              </a:rPr>
              <a:t>2018-05-28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
        <p:nvSpPr>
          <p:cNvPr id="7" name="圆角矩形 6"/>
          <p:cNvSpPr/>
          <p:nvPr userDrawn="1"/>
        </p:nvSpPr>
        <p:spPr>
          <a:xfrm rot="10800000" flipV="1">
            <a:off x="-4248" y="266380"/>
            <a:ext cx="602963" cy="691029"/>
          </a:xfrm>
          <a:prstGeom prst="roundRect">
            <a:avLst>
              <a:gd name="adj" fmla="val 5039"/>
            </a:avLst>
          </a:prstGeom>
          <a:solidFill>
            <a:srgbClr val="20517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2100" dirty="0">
              <a:latin typeface="STHeiti Light" charset="-122"/>
              <a:ea typeface="STHeiti Light" charset="-122"/>
              <a:cs typeface="STHeiti Light" charset="-122"/>
            </a:endParaRPr>
          </a:p>
        </p:txBody>
      </p:sp>
      <p:sp>
        <p:nvSpPr>
          <p:cNvPr id="8" name="圆角矩形 7"/>
          <p:cNvSpPr/>
          <p:nvPr userDrawn="1"/>
        </p:nvSpPr>
        <p:spPr>
          <a:xfrm rot="10800000" flipV="1">
            <a:off x="790740" y="271369"/>
            <a:ext cx="8353258" cy="686039"/>
          </a:xfrm>
          <a:prstGeom prst="roundRect">
            <a:avLst>
              <a:gd name="adj" fmla="val 5039"/>
            </a:avLst>
          </a:prstGeom>
          <a:solidFill>
            <a:srgbClr val="20517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2700" dirty="0"/>
          </a:p>
        </p:txBody>
      </p:sp>
      <p:sp>
        <p:nvSpPr>
          <p:cNvPr id="10" name="文本占位符 6"/>
          <p:cNvSpPr>
            <a:spLocks noGrp="1"/>
          </p:cNvSpPr>
          <p:nvPr>
            <p:ph type="body" sz="quarter" idx="13" hasCustomPrompt="1"/>
          </p:nvPr>
        </p:nvSpPr>
        <p:spPr>
          <a:xfrm>
            <a:off x="16814" y="306438"/>
            <a:ext cx="581901" cy="634036"/>
          </a:xfrm>
          <a:prstGeom prst="rect">
            <a:avLst/>
          </a:prstGeom>
        </p:spPr>
        <p:txBody>
          <a:bodyPr anchor="ctr">
            <a:normAutofit/>
          </a:bodyPr>
          <a:lstStyle>
            <a:lvl1pPr marL="0" indent="0" algn="ctr">
              <a:buNone/>
              <a:defRPr sz="2100" baseline="0">
                <a:solidFill>
                  <a:schemeClr val="bg1"/>
                </a:solidFill>
                <a:latin typeface="STHeiti Light" charset="-122"/>
                <a:ea typeface="STHeiti Light" charset="-122"/>
                <a:cs typeface="STHeiti Light" charset="-122"/>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P1</a:t>
            </a:r>
            <a:endParaRPr lang="zh-CN" altLang="en-US" dirty="0"/>
          </a:p>
        </p:txBody>
      </p:sp>
      <p:sp>
        <p:nvSpPr>
          <p:cNvPr id="12" name="文本占位符 6"/>
          <p:cNvSpPr>
            <a:spLocks noGrp="1"/>
          </p:cNvSpPr>
          <p:nvPr>
            <p:ph type="body" sz="quarter" idx="14" hasCustomPrompt="1"/>
          </p:nvPr>
        </p:nvSpPr>
        <p:spPr>
          <a:xfrm>
            <a:off x="965221" y="306437"/>
            <a:ext cx="8064481" cy="634036"/>
          </a:xfrm>
          <a:prstGeom prst="rect">
            <a:avLst/>
          </a:prstGeom>
        </p:spPr>
        <p:txBody>
          <a:bodyPr anchor="ctr">
            <a:normAutofit/>
          </a:bodyPr>
          <a:lstStyle>
            <a:lvl1pPr marL="0" indent="0" algn="l">
              <a:buNone/>
              <a:defRPr sz="2100" baseline="0">
                <a:solidFill>
                  <a:schemeClr val="bg1"/>
                </a:solidFill>
                <a:latin typeface="微软雅黑" panose="020B0503020204020204" charset="-122"/>
                <a:ea typeface="微软雅黑" panose="020B0503020204020204" charset="-122"/>
                <a:cs typeface="微软雅黑" panose="020B0503020204020204" charset="-122"/>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标题</a:t>
            </a:r>
          </a:p>
        </p:txBody>
      </p:sp>
      <p:grpSp>
        <p:nvGrpSpPr>
          <p:cNvPr id="13" name="组 12"/>
          <p:cNvGrpSpPr/>
          <p:nvPr userDrawn="1"/>
        </p:nvGrpSpPr>
        <p:grpSpPr>
          <a:xfrm>
            <a:off x="8338459" y="237358"/>
            <a:ext cx="631568" cy="735098"/>
            <a:chOff x="11454105" y="237359"/>
            <a:chExt cx="549472" cy="499784"/>
          </a:xfrm>
        </p:grpSpPr>
        <p:sp>
          <p:nvSpPr>
            <p:cNvPr id="14" name="圆角矩形 13"/>
            <p:cNvSpPr/>
            <p:nvPr/>
          </p:nvSpPr>
          <p:spPr>
            <a:xfrm rot="16200000" flipV="1">
              <a:off x="11478949" y="212515"/>
              <a:ext cx="499784" cy="549472"/>
            </a:xfrm>
            <a:prstGeom prst="roundRect">
              <a:avLst>
                <a:gd name="adj" fmla="val 5039"/>
              </a:avLst>
            </a:prstGeom>
            <a:solidFill>
              <a:srgbClr val="20517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sz="1350">
                <a:solidFill>
                  <a:srgbClr val="AD1C21"/>
                </a:solidFil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527F036-A7E5-E949-937E-E9BC2F7D27BC}" type="datetime1">
              <a:rPr lang="zh-CN" altLang="en-US" smtClean="0">
                <a:solidFill>
                  <a:prstClr val="black">
                    <a:tint val="75000"/>
                  </a:prstClr>
                </a:solidFill>
              </a:rPr>
              <a:t>2018-05-28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
        <p:nvSpPr>
          <p:cNvPr id="7" name="圆角矩形 6"/>
          <p:cNvSpPr/>
          <p:nvPr userDrawn="1"/>
        </p:nvSpPr>
        <p:spPr>
          <a:xfrm rot="10800000" flipV="1">
            <a:off x="-4248" y="266380"/>
            <a:ext cx="602963" cy="691029"/>
          </a:xfrm>
          <a:prstGeom prst="roundRect">
            <a:avLst>
              <a:gd name="adj" fmla="val 5039"/>
            </a:avLst>
          </a:prstGeom>
          <a:solidFill>
            <a:srgbClr val="20517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2100" dirty="0">
              <a:latin typeface="STHeiti Light" charset="-122"/>
              <a:ea typeface="STHeiti Light" charset="-122"/>
              <a:cs typeface="STHeiti Light" charset="-122"/>
            </a:endParaRPr>
          </a:p>
        </p:txBody>
      </p:sp>
      <p:sp>
        <p:nvSpPr>
          <p:cNvPr id="8" name="圆角矩形 7"/>
          <p:cNvSpPr/>
          <p:nvPr userDrawn="1"/>
        </p:nvSpPr>
        <p:spPr>
          <a:xfrm rot="10800000" flipV="1">
            <a:off x="790740" y="271369"/>
            <a:ext cx="8353258" cy="686039"/>
          </a:xfrm>
          <a:prstGeom prst="roundRect">
            <a:avLst>
              <a:gd name="adj" fmla="val 5039"/>
            </a:avLst>
          </a:prstGeom>
          <a:solidFill>
            <a:srgbClr val="20517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2700" dirty="0"/>
          </a:p>
        </p:txBody>
      </p:sp>
      <p:sp>
        <p:nvSpPr>
          <p:cNvPr id="10" name="文本占位符 6"/>
          <p:cNvSpPr>
            <a:spLocks noGrp="1"/>
          </p:cNvSpPr>
          <p:nvPr>
            <p:ph type="body" sz="quarter" idx="13" hasCustomPrompt="1"/>
          </p:nvPr>
        </p:nvSpPr>
        <p:spPr>
          <a:xfrm>
            <a:off x="16814" y="306438"/>
            <a:ext cx="581901" cy="634036"/>
          </a:xfrm>
          <a:prstGeom prst="rect">
            <a:avLst/>
          </a:prstGeom>
        </p:spPr>
        <p:txBody>
          <a:bodyPr anchor="ctr">
            <a:normAutofit/>
          </a:bodyPr>
          <a:lstStyle>
            <a:lvl1pPr marL="0" indent="0" algn="ctr">
              <a:buNone/>
              <a:defRPr sz="2100" baseline="0">
                <a:solidFill>
                  <a:schemeClr val="bg1"/>
                </a:solidFill>
                <a:latin typeface="STHeiti Light" charset="-122"/>
                <a:ea typeface="STHeiti Light" charset="-122"/>
                <a:cs typeface="STHeiti Light" charset="-122"/>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P1</a:t>
            </a:r>
            <a:endParaRPr lang="zh-CN" altLang="en-US" dirty="0"/>
          </a:p>
        </p:txBody>
      </p:sp>
      <p:sp>
        <p:nvSpPr>
          <p:cNvPr id="12" name="文本占位符 6"/>
          <p:cNvSpPr>
            <a:spLocks noGrp="1"/>
          </p:cNvSpPr>
          <p:nvPr>
            <p:ph type="body" sz="quarter" idx="14" hasCustomPrompt="1"/>
          </p:nvPr>
        </p:nvSpPr>
        <p:spPr>
          <a:xfrm>
            <a:off x="965221" y="306437"/>
            <a:ext cx="8064481" cy="634036"/>
          </a:xfrm>
          <a:prstGeom prst="rect">
            <a:avLst/>
          </a:prstGeom>
        </p:spPr>
        <p:txBody>
          <a:bodyPr anchor="ctr">
            <a:normAutofit/>
          </a:bodyPr>
          <a:lstStyle>
            <a:lvl1pPr marL="0" indent="0" algn="l">
              <a:buNone/>
              <a:defRPr sz="2100" baseline="0">
                <a:solidFill>
                  <a:schemeClr val="bg1"/>
                </a:solidFill>
                <a:latin typeface="微软雅黑" panose="020B0503020204020204" charset="-122"/>
                <a:ea typeface="微软雅黑" panose="020B0503020204020204" charset="-122"/>
                <a:cs typeface="微软雅黑" panose="020B0503020204020204" charset="-122"/>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标题</a:t>
            </a:r>
          </a:p>
        </p:txBody>
      </p:sp>
      <p:grpSp>
        <p:nvGrpSpPr>
          <p:cNvPr id="13" name="组 12"/>
          <p:cNvGrpSpPr/>
          <p:nvPr userDrawn="1"/>
        </p:nvGrpSpPr>
        <p:grpSpPr>
          <a:xfrm>
            <a:off x="8338459" y="237358"/>
            <a:ext cx="631568" cy="735098"/>
            <a:chOff x="11454105" y="237359"/>
            <a:chExt cx="549472" cy="499784"/>
          </a:xfrm>
        </p:grpSpPr>
        <p:sp>
          <p:nvSpPr>
            <p:cNvPr id="14" name="圆角矩形 13"/>
            <p:cNvSpPr/>
            <p:nvPr/>
          </p:nvSpPr>
          <p:spPr>
            <a:xfrm rot="16200000" flipV="1">
              <a:off x="11478949" y="212515"/>
              <a:ext cx="499784" cy="549472"/>
            </a:xfrm>
            <a:prstGeom prst="roundRect">
              <a:avLst>
                <a:gd name="adj" fmla="val 5039"/>
              </a:avLst>
            </a:prstGeom>
            <a:solidFill>
              <a:srgbClr val="20517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sz="1350">
                <a:solidFill>
                  <a:srgbClr val="AD1C21"/>
                </a:solidFil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764CAAD-2B5A-9145-B9FF-C146CA2D2B72}" type="datetime1">
              <a:rPr lang="zh-CN" altLang="en-US" smtClean="0">
                <a:solidFill>
                  <a:prstClr val="black">
                    <a:tint val="75000"/>
                  </a:prstClr>
                </a:solidFill>
              </a:rPr>
              <a:t>2018-05-28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
        <p:nvSpPr>
          <p:cNvPr id="7" name="圆角矩形 6"/>
          <p:cNvSpPr/>
          <p:nvPr userDrawn="1"/>
        </p:nvSpPr>
        <p:spPr>
          <a:xfrm rot="10800000" flipV="1">
            <a:off x="-4248" y="266380"/>
            <a:ext cx="602963" cy="691029"/>
          </a:xfrm>
          <a:prstGeom prst="roundRect">
            <a:avLst>
              <a:gd name="adj" fmla="val 5039"/>
            </a:avLst>
          </a:prstGeom>
          <a:solidFill>
            <a:srgbClr val="20517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2100" dirty="0">
              <a:latin typeface="STHeiti Light" charset="-122"/>
              <a:ea typeface="STHeiti Light" charset="-122"/>
              <a:cs typeface="STHeiti Light" charset="-122"/>
            </a:endParaRPr>
          </a:p>
        </p:txBody>
      </p:sp>
      <p:sp>
        <p:nvSpPr>
          <p:cNvPr id="8" name="圆角矩形 7"/>
          <p:cNvSpPr/>
          <p:nvPr userDrawn="1"/>
        </p:nvSpPr>
        <p:spPr>
          <a:xfrm rot="10800000" flipV="1">
            <a:off x="790740" y="271369"/>
            <a:ext cx="8353258" cy="686039"/>
          </a:xfrm>
          <a:prstGeom prst="roundRect">
            <a:avLst>
              <a:gd name="adj" fmla="val 5039"/>
            </a:avLst>
          </a:prstGeom>
          <a:solidFill>
            <a:srgbClr val="20517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2700" dirty="0"/>
          </a:p>
        </p:txBody>
      </p:sp>
      <p:sp>
        <p:nvSpPr>
          <p:cNvPr id="10" name="文本占位符 6"/>
          <p:cNvSpPr>
            <a:spLocks noGrp="1"/>
          </p:cNvSpPr>
          <p:nvPr>
            <p:ph type="body" sz="quarter" idx="13" hasCustomPrompt="1"/>
          </p:nvPr>
        </p:nvSpPr>
        <p:spPr>
          <a:xfrm>
            <a:off x="16814" y="306438"/>
            <a:ext cx="581901" cy="634036"/>
          </a:xfrm>
          <a:prstGeom prst="rect">
            <a:avLst/>
          </a:prstGeom>
        </p:spPr>
        <p:txBody>
          <a:bodyPr anchor="ctr">
            <a:normAutofit/>
          </a:bodyPr>
          <a:lstStyle>
            <a:lvl1pPr marL="0" indent="0" algn="ctr">
              <a:buNone/>
              <a:defRPr sz="2100" baseline="0">
                <a:solidFill>
                  <a:schemeClr val="bg1"/>
                </a:solidFill>
                <a:latin typeface="STHeiti Light" charset="-122"/>
                <a:ea typeface="STHeiti Light" charset="-122"/>
                <a:cs typeface="STHeiti Light" charset="-122"/>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P1</a:t>
            </a:r>
            <a:endParaRPr lang="zh-CN" altLang="en-US" dirty="0"/>
          </a:p>
        </p:txBody>
      </p:sp>
      <p:sp>
        <p:nvSpPr>
          <p:cNvPr id="12" name="文本占位符 6"/>
          <p:cNvSpPr>
            <a:spLocks noGrp="1"/>
          </p:cNvSpPr>
          <p:nvPr>
            <p:ph type="body" sz="quarter" idx="14" hasCustomPrompt="1"/>
          </p:nvPr>
        </p:nvSpPr>
        <p:spPr>
          <a:xfrm>
            <a:off x="965221" y="306437"/>
            <a:ext cx="8064481" cy="634036"/>
          </a:xfrm>
          <a:prstGeom prst="rect">
            <a:avLst/>
          </a:prstGeom>
        </p:spPr>
        <p:txBody>
          <a:bodyPr anchor="ctr">
            <a:normAutofit/>
          </a:bodyPr>
          <a:lstStyle>
            <a:lvl1pPr marL="0" indent="0" algn="l">
              <a:buNone/>
              <a:defRPr sz="2100" baseline="0">
                <a:solidFill>
                  <a:schemeClr val="bg1"/>
                </a:solidFill>
                <a:latin typeface="微软雅黑" panose="020B0503020204020204" charset="-122"/>
                <a:ea typeface="微软雅黑" panose="020B0503020204020204" charset="-122"/>
                <a:cs typeface="微软雅黑" panose="020B0503020204020204" charset="-122"/>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标题</a:t>
            </a:r>
          </a:p>
        </p:txBody>
      </p:sp>
      <p:grpSp>
        <p:nvGrpSpPr>
          <p:cNvPr id="13" name="组 12"/>
          <p:cNvGrpSpPr/>
          <p:nvPr userDrawn="1"/>
        </p:nvGrpSpPr>
        <p:grpSpPr>
          <a:xfrm>
            <a:off x="8338459" y="237358"/>
            <a:ext cx="631568" cy="735098"/>
            <a:chOff x="11454105" y="237359"/>
            <a:chExt cx="549472" cy="499784"/>
          </a:xfrm>
        </p:grpSpPr>
        <p:sp>
          <p:nvSpPr>
            <p:cNvPr id="14" name="圆角矩形 13"/>
            <p:cNvSpPr/>
            <p:nvPr/>
          </p:nvSpPr>
          <p:spPr>
            <a:xfrm rot="16200000" flipV="1">
              <a:off x="11478949" y="212515"/>
              <a:ext cx="499784" cy="549472"/>
            </a:xfrm>
            <a:prstGeom prst="roundRect">
              <a:avLst>
                <a:gd name="adj" fmla="val 5039"/>
              </a:avLst>
            </a:prstGeom>
            <a:solidFill>
              <a:srgbClr val="20517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sz="1350">
                <a:solidFill>
                  <a:srgbClr val="AD1C21"/>
                </a:solidFil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8A69225-C603-0145-87F6-E7FB94FC5259}" type="datetime1">
              <a:rPr lang="zh-CN" altLang="en-US" smtClean="0">
                <a:solidFill>
                  <a:prstClr val="black">
                    <a:tint val="75000"/>
                  </a:prstClr>
                </a:solidFill>
              </a:rPr>
              <a:t>2018-05-28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
        <p:nvSpPr>
          <p:cNvPr id="7" name="圆角矩形 6"/>
          <p:cNvSpPr/>
          <p:nvPr userDrawn="1"/>
        </p:nvSpPr>
        <p:spPr>
          <a:xfrm rot="10800000" flipV="1">
            <a:off x="-4248" y="266380"/>
            <a:ext cx="602963" cy="691029"/>
          </a:xfrm>
          <a:prstGeom prst="roundRect">
            <a:avLst>
              <a:gd name="adj" fmla="val 5039"/>
            </a:avLst>
          </a:prstGeom>
          <a:solidFill>
            <a:srgbClr val="20517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2100" dirty="0">
              <a:latin typeface="STHeiti Light" charset="-122"/>
              <a:ea typeface="STHeiti Light" charset="-122"/>
              <a:cs typeface="STHeiti Light" charset="-122"/>
            </a:endParaRPr>
          </a:p>
        </p:txBody>
      </p:sp>
      <p:sp>
        <p:nvSpPr>
          <p:cNvPr id="8" name="圆角矩形 7"/>
          <p:cNvSpPr/>
          <p:nvPr userDrawn="1"/>
        </p:nvSpPr>
        <p:spPr>
          <a:xfrm rot="10800000" flipV="1">
            <a:off x="790740" y="271369"/>
            <a:ext cx="8353258" cy="686039"/>
          </a:xfrm>
          <a:prstGeom prst="roundRect">
            <a:avLst>
              <a:gd name="adj" fmla="val 5039"/>
            </a:avLst>
          </a:prstGeom>
          <a:solidFill>
            <a:srgbClr val="20517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2700" dirty="0"/>
          </a:p>
        </p:txBody>
      </p:sp>
      <p:sp>
        <p:nvSpPr>
          <p:cNvPr id="10" name="文本占位符 6"/>
          <p:cNvSpPr>
            <a:spLocks noGrp="1"/>
          </p:cNvSpPr>
          <p:nvPr>
            <p:ph type="body" sz="quarter" idx="13" hasCustomPrompt="1"/>
          </p:nvPr>
        </p:nvSpPr>
        <p:spPr>
          <a:xfrm>
            <a:off x="16814" y="306438"/>
            <a:ext cx="581901" cy="634036"/>
          </a:xfrm>
          <a:prstGeom prst="rect">
            <a:avLst/>
          </a:prstGeom>
        </p:spPr>
        <p:txBody>
          <a:bodyPr anchor="ctr">
            <a:normAutofit/>
          </a:bodyPr>
          <a:lstStyle>
            <a:lvl1pPr marL="0" indent="0" algn="ctr">
              <a:buNone/>
              <a:defRPr sz="2100" baseline="0">
                <a:solidFill>
                  <a:schemeClr val="bg1"/>
                </a:solidFill>
                <a:latin typeface="STHeiti Light" charset="-122"/>
                <a:ea typeface="STHeiti Light" charset="-122"/>
                <a:cs typeface="STHeiti Light" charset="-122"/>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P1</a:t>
            </a:r>
            <a:endParaRPr lang="zh-CN" altLang="en-US" dirty="0"/>
          </a:p>
        </p:txBody>
      </p:sp>
      <p:sp>
        <p:nvSpPr>
          <p:cNvPr id="12" name="文本占位符 6"/>
          <p:cNvSpPr>
            <a:spLocks noGrp="1"/>
          </p:cNvSpPr>
          <p:nvPr>
            <p:ph type="body" sz="quarter" idx="14" hasCustomPrompt="1"/>
          </p:nvPr>
        </p:nvSpPr>
        <p:spPr>
          <a:xfrm>
            <a:off x="965221" y="306437"/>
            <a:ext cx="8064481" cy="634036"/>
          </a:xfrm>
          <a:prstGeom prst="rect">
            <a:avLst/>
          </a:prstGeom>
        </p:spPr>
        <p:txBody>
          <a:bodyPr anchor="ctr">
            <a:normAutofit/>
          </a:bodyPr>
          <a:lstStyle>
            <a:lvl1pPr marL="0" indent="0" algn="l">
              <a:buNone/>
              <a:defRPr sz="2100" baseline="0">
                <a:solidFill>
                  <a:schemeClr val="bg1"/>
                </a:solidFill>
                <a:latin typeface="微软雅黑" panose="020B0503020204020204" charset="-122"/>
                <a:ea typeface="微软雅黑" panose="020B0503020204020204" charset="-122"/>
                <a:cs typeface="微软雅黑" panose="020B0503020204020204" charset="-122"/>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标题</a:t>
            </a:r>
          </a:p>
        </p:txBody>
      </p:sp>
      <p:grpSp>
        <p:nvGrpSpPr>
          <p:cNvPr id="13" name="组 12"/>
          <p:cNvGrpSpPr/>
          <p:nvPr userDrawn="1"/>
        </p:nvGrpSpPr>
        <p:grpSpPr>
          <a:xfrm>
            <a:off x="8338459" y="237358"/>
            <a:ext cx="631568" cy="735098"/>
            <a:chOff x="11454105" y="237359"/>
            <a:chExt cx="549472" cy="499784"/>
          </a:xfrm>
        </p:grpSpPr>
        <p:sp>
          <p:nvSpPr>
            <p:cNvPr id="14" name="圆角矩形 13"/>
            <p:cNvSpPr/>
            <p:nvPr/>
          </p:nvSpPr>
          <p:spPr>
            <a:xfrm rot="16200000" flipV="1">
              <a:off x="11478949" y="212515"/>
              <a:ext cx="499784" cy="549472"/>
            </a:xfrm>
            <a:prstGeom prst="roundRect">
              <a:avLst>
                <a:gd name="adj" fmla="val 5039"/>
              </a:avLst>
            </a:prstGeom>
            <a:solidFill>
              <a:srgbClr val="20517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sz="1350">
                <a:solidFill>
                  <a:srgbClr val="AD1C21"/>
                </a:solidFil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BADA2CB-3511-F14A-83A7-A77FE148A6AE}" type="datetime1">
              <a:rPr lang="zh-CN" altLang="en-US" smtClean="0">
                <a:solidFill>
                  <a:prstClr val="black">
                    <a:tint val="75000"/>
                  </a:prstClr>
                </a:solidFill>
              </a:rPr>
              <a:t>2018-05-28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
        <p:nvSpPr>
          <p:cNvPr id="7" name="圆角矩形 6"/>
          <p:cNvSpPr/>
          <p:nvPr userDrawn="1"/>
        </p:nvSpPr>
        <p:spPr>
          <a:xfrm rot="10800000" flipV="1">
            <a:off x="-4248" y="266380"/>
            <a:ext cx="602963" cy="691029"/>
          </a:xfrm>
          <a:prstGeom prst="roundRect">
            <a:avLst>
              <a:gd name="adj" fmla="val 5039"/>
            </a:avLst>
          </a:prstGeom>
          <a:solidFill>
            <a:srgbClr val="20517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2100" dirty="0">
              <a:latin typeface="STHeiti Light" charset="-122"/>
              <a:ea typeface="STHeiti Light" charset="-122"/>
              <a:cs typeface="STHeiti Light" charset="-122"/>
            </a:endParaRPr>
          </a:p>
        </p:txBody>
      </p:sp>
      <p:sp>
        <p:nvSpPr>
          <p:cNvPr id="8" name="圆角矩形 7"/>
          <p:cNvSpPr/>
          <p:nvPr userDrawn="1"/>
        </p:nvSpPr>
        <p:spPr>
          <a:xfrm rot="10800000" flipV="1">
            <a:off x="790740" y="271369"/>
            <a:ext cx="8353258" cy="686039"/>
          </a:xfrm>
          <a:prstGeom prst="roundRect">
            <a:avLst>
              <a:gd name="adj" fmla="val 5039"/>
            </a:avLst>
          </a:prstGeom>
          <a:solidFill>
            <a:srgbClr val="20517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2700" dirty="0"/>
          </a:p>
        </p:txBody>
      </p:sp>
      <p:sp>
        <p:nvSpPr>
          <p:cNvPr id="10" name="文本占位符 6"/>
          <p:cNvSpPr>
            <a:spLocks noGrp="1"/>
          </p:cNvSpPr>
          <p:nvPr>
            <p:ph type="body" sz="quarter" idx="13" hasCustomPrompt="1"/>
          </p:nvPr>
        </p:nvSpPr>
        <p:spPr>
          <a:xfrm>
            <a:off x="16814" y="306438"/>
            <a:ext cx="581901" cy="634036"/>
          </a:xfrm>
          <a:prstGeom prst="rect">
            <a:avLst/>
          </a:prstGeom>
        </p:spPr>
        <p:txBody>
          <a:bodyPr anchor="ctr">
            <a:normAutofit/>
          </a:bodyPr>
          <a:lstStyle>
            <a:lvl1pPr marL="0" indent="0" algn="ctr">
              <a:buNone/>
              <a:defRPr sz="2100" baseline="0">
                <a:solidFill>
                  <a:schemeClr val="bg1"/>
                </a:solidFill>
                <a:latin typeface="STHeiti Light" charset="-122"/>
                <a:ea typeface="STHeiti Light" charset="-122"/>
                <a:cs typeface="STHeiti Light" charset="-122"/>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P1</a:t>
            </a:r>
            <a:endParaRPr lang="zh-CN" altLang="en-US" dirty="0"/>
          </a:p>
        </p:txBody>
      </p:sp>
      <p:sp>
        <p:nvSpPr>
          <p:cNvPr id="12" name="文本占位符 6"/>
          <p:cNvSpPr>
            <a:spLocks noGrp="1"/>
          </p:cNvSpPr>
          <p:nvPr>
            <p:ph type="body" sz="quarter" idx="14" hasCustomPrompt="1"/>
          </p:nvPr>
        </p:nvSpPr>
        <p:spPr>
          <a:xfrm>
            <a:off x="965221" y="306437"/>
            <a:ext cx="8064481" cy="634036"/>
          </a:xfrm>
          <a:prstGeom prst="rect">
            <a:avLst/>
          </a:prstGeom>
        </p:spPr>
        <p:txBody>
          <a:bodyPr anchor="ctr">
            <a:normAutofit/>
          </a:bodyPr>
          <a:lstStyle>
            <a:lvl1pPr marL="0" indent="0" algn="l">
              <a:buNone/>
              <a:defRPr sz="2100" baseline="0">
                <a:solidFill>
                  <a:schemeClr val="bg1"/>
                </a:solidFill>
                <a:latin typeface="微软雅黑" panose="020B0503020204020204" charset="-122"/>
                <a:ea typeface="微软雅黑" panose="020B0503020204020204" charset="-122"/>
                <a:cs typeface="微软雅黑" panose="020B0503020204020204" charset="-122"/>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标题</a:t>
            </a:r>
          </a:p>
        </p:txBody>
      </p:sp>
      <p:grpSp>
        <p:nvGrpSpPr>
          <p:cNvPr id="13" name="组 12"/>
          <p:cNvGrpSpPr/>
          <p:nvPr userDrawn="1"/>
        </p:nvGrpSpPr>
        <p:grpSpPr>
          <a:xfrm>
            <a:off x="8338459" y="237358"/>
            <a:ext cx="631568" cy="735098"/>
            <a:chOff x="11454105" y="237359"/>
            <a:chExt cx="549472" cy="499784"/>
          </a:xfrm>
        </p:grpSpPr>
        <p:sp>
          <p:nvSpPr>
            <p:cNvPr id="14" name="圆角矩形 13"/>
            <p:cNvSpPr/>
            <p:nvPr/>
          </p:nvSpPr>
          <p:spPr>
            <a:xfrm rot="16200000" flipV="1">
              <a:off x="11478949" y="212515"/>
              <a:ext cx="499784" cy="549472"/>
            </a:xfrm>
            <a:prstGeom prst="roundRect">
              <a:avLst>
                <a:gd name="adj" fmla="val 5039"/>
              </a:avLst>
            </a:prstGeom>
            <a:solidFill>
              <a:srgbClr val="20517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sz="1350">
                <a:solidFill>
                  <a:srgbClr val="AD1C21"/>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2596E25-49B8-6649-AAB3-61FD175AE8AB}" type="datetime1">
              <a:rPr lang="zh-CN" altLang="en-US" smtClean="0">
                <a:solidFill>
                  <a:prstClr val="black">
                    <a:tint val="75000"/>
                  </a:prstClr>
                </a:solidFill>
              </a:rPr>
              <a:t>2018-05-28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垂直排列标题与&#10;文本">
    <p:bg>
      <p:bgPr>
        <a:solidFill>
          <a:srgbClr val="20517C"/>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2147" y="1905002"/>
            <a:ext cx="1554535" cy="2198915"/>
          </a:xfrm>
          <a:prstGeom prst="rect">
            <a:avLst/>
          </a:prstGeom>
        </p:spPr>
      </p:pic>
      <p:sp>
        <p:nvSpPr>
          <p:cNvPr id="3" name="矩形 2"/>
          <p:cNvSpPr/>
          <p:nvPr userDrawn="1"/>
        </p:nvSpPr>
        <p:spPr>
          <a:xfrm>
            <a:off x="4133850" y="2122714"/>
            <a:ext cx="348342" cy="18723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cxnSp>
        <p:nvCxnSpPr>
          <p:cNvPr id="5" name="直线连接符 4"/>
          <p:cNvCxnSpPr/>
          <p:nvPr userDrawn="1"/>
        </p:nvCxnSpPr>
        <p:spPr>
          <a:xfrm>
            <a:off x="4133851" y="2275112"/>
            <a:ext cx="2" cy="150222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文本占位符 6"/>
          <p:cNvSpPr>
            <a:spLocks noGrp="1"/>
          </p:cNvSpPr>
          <p:nvPr>
            <p:ph type="body" sz="quarter" idx="12" hasCustomPrompt="1"/>
          </p:nvPr>
        </p:nvSpPr>
        <p:spPr>
          <a:xfrm>
            <a:off x="4704555" y="2714802"/>
            <a:ext cx="3068166" cy="679351"/>
          </a:xfrm>
          <a:prstGeom prst="rect">
            <a:avLst/>
          </a:prstGeom>
        </p:spPr>
        <p:txBody>
          <a:bodyPr anchor="ctr"/>
          <a:lstStyle>
            <a:lvl1pPr marL="0" indent="0" algn="l">
              <a:buNone/>
              <a:defRPr sz="3000" baseline="0">
                <a:solidFill>
                  <a:schemeClr val="bg1"/>
                </a:solidFill>
                <a:latin typeface="微软雅黑" panose="020B0503020204020204" charset="-122"/>
                <a:ea typeface="微软雅黑" panose="020B0503020204020204" charset="-122"/>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段落标题</a:t>
            </a:r>
          </a:p>
        </p:txBody>
      </p:sp>
      <p:sp>
        <p:nvSpPr>
          <p:cNvPr id="7" name="文本占位符 6"/>
          <p:cNvSpPr>
            <a:spLocks noGrp="1"/>
          </p:cNvSpPr>
          <p:nvPr>
            <p:ph type="body" sz="quarter" idx="13" hasCustomPrompt="1"/>
          </p:nvPr>
        </p:nvSpPr>
        <p:spPr>
          <a:xfrm>
            <a:off x="4236493" y="2752902"/>
            <a:ext cx="585888" cy="606781"/>
          </a:xfrm>
          <a:prstGeom prst="rect">
            <a:avLst/>
          </a:prstGeom>
        </p:spPr>
        <p:txBody>
          <a:bodyPr anchor="ctr"/>
          <a:lstStyle>
            <a:lvl1pPr marL="0" indent="0" algn="ctr">
              <a:buNone/>
              <a:defRPr sz="3000" baseline="0">
                <a:solidFill>
                  <a:schemeClr val="bg1"/>
                </a:solidFill>
                <a:latin typeface="STHeiti Light" charset="-122"/>
                <a:ea typeface="STHeiti Light" charset="-122"/>
                <a:cs typeface="STHeiti Light" charset="-122"/>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1.</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20517C"/>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46778" y="1562101"/>
            <a:ext cx="2072713" cy="2931886"/>
          </a:xfrm>
          <a:prstGeom prst="rect">
            <a:avLst/>
          </a:prstGeom>
        </p:spPr>
      </p:pic>
      <p:sp>
        <p:nvSpPr>
          <p:cNvPr id="12" name="矩形 11"/>
          <p:cNvSpPr/>
          <p:nvPr userDrawn="1"/>
        </p:nvSpPr>
        <p:spPr>
          <a:xfrm>
            <a:off x="3829050" y="1852385"/>
            <a:ext cx="464456" cy="249645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 name="直线连接符 12"/>
          <p:cNvCxnSpPr/>
          <p:nvPr userDrawn="1"/>
        </p:nvCxnSpPr>
        <p:spPr>
          <a:xfrm>
            <a:off x="3829050" y="2055581"/>
            <a:ext cx="2" cy="200296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文本占位符 6"/>
          <p:cNvSpPr>
            <a:spLocks noGrp="1"/>
          </p:cNvSpPr>
          <p:nvPr>
            <p:ph type="body" sz="quarter" idx="12" hasCustomPrompt="1"/>
          </p:nvPr>
        </p:nvSpPr>
        <p:spPr>
          <a:xfrm>
            <a:off x="5026832" y="2722838"/>
            <a:ext cx="3068166" cy="679351"/>
          </a:xfrm>
          <a:prstGeom prst="rect">
            <a:avLst/>
          </a:prstGeom>
        </p:spPr>
        <p:txBody>
          <a:bodyPr anchor="ctr"/>
          <a:lstStyle>
            <a:lvl1pPr marL="0" indent="0" algn="l">
              <a:buNone/>
              <a:defRPr sz="3000" baseline="0">
                <a:solidFill>
                  <a:schemeClr val="bg1"/>
                </a:solidFill>
                <a:latin typeface="微软雅黑" panose="020B0503020204020204" charset="-122"/>
                <a:ea typeface="微软雅黑" panose="020B0503020204020204" charset="-122"/>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a:t>段落标题</a:t>
            </a:r>
            <a:endParaRPr lang="zh-CN" altLang="en-US" dirty="0"/>
          </a:p>
        </p:txBody>
      </p:sp>
      <p:sp>
        <p:nvSpPr>
          <p:cNvPr id="16" name="文本占位符 6"/>
          <p:cNvSpPr>
            <a:spLocks noGrp="1"/>
          </p:cNvSpPr>
          <p:nvPr>
            <p:ph type="body" sz="quarter" idx="13" hasCustomPrompt="1"/>
          </p:nvPr>
        </p:nvSpPr>
        <p:spPr>
          <a:xfrm>
            <a:off x="4134998" y="2760938"/>
            <a:ext cx="585888" cy="606781"/>
          </a:xfrm>
          <a:prstGeom prst="rect">
            <a:avLst/>
          </a:prstGeom>
        </p:spPr>
        <p:txBody>
          <a:bodyPr anchor="ctr"/>
          <a:lstStyle>
            <a:lvl1pPr marL="0" indent="0" algn="ctr">
              <a:buNone/>
              <a:defRPr sz="3000" baseline="0">
                <a:solidFill>
                  <a:schemeClr val="bg1"/>
                </a:solidFill>
                <a:latin typeface="微软雅黑" panose="020B0503020204020204" charset="-122"/>
                <a:ea typeface="微软雅黑" panose="020B0503020204020204" charset="-122"/>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a:t>1.</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04BE574-C9F4-A04A-AD80-58C558B74FD9}" type="datetime1">
              <a:rPr lang="zh-CN" altLang="en-US" smtClean="0">
                <a:solidFill>
                  <a:prstClr val="black">
                    <a:tint val="75000"/>
                  </a:prstClr>
                </a:solidFill>
              </a:rPr>
              <a:t>2018-05-28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32D4889-58D9-034B-B1C7-14FB1072AC7E}" type="datetime1">
              <a:rPr lang="zh-CN" altLang="en-US" smtClean="0">
                <a:solidFill>
                  <a:prstClr val="black">
                    <a:tint val="75000"/>
                  </a:prstClr>
                </a:solidFill>
              </a:rPr>
              <a:t>2018-05-28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D83D7F8-2B02-C343-BC0A-E149DDECAAD4}" type="datetime1">
              <a:rPr lang="zh-CN" altLang="en-US" smtClean="0">
                <a:solidFill>
                  <a:prstClr val="black">
                    <a:tint val="75000"/>
                  </a:prstClr>
                </a:solidFill>
              </a:rPr>
              <a:t>2018-05-28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554CF31-4204-214B-A5E6-E546A84F4B6E}" type="datetime1">
              <a:rPr lang="zh-CN" altLang="en-US" smtClean="0">
                <a:solidFill>
                  <a:prstClr val="black">
                    <a:tint val="75000"/>
                  </a:prstClr>
                </a:solidFill>
              </a:rPr>
              <a:t>2018-05-28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33FBF1-A3FA-6E49-A57E-1946BBA9945A}" type="datetime1">
              <a:rPr lang="zh-CN" altLang="en-US" smtClean="0">
                <a:solidFill>
                  <a:prstClr val="black">
                    <a:tint val="75000"/>
                  </a:prstClr>
                </a:solidFill>
              </a:rPr>
              <a:t>2018-05-28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2CB5110-78B0-5542-9225-C9A1F390E284}" type="datetime1">
              <a:rPr lang="zh-CN" altLang="en-US" smtClean="0">
                <a:solidFill>
                  <a:prstClr val="black">
                    <a:tint val="75000"/>
                  </a:prstClr>
                </a:solidFill>
              </a:rPr>
              <a:t>2018-05-28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84C2048-D54D-7147-B711-21FAC9894962}" type="datetime1">
              <a:rPr lang="zh-CN" altLang="en-US" smtClean="0">
                <a:solidFill>
                  <a:prstClr val="black">
                    <a:tint val="75000"/>
                  </a:prstClr>
                </a:solidFill>
              </a:rPr>
              <a:t>2018-05-28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DnDiag">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51217-053A-9141-B107-7CAB5FDDB5D7}" type="datetime1">
              <a:rPr lang="zh-CN" altLang="en-US" smtClean="0">
                <a:solidFill>
                  <a:prstClr val="black">
                    <a:tint val="75000"/>
                  </a:prstClr>
                </a:solidFill>
              </a:rPr>
              <a:t>2018-05-28</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6.xml"/><Relationship Id="rId1" Type="http://schemas.openxmlformats.org/officeDocument/2006/relationships/vmlDrawing" Target="../drawings/vmlDrawing2.vml"/><Relationship Id="rId5" Type="http://schemas.openxmlformats.org/officeDocument/2006/relationships/image" Target="../media/image20.e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19.xml"/><Relationship Id="rId7" Type="http://schemas.openxmlformats.org/officeDocument/2006/relationships/image" Target="../media/image22.emf"/><Relationship Id="rId2" Type="http://schemas.openxmlformats.org/officeDocument/2006/relationships/slideLayout" Target="../slideLayouts/slideLayout16.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1.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6.xml"/><Relationship Id="rId5" Type="http://schemas.openxmlformats.org/officeDocument/2006/relationships/image" Target="../media/image25.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6.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5.xml"/><Relationship Id="rId3" Type="http://schemas.openxmlformats.org/officeDocument/2006/relationships/tags" Target="../tags/tag10.xml"/><Relationship Id="rId7" Type="http://schemas.openxmlformats.org/officeDocument/2006/relationships/slideLayout" Target="../slideLayouts/slideLayout18.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5" name="矩形 14"/>
          <p:cNvSpPr/>
          <p:nvPr/>
        </p:nvSpPr>
        <p:spPr>
          <a:xfrm>
            <a:off x="1203325" y="3282950"/>
            <a:ext cx="6695440" cy="1106805"/>
          </a:xfrm>
          <a:prstGeom prst="rect">
            <a:avLst/>
          </a:prstGeom>
        </p:spPr>
        <p:txBody>
          <a:bodyPr wrap="square">
            <a:spAutoFit/>
          </a:bodyPr>
          <a:lstStyle/>
          <a:p>
            <a:pPr algn="ctr"/>
            <a:r>
              <a:rPr kumimoji="1" lang="zh-CN" altLang="en-US" sz="3300" dirty="0">
                <a:solidFill>
                  <a:srgbClr val="20517C"/>
                </a:solidFill>
                <a:latin typeface="微软雅黑" panose="020B0503020204020204" charset="-122"/>
                <a:ea typeface="微软雅黑" panose="020B0503020204020204" charset="-122"/>
                <a:cs typeface="微软雅黑" panose="020B0503020204020204" charset="-122"/>
              </a:rPr>
              <a:t>一种基于文本分类和评分机制的软件缺陷分派方法研究</a:t>
            </a:r>
          </a:p>
        </p:txBody>
      </p:sp>
      <p:grpSp>
        <p:nvGrpSpPr>
          <p:cNvPr id="3" name="组 2"/>
          <p:cNvGrpSpPr/>
          <p:nvPr/>
        </p:nvGrpSpPr>
        <p:grpSpPr>
          <a:xfrm>
            <a:off x="2878257" y="5596498"/>
            <a:ext cx="3416905" cy="323165"/>
            <a:chOff x="2811876" y="5096475"/>
            <a:chExt cx="3416905" cy="323165"/>
          </a:xfrm>
        </p:grpSpPr>
        <p:sp>
          <p:nvSpPr>
            <p:cNvPr id="14" name="矩形 13"/>
            <p:cNvSpPr/>
            <p:nvPr/>
          </p:nvSpPr>
          <p:spPr>
            <a:xfrm>
              <a:off x="2811876" y="5096475"/>
              <a:ext cx="1325880" cy="321945"/>
            </a:xfrm>
            <a:prstGeom prst="rect">
              <a:avLst/>
            </a:prstGeom>
          </p:spPr>
          <p:txBody>
            <a:bodyPr wrap="none">
              <a:spAutoFit/>
            </a:bodyPr>
            <a:lstStyle/>
            <a:p>
              <a:r>
                <a:rPr kumimoji="1" lang="zh-CN" altLang="en-US" sz="1500" dirty="0">
                  <a:solidFill>
                    <a:srgbClr val="20517C"/>
                  </a:solidFill>
                  <a:latin typeface="微软雅黑" panose="020B0503020204020204" charset="-122"/>
                  <a:ea typeface="微软雅黑" panose="020B0503020204020204" charset="-122"/>
                  <a:cs typeface="微软雅黑" panose="020B0503020204020204" charset="-122"/>
                </a:rPr>
                <a:t>学生：史小婉</a:t>
              </a:r>
            </a:p>
          </p:txBody>
        </p:sp>
        <p:sp>
          <p:nvSpPr>
            <p:cNvPr id="20" name="矩形 19"/>
            <p:cNvSpPr/>
            <p:nvPr/>
          </p:nvSpPr>
          <p:spPr>
            <a:xfrm>
              <a:off x="4889953" y="5096475"/>
              <a:ext cx="1338828" cy="323165"/>
            </a:xfrm>
            <a:prstGeom prst="rect">
              <a:avLst/>
            </a:prstGeom>
          </p:spPr>
          <p:txBody>
            <a:bodyPr wrap="none">
              <a:spAutoFit/>
            </a:bodyPr>
            <a:lstStyle/>
            <a:p>
              <a:r>
                <a:rPr kumimoji="1" lang="zh-CN" altLang="en-US" sz="1500" dirty="0">
                  <a:solidFill>
                    <a:srgbClr val="20517C"/>
                  </a:solidFill>
                  <a:latin typeface="微软雅黑" panose="020B0503020204020204" charset="-122"/>
                  <a:ea typeface="微软雅黑" panose="020B0503020204020204" charset="-122"/>
                  <a:cs typeface="微软雅黑" panose="020B0503020204020204" charset="-122"/>
                </a:rPr>
                <a:t>导师：马于涛</a:t>
              </a:r>
            </a:p>
          </p:txBody>
        </p:sp>
      </p:grpSp>
      <p:grpSp>
        <p:nvGrpSpPr>
          <p:cNvPr id="201" name="组合 1"/>
          <p:cNvGrpSpPr/>
          <p:nvPr/>
        </p:nvGrpSpPr>
        <p:grpSpPr bwMode="auto">
          <a:xfrm>
            <a:off x="7633358" y="-546599"/>
            <a:ext cx="1831091" cy="2417843"/>
            <a:chOff x="0" y="-2"/>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solidFill>
              <a:srgbClr val="20517C"/>
            </a:solid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350">
                <a:solidFill>
                  <a:schemeClr val="bg1"/>
                </a:solidFill>
                <a:latin typeface="宋体" panose="02010600030101010101" pitchFamily="2" charset="-122"/>
                <a:sym typeface="宋体" panose="02010600030101010101" pitchFamily="2" charset="-122"/>
              </a:endParaRPr>
            </a:p>
          </p:txBody>
        </p:sp>
        <p:sp>
          <p:nvSpPr>
            <p:cNvPr id="203" name="TextBox 14"/>
            <p:cNvSpPr>
              <a:spLocks noChangeArrowheads="1"/>
            </p:cNvSpPr>
            <p:nvPr/>
          </p:nvSpPr>
          <p:spPr bwMode="auto">
            <a:xfrm rot="2748894">
              <a:off x="441726" y="1209933"/>
              <a:ext cx="1062482" cy="355375"/>
            </a:xfrm>
            <a:prstGeom prst="rect">
              <a:avLst/>
            </a:prstGeom>
            <a:solidFill>
              <a:srgbClr val="20517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350" b="1" dirty="0">
                  <a:solidFill>
                    <a:schemeClr val="bg1"/>
                  </a:solidFill>
                  <a:latin typeface="微软雅黑" panose="020B0503020204020204" charset="-122"/>
                  <a:ea typeface="微软雅黑" panose="020B0503020204020204" charset="-122"/>
                  <a:sym typeface="微软雅黑" panose="020B0503020204020204" charset="-122"/>
                </a:rPr>
                <a:t>2018·05</a:t>
              </a:r>
              <a:endParaRPr lang="zh-CN" altLang="en-US" sz="1350" b="1" dirty="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sz="1350">
                <a:solidFill>
                  <a:schemeClr val="bg1"/>
                </a:solidFill>
              </a:endParaRPr>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sz="1350">
                <a:solidFill>
                  <a:schemeClr val="bg1"/>
                </a:solidFill>
              </a:endParaRPr>
            </a:p>
          </p:txBody>
        </p:sp>
      </p:grpSp>
      <p:sp>
        <p:nvSpPr>
          <p:cNvPr id="206" name="矩形 205"/>
          <p:cNvSpPr/>
          <p:nvPr/>
        </p:nvSpPr>
        <p:spPr>
          <a:xfrm>
            <a:off x="2073275" y="4653280"/>
            <a:ext cx="5099050" cy="553085"/>
          </a:xfrm>
          <a:prstGeom prst="rect">
            <a:avLst/>
          </a:prstGeom>
        </p:spPr>
        <p:txBody>
          <a:bodyPr wrap="square">
            <a:spAutoFit/>
          </a:bodyPr>
          <a:lstStyle/>
          <a:p>
            <a:pPr algn="ctr"/>
            <a:r>
              <a:rPr lang="en-US" altLang="zh-CN" sz="1500" dirty="0">
                <a:solidFill>
                  <a:srgbClr val="20517C"/>
                </a:solidFill>
                <a:latin typeface="STHeiti Light" charset="-122"/>
                <a:ea typeface="STHeiti Light" charset="-122"/>
                <a:cs typeface="STHeiti Light" charset="-122"/>
              </a:rPr>
              <a:t>Software Bug Triaging Based on Text Classification and Developer Rating</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32960" y="354983"/>
            <a:ext cx="2137137" cy="3023015"/>
          </a:xfrm>
          <a:prstGeom prst="rect">
            <a:avLst/>
          </a:prstGeom>
        </p:spPr>
      </p:pic>
      <p:cxnSp>
        <p:nvCxnSpPr>
          <p:cNvPr id="16" name="直接连接符 11"/>
          <p:cNvCxnSpPr/>
          <p:nvPr/>
        </p:nvCxnSpPr>
        <p:spPr>
          <a:xfrm>
            <a:off x="1204147" y="3181084"/>
            <a:ext cx="6695014" cy="29329"/>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17" name="直接连接符 12"/>
          <p:cNvCxnSpPr/>
          <p:nvPr/>
        </p:nvCxnSpPr>
        <p:spPr>
          <a:xfrm flipV="1">
            <a:off x="1220772" y="4459059"/>
            <a:ext cx="6695014" cy="1"/>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
        <p:nvSpPr>
          <p:cNvPr id="4" name="幻灯片编号占位符 3"/>
          <p:cNvSpPr>
            <a:spLocks noGrp="1"/>
          </p:cNvSpPr>
          <p:nvPr>
            <p:ph type="sldNum" sz="quarter" idx="12"/>
          </p:nvPr>
        </p:nvSpPr>
        <p:spPr/>
        <p:txBody>
          <a:bodyPr/>
          <a:lstStyle/>
          <a:p>
            <a:fld id="{48F63A3B-78C7-47BE-AE5E-E10140E04643}" type="slidenum">
              <a:rPr lang="en-US" smtClean="0"/>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kumimoji="1" lang="en-US" altLang="zh-CN" dirty="0"/>
              <a:t>P2</a:t>
            </a:r>
            <a:endParaRPr kumimoji="1" lang="zh-CN" altLang="en-US" dirty="0"/>
          </a:p>
        </p:txBody>
      </p:sp>
      <p:sp>
        <p:nvSpPr>
          <p:cNvPr id="4" name="文本占位符 3"/>
          <p:cNvSpPr>
            <a:spLocks noGrp="1"/>
          </p:cNvSpPr>
          <p:nvPr>
            <p:ph type="body" sz="quarter" idx="14"/>
          </p:nvPr>
        </p:nvSpPr>
        <p:spPr/>
        <p:txBody>
          <a:bodyPr/>
          <a:lstStyle/>
          <a:p>
            <a:r>
              <a:rPr kumimoji="1" lang="en-US" altLang="zh-CN" dirty="0"/>
              <a:t>“</a:t>
            </a:r>
            <a:r>
              <a:rPr kumimoji="1" lang="zh-CN" altLang="en-US" dirty="0"/>
              <a:t>十折交叉</a:t>
            </a:r>
            <a:r>
              <a:rPr kumimoji="1" lang="en-US" altLang="zh-CN" dirty="0"/>
              <a:t>”</a:t>
            </a:r>
            <a:r>
              <a:rPr kumimoji="1" lang="zh-CN" altLang="en-US" dirty="0"/>
              <a:t>增量学习模式</a:t>
            </a:r>
          </a:p>
        </p:txBody>
      </p:sp>
      <p:sp>
        <p:nvSpPr>
          <p:cNvPr id="2" name="幻灯片编号占位符 1"/>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10</a:t>
            </a:fld>
            <a:endParaRPr lang="zh-CN" altLang="en-US">
              <a:solidFill>
                <a:prstClr val="black">
                  <a:tint val="75000"/>
                </a:prstClr>
              </a:solidFill>
            </a:endParaRPr>
          </a:p>
        </p:txBody>
      </p:sp>
      <p:graphicFrame>
        <p:nvGraphicFramePr>
          <p:cNvPr id="5" name="对象 4">
            <a:hlinkClick r:id="" action="ppaction://ole?verb=0"/>
          </p:cNvPr>
          <p:cNvGraphicFramePr>
            <a:graphicFrameLocks noChangeAspect="1"/>
          </p:cNvGraphicFramePr>
          <p:nvPr/>
        </p:nvGraphicFramePr>
        <p:xfrm>
          <a:off x="128588" y="1897063"/>
          <a:ext cx="6111875" cy="3452812"/>
        </p:xfrm>
        <a:graphic>
          <a:graphicData uri="http://schemas.openxmlformats.org/presentationml/2006/ole">
            <mc:AlternateContent xmlns:mc="http://schemas.openxmlformats.org/markup-compatibility/2006">
              <mc:Choice xmlns:v="urn:schemas-microsoft-com:vml" Requires="v">
                <p:oleObj spid="_x0000_s3271" name="Visio" r:id="rId4" imgW="20891500" imgH="11811000" progId="Visio.Drawing.15">
                  <p:embed/>
                </p:oleObj>
              </mc:Choice>
              <mc:Fallback>
                <p:oleObj name="Visio" r:id="rId4" imgW="20891500" imgH="11811000" progId="Visio.Drawing.15">
                  <p:embed/>
                  <p:pic>
                    <p:nvPicPr>
                      <p:cNvPr id="0" name="图片 1024"/>
                      <p:cNvPicPr/>
                      <p:nvPr/>
                    </p:nvPicPr>
                    <p:blipFill>
                      <a:blip r:embed="rId5"/>
                      <a:stretch>
                        <a:fillRect/>
                      </a:stretch>
                    </p:blipFill>
                    <p:spPr>
                      <a:xfrm>
                        <a:off x="128588" y="1897063"/>
                        <a:ext cx="6111875" cy="3452812"/>
                      </a:xfrm>
                      <a:prstGeom prst="rect">
                        <a:avLst/>
                      </a:prstGeom>
                    </p:spPr>
                  </p:pic>
                </p:oleObj>
              </mc:Fallback>
            </mc:AlternateContent>
          </a:graphicData>
        </a:graphic>
      </p:graphicFrame>
      <p:cxnSp>
        <p:nvCxnSpPr>
          <p:cNvPr id="33" name="直接连接符 31"/>
          <p:cNvCxnSpPr/>
          <p:nvPr/>
        </p:nvCxnSpPr>
        <p:spPr>
          <a:xfrm flipH="1">
            <a:off x="6376223" y="1645401"/>
            <a:ext cx="38100" cy="4114800"/>
          </a:xfrm>
          <a:prstGeom prst="line">
            <a:avLst/>
          </a:prstGeom>
          <a:ln w="19050">
            <a:solidFill>
              <a:srgbClr val="20517C"/>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609715" y="2496820"/>
            <a:ext cx="2303145" cy="2306955"/>
          </a:xfrm>
          <a:prstGeom prst="rect">
            <a:avLst/>
          </a:prstGeom>
          <a:noFill/>
        </p:spPr>
        <p:txBody>
          <a:bodyPr wrap="square" rtlCol="0">
            <a:spAutoFit/>
          </a:bodyPr>
          <a:lstStyle/>
          <a:p>
            <a:pPr algn="just"/>
            <a:r>
              <a:rPr lang="en-US" altLang="zh-CN"/>
              <a:t>         </a:t>
            </a:r>
            <a:r>
              <a:rPr lang="zh-CN" altLang="zh-CN"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在第</a:t>
            </a:r>
            <a:r>
              <a:rPr lang="zh-CN" altLang="zh-CN" i="1" dirty="0">
                <a:solidFill>
                  <a:schemeClr val="tx1">
                    <a:lumMod val="65000"/>
                    <a:lumOff val="35000"/>
                  </a:schemeClr>
                </a:solidFill>
                <a:latin typeface="Times New Roman" panose="02020603050405020304" charset="0"/>
                <a:ea typeface="微软雅黑" panose="020B0503020204020204" charset="-122"/>
                <a:cs typeface="微软雅黑" panose="020B0503020204020204" charset="-122"/>
              </a:rPr>
              <a:t>i</a:t>
            </a:r>
            <a:r>
              <a:rPr lang="zh-CN" altLang="zh-CN"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次实验的时候，用前</a:t>
            </a:r>
            <a:r>
              <a:rPr lang="zh-CN" altLang="zh-CN" i="1" dirty="0">
                <a:solidFill>
                  <a:schemeClr val="tx1">
                    <a:lumMod val="65000"/>
                    <a:lumOff val="35000"/>
                  </a:schemeClr>
                </a:solidFill>
                <a:latin typeface="Times New Roman" panose="02020603050405020304" charset="0"/>
                <a:ea typeface="微软雅黑" panose="020B0503020204020204" charset="-122"/>
                <a:cs typeface="微软雅黑" panose="020B0503020204020204" charset="-122"/>
              </a:rPr>
              <a:t>i</a:t>
            </a:r>
            <a:r>
              <a:rPr lang="zh-CN" altLang="zh-CN"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份的数据作为训练集，第</a:t>
            </a:r>
            <a:r>
              <a:rPr lang="zh-CN" altLang="zh-CN" i="1" dirty="0">
                <a:solidFill>
                  <a:schemeClr val="tx1">
                    <a:lumMod val="65000"/>
                    <a:lumOff val="35000"/>
                  </a:schemeClr>
                </a:solidFill>
                <a:latin typeface="Times New Roman" panose="02020603050405020304" charset="0"/>
                <a:ea typeface="微软雅黑" panose="020B0503020204020204" charset="-122"/>
                <a:cs typeface="微软雅黑" panose="020B0503020204020204" charset="-122"/>
              </a:rPr>
              <a:t>i</a:t>
            </a:r>
            <a:r>
              <a:rPr lang="zh-CN" altLang="zh-CN" dirty="0">
                <a:solidFill>
                  <a:schemeClr val="tx1">
                    <a:lumMod val="65000"/>
                    <a:lumOff val="35000"/>
                  </a:schemeClr>
                </a:solidFill>
                <a:latin typeface="Times New Roman" panose="02020603050405020304" charset="0"/>
                <a:ea typeface="微软雅黑" panose="020B0503020204020204" charset="-122"/>
                <a:cs typeface="微软雅黑" panose="020B0503020204020204" charset="-122"/>
              </a:rPr>
              <a:t>+1</a:t>
            </a:r>
            <a:r>
              <a:rPr lang="zh-CN" altLang="zh-CN"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份的数据作为测试集；以此迭代下去，在本文中我们取</a:t>
            </a:r>
            <a:r>
              <a:rPr lang="zh-CN" altLang="zh-CN" i="1" dirty="0">
                <a:solidFill>
                  <a:schemeClr val="tx1">
                    <a:lumMod val="65000"/>
                    <a:lumOff val="35000"/>
                  </a:schemeClr>
                </a:solidFill>
                <a:latin typeface="Times New Roman" panose="02020603050405020304" charset="0"/>
                <a:ea typeface="微软雅黑" panose="020B0503020204020204" charset="-122"/>
                <a:cs typeface="微软雅黑" panose="020B0503020204020204" charset="-122"/>
              </a:rPr>
              <a:t>n</a:t>
            </a:r>
            <a:r>
              <a:rPr lang="zh-CN" altLang="zh-CN" dirty="0">
                <a:solidFill>
                  <a:schemeClr val="tx1">
                    <a:lumMod val="65000"/>
                    <a:lumOff val="35000"/>
                  </a:schemeClr>
                </a:solidFill>
                <a:latin typeface="Times New Roman" panose="02020603050405020304" charset="0"/>
                <a:ea typeface="微软雅黑" panose="020B0503020204020204" charset="-122"/>
                <a:cs typeface="微软雅黑" panose="020B0503020204020204" charset="-122"/>
              </a:rPr>
              <a:t>=11</a:t>
            </a:r>
            <a:r>
              <a:rPr lang="zh-CN" altLang="zh-CN"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来进行</a:t>
            </a:r>
            <a:r>
              <a:rPr lang="zh-CN" altLang="zh-CN" dirty="0">
                <a:solidFill>
                  <a:schemeClr val="tx1">
                    <a:lumMod val="65000"/>
                    <a:lumOff val="35000"/>
                  </a:schemeClr>
                </a:solidFill>
                <a:latin typeface="Times New Roman" panose="02020603050405020304" charset="0"/>
                <a:ea typeface="微软雅黑" panose="020B0503020204020204" charset="-122"/>
                <a:cs typeface="微软雅黑" panose="020B0503020204020204" charset="-122"/>
              </a:rPr>
              <a:t>10</a:t>
            </a:r>
            <a:r>
              <a:rPr lang="zh-CN" altLang="zh-CN"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次迭代的验证实验。</a:t>
            </a:r>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kumimoji="1" lang="en-US" altLang="zh-CN" dirty="0"/>
              <a:t>P2</a:t>
            </a:r>
            <a:endParaRPr kumimoji="1" lang="zh-CN" altLang="en-US" dirty="0"/>
          </a:p>
        </p:txBody>
      </p:sp>
      <p:sp>
        <p:nvSpPr>
          <p:cNvPr id="4" name="文本占位符 3"/>
          <p:cNvSpPr>
            <a:spLocks noGrp="1"/>
          </p:cNvSpPr>
          <p:nvPr>
            <p:ph type="body" sz="quarter" idx="14"/>
          </p:nvPr>
        </p:nvSpPr>
        <p:spPr/>
        <p:txBody>
          <a:bodyPr/>
          <a:lstStyle/>
          <a:p>
            <a:r>
              <a:rPr kumimoji="1" lang="zh-CN" altLang="en-US" dirty="0"/>
              <a:t>评价标准</a:t>
            </a:r>
          </a:p>
        </p:txBody>
      </p:sp>
      <p:sp>
        <p:nvSpPr>
          <p:cNvPr id="2" name="幻灯片编号占位符 1"/>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11</a:t>
            </a:fld>
            <a:endParaRPr lang="zh-CN" altLang="en-US">
              <a:solidFill>
                <a:prstClr val="black">
                  <a:tint val="75000"/>
                </a:prstClr>
              </a:solidFill>
            </a:endParaRPr>
          </a:p>
        </p:txBody>
      </p:sp>
      <p:sp>
        <p:nvSpPr>
          <p:cNvPr id="5" name="文本框 4"/>
          <p:cNvSpPr txBox="1"/>
          <p:nvPr/>
        </p:nvSpPr>
        <p:spPr>
          <a:xfrm>
            <a:off x="927100" y="1705610"/>
            <a:ext cx="7222490" cy="922020"/>
          </a:xfrm>
          <a:prstGeom prst="rect">
            <a:avLst/>
          </a:prstGeom>
          <a:noFill/>
        </p:spPr>
        <p:txBody>
          <a:bodyPr wrap="square" rtlCol="0">
            <a:spAutoFit/>
          </a:bodyPr>
          <a:lstStyle/>
          <a:p>
            <a:pPr algn="just"/>
            <a:r>
              <a:rPr lang="en-US" altLang="zh-CN" dirty="0"/>
              <a:t>         </a:t>
            </a:r>
            <a:r>
              <a:rPr dirty="0">
                <a:solidFill>
                  <a:schemeClr val="tx1">
                    <a:lumMod val="65000"/>
                    <a:lumOff val="35000"/>
                  </a:schemeClr>
                </a:solidFill>
                <a:ea typeface="微软雅黑" panose="020B0503020204020204" charset="-122"/>
                <a:cs typeface="微软雅黑" panose="020B0503020204020204" charset="-122"/>
              </a:rPr>
              <a:t>针对每个缺陷返回</a:t>
            </a:r>
            <a:r>
              <a:rPr i="1" dirty="0">
                <a:solidFill>
                  <a:schemeClr val="tx1">
                    <a:lumMod val="65000"/>
                    <a:lumOff val="35000"/>
                  </a:schemeClr>
                </a:solidFill>
                <a:latin typeface="Times New Roman" panose="02020603050405020304" charset="0"/>
                <a:ea typeface="微软雅黑" panose="020B0503020204020204" charset="-122"/>
                <a:cs typeface="微软雅黑" panose="020B0503020204020204" charset="-122"/>
              </a:rPr>
              <a:t>Top-k</a:t>
            </a:r>
            <a:r>
              <a:rPr dirty="0">
                <a:solidFill>
                  <a:schemeClr val="tx1">
                    <a:lumMod val="65000"/>
                    <a:lumOff val="35000"/>
                  </a:schemeClr>
                </a:solidFill>
                <a:ea typeface="微软雅黑" panose="020B0503020204020204" charset="-122"/>
                <a:cs typeface="微软雅黑" panose="020B0503020204020204" charset="-122"/>
              </a:rPr>
              <a:t>个开发者，如果其中的任意</a:t>
            </a:r>
            <a:r>
              <a:rPr dirty="0">
                <a:solidFill>
                  <a:schemeClr val="tx1">
                    <a:lumMod val="65000"/>
                    <a:lumOff val="35000"/>
                  </a:schemeClr>
                </a:solidFill>
                <a:latin typeface="Times New Roman" panose="02020603050405020304" charset="0"/>
                <a:ea typeface="微软雅黑" panose="020B0503020204020204" charset="-122"/>
                <a:cs typeface="微软雅黑" panose="020B0503020204020204" charset="-122"/>
              </a:rPr>
              <a:t>1</a:t>
            </a:r>
            <a:r>
              <a:rPr dirty="0">
                <a:solidFill>
                  <a:schemeClr val="tx1">
                    <a:lumMod val="65000"/>
                    <a:lumOff val="35000"/>
                  </a:schemeClr>
                </a:solidFill>
                <a:ea typeface="微软雅黑" panose="020B0503020204020204" charset="-122"/>
                <a:cs typeface="微软雅黑" panose="020B0503020204020204" charset="-122"/>
              </a:rPr>
              <a:t>人与缺陷真实的修复者（标签）一致，就认为预测命中了有效的开发者，否则视为无效。准确率（</a:t>
            </a:r>
            <a:r>
              <a:rPr dirty="0">
                <a:solidFill>
                  <a:schemeClr val="tx1">
                    <a:lumMod val="65000"/>
                    <a:lumOff val="35000"/>
                  </a:schemeClr>
                </a:solidFill>
                <a:latin typeface="Times New Roman" panose="02020603050405020304" charset="0"/>
                <a:ea typeface="微软雅黑" panose="020B0503020204020204" charset="-122"/>
                <a:cs typeface="微软雅黑" panose="020B0503020204020204" charset="-122"/>
              </a:rPr>
              <a:t>accuracy</a:t>
            </a:r>
            <a:r>
              <a:rPr dirty="0">
                <a:solidFill>
                  <a:schemeClr val="tx1">
                    <a:lumMod val="65000"/>
                    <a:lumOff val="35000"/>
                  </a:schemeClr>
                </a:solidFill>
                <a:ea typeface="微软雅黑" panose="020B0503020204020204" charset="-122"/>
                <a:cs typeface="微软雅黑" panose="020B0503020204020204" charset="-122"/>
              </a:rPr>
              <a:t>）的计算公式为：</a:t>
            </a:r>
          </a:p>
        </p:txBody>
      </p:sp>
      <p:sp>
        <p:nvSpPr>
          <p:cNvPr id="9" name="文本框 8"/>
          <p:cNvSpPr txBox="1"/>
          <p:nvPr/>
        </p:nvSpPr>
        <p:spPr>
          <a:xfrm>
            <a:off x="927100" y="4251320"/>
            <a:ext cx="7333615" cy="368300"/>
          </a:xfrm>
          <a:prstGeom prst="rect">
            <a:avLst/>
          </a:prstGeom>
          <a:noFill/>
        </p:spPr>
        <p:txBody>
          <a:bodyPr wrap="square" rtlCol="0">
            <a:spAutoFit/>
          </a:bodyPr>
          <a:lstStyle/>
          <a:p>
            <a:r>
              <a:rPr altLang="zh-CN" dirty="0">
                <a:solidFill>
                  <a:schemeClr val="tx1">
                    <a:lumMod val="65000"/>
                    <a:lumOff val="35000"/>
                  </a:schemeClr>
                </a:solidFill>
                <a:ea typeface="微软雅黑" panose="020B0503020204020204" charset="-122"/>
                <a:cs typeface="微软雅黑" panose="020B0503020204020204" charset="-122"/>
              </a:rPr>
              <a:t>其中，</a:t>
            </a:r>
            <a:r>
              <a:rPr altLang="zh-CN" i="1" dirty="0">
                <a:solidFill>
                  <a:schemeClr val="tx1">
                    <a:lumMod val="65000"/>
                    <a:lumOff val="35000"/>
                  </a:schemeClr>
                </a:solidFill>
                <a:latin typeface="Times New Roman" panose="02020603050405020304" charset="0"/>
                <a:ea typeface="微软雅黑" panose="020B0503020204020204" charset="-122"/>
                <a:cs typeface="微软雅黑" panose="020B0503020204020204" charset="-122"/>
              </a:rPr>
              <a:t>n</a:t>
            </a:r>
            <a:r>
              <a:rPr altLang="zh-CN" dirty="0">
                <a:solidFill>
                  <a:schemeClr val="tx1">
                    <a:lumMod val="65000"/>
                    <a:lumOff val="35000"/>
                  </a:schemeClr>
                </a:solidFill>
                <a:ea typeface="微软雅黑" panose="020B0503020204020204" charset="-122"/>
                <a:cs typeface="微软雅黑" panose="020B0503020204020204" charset="-122"/>
              </a:rPr>
              <a:t>为预测命中的缺陷个数，</a:t>
            </a:r>
            <a:r>
              <a:rPr altLang="zh-CN" i="1" dirty="0">
                <a:solidFill>
                  <a:schemeClr val="tx1">
                    <a:lumMod val="65000"/>
                    <a:lumOff val="35000"/>
                  </a:schemeClr>
                </a:solidFill>
                <a:latin typeface="Times New Roman" panose="02020603050405020304" charset="0"/>
                <a:ea typeface="微软雅黑" panose="020B0503020204020204" charset="-122"/>
                <a:cs typeface="微软雅黑" panose="020B0503020204020204" charset="-122"/>
              </a:rPr>
              <a:t>N</a:t>
            </a:r>
            <a:r>
              <a:rPr altLang="zh-CN" dirty="0">
                <a:solidFill>
                  <a:schemeClr val="tx1">
                    <a:lumMod val="65000"/>
                    <a:lumOff val="35000"/>
                  </a:schemeClr>
                </a:solidFill>
                <a:ea typeface="微软雅黑" panose="020B0503020204020204" charset="-122"/>
                <a:cs typeface="微软雅黑" panose="020B0503020204020204" charset="-122"/>
              </a:rPr>
              <a:t>为测试集中缺陷的总数。</a:t>
            </a:r>
          </a:p>
        </p:txBody>
      </p:sp>
      <mc:AlternateContent xmlns:mc="http://schemas.openxmlformats.org/markup-compatibility/2006" xmlns:a14="http://schemas.microsoft.com/office/drawing/2010/main">
        <mc:Choice Requires="a14">
          <p:sp>
            <p:nvSpPr>
              <p:cNvPr id="6" name="矩形 5"/>
              <p:cNvSpPr/>
              <p:nvPr/>
            </p:nvSpPr>
            <p:spPr>
              <a:xfrm>
                <a:off x="3688585" y="3146551"/>
                <a:ext cx="1766829" cy="5648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𝐴𝑐𝑐𝑢𝑟𝑎𝑐𝑦</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𝑛</m:t>
                          </m:r>
                        </m:num>
                        <m:den>
                          <m:r>
                            <a:rPr lang="zh-CN" altLang="en-US" i="1">
                              <a:latin typeface="Cambria Math" panose="02040503050406030204" pitchFamily="18" charset="0"/>
                            </a:rPr>
                            <m:t>𝑁</m:t>
                          </m:r>
                        </m:den>
                      </m:f>
                      <m:r>
                        <a:rPr lang="zh-CN" altLang="en-US" i="0">
                          <a:latin typeface="Cambria Math" panose="02040503050406030204" pitchFamily="18" charset="0"/>
                        </a:rPr>
                        <m:t>,</m:t>
                      </m:r>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3688585" y="3146551"/>
                <a:ext cx="1766829" cy="564898"/>
              </a:xfrm>
              <a:prstGeom prst="rect">
                <a:avLst/>
              </a:prstGeom>
              <a:blipFill rotWithShape="0">
                <a:blip r:embed="rId3"/>
                <a:stretch>
                  <a:fillRect/>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76225" y="1176655"/>
            <a:ext cx="4064635" cy="2270125"/>
          </a:xfrm>
          <a:prstGeom prst="roundRect">
            <a:avLst>
              <a:gd name="adj" fmla="val 1937"/>
            </a:avLst>
          </a:prstGeom>
          <a:solidFill>
            <a:schemeClr val="bg1"/>
          </a:solidFill>
          <a:ln w="31750">
            <a:solidFill>
              <a:srgbClr val="20517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3"/>
          </p:nvPr>
        </p:nvSpPr>
        <p:spPr/>
        <p:txBody>
          <a:bodyPr/>
          <a:lstStyle/>
          <a:p>
            <a:r>
              <a:rPr kumimoji="1" lang="en-US" altLang="zh-CN" dirty="0"/>
              <a:t>P2</a:t>
            </a:r>
            <a:endParaRPr kumimoji="1" lang="zh-CN" altLang="en-US" dirty="0"/>
          </a:p>
        </p:txBody>
      </p:sp>
      <p:sp>
        <p:nvSpPr>
          <p:cNvPr id="4" name="文本占位符 3"/>
          <p:cNvSpPr>
            <a:spLocks noGrp="1"/>
          </p:cNvSpPr>
          <p:nvPr>
            <p:ph type="body" sz="quarter" idx="14"/>
          </p:nvPr>
        </p:nvSpPr>
        <p:spPr/>
        <p:txBody>
          <a:bodyPr/>
          <a:lstStyle/>
          <a:p>
            <a:r>
              <a:rPr kumimoji="1" lang="zh-CN" altLang="en-US" dirty="0"/>
              <a:t>数据集摘要</a:t>
            </a:r>
          </a:p>
        </p:txBody>
      </p:sp>
      <p:sp>
        <p:nvSpPr>
          <p:cNvPr id="16" name="圆角矩形 15"/>
          <p:cNvSpPr/>
          <p:nvPr/>
        </p:nvSpPr>
        <p:spPr>
          <a:xfrm>
            <a:off x="281940" y="3898265"/>
            <a:ext cx="4061460" cy="2311400"/>
          </a:xfrm>
          <a:prstGeom prst="roundRect">
            <a:avLst>
              <a:gd name="adj" fmla="val 1937"/>
            </a:avLst>
          </a:prstGeom>
          <a:solidFill>
            <a:schemeClr val="bg1"/>
          </a:solidFill>
          <a:ln w="31750">
            <a:solidFill>
              <a:srgbClr val="20517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圆角矩形 17"/>
          <p:cNvSpPr/>
          <p:nvPr/>
        </p:nvSpPr>
        <p:spPr>
          <a:xfrm>
            <a:off x="328295" y="3749675"/>
            <a:ext cx="2729865" cy="30099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600" dirty="0">
                <a:solidFill>
                  <a:srgbClr val="20517C"/>
                </a:solidFill>
                <a:latin typeface="微软雅黑" panose="020B0503020204020204" charset="-122"/>
                <a:ea typeface="微软雅黑" panose="020B0503020204020204" charset="-122"/>
                <a:cs typeface="微软雅黑" panose="020B0503020204020204" charset="-122"/>
              </a:rPr>
              <a:t>   description和comment</a:t>
            </a:r>
          </a:p>
        </p:txBody>
      </p:sp>
      <p:sp>
        <p:nvSpPr>
          <p:cNvPr id="19" name="椭圆 18"/>
          <p:cNvSpPr/>
          <p:nvPr/>
        </p:nvSpPr>
        <p:spPr>
          <a:xfrm>
            <a:off x="65211" y="3716574"/>
            <a:ext cx="360000" cy="360000"/>
          </a:xfrm>
          <a:prstGeom prst="ellipse">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STHeiti Light" charset="-122"/>
                <a:ea typeface="STHeiti Light" charset="-122"/>
                <a:cs typeface="STHeiti Light" charset="-122"/>
              </a:rPr>
              <a:t>2</a:t>
            </a:r>
            <a:endParaRPr lang="zh-CN" altLang="en-US" sz="2400" dirty="0">
              <a:latin typeface="STHeiti Light" charset="-122"/>
              <a:ea typeface="STHeiti Light" charset="-122"/>
              <a:cs typeface="STHeiti Light" charset="-122"/>
            </a:endParaRPr>
          </a:p>
        </p:txBody>
      </p:sp>
      <p:sp>
        <p:nvSpPr>
          <p:cNvPr id="2" name="圆角矩形 1"/>
          <p:cNvSpPr/>
          <p:nvPr/>
        </p:nvSpPr>
        <p:spPr>
          <a:xfrm>
            <a:off x="322580" y="3309620"/>
            <a:ext cx="2735580" cy="30099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600" dirty="0">
                <a:solidFill>
                  <a:srgbClr val="20517C"/>
                </a:solidFill>
                <a:latin typeface="微软雅黑" panose="020B0503020204020204" charset="-122"/>
                <a:ea typeface="微软雅黑" panose="020B0503020204020204" charset="-122"/>
                <a:cs typeface="微软雅黑" panose="020B0503020204020204" charset="-122"/>
              </a:rPr>
              <a:t>   摘要和预定义字段</a:t>
            </a:r>
          </a:p>
        </p:txBody>
      </p:sp>
      <p:sp>
        <p:nvSpPr>
          <p:cNvPr id="13" name="椭圆 12"/>
          <p:cNvSpPr/>
          <p:nvPr/>
        </p:nvSpPr>
        <p:spPr>
          <a:xfrm>
            <a:off x="59407" y="3266100"/>
            <a:ext cx="360000" cy="360000"/>
          </a:xfrm>
          <a:prstGeom prst="ellipse">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STHeiti Light" charset="-122"/>
                <a:ea typeface="STHeiti Light" charset="-122"/>
                <a:cs typeface="STHeiti Light" charset="-122"/>
              </a:rPr>
              <a:t>1</a:t>
            </a:r>
            <a:endParaRPr lang="zh-CN" altLang="en-US" sz="2400" dirty="0">
              <a:latin typeface="STHeiti Light" charset="-122"/>
              <a:ea typeface="STHeiti Light" charset="-122"/>
              <a:cs typeface="STHeiti Light" charset="-122"/>
            </a:endParaRPr>
          </a:p>
        </p:txBody>
      </p:sp>
      <p:pic>
        <p:nvPicPr>
          <p:cNvPr id="14" name="图片 13" descr="QQ图片20171209130535-new"/>
          <p:cNvPicPr>
            <a:picLocks noChangeAspect="1"/>
          </p:cNvPicPr>
          <p:nvPr/>
        </p:nvPicPr>
        <p:blipFill>
          <a:blip r:embed="rId3"/>
          <a:stretch>
            <a:fillRect/>
          </a:stretch>
        </p:blipFill>
        <p:spPr>
          <a:xfrm>
            <a:off x="357505" y="1337945"/>
            <a:ext cx="3824605" cy="1875790"/>
          </a:xfrm>
          <a:prstGeom prst="rect">
            <a:avLst/>
          </a:prstGeom>
        </p:spPr>
      </p:pic>
      <p:pic>
        <p:nvPicPr>
          <p:cNvPr id="15" name="图片 14" descr="QQ图片20171209130820-new"/>
          <p:cNvPicPr>
            <a:picLocks noChangeAspect="1"/>
          </p:cNvPicPr>
          <p:nvPr/>
        </p:nvPicPr>
        <p:blipFill>
          <a:blip r:embed="rId4"/>
          <a:stretch>
            <a:fillRect/>
          </a:stretch>
        </p:blipFill>
        <p:spPr>
          <a:xfrm>
            <a:off x="433705" y="4076065"/>
            <a:ext cx="3748405" cy="2038985"/>
          </a:xfrm>
          <a:prstGeom prst="rect">
            <a:avLst/>
          </a:prstGeom>
        </p:spPr>
      </p:pic>
      <p:sp>
        <p:nvSpPr>
          <p:cNvPr id="17" name="圆角矩形 16"/>
          <p:cNvSpPr/>
          <p:nvPr/>
        </p:nvSpPr>
        <p:spPr>
          <a:xfrm>
            <a:off x="4632325" y="1163955"/>
            <a:ext cx="4064635" cy="2270125"/>
          </a:xfrm>
          <a:prstGeom prst="roundRect">
            <a:avLst>
              <a:gd name="adj" fmla="val 1937"/>
            </a:avLst>
          </a:prstGeom>
          <a:solidFill>
            <a:schemeClr val="bg1"/>
          </a:solidFill>
          <a:ln w="31750">
            <a:solidFill>
              <a:srgbClr val="20517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圆角矩形 24"/>
          <p:cNvSpPr/>
          <p:nvPr/>
        </p:nvSpPr>
        <p:spPr>
          <a:xfrm>
            <a:off x="6050280" y="3296920"/>
            <a:ext cx="2735580" cy="30099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600" dirty="0">
                <a:solidFill>
                  <a:srgbClr val="20517C"/>
                </a:solidFill>
                <a:latin typeface="微软雅黑" panose="020B0503020204020204" charset="-122"/>
                <a:ea typeface="微软雅黑" panose="020B0503020204020204" charset="-122"/>
                <a:cs typeface="微软雅黑" panose="020B0503020204020204" charset="-122"/>
              </a:rPr>
              <a:t>                        修改历史</a:t>
            </a:r>
          </a:p>
        </p:txBody>
      </p:sp>
      <p:sp>
        <p:nvSpPr>
          <p:cNvPr id="26" name="椭圆 25"/>
          <p:cNvSpPr/>
          <p:nvPr/>
        </p:nvSpPr>
        <p:spPr>
          <a:xfrm>
            <a:off x="8571582" y="3280070"/>
            <a:ext cx="360000" cy="360000"/>
          </a:xfrm>
          <a:prstGeom prst="ellipse">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STHeiti Light" charset="-122"/>
                <a:ea typeface="STHeiti Light" charset="-122"/>
                <a:cs typeface="STHeiti Light" charset="-122"/>
              </a:rPr>
              <a:t>3</a:t>
            </a:r>
          </a:p>
        </p:txBody>
      </p:sp>
      <p:sp>
        <p:nvSpPr>
          <p:cNvPr id="32" name="幻灯片编号占位符 1"/>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12</a:t>
            </a:fld>
            <a:endParaRPr lang="zh-CN" altLang="en-US">
              <a:solidFill>
                <a:prstClr val="black">
                  <a:tint val="75000"/>
                </a:prstClr>
              </a:solidFill>
            </a:endParaRPr>
          </a:p>
        </p:txBody>
      </p:sp>
      <p:sp>
        <p:nvSpPr>
          <p:cNvPr id="35" name="圆角矩形 34"/>
          <p:cNvSpPr/>
          <p:nvPr/>
        </p:nvSpPr>
        <p:spPr>
          <a:xfrm>
            <a:off x="4632325" y="3898265"/>
            <a:ext cx="4061460" cy="2311400"/>
          </a:xfrm>
          <a:prstGeom prst="roundRect">
            <a:avLst>
              <a:gd name="adj" fmla="val 1937"/>
            </a:avLst>
          </a:prstGeom>
          <a:solidFill>
            <a:schemeClr val="bg1"/>
          </a:solidFill>
          <a:ln w="31750">
            <a:solidFill>
              <a:srgbClr val="20517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圆角矩形 35"/>
          <p:cNvSpPr/>
          <p:nvPr/>
        </p:nvSpPr>
        <p:spPr>
          <a:xfrm>
            <a:off x="6012180" y="3749675"/>
            <a:ext cx="2729865" cy="30099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600" dirty="0">
                <a:solidFill>
                  <a:srgbClr val="20517C"/>
                </a:solidFill>
                <a:latin typeface="微软雅黑" panose="020B0503020204020204" charset="-122"/>
                <a:ea typeface="微软雅黑" panose="020B0503020204020204" charset="-122"/>
                <a:cs typeface="微软雅黑" panose="020B0503020204020204" charset="-122"/>
              </a:rPr>
              <a:t>                         附加信息</a:t>
            </a:r>
          </a:p>
        </p:txBody>
      </p:sp>
      <p:sp>
        <p:nvSpPr>
          <p:cNvPr id="37" name="椭圆 36"/>
          <p:cNvSpPr/>
          <p:nvPr/>
        </p:nvSpPr>
        <p:spPr>
          <a:xfrm>
            <a:off x="8571036" y="3724194"/>
            <a:ext cx="360000" cy="360000"/>
          </a:xfrm>
          <a:prstGeom prst="ellipse">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STHeiti Light" charset="-122"/>
                <a:ea typeface="STHeiti Light" charset="-122"/>
                <a:cs typeface="STHeiti Light" charset="-122"/>
              </a:rPr>
              <a:t>4</a:t>
            </a:r>
          </a:p>
        </p:txBody>
      </p:sp>
      <p:pic>
        <p:nvPicPr>
          <p:cNvPr id="39" name="图片 38" descr="QQ图片20171209131051"/>
          <p:cNvPicPr>
            <a:picLocks noChangeAspect="1"/>
          </p:cNvPicPr>
          <p:nvPr/>
        </p:nvPicPr>
        <p:blipFill>
          <a:blip r:embed="rId5"/>
          <a:stretch>
            <a:fillRect/>
          </a:stretch>
        </p:blipFill>
        <p:spPr>
          <a:xfrm>
            <a:off x="4716145" y="1337945"/>
            <a:ext cx="3980815" cy="1927860"/>
          </a:xfrm>
          <a:prstGeom prst="rect">
            <a:avLst/>
          </a:prstGeom>
        </p:spPr>
      </p:pic>
      <p:pic>
        <p:nvPicPr>
          <p:cNvPr id="40" name="图片 39" descr="QQ图片20171209130729"/>
          <p:cNvPicPr>
            <a:picLocks noChangeAspect="1"/>
          </p:cNvPicPr>
          <p:nvPr/>
        </p:nvPicPr>
        <p:blipFill>
          <a:blip r:embed="rId6"/>
          <a:stretch>
            <a:fillRect/>
          </a:stretch>
        </p:blipFill>
        <p:spPr>
          <a:xfrm>
            <a:off x="4659630" y="4486275"/>
            <a:ext cx="4006215" cy="981075"/>
          </a:xfrm>
          <a:prstGeom prst="rect">
            <a:avLst/>
          </a:prstGeom>
        </p:spPr>
      </p:pic>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kumimoji="1" lang="en-US" altLang="zh-CN" dirty="0"/>
              <a:t>P2</a:t>
            </a:r>
            <a:endParaRPr kumimoji="1" lang="zh-CN" altLang="en-US" dirty="0"/>
          </a:p>
        </p:txBody>
      </p:sp>
      <p:sp>
        <p:nvSpPr>
          <p:cNvPr id="4" name="文本占位符 3"/>
          <p:cNvSpPr>
            <a:spLocks noGrp="1"/>
          </p:cNvSpPr>
          <p:nvPr>
            <p:ph type="body" sz="quarter" idx="14"/>
          </p:nvPr>
        </p:nvSpPr>
        <p:spPr/>
        <p:txBody>
          <a:bodyPr/>
          <a:lstStyle/>
          <a:p>
            <a:r>
              <a:rPr kumimoji="1" lang="zh-CN" altLang="en-US" dirty="0"/>
              <a:t>实验结果</a:t>
            </a:r>
          </a:p>
        </p:txBody>
      </p:sp>
      <p:sp>
        <p:nvSpPr>
          <p:cNvPr id="2" name="幻灯片编号占位符 1"/>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13</a:t>
            </a:fld>
            <a:endParaRPr lang="zh-CN" altLang="en-US">
              <a:solidFill>
                <a:prstClr val="black">
                  <a:tint val="75000"/>
                </a:prstClr>
              </a:solidFill>
            </a:endParaRPr>
          </a:p>
        </p:txBody>
      </p:sp>
      <p:sp>
        <p:nvSpPr>
          <p:cNvPr id="39" name="圆角矩形 38"/>
          <p:cNvSpPr/>
          <p:nvPr/>
        </p:nvSpPr>
        <p:spPr>
          <a:xfrm>
            <a:off x="517516" y="1603833"/>
            <a:ext cx="7997834" cy="4782681"/>
          </a:xfrm>
          <a:prstGeom prst="roundRect">
            <a:avLst>
              <a:gd name="adj" fmla="val 1937"/>
            </a:avLst>
          </a:prstGeom>
          <a:solidFill>
            <a:schemeClr val="bg1"/>
          </a:solidFill>
          <a:ln w="31750">
            <a:solidFill>
              <a:srgbClr val="20517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5" name="表格 4"/>
          <p:cNvGraphicFramePr>
            <a:graphicFrameLocks noGrp="1"/>
          </p:cNvGraphicFramePr>
          <p:nvPr/>
        </p:nvGraphicFramePr>
        <p:xfrm>
          <a:off x="598708" y="1743077"/>
          <a:ext cx="7788057" cy="4486272"/>
        </p:xfrm>
        <a:graphic>
          <a:graphicData uri="http://schemas.openxmlformats.org/drawingml/2006/table">
            <a:tbl>
              <a:tblPr firstRow="1" firstCol="1" bandRow="1">
                <a:tableStyleId>{5C22544A-7EE6-4342-B048-85BDC9FD1C3A}</a:tableStyleId>
              </a:tblPr>
              <a:tblGrid>
                <a:gridCol w="682125">
                  <a:extLst>
                    <a:ext uri="{9D8B030D-6E8A-4147-A177-3AD203B41FA5}">
                      <a16:colId xmlns:a16="http://schemas.microsoft.com/office/drawing/2014/main" xmlns="" val="20000"/>
                    </a:ext>
                  </a:extLst>
                </a:gridCol>
                <a:gridCol w="503864">
                  <a:extLst>
                    <a:ext uri="{9D8B030D-6E8A-4147-A177-3AD203B41FA5}">
                      <a16:colId xmlns:a16="http://schemas.microsoft.com/office/drawing/2014/main" xmlns="" val="20001"/>
                    </a:ext>
                  </a:extLst>
                </a:gridCol>
                <a:gridCol w="503864">
                  <a:extLst>
                    <a:ext uri="{9D8B030D-6E8A-4147-A177-3AD203B41FA5}">
                      <a16:colId xmlns:a16="http://schemas.microsoft.com/office/drawing/2014/main" xmlns="" val="20002"/>
                    </a:ext>
                  </a:extLst>
                </a:gridCol>
                <a:gridCol w="503864">
                  <a:extLst>
                    <a:ext uri="{9D8B030D-6E8A-4147-A177-3AD203B41FA5}">
                      <a16:colId xmlns:a16="http://schemas.microsoft.com/office/drawing/2014/main" xmlns="" val="20003"/>
                    </a:ext>
                  </a:extLst>
                </a:gridCol>
                <a:gridCol w="503864">
                  <a:extLst>
                    <a:ext uri="{9D8B030D-6E8A-4147-A177-3AD203B41FA5}">
                      <a16:colId xmlns:a16="http://schemas.microsoft.com/office/drawing/2014/main" xmlns="" val="20004"/>
                    </a:ext>
                  </a:extLst>
                </a:gridCol>
                <a:gridCol w="503864">
                  <a:extLst>
                    <a:ext uri="{9D8B030D-6E8A-4147-A177-3AD203B41FA5}">
                      <a16:colId xmlns:a16="http://schemas.microsoft.com/office/drawing/2014/main" xmlns="" val="20005"/>
                    </a:ext>
                  </a:extLst>
                </a:gridCol>
                <a:gridCol w="503864">
                  <a:extLst>
                    <a:ext uri="{9D8B030D-6E8A-4147-A177-3AD203B41FA5}">
                      <a16:colId xmlns:a16="http://schemas.microsoft.com/office/drawing/2014/main" xmlns="" val="20006"/>
                    </a:ext>
                  </a:extLst>
                </a:gridCol>
                <a:gridCol w="503864">
                  <a:extLst>
                    <a:ext uri="{9D8B030D-6E8A-4147-A177-3AD203B41FA5}">
                      <a16:colId xmlns:a16="http://schemas.microsoft.com/office/drawing/2014/main" xmlns="" val="20007"/>
                    </a:ext>
                  </a:extLst>
                </a:gridCol>
                <a:gridCol w="503864">
                  <a:extLst>
                    <a:ext uri="{9D8B030D-6E8A-4147-A177-3AD203B41FA5}">
                      <a16:colId xmlns:a16="http://schemas.microsoft.com/office/drawing/2014/main" xmlns="" val="20008"/>
                    </a:ext>
                  </a:extLst>
                </a:gridCol>
                <a:gridCol w="503864">
                  <a:extLst>
                    <a:ext uri="{9D8B030D-6E8A-4147-A177-3AD203B41FA5}">
                      <a16:colId xmlns:a16="http://schemas.microsoft.com/office/drawing/2014/main" xmlns="" val="20009"/>
                    </a:ext>
                  </a:extLst>
                </a:gridCol>
                <a:gridCol w="503864">
                  <a:extLst>
                    <a:ext uri="{9D8B030D-6E8A-4147-A177-3AD203B41FA5}">
                      <a16:colId xmlns:a16="http://schemas.microsoft.com/office/drawing/2014/main" xmlns="" val="20010"/>
                    </a:ext>
                  </a:extLst>
                </a:gridCol>
                <a:gridCol w="742151">
                  <a:extLst>
                    <a:ext uri="{9D8B030D-6E8A-4147-A177-3AD203B41FA5}">
                      <a16:colId xmlns:a16="http://schemas.microsoft.com/office/drawing/2014/main" xmlns="" val="20011"/>
                    </a:ext>
                  </a:extLst>
                </a:gridCol>
                <a:gridCol w="742151">
                  <a:extLst>
                    <a:ext uri="{9D8B030D-6E8A-4147-A177-3AD203B41FA5}">
                      <a16:colId xmlns:a16="http://schemas.microsoft.com/office/drawing/2014/main" xmlns="" val="20012"/>
                    </a:ext>
                  </a:extLst>
                </a:gridCol>
                <a:gridCol w="582990">
                  <a:extLst>
                    <a:ext uri="{9D8B030D-6E8A-4147-A177-3AD203B41FA5}">
                      <a16:colId xmlns:a16="http://schemas.microsoft.com/office/drawing/2014/main" xmlns="" val="20013"/>
                    </a:ext>
                  </a:extLst>
                </a:gridCol>
              </a:tblGrid>
              <a:tr h="317625">
                <a:tc rowSpan="2">
                  <a:txBody>
                    <a:bodyPr/>
                    <a:lstStyle/>
                    <a:p>
                      <a:pPr algn="ctr">
                        <a:lnSpc>
                          <a:spcPts val="2000"/>
                        </a:lnSpc>
                        <a:spcAft>
                          <a:spcPts val="0"/>
                        </a:spcAft>
                      </a:pPr>
                      <a:r>
                        <a:rPr lang="zh-CN" sz="1200" kern="100" dirty="0">
                          <a:effectLst/>
                        </a:rPr>
                        <a:t>算法</a:t>
                      </a:r>
                      <a:endParaRPr lang="zh-CN" sz="12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nchor="ctr"/>
                </a:tc>
                <a:tc rowSpan="2">
                  <a:txBody>
                    <a:bodyPr/>
                    <a:lstStyle/>
                    <a:p>
                      <a:pPr algn="ctr">
                        <a:lnSpc>
                          <a:spcPts val="2000"/>
                        </a:lnSpc>
                        <a:spcAft>
                          <a:spcPts val="0"/>
                        </a:spcAft>
                      </a:pPr>
                      <a:r>
                        <a:rPr lang="zh-CN" sz="1200" kern="100" dirty="0">
                          <a:effectLst/>
                        </a:rPr>
                        <a:t>方法</a:t>
                      </a:r>
                      <a:endParaRPr lang="zh-CN" sz="12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nchor="ctr"/>
                </a:tc>
                <a:tc gridSpan="10">
                  <a:txBody>
                    <a:bodyPr/>
                    <a:lstStyle/>
                    <a:p>
                      <a:pPr algn="ctr">
                        <a:lnSpc>
                          <a:spcPts val="2000"/>
                        </a:lnSpc>
                        <a:spcAft>
                          <a:spcPts val="0"/>
                        </a:spcAft>
                      </a:pPr>
                      <a:r>
                        <a:rPr lang="zh-CN" sz="1200" kern="100" dirty="0">
                          <a:effectLst/>
                        </a:rPr>
                        <a:t>准确率（测试集编号）</a:t>
                      </a:r>
                      <a:endParaRPr lang="zh-CN" sz="12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rowSpan="2">
                  <a:txBody>
                    <a:bodyPr/>
                    <a:lstStyle/>
                    <a:p>
                      <a:pPr algn="ctr">
                        <a:lnSpc>
                          <a:spcPts val="2000"/>
                        </a:lnSpc>
                        <a:spcAft>
                          <a:spcPts val="0"/>
                        </a:spcAft>
                      </a:pPr>
                      <a:r>
                        <a:rPr lang="zh-CN" sz="1200" kern="100">
                          <a:effectLst/>
                        </a:rPr>
                        <a:t>准确率</a:t>
                      </a:r>
                    </a:p>
                    <a:p>
                      <a:pPr algn="ctr">
                        <a:lnSpc>
                          <a:spcPts val="2000"/>
                        </a:lnSpc>
                        <a:spcAft>
                          <a:spcPts val="0"/>
                        </a:spcAft>
                      </a:pPr>
                      <a:r>
                        <a:rPr lang="zh-CN" sz="1200" kern="100">
                          <a:effectLst/>
                        </a:rPr>
                        <a:t>（均值）</a:t>
                      </a:r>
                      <a:endParaRPr lang="zh-CN" sz="12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nchor="ctr"/>
                </a:tc>
                <a:tc rowSpan="2">
                  <a:txBody>
                    <a:bodyPr/>
                    <a:lstStyle/>
                    <a:p>
                      <a:pPr algn="ctr">
                        <a:lnSpc>
                          <a:spcPts val="2000"/>
                        </a:lnSpc>
                        <a:spcAft>
                          <a:spcPts val="0"/>
                        </a:spcAft>
                      </a:pPr>
                      <a:r>
                        <a:rPr lang="zh-CN" sz="1200" kern="100">
                          <a:effectLst/>
                        </a:rPr>
                        <a:t>增幅</a:t>
                      </a:r>
                    </a:p>
                    <a:p>
                      <a:pPr algn="ctr">
                        <a:lnSpc>
                          <a:spcPts val="2000"/>
                        </a:lnSpc>
                        <a:spcAft>
                          <a:spcPts val="0"/>
                        </a:spcAft>
                      </a:pPr>
                      <a:r>
                        <a:rPr lang="zh-CN" sz="1200" kern="100">
                          <a:effectLst/>
                        </a:rPr>
                        <a:t>（</a:t>
                      </a:r>
                      <a:r>
                        <a:rPr lang="en-US" sz="1200" kern="100" dirty="0">
                          <a:effectLst/>
                        </a:rPr>
                        <a:t>%</a:t>
                      </a:r>
                      <a:r>
                        <a:rPr lang="zh-CN" sz="1200" kern="100">
                          <a:effectLst/>
                        </a:rPr>
                        <a:t>）</a:t>
                      </a:r>
                      <a:endParaRPr lang="zh-CN" sz="12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nchor="ctr"/>
                </a:tc>
                <a:extLst>
                  <a:ext uri="{0D108BD9-81ED-4DB2-BD59-A6C34878D82A}">
                    <a16:rowId xmlns:a16="http://schemas.microsoft.com/office/drawing/2014/main" xmlns="" val="10000"/>
                  </a:ext>
                </a:extLst>
              </a:tr>
              <a:tr h="357147">
                <a:tc vMerge="1">
                  <a:txBody>
                    <a:bodyPr/>
                    <a:lstStyle/>
                    <a:p>
                      <a:endParaRPr lang="zh-CN"/>
                    </a:p>
                  </a:txBody>
                  <a:tcPr/>
                </a:tc>
                <a:tc vMerge="1">
                  <a:txBody>
                    <a:bodyPr/>
                    <a:lstStyle/>
                    <a:p>
                      <a:endParaRPr lang="zh-CN"/>
                    </a:p>
                  </a:txBody>
                  <a:tcP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2</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3</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4</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6</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7</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8</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9</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10</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11</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xmlns="" val="10001"/>
                  </a:ext>
                </a:extLst>
              </a:tr>
              <a:tr h="317625">
                <a:tc rowSpan="2">
                  <a:txBody>
                    <a:bodyPr/>
                    <a:lstStyle/>
                    <a:p>
                      <a:pPr algn="ctr">
                        <a:lnSpc>
                          <a:spcPts val="2000"/>
                        </a:lnSpc>
                        <a:spcAft>
                          <a:spcPts val="0"/>
                        </a:spcAft>
                      </a:pPr>
                      <a:r>
                        <a:rPr lang="en-US" sz="1200" kern="100" dirty="0">
                          <a:effectLst/>
                        </a:rPr>
                        <a:t>NB</a:t>
                      </a:r>
                      <a:endParaRPr lang="zh-CN" sz="12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MLO</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just">
                        <a:lnSpc>
                          <a:spcPts val="2000"/>
                        </a:lnSpc>
                        <a:spcAft>
                          <a:spcPts val="0"/>
                        </a:spcAft>
                      </a:pPr>
                      <a:r>
                        <a:rPr lang="en-US" sz="1200" kern="100" dirty="0">
                          <a:effectLst/>
                          <a:latin typeface="Times New Roman" panose="02020603050405020304" charset="0"/>
                          <a:cs typeface="Times New Roman" panose="02020603050405020304" charset="0"/>
                        </a:rPr>
                        <a:t>20.79         </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21.54</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20.49</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20.43</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19.02</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17.28</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17.02</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18.42</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17.81</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18.17</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19.10</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extLst>
                  <a:ext uri="{0D108BD9-81ED-4DB2-BD59-A6C34878D82A}">
                    <a16:rowId xmlns:a16="http://schemas.microsoft.com/office/drawing/2014/main" xmlns="" val="10002"/>
                  </a:ext>
                </a:extLst>
              </a:tr>
              <a:tr h="317625">
                <a:tc vMerge="1">
                  <a:txBody>
                    <a:bodyPr/>
                    <a:lstStyle/>
                    <a:p>
                      <a:endParaRPr lang="zh-CN"/>
                    </a:p>
                  </a:txBody>
                  <a:tcP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MLS</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45.23                  </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39.51</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38.68</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37.12</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38.79</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40.76</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41.24</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41.17</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40.94</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38.70</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b="1" kern="100" dirty="0">
                          <a:effectLst/>
                          <a:latin typeface="Times New Roman" panose="02020603050405020304" charset="0"/>
                          <a:cs typeface="Times New Roman" panose="02020603050405020304" charset="0"/>
                        </a:rPr>
                        <a:t>40.21</a:t>
                      </a:r>
                      <a:endParaRPr lang="zh-CN" sz="1200" b="1"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110.52</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extLst>
                  <a:ext uri="{0D108BD9-81ED-4DB2-BD59-A6C34878D82A}">
                    <a16:rowId xmlns:a16="http://schemas.microsoft.com/office/drawing/2014/main" xmlns="" val="10003"/>
                  </a:ext>
                </a:extLst>
              </a:tr>
              <a:tr h="317625">
                <a:tc rowSpan="2">
                  <a:txBody>
                    <a:bodyPr/>
                    <a:lstStyle/>
                    <a:p>
                      <a:pPr algn="ctr">
                        <a:lnSpc>
                          <a:spcPts val="2000"/>
                        </a:lnSpc>
                        <a:spcAft>
                          <a:spcPts val="0"/>
                        </a:spcAft>
                      </a:pPr>
                      <a:r>
                        <a:rPr lang="en-US" sz="1200" kern="100" dirty="0">
                          <a:effectLst/>
                        </a:rPr>
                        <a:t>KNN</a:t>
                      </a:r>
                      <a:endParaRPr lang="zh-CN" sz="12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MLO</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just">
                        <a:lnSpc>
                          <a:spcPts val="2000"/>
                        </a:lnSpc>
                        <a:spcAft>
                          <a:spcPts val="0"/>
                        </a:spcAft>
                      </a:pPr>
                      <a:r>
                        <a:rPr lang="en-US" sz="1200" kern="100" dirty="0">
                          <a:effectLst/>
                          <a:latin typeface="Times New Roman" panose="02020603050405020304" charset="0"/>
                          <a:cs typeface="Times New Roman" panose="02020603050405020304" charset="0"/>
                        </a:rPr>
                        <a:t>26.44            </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32.38</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35.15</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36.17</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35.25</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37.36</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37.90</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38.36</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39.68</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40.00</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35.87</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extLst>
                  <a:ext uri="{0D108BD9-81ED-4DB2-BD59-A6C34878D82A}">
                    <a16:rowId xmlns:a16="http://schemas.microsoft.com/office/drawing/2014/main" xmlns="" val="10004"/>
                  </a:ext>
                </a:extLst>
              </a:tr>
              <a:tr h="317625">
                <a:tc vMerge="1">
                  <a:txBody>
                    <a:bodyPr/>
                    <a:lstStyle/>
                    <a:p>
                      <a:endParaRPr lang="zh-CN"/>
                    </a:p>
                  </a:txBody>
                  <a:tcP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MLS</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44.32                  </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52.69</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55.08</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56.72</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58.45</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58.83</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59.34</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59.94</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61.04</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61.81</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b="1" kern="100" dirty="0">
                          <a:effectLst/>
                          <a:latin typeface="Times New Roman" panose="02020603050405020304" charset="0"/>
                          <a:cs typeface="Times New Roman" panose="02020603050405020304" charset="0"/>
                        </a:rPr>
                        <a:t>55.82</a:t>
                      </a:r>
                      <a:endParaRPr lang="zh-CN" sz="1200" b="1"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55.62</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extLst>
                  <a:ext uri="{0D108BD9-81ED-4DB2-BD59-A6C34878D82A}">
                    <a16:rowId xmlns:a16="http://schemas.microsoft.com/office/drawing/2014/main" xmlns="" val="10005"/>
                  </a:ext>
                </a:extLst>
              </a:tr>
              <a:tr h="317625">
                <a:tc rowSpan="2">
                  <a:txBody>
                    <a:bodyPr/>
                    <a:lstStyle/>
                    <a:p>
                      <a:pPr algn="ctr">
                        <a:lnSpc>
                          <a:spcPts val="2000"/>
                        </a:lnSpc>
                        <a:spcAft>
                          <a:spcPts val="0"/>
                        </a:spcAft>
                      </a:pPr>
                      <a:r>
                        <a:rPr lang="en-US" sz="1200" kern="100" dirty="0">
                          <a:effectLst/>
                        </a:rPr>
                        <a:t>CART</a:t>
                      </a:r>
                      <a:endParaRPr lang="zh-CN" sz="12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MLO</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44.35                  </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47.54</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52.38</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50.97</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55.50</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55.01</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57.93</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59.98</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57.23</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51.86</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53.28</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extLst>
                  <a:ext uri="{0D108BD9-81ED-4DB2-BD59-A6C34878D82A}">
                    <a16:rowId xmlns:a16="http://schemas.microsoft.com/office/drawing/2014/main" xmlns="" val="10006"/>
                  </a:ext>
                </a:extLst>
              </a:tr>
              <a:tr h="317625">
                <a:tc vMerge="1">
                  <a:txBody>
                    <a:bodyPr/>
                    <a:lstStyle/>
                    <a:p>
                      <a:endParaRPr lang="zh-CN"/>
                    </a:p>
                  </a:txBody>
                  <a:tcP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MLS</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47.17                  </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51.26</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53.76</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53.94</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57.23</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57.28</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60.16</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61.47</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60.71</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54.39</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b="1" kern="100" dirty="0">
                          <a:effectLst/>
                          <a:latin typeface="Times New Roman" panose="02020603050405020304" charset="0"/>
                          <a:cs typeface="Times New Roman" panose="02020603050405020304" charset="0"/>
                        </a:rPr>
                        <a:t>55.74</a:t>
                      </a:r>
                      <a:endParaRPr lang="zh-CN" sz="1200" b="1"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4.62</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extLst>
                  <a:ext uri="{0D108BD9-81ED-4DB2-BD59-A6C34878D82A}">
                    <a16:rowId xmlns:a16="http://schemas.microsoft.com/office/drawing/2014/main" xmlns="" val="10007"/>
                  </a:ext>
                </a:extLst>
              </a:tr>
              <a:tr h="317625">
                <a:tc rowSpan="2">
                  <a:txBody>
                    <a:bodyPr/>
                    <a:lstStyle/>
                    <a:p>
                      <a:pPr algn="ctr">
                        <a:lnSpc>
                          <a:spcPts val="2000"/>
                        </a:lnSpc>
                        <a:spcAft>
                          <a:spcPts val="0"/>
                        </a:spcAft>
                      </a:pPr>
                      <a:r>
                        <a:rPr lang="en-US" sz="1200" kern="100" dirty="0">
                          <a:effectLst/>
                        </a:rPr>
                        <a:t>RF</a:t>
                      </a:r>
                      <a:endParaRPr lang="zh-CN" sz="12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MLO</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34.32                  </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35.04</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37.50</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36.33</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40.46</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39.90</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40.81</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41.45</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42.47</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41.25</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38.95</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extLst>
                  <a:ext uri="{0D108BD9-81ED-4DB2-BD59-A6C34878D82A}">
                    <a16:rowId xmlns:a16="http://schemas.microsoft.com/office/drawing/2014/main" xmlns="" val="10008"/>
                  </a:ext>
                </a:extLst>
              </a:tr>
              <a:tr h="317625">
                <a:tc vMerge="1">
                  <a:txBody>
                    <a:bodyPr/>
                    <a:lstStyle/>
                    <a:p>
                      <a:endParaRPr lang="zh-CN"/>
                    </a:p>
                  </a:txBody>
                  <a:tcP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MLS</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54.75                  </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56.98</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62.53</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60.89</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66.57</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67.42</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67.81</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69.19</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70.45</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69.17</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b="1" kern="100" dirty="0">
                          <a:effectLst/>
                          <a:latin typeface="Times New Roman" panose="02020603050405020304" charset="0"/>
                          <a:cs typeface="Times New Roman" panose="02020603050405020304" charset="0"/>
                        </a:rPr>
                        <a:t>64.58</a:t>
                      </a:r>
                      <a:endParaRPr lang="zh-CN" sz="1200" b="1"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65.80</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extLst>
                  <a:ext uri="{0D108BD9-81ED-4DB2-BD59-A6C34878D82A}">
                    <a16:rowId xmlns:a16="http://schemas.microsoft.com/office/drawing/2014/main" xmlns="" val="10009"/>
                  </a:ext>
                </a:extLst>
              </a:tr>
              <a:tr h="317625">
                <a:tc rowSpan="2">
                  <a:txBody>
                    <a:bodyPr/>
                    <a:lstStyle/>
                    <a:p>
                      <a:pPr algn="ctr">
                        <a:lnSpc>
                          <a:spcPts val="2000"/>
                        </a:lnSpc>
                        <a:spcAft>
                          <a:spcPts val="0"/>
                        </a:spcAft>
                      </a:pPr>
                      <a:r>
                        <a:rPr lang="en-US" sz="1200" kern="100" dirty="0">
                          <a:effectLst/>
                        </a:rPr>
                        <a:t>LR</a:t>
                      </a:r>
                      <a:endParaRPr lang="zh-CN" sz="12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MLO</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41.40                  </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45.41</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46.53</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48.33</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55.16</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55.77</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57.74</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57.82</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57.81</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51.74</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51.77</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extLst>
                  <a:ext uri="{0D108BD9-81ED-4DB2-BD59-A6C34878D82A}">
                    <a16:rowId xmlns:a16="http://schemas.microsoft.com/office/drawing/2014/main" xmlns="" val="10010"/>
                  </a:ext>
                </a:extLst>
              </a:tr>
              <a:tr h="317625">
                <a:tc vMerge="1">
                  <a:txBody>
                    <a:bodyPr/>
                    <a:lstStyle/>
                    <a:p>
                      <a:endParaRPr lang="zh-CN"/>
                    </a:p>
                  </a:txBody>
                  <a:tcP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MLS</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58.46                  </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63.15</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66.76</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69.00</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78.27</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77.34</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77.56</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78.49</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75.52</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71.67</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b="1" kern="100" dirty="0">
                          <a:effectLst/>
                          <a:latin typeface="Times New Roman" panose="02020603050405020304" charset="0"/>
                          <a:cs typeface="Times New Roman" panose="02020603050405020304" charset="0"/>
                        </a:rPr>
                        <a:t>71.62</a:t>
                      </a:r>
                      <a:endParaRPr lang="zh-CN" sz="1200" b="1"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38.34</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extLst>
                  <a:ext uri="{0D108BD9-81ED-4DB2-BD59-A6C34878D82A}">
                    <a16:rowId xmlns:a16="http://schemas.microsoft.com/office/drawing/2014/main" xmlns="" val="10011"/>
                  </a:ext>
                </a:extLst>
              </a:tr>
              <a:tr h="317625">
                <a:tc rowSpan="2">
                  <a:txBody>
                    <a:bodyPr/>
                    <a:lstStyle/>
                    <a:p>
                      <a:pPr algn="ctr">
                        <a:lnSpc>
                          <a:spcPts val="2000"/>
                        </a:lnSpc>
                        <a:spcAft>
                          <a:spcPts val="0"/>
                        </a:spcAft>
                      </a:pPr>
                      <a:r>
                        <a:rPr lang="en-US" sz="1200" kern="100" dirty="0">
                          <a:effectLst/>
                        </a:rPr>
                        <a:t>LibSVM</a:t>
                      </a:r>
                      <a:endParaRPr lang="zh-CN" sz="12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MLO</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48.43                  </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50.23</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52.26</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54.33</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56.32</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58.34</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61.24</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63.23</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63.93</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62.23</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57.05</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extLst>
                  <a:ext uri="{0D108BD9-81ED-4DB2-BD59-A6C34878D82A}">
                    <a16:rowId xmlns:a16="http://schemas.microsoft.com/office/drawing/2014/main" xmlns="" val="10012"/>
                  </a:ext>
                </a:extLst>
              </a:tr>
              <a:tr h="317625">
                <a:tc vMerge="1">
                  <a:txBody>
                    <a:bodyPr/>
                    <a:lstStyle/>
                    <a:p>
                      <a:endParaRPr lang="zh-CN"/>
                    </a:p>
                  </a:txBody>
                  <a:tcP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MLS</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69.64                  </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71.76</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73.85</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75.68</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78.28</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80.19</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82.41</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84.36</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83.97</a:t>
                      </a:r>
                      <a:endParaRPr lang="zh-CN" sz="1200" kern="10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83.72</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b="1" kern="100" dirty="0">
                          <a:effectLst/>
                          <a:latin typeface="Times New Roman" panose="02020603050405020304" charset="0"/>
                          <a:cs typeface="Times New Roman" panose="02020603050405020304" charset="0"/>
                        </a:rPr>
                        <a:t>78.39</a:t>
                      </a:r>
                      <a:endParaRPr lang="zh-CN" sz="1200" b="1"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algn="ctr">
                        <a:lnSpc>
                          <a:spcPts val="2000"/>
                        </a:lnSpc>
                        <a:spcAft>
                          <a:spcPts val="0"/>
                        </a:spcAft>
                      </a:pPr>
                      <a:r>
                        <a:rPr lang="en-US" sz="1200" kern="100" dirty="0">
                          <a:effectLst/>
                          <a:latin typeface="Times New Roman" panose="02020603050405020304" charset="0"/>
                          <a:cs typeface="Times New Roman" panose="02020603050405020304" charset="0"/>
                        </a:rPr>
                        <a:t>37.41</a:t>
                      </a:r>
                      <a:endParaRPr lang="zh-CN" sz="1200" kern="100" dirty="0">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a:tc>
                <a:extLst>
                  <a:ext uri="{0D108BD9-81ED-4DB2-BD59-A6C34878D82A}">
                    <a16:rowId xmlns:a16="http://schemas.microsoft.com/office/drawing/2014/main" xmlns="" val="10013"/>
                  </a:ext>
                </a:extLst>
              </a:tr>
            </a:tbl>
          </a:graphicData>
        </a:graphic>
      </p:graphicFrame>
      <p:sp>
        <p:nvSpPr>
          <p:cNvPr id="41" name="圆角矩形 40"/>
          <p:cNvSpPr/>
          <p:nvPr/>
        </p:nvSpPr>
        <p:spPr>
          <a:xfrm>
            <a:off x="517516" y="1040488"/>
            <a:ext cx="6797684" cy="47889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800" dirty="0">
                <a:solidFill>
                  <a:srgbClr val="20517C"/>
                </a:solidFill>
              </a:rPr>
              <a:t>针对</a:t>
            </a:r>
            <a:r>
              <a:rPr lang="en-US" altLang="zh-CN" sz="2800" dirty="0">
                <a:solidFill>
                  <a:srgbClr val="20517C"/>
                </a:solidFill>
              </a:rPr>
              <a:t>Eclipse</a:t>
            </a:r>
            <a:r>
              <a:rPr lang="zh-CN" altLang="zh-CN" sz="2800" dirty="0">
                <a:solidFill>
                  <a:srgbClr val="20517C"/>
                </a:solidFill>
              </a:rPr>
              <a:t>的实验结果（</a:t>
            </a:r>
            <a:r>
              <a:rPr lang="en-US" altLang="zh-CN" sz="2800" i="1" dirty="0">
                <a:solidFill>
                  <a:srgbClr val="20517C"/>
                </a:solidFill>
              </a:rPr>
              <a:t>α </a:t>
            </a:r>
            <a:r>
              <a:rPr lang="en-US" altLang="zh-CN" sz="2800" dirty="0">
                <a:solidFill>
                  <a:srgbClr val="20517C"/>
                </a:solidFill>
              </a:rPr>
              <a:t>= 0.6, Top-</a:t>
            </a:r>
            <a:r>
              <a:rPr lang="en-US" altLang="zh-CN" sz="2800" i="1" dirty="0">
                <a:solidFill>
                  <a:srgbClr val="20517C"/>
                </a:solidFill>
              </a:rPr>
              <a:t>k </a:t>
            </a:r>
            <a:r>
              <a:rPr lang="en-US" altLang="zh-CN" sz="2800" dirty="0">
                <a:solidFill>
                  <a:srgbClr val="20517C"/>
                </a:solidFill>
              </a:rPr>
              <a:t>= 5</a:t>
            </a:r>
            <a:r>
              <a:rPr lang="zh-CN" altLang="zh-CN" sz="2800" dirty="0">
                <a:solidFill>
                  <a:srgbClr val="20517C"/>
                </a:solidFill>
              </a:rPr>
              <a:t>）</a:t>
            </a:r>
            <a:endParaRPr kumimoji="1" lang="zh-CN" altLang="en-US" sz="2800" dirty="0">
              <a:solidFill>
                <a:srgbClr val="20517C"/>
              </a:solidFill>
              <a:latin typeface="Times New Roman" panose="02020603050405020304" charset="0"/>
              <a:ea typeface="微软雅黑" panose="020B0503020204020204" charset="-122"/>
              <a:cs typeface="Times New Roman" panose="02020603050405020304" charset="0"/>
            </a:endParaRPr>
          </a:p>
        </p:txBody>
      </p:sp>
      <p:sp>
        <p:nvSpPr>
          <p:cNvPr id="6" name="圆角矩形 5"/>
          <p:cNvSpPr/>
          <p:nvPr/>
        </p:nvSpPr>
        <p:spPr>
          <a:xfrm>
            <a:off x="1263535" y="5902036"/>
            <a:ext cx="7123229" cy="369863"/>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598708" y="5619404"/>
            <a:ext cx="664827" cy="609945"/>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kumimoji="1" lang="en-US" altLang="zh-CN" dirty="0"/>
              <a:t>P2</a:t>
            </a:r>
            <a:endParaRPr kumimoji="1" lang="zh-CN" altLang="en-US" dirty="0"/>
          </a:p>
        </p:txBody>
      </p:sp>
      <p:sp>
        <p:nvSpPr>
          <p:cNvPr id="4" name="文本占位符 3"/>
          <p:cNvSpPr>
            <a:spLocks noGrp="1"/>
          </p:cNvSpPr>
          <p:nvPr>
            <p:ph type="body" sz="quarter" idx="14"/>
          </p:nvPr>
        </p:nvSpPr>
        <p:spPr/>
        <p:txBody>
          <a:bodyPr/>
          <a:lstStyle/>
          <a:p>
            <a:r>
              <a:rPr kumimoji="1" lang="zh-CN" altLang="en-US" dirty="0"/>
              <a:t>实验结果</a:t>
            </a:r>
          </a:p>
        </p:txBody>
      </p:sp>
      <p:sp>
        <p:nvSpPr>
          <p:cNvPr id="2" name="幻灯片编号占位符 1"/>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14</a:t>
            </a:fld>
            <a:endParaRPr lang="zh-CN" altLang="en-US">
              <a:solidFill>
                <a:prstClr val="black">
                  <a:tint val="75000"/>
                </a:prstClr>
              </a:solidFill>
            </a:endParaRPr>
          </a:p>
        </p:txBody>
      </p:sp>
      <p:sp>
        <p:nvSpPr>
          <p:cNvPr id="39" name="圆角矩形 38"/>
          <p:cNvSpPr/>
          <p:nvPr/>
        </p:nvSpPr>
        <p:spPr>
          <a:xfrm>
            <a:off x="598714" y="2052716"/>
            <a:ext cx="7965881" cy="2176232"/>
          </a:xfrm>
          <a:prstGeom prst="roundRect">
            <a:avLst>
              <a:gd name="adj" fmla="val 1937"/>
            </a:avLst>
          </a:prstGeom>
          <a:solidFill>
            <a:schemeClr val="bg1"/>
          </a:solidFill>
          <a:ln w="31750">
            <a:solidFill>
              <a:srgbClr val="20517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圆角矩形 40"/>
          <p:cNvSpPr/>
          <p:nvPr/>
        </p:nvSpPr>
        <p:spPr>
          <a:xfrm>
            <a:off x="517516" y="1273242"/>
            <a:ext cx="6854834" cy="47889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800" dirty="0">
                <a:solidFill>
                  <a:srgbClr val="20517C"/>
                </a:solidFill>
              </a:rPr>
              <a:t>针对</a:t>
            </a:r>
            <a:r>
              <a:rPr lang="en-US" altLang="zh-CN" sz="2800" dirty="0">
                <a:solidFill>
                  <a:srgbClr val="20517C"/>
                </a:solidFill>
              </a:rPr>
              <a:t>Mozilla</a:t>
            </a:r>
            <a:r>
              <a:rPr lang="zh-CN" altLang="zh-CN" sz="2800" dirty="0">
                <a:solidFill>
                  <a:srgbClr val="20517C"/>
                </a:solidFill>
              </a:rPr>
              <a:t>的实验结果（</a:t>
            </a:r>
            <a:r>
              <a:rPr lang="en-US" altLang="zh-CN" sz="2800" i="1" dirty="0">
                <a:solidFill>
                  <a:srgbClr val="20517C"/>
                </a:solidFill>
              </a:rPr>
              <a:t>α</a:t>
            </a:r>
            <a:r>
              <a:rPr lang="en-US" altLang="zh-CN" sz="2800" dirty="0">
                <a:solidFill>
                  <a:srgbClr val="20517C"/>
                </a:solidFill>
              </a:rPr>
              <a:t> = 0.6, Top-</a:t>
            </a:r>
            <a:r>
              <a:rPr lang="en-US" altLang="zh-CN" sz="2800" i="1" dirty="0">
                <a:solidFill>
                  <a:srgbClr val="20517C"/>
                </a:solidFill>
              </a:rPr>
              <a:t>k</a:t>
            </a:r>
            <a:r>
              <a:rPr lang="en-US" altLang="zh-CN" sz="2800" dirty="0">
                <a:solidFill>
                  <a:srgbClr val="20517C"/>
                </a:solidFill>
              </a:rPr>
              <a:t> = 5</a:t>
            </a:r>
            <a:r>
              <a:rPr lang="zh-CN" altLang="zh-CN" sz="2800" dirty="0">
                <a:solidFill>
                  <a:srgbClr val="20517C"/>
                </a:solidFill>
              </a:rPr>
              <a:t>）</a:t>
            </a:r>
            <a:endParaRPr kumimoji="1" lang="zh-CN" altLang="en-US" sz="2800" dirty="0">
              <a:solidFill>
                <a:srgbClr val="20517C"/>
              </a:solidFill>
              <a:latin typeface="Times New Roman" panose="02020603050405020304" charset="0"/>
              <a:ea typeface="微软雅黑" panose="020B0503020204020204" charset="-122"/>
              <a:cs typeface="Times New Roman" panose="02020603050405020304" charset="0"/>
            </a:endParaRPr>
          </a:p>
        </p:txBody>
      </p:sp>
      <p:pic>
        <p:nvPicPr>
          <p:cNvPr id="10" name="图片 9"/>
          <p:cNvPicPr>
            <a:picLocks noChangeAspect="1"/>
          </p:cNvPicPr>
          <p:nvPr/>
        </p:nvPicPr>
        <p:blipFill>
          <a:blip r:embed="rId3"/>
          <a:stretch>
            <a:fillRect/>
          </a:stretch>
        </p:blipFill>
        <p:spPr>
          <a:xfrm>
            <a:off x="714536" y="2184369"/>
            <a:ext cx="7733684" cy="1912925"/>
          </a:xfrm>
          <a:prstGeom prst="rect">
            <a:avLst/>
          </a:prstGeom>
        </p:spPr>
      </p:pic>
      <p:sp>
        <p:nvSpPr>
          <p:cNvPr id="13" name="圆角矩形 12"/>
          <p:cNvSpPr/>
          <p:nvPr/>
        </p:nvSpPr>
        <p:spPr>
          <a:xfrm>
            <a:off x="7132319" y="3124207"/>
            <a:ext cx="1180407" cy="433636"/>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98714" y="4705001"/>
            <a:ext cx="8162901" cy="646331"/>
          </a:xfrm>
          <a:prstGeom prst="rect">
            <a:avLst/>
          </a:prstGeom>
          <a:noFill/>
        </p:spPr>
        <p:txBody>
          <a:bodyPr wrap="square" rtlCol="0">
            <a:spAutoFit/>
          </a:bodyPr>
          <a:lstStyle/>
          <a:p>
            <a:r>
              <a:rPr lang="zh-CN" altLang="en-US" dirty="0">
                <a:solidFill>
                  <a:schemeClr val="tx1">
                    <a:lumMod val="65000"/>
                    <a:lumOff val="35000"/>
                  </a:schemeClr>
                </a:solidFill>
                <a:ea typeface="微软雅黑" panose="020B0503020204020204" charset="-122"/>
                <a:cs typeface="微软雅黑" panose="020B0503020204020204" charset="-122"/>
              </a:rPr>
              <a:t>         同样对于</a:t>
            </a:r>
            <a:r>
              <a:rPr lang="en-US" altLang="zh-CN" dirty="0">
                <a:solidFill>
                  <a:schemeClr val="tx1">
                    <a:lumMod val="65000"/>
                    <a:lumOff val="35000"/>
                  </a:schemeClr>
                </a:solidFill>
                <a:ea typeface="微软雅黑" panose="020B0503020204020204" charset="-122"/>
                <a:cs typeface="微软雅黑" panose="020B0503020204020204" charset="-122"/>
              </a:rPr>
              <a:t>Mozilla</a:t>
            </a:r>
            <a:r>
              <a:rPr lang="zh-CN" altLang="en-US" dirty="0">
                <a:solidFill>
                  <a:schemeClr val="tx1">
                    <a:lumMod val="65000"/>
                    <a:lumOff val="35000"/>
                  </a:schemeClr>
                </a:solidFill>
                <a:ea typeface="微软雅黑" panose="020B0503020204020204" charset="-122"/>
                <a:cs typeface="微软雅黑" panose="020B0503020204020204" charset="-122"/>
              </a:rPr>
              <a:t>数据集，结果也是类似的</a:t>
            </a:r>
            <a:r>
              <a:rPr lang="zh-CN" altLang="en-US" dirty="0">
                <a:solidFill>
                  <a:schemeClr val="tx1">
                    <a:lumMod val="65000"/>
                    <a:lumOff val="35000"/>
                  </a:schemeClr>
                </a:solidFill>
                <a:ea typeface="微软雅黑" panose="020B0503020204020204" charset="-122"/>
                <a:cs typeface="微软雅黑" panose="020B0503020204020204" charset="-122"/>
                <a:sym typeface="+mn-ea"/>
              </a:rPr>
              <a:t>，并且当所使用的算法为</a:t>
            </a:r>
            <a:r>
              <a:rPr lang="en-US" altLang="zh-CN" dirty="0">
                <a:solidFill>
                  <a:schemeClr val="tx1">
                    <a:lumMod val="65000"/>
                    <a:lumOff val="35000"/>
                  </a:schemeClr>
                </a:solidFill>
                <a:ea typeface="微软雅黑" panose="020B0503020204020204" charset="-122"/>
                <a:cs typeface="微软雅黑" panose="020B0503020204020204" charset="-122"/>
                <a:sym typeface="+mn-ea"/>
              </a:rPr>
              <a:t>LibSVM</a:t>
            </a:r>
            <a:r>
              <a:rPr lang="zh-CN" altLang="en-US" dirty="0">
                <a:solidFill>
                  <a:schemeClr val="tx1">
                    <a:lumMod val="65000"/>
                    <a:lumOff val="35000"/>
                  </a:schemeClr>
                </a:solidFill>
                <a:ea typeface="微软雅黑" panose="020B0503020204020204" charset="-122"/>
                <a:cs typeface="微软雅黑" panose="020B0503020204020204" charset="-122"/>
                <a:sym typeface="+mn-ea"/>
              </a:rPr>
              <a:t>时，分类的平均准确率为</a:t>
            </a:r>
            <a:r>
              <a:rPr lang="en-US" altLang="zh-CN" dirty="0">
                <a:solidFill>
                  <a:schemeClr val="tx1">
                    <a:lumMod val="65000"/>
                    <a:lumOff val="35000"/>
                  </a:schemeClr>
                </a:solidFill>
                <a:ea typeface="微软雅黑" panose="020B0503020204020204" charset="-122"/>
                <a:cs typeface="微软雅黑" panose="020B0503020204020204" charset="-122"/>
                <a:sym typeface="+mn-ea"/>
              </a:rPr>
              <a:t>64.94%</a:t>
            </a:r>
          </a:p>
        </p:txBody>
      </p:sp>
      <p:sp>
        <p:nvSpPr>
          <p:cNvPr id="12" name="圆角矩形 11"/>
          <p:cNvSpPr/>
          <p:nvPr/>
        </p:nvSpPr>
        <p:spPr>
          <a:xfrm>
            <a:off x="7132318" y="2323463"/>
            <a:ext cx="1180407" cy="433636"/>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kumimoji="1" lang="en-US" altLang="zh-CN" dirty="0"/>
              <a:t>P2</a:t>
            </a:r>
            <a:endParaRPr kumimoji="1" lang="zh-CN" altLang="en-US" dirty="0"/>
          </a:p>
        </p:txBody>
      </p:sp>
      <p:sp>
        <p:nvSpPr>
          <p:cNvPr id="4" name="文本占位符 3"/>
          <p:cNvSpPr>
            <a:spLocks noGrp="1"/>
          </p:cNvSpPr>
          <p:nvPr>
            <p:ph type="body" sz="quarter" idx="14"/>
          </p:nvPr>
        </p:nvSpPr>
        <p:spPr/>
        <p:txBody>
          <a:bodyPr/>
          <a:lstStyle/>
          <a:p>
            <a:r>
              <a:rPr kumimoji="1" lang="zh-CN" altLang="en-US" dirty="0"/>
              <a:t>实验结果</a:t>
            </a:r>
          </a:p>
        </p:txBody>
      </p:sp>
      <p:sp>
        <p:nvSpPr>
          <p:cNvPr id="2" name="幻灯片编号占位符 1"/>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15</a:t>
            </a:fld>
            <a:endParaRPr lang="zh-CN" altLang="en-US">
              <a:solidFill>
                <a:prstClr val="black">
                  <a:tint val="75000"/>
                </a:prstClr>
              </a:solidFill>
            </a:endParaRPr>
          </a:p>
        </p:txBody>
      </p:sp>
      <p:sp>
        <p:nvSpPr>
          <p:cNvPr id="39" name="圆角矩形 38"/>
          <p:cNvSpPr/>
          <p:nvPr/>
        </p:nvSpPr>
        <p:spPr>
          <a:xfrm>
            <a:off x="517525" y="1604010"/>
            <a:ext cx="7997825" cy="2387600"/>
          </a:xfrm>
          <a:prstGeom prst="roundRect">
            <a:avLst>
              <a:gd name="adj" fmla="val 1937"/>
            </a:avLst>
          </a:prstGeom>
          <a:solidFill>
            <a:schemeClr val="bg1"/>
          </a:solidFill>
          <a:ln w="31750">
            <a:solidFill>
              <a:srgbClr val="20517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descr="eclipse-path1111"/>
          <p:cNvPicPr>
            <a:picLocks noChangeAspect="1"/>
          </p:cNvPicPr>
          <p:nvPr/>
        </p:nvPicPr>
        <p:blipFill>
          <a:blip r:embed="rId3"/>
          <a:stretch>
            <a:fillRect/>
          </a:stretch>
        </p:blipFill>
        <p:spPr>
          <a:xfrm>
            <a:off x="626745" y="1729105"/>
            <a:ext cx="3867785" cy="2153920"/>
          </a:xfrm>
          <a:prstGeom prst="rect">
            <a:avLst/>
          </a:prstGeom>
        </p:spPr>
      </p:pic>
      <p:pic>
        <p:nvPicPr>
          <p:cNvPr id="7" name="图片 6" descr="mozilla-path1111"/>
          <p:cNvPicPr>
            <a:picLocks noChangeAspect="1"/>
          </p:cNvPicPr>
          <p:nvPr/>
        </p:nvPicPr>
        <p:blipFill>
          <a:blip r:embed="rId4"/>
          <a:stretch>
            <a:fillRect/>
          </a:stretch>
        </p:blipFill>
        <p:spPr>
          <a:xfrm>
            <a:off x="4573270" y="1757045"/>
            <a:ext cx="3785235" cy="2108200"/>
          </a:xfrm>
          <a:prstGeom prst="rect">
            <a:avLst/>
          </a:prstGeom>
        </p:spPr>
      </p:pic>
      <p:sp>
        <p:nvSpPr>
          <p:cNvPr id="8" name="文本框 7"/>
          <p:cNvSpPr txBox="1"/>
          <p:nvPr/>
        </p:nvSpPr>
        <p:spPr>
          <a:xfrm>
            <a:off x="550545" y="4541520"/>
            <a:ext cx="7966710" cy="922020"/>
          </a:xfrm>
          <a:prstGeom prst="rect">
            <a:avLst/>
          </a:prstGeom>
          <a:noFill/>
        </p:spPr>
        <p:txBody>
          <a:bodyPr wrap="square" rtlCol="0">
            <a:spAutoFit/>
          </a:bodyPr>
          <a:lstStyle/>
          <a:p>
            <a:pPr algn="just"/>
            <a:r>
              <a:rPr lang="en-US" altLang="zh-CN" dirty="0">
                <a:solidFill>
                  <a:schemeClr val="tx1">
                    <a:lumMod val="65000"/>
                    <a:lumOff val="35000"/>
                  </a:schemeClr>
                </a:solidFill>
                <a:ea typeface="微软雅黑" panose="020B0503020204020204" charset="-122"/>
                <a:cs typeface="微软雅黑" panose="020B0503020204020204" charset="-122"/>
              </a:rPr>
              <a:t>         </a:t>
            </a:r>
            <a:r>
              <a:rPr lang="zh-CN" altLang="zh-CN" dirty="0">
                <a:solidFill>
                  <a:schemeClr val="tx1">
                    <a:lumMod val="65000"/>
                    <a:lumOff val="35000"/>
                  </a:schemeClr>
                </a:solidFill>
                <a:ea typeface="微软雅黑" panose="020B0503020204020204" charset="-122"/>
                <a:cs typeface="微软雅黑" panose="020B0503020204020204" charset="-122"/>
              </a:rPr>
              <a:t>从图中可以看出，与原始的分配路径长度相比，虽然两种方法都能有效地缩短分配路径的长度，但是使用评分机制的LibSVM方法所产生的缺陷分配路径长度要明显小于只使用LibSVM分类算法的。</a:t>
            </a:r>
          </a:p>
        </p:txBody>
      </p:sp>
      <p:sp>
        <p:nvSpPr>
          <p:cNvPr id="6" name="文本框 5"/>
          <p:cNvSpPr txBox="1"/>
          <p:nvPr/>
        </p:nvSpPr>
        <p:spPr>
          <a:xfrm>
            <a:off x="2328862" y="3943345"/>
            <a:ext cx="871538" cy="369332"/>
          </a:xfrm>
          <a:prstGeom prst="rect">
            <a:avLst/>
          </a:prstGeom>
          <a:noFill/>
        </p:spPr>
        <p:txBody>
          <a:bodyPr wrap="square" rtlCol="0">
            <a:spAutoFit/>
          </a:bodyPr>
          <a:lstStyle/>
          <a:p>
            <a:r>
              <a:rPr lang="en-US" altLang="zh-CN" dirty="0"/>
              <a:t>Eclipse</a:t>
            </a:r>
            <a:endParaRPr lang="zh-CN" altLang="en-US" dirty="0"/>
          </a:p>
        </p:txBody>
      </p:sp>
      <p:sp>
        <p:nvSpPr>
          <p:cNvPr id="10" name="文本框 9"/>
          <p:cNvSpPr txBox="1"/>
          <p:nvPr/>
        </p:nvSpPr>
        <p:spPr>
          <a:xfrm>
            <a:off x="6238875" y="3942318"/>
            <a:ext cx="871538" cy="369332"/>
          </a:xfrm>
          <a:prstGeom prst="rect">
            <a:avLst/>
          </a:prstGeom>
          <a:noFill/>
        </p:spPr>
        <p:txBody>
          <a:bodyPr wrap="square" rtlCol="0">
            <a:spAutoFit/>
          </a:bodyPr>
          <a:lstStyle/>
          <a:p>
            <a:r>
              <a:rPr lang="en-US" altLang="zh-CN" dirty="0"/>
              <a:t>Mozilla</a:t>
            </a:r>
            <a:endParaRPr lang="zh-CN" alt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kumimoji="1" lang="en-US" altLang="zh-CN" dirty="0"/>
              <a:t>P2</a:t>
            </a:r>
            <a:endParaRPr kumimoji="1" lang="zh-CN" altLang="en-US" dirty="0"/>
          </a:p>
        </p:txBody>
      </p:sp>
      <p:sp>
        <p:nvSpPr>
          <p:cNvPr id="4" name="文本占位符 3"/>
          <p:cNvSpPr>
            <a:spLocks noGrp="1"/>
          </p:cNvSpPr>
          <p:nvPr>
            <p:ph type="body" sz="quarter" idx="14"/>
          </p:nvPr>
        </p:nvSpPr>
        <p:spPr/>
        <p:txBody>
          <a:bodyPr/>
          <a:lstStyle/>
          <a:p>
            <a:r>
              <a:rPr kumimoji="1" lang="zh-CN" altLang="en-US" dirty="0"/>
              <a:t>对比分析</a:t>
            </a:r>
          </a:p>
        </p:txBody>
      </p:sp>
      <p:sp>
        <p:nvSpPr>
          <p:cNvPr id="2" name="幻灯片编号占位符 1"/>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16</a:t>
            </a:fld>
            <a:endParaRPr lang="zh-CN" altLang="en-US">
              <a:solidFill>
                <a:prstClr val="black">
                  <a:tint val="75000"/>
                </a:prstClr>
              </a:solidFill>
            </a:endParaRPr>
          </a:p>
        </p:txBody>
      </p:sp>
      <p:sp>
        <p:nvSpPr>
          <p:cNvPr id="41" name="圆角矩形 40"/>
          <p:cNvSpPr/>
          <p:nvPr/>
        </p:nvSpPr>
        <p:spPr>
          <a:xfrm>
            <a:off x="598715" y="1296785"/>
            <a:ext cx="7916635" cy="3757972"/>
          </a:xfrm>
          <a:prstGeom prst="roundRect">
            <a:avLst>
              <a:gd name="adj" fmla="val 1937"/>
            </a:avLst>
          </a:prstGeom>
          <a:solidFill>
            <a:schemeClr val="bg1"/>
          </a:solidFill>
          <a:ln w="31750">
            <a:solidFill>
              <a:srgbClr val="20517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598715" y="5244544"/>
            <a:ext cx="7916635" cy="1200329"/>
          </a:xfrm>
          <a:prstGeom prst="rect">
            <a:avLst/>
          </a:prstGeom>
          <a:noFill/>
        </p:spPr>
        <p:txBody>
          <a:bodyPr wrap="square" rtlCol="0">
            <a:spAutoFit/>
          </a:bodyPr>
          <a:lstStyle/>
          <a:p>
            <a:pPr algn="just"/>
            <a:r>
              <a:rPr lang="zh-CN" altLang="en-US" dirty="0"/>
              <a:t>         </a:t>
            </a:r>
            <a:r>
              <a:rPr lang="zh-CN" altLang="en-US" dirty="0">
                <a:solidFill>
                  <a:schemeClr val="tx1">
                    <a:lumMod val="65000"/>
                    <a:lumOff val="35000"/>
                  </a:schemeClr>
                </a:solidFill>
                <a:ea typeface="微软雅黑" panose="020B0503020204020204" charset="-122"/>
                <a:cs typeface="微软雅黑" panose="020B0503020204020204" charset="-122"/>
              </a:rPr>
              <a:t>由表可知，</a:t>
            </a:r>
            <a:r>
              <a:rPr lang="zh-CN" altLang="zh-CN" dirty="0">
                <a:solidFill>
                  <a:schemeClr val="tx1">
                    <a:lumMod val="65000"/>
                    <a:lumOff val="35000"/>
                  </a:schemeClr>
                </a:solidFill>
                <a:ea typeface="微软雅黑" panose="020B0503020204020204" charset="-122"/>
                <a:cs typeface="微软雅黑" panose="020B0503020204020204" charset="-122"/>
                <a:sym typeface="+mn-ea"/>
              </a:rPr>
              <a:t>ML+TG方法中，</a:t>
            </a:r>
            <a:r>
              <a:rPr lang="en-US" altLang="zh-CN" dirty="0">
                <a:solidFill>
                  <a:schemeClr val="tx1">
                    <a:lumMod val="65000"/>
                    <a:lumOff val="35000"/>
                  </a:schemeClr>
                </a:solidFill>
                <a:latin typeface="Times New Roman" panose="02020603050405020304" charset="0"/>
                <a:ea typeface="微软雅黑" panose="020B0503020204020204" charset="-122"/>
                <a:cs typeface="Times New Roman" panose="02020603050405020304" charset="0"/>
              </a:rPr>
              <a:t>Eclipse</a:t>
            </a:r>
            <a:r>
              <a:rPr lang="zh-CN" altLang="zh-CN" dirty="0">
                <a:solidFill>
                  <a:schemeClr val="tx1">
                    <a:lumMod val="65000"/>
                    <a:lumOff val="35000"/>
                  </a:schemeClr>
                </a:solidFill>
                <a:ea typeface="微软雅黑" panose="020B0503020204020204" charset="-122"/>
                <a:cs typeface="微软雅黑" panose="020B0503020204020204" charset="-122"/>
              </a:rPr>
              <a:t>和</a:t>
            </a:r>
            <a:r>
              <a:rPr lang="en-US" altLang="zh-CN" dirty="0">
                <a:solidFill>
                  <a:schemeClr val="tx1">
                    <a:lumMod val="65000"/>
                    <a:lumOff val="35000"/>
                  </a:schemeClr>
                </a:solidFill>
                <a:latin typeface="Times New Roman" panose="02020603050405020304" charset="0"/>
                <a:ea typeface="微软雅黑" panose="020B0503020204020204" charset="-122"/>
                <a:cs typeface="Times New Roman" panose="02020603050405020304" charset="0"/>
              </a:rPr>
              <a:t>Mozilla</a:t>
            </a:r>
            <a:r>
              <a:rPr lang="zh-CN" altLang="zh-CN" dirty="0">
                <a:solidFill>
                  <a:schemeClr val="tx1">
                    <a:lumMod val="65000"/>
                    <a:lumOff val="35000"/>
                  </a:schemeClr>
                </a:solidFill>
                <a:ea typeface="微软雅黑" panose="020B0503020204020204" charset="-122"/>
                <a:cs typeface="微软雅黑" panose="020B0503020204020204" charset="-122"/>
              </a:rPr>
              <a:t>数据集都是在使用</a:t>
            </a:r>
            <a:r>
              <a:rPr lang="en-US" altLang="zh-CN" dirty="0">
                <a:solidFill>
                  <a:schemeClr val="tx1">
                    <a:lumMod val="65000"/>
                    <a:lumOff val="35000"/>
                  </a:schemeClr>
                </a:solidFill>
                <a:latin typeface="Times New Roman" panose="02020603050405020304" charset="0"/>
                <a:ea typeface="微软雅黑" panose="020B0503020204020204" charset="-122"/>
                <a:cs typeface="Times New Roman" panose="02020603050405020304" charset="0"/>
              </a:rPr>
              <a:t>SVM</a:t>
            </a:r>
            <a:r>
              <a:rPr lang="zh-CN" altLang="zh-CN" dirty="0">
                <a:solidFill>
                  <a:schemeClr val="tx1">
                    <a:lumMod val="65000"/>
                    <a:lumOff val="35000"/>
                  </a:schemeClr>
                </a:solidFill>
                <a:ea typeface="微软雅黑" panose="020B0503020204020204" charset="-122"/>
                <a:cs typeface="微软雅黑" panose="020B0503020204020204" charset="-122"/>
              </a:rPr>
              <a:t>分类算法时的平均准确率最高，分别为</a:t>
            </a:r>
            <a:r>
              <a:rPr lang="en-US" altLang="zh-CN" dirty="0">
                <a:solidFill>
                  <a:schemeClr val="tx1">
                    <a:lumMod val="65000"/>
                    <a:lumOff val="35000"/>
                  </a:schemeClr>
                </a:solidFill>
                <a:latin typeface="Times New Roman" panose="02020603050405020304" charset="0"/>
                <a:ea typeface="微软雅黑" panose="020B0503020204020204" charset="-122"/>
                <a:cs typeface="Times New Roman" panose="02020603050405020304" charset="0"/>
              </a:rPr>
              <a:t>61.05%</a:t>
            </a:r>
            <a:r>
              <a:rPr lang="zh-CN" altLang="zh-CN" dirty="0">
                <a:solidFill>
                  <a:schemeClr val="tx1">
                    <a:lumMod val="65000"/>
                    <a:lumOff val="35000"/>
                  </a:schemeClr>
                </a:solidFill>
                <a:ea typeface="微软雅黑" panose="020B0503020204020204" charset="-122"/>
                <a:cs typeface="微软雅黑" panose="020B0503020204020204" charset="-122"/>
              </a:rPr>
              <a:t>和</a:t>
            </a:r>
            <a:r>
              <a:rPr lang="en-US" altLang="zh-CN" dirty="0">
                <a:solidFill>
                  <a:schemeClr val="tx1">
                    <a:lumMod val="65000"/>
                    <a:lumOff val="35000"/>
                  </a:schemeClr>
                </a:solidFill>
                <a:latin typeface="Times New Roman" panose="02020603050405020304" charset="0"/>
                <a:ea typeface="微软雅黑" panose="020B0503020204020204" charset="-122"/>
                <a:cs typeface="Times New Roman" panose="02020603050405020304" charset="0"/>
              </a:rPr>
              <a:t>54.12%</a:t>
            </a:r>
            <a:r>
              <a:rPr lang="en-US" altLang="zh-CN" dirty="0">
                <a:solidFill>
                  <a:schemeClr val="tx1">
                    <a:lumMod val="65000"/>
                    <a:lumOff val="35000"/>
                  </a:schemeClr>
                </a:solidFill>
                <a:ea typeface="微软雅黑" panose="020B0503020204020204" charset="-122"/>
                <a:cs typeface="Times New Roman" panose="02020603050405020304" charset="0"/>
              </a:rPr>
              <a:t>;</a:t>
            </a:r>
            <a:r>
              <a:rPr lang="zh-CN" altLang="zh-CN" dirty="0" smtClean="0">
                <a:solidFill>
                  <a:schemeClr val="tx1">
                    <a:lumMod val="65000"/>
                    <a:lumOff val="35000"/>
                  </a:schemeClr>
                </a:solidFill>
                <a:ea typeface="微软雅黑" panose="020B0503020204020204" charset="-122"/>
                <a:cs typeface="微软雅黑" panose="020B0503020204020204" charset="-122"/>
              </a:rPr>
              <a:t>使用</a:t>
            </a:r>
            <a:r>
              <a:rPr lang="en-US" altLang="zh-CN" noProof="1" smtClean="0">
                <a:solidFill>
                  <a:schemeClr val="tx1">
                    <a:lumMod val="65000"/>
                    <a:lumOff val="35000"/>
                  </a:schemeClr>
                </a:solidFill>
                <a:latin typeface="Times New Roman" panose="02020603050405020304" charset="0"/>
                <a:ea typeface="微软雅黑" panose="020B0503020204020204" charset="-122"/>
                <a:cs typeface="Times New Roman" panose="02020603050405020304" charset="0"/>
              </a:rPr>
              <a:t>FastText+S</a:t>
            </a:r>
            <a:r>
              <a:rPr lang="zh-CN" altLang="zh-CN" dirty="0" smtClean="0">
                <a:solidFill>
                  <a:schemeClr val="tx1">
                    <a:lumMod val="65000"/>
                    <a:lumOff val="35000"/>
                  </a:schemeClr>
                </a:solidFill>
                <a:ea typeface="微软雅黑" panose="020B0503020204020204" charset="-122"/>
                <a:cs typeface="微软雅黑" panose="020B0503020204020204" charset="-122"/>
              </a:rPr>
              <a:t>方法</a:t>
            </a:r>
            <a:r>
              <a:rPr lang="zh-CN" altLang="zh-CN" dirty="0">
                <a:solidFill>
                  <a:schemeClr val="tx1">
                    <a:lumMod val="65000"/>
                    <a:lumOff val="35000"/>
                  </a:schemeClr>
                </a:solidFill>
                <a:ea typeface="微软雅黑" panose="020B0503020204020204" charset="-122"/>
                <a:cs typeface="微软雅黑" panose="020B0503020204020204" charset="-122"/>
              </a:rPr>
              <a:t>时平均准确率最高分别为</a:t>
            </a:r>
            <a:r>
              <a:rPr lang="en-US" altLang="zh-CN" dirty="0">
                <a:solidFill>
                  <a:schemeClr val="tx1">
                    <a:lumMod val="65000"/>
                    <a:lumOff val="35000"/>
                  </a:schemeClr>
                </a:solidFill>
                <a:latin typeface="Times New Roman" panose="02020603050405020304" charset="0"/>
                <a:ea typeface="微软雅黑" panose="020B0503020204020204" charset="-122"/>
                <a:cs typeface="Times New Roman" panose="02020603050405020304" charset="0"/>
              </a:rPr>
              <a:t>33.54%</a:t>
            </a:r>
            <a:r>
              <a:rPr lang="zh-CN" altLang="zh-CN" dirty="0">
                <a:solidFill>
                  <a:schemeClr val="tx1">
                    <a:lumMod val="65000"/>
                    <a:lumOff val="35000"/>
                  </a:schemeClr>
                </a:solidFill>
                <a:ea typeface="微软雅黑" panose="020B0503020204020204" charset="-122"/>
                <a:cs typeface="微软雅黑" panose="020B0503020204020204" charset="-122"/>
              </a:rPr>
              <a:t>和</a:t>
            </a:r>
            <a:r>
              <a:rPr lang="en-US" altLang="zh-CN" dirty="0">
                <a:solidFill>
                  <a:schemeClr val="tx1">
                    <a:lumMod val="65000"/>
                    <a:lumOff val="35000"/>
                  </a:schemeClr>
                </a:solidFill>
                <a:latin typeface="Times New Roman" panose="02020603050405020304" charset="0"/>
                <a:ea typeface="微软雅黑" panose="020B0503020204020204" charset="-122"/>
                <a:cs typeface="Times New Roman" panose="02020603050405020304" charset="0"/>
              </a:rPr>
              <a:t>25.44%</a:t>
            </a:r>
            <a:r>
              <a:rPr lang="zh-CN" altLang="zh-CN" dirty="0">
                <a:solidFill>
                  <a:schemeClr val="tx1">
                    <a:lumMod val="65000"/>
                    <a:lumOff val="35000"/>
                  </a:schemeClr>
                </a:solidFill>
                <a:ea typeface="微软雅黑" panose="020B0503020204020204" charset="-122"/>
                <a:cs typeface="微软雅黑" panose="020B0503020204020204" charset="-122"/>
                <a:sym typeface="+mn-ea"/>
              </a:rPr>
              <a:t> ，</a:t>
            </a:r>
            <a:r>
              <a:rPr lang="zh-CN" altLang="zh-CN" dirty="0">
                <a:solidFill>
                  <a:schemeClr val="tx1">
                    <a:lumMod val="65000"/>
                    <a:lumOff val="35000"/>
                  </a:schemeClr>
                </a:solidFill>
                <a:ea typeface="微软雅黑" panose="020B0503020204020204" charset="-122"/>
                <a:cs typeface="微软雅黑" panose="020B0503020204020204" charset="-122"/>
              </a:rPr>
              <a:t>而对应的</a:t>
            </a:r>
            <a:r>
              <a:rPr lang="zh-CN" altLang="en-US" dirty="0">
                <a:solidFill>
                  <a:schemeClr val="tx1">
                    <a:lumMod val="65000"/>
                    <a:lumOff val="35000"/>
                  </a:schemeClr>
                </a:solidFill>
                <a:ea typeface="微软雅黑" panose="020B0503020204020204" charset="-122"/>
                <a:cs typeface="微软雅黑" panose="020B0503020204020204" charset="-122"/>
              </a:rPr>
              <a:t>本文</a:t>
            </a:r>
            <a:r>
              <a:rPr lang="zh-CN" altLang="zh-CN" dirty="0">
                <a:solidFill>
                  <a:schemeClr val="tx1">
                    <a:lumMod val="65000"/>
                    <a:lumOff val="35000"/>
                  </a:schemeClr>
                </a:solidFill>
                <a:ea typeface="微软雅黑" panose="020B0503020204020204" charset="-122"/>
                <a:cs typeface="微软雅黑" panose="020B0503020204020204" charset="-122"/>
              </a:rPr>
              <a:t>所提方法的预测准确率分别为</a:t>
            </a:r>
            <a:r>
              <a:rPr lang="en-US" altLang="zh-CN" dirty="0">
                <a:solidFill>
                  <a:schemeClr val="tx1">
                    <a:lumMod val="65000"/>
                    <a:lumOff val="35000"/>
                  </a:schemeClr>
                </a:solidFill>
                <a:latin typeface="Times New Roman" panose="02020603050405020304" charset="0"/>
                <a:ea typeface="微软雅黑" panose="020B0503020204020204" charset="-122"/>
                <a:cs typeface="Times New Roman" panose="02020603050405020304" charset="0"/>
              </a:rPr>
              <a:t>78.39%</a:t>
            </a:r>
            <a:r>
              <a:rPr lang="zh-CN" altLang="zh-CN" dirty="0">
                <a:solidFill>
                  <a:schemeClr val="tx1">
                    <a:lumMod val="65000"/>
                    <a:lumOff val="35000"/>
                  </a:schemeClr>
                </a:solidFill>
                <a:ea typeface="微软雅黑" panose="020B0503020204020204" charset="-122"/>
                <a:cs typeface="微软雅黑" panose="020B0503020204020204" charset="-122"/>
              </a:rPr>
              <a:t>和</a:t>
            </a:r>
            <a:r>
              <a:rPr lang="en-US" altLang="zh-CN" dirty="0">
                <a:solidFill>
                  <a:schemeClr val="tx1">
                    <a:lumMod val="65000"/>
                    <a:lumOff val="35000"/>
                  </a:schemeClr>
                </a:solidFill>
                <a:latin typeface="Times New Roman" panose="02020603050405020304" charset="0"/>
                <a:ea typeface="微软雅黑" panose="020B0503020204020204" charset="-122"/>
                <a:cs typeface="Times New Roman" panose="02020603050405020304" charset="0"/>
              </a:rPr>
              <a:t>64.94%</a:t>
            </a:r>
            <a:r>
              <a:rPr lang="zh-CN" altLang="zh-CN" dirty="0">
                <a:solidFill>
                  <a:schemeClr val="tx1">
                    <a:lumMod val="65000"/>
                    <a:lumOff val="35000"/>
                  </a:schemeClr>
                </a:solidFill>
                <a:ea typeface="微软雅黑" panose="020B0503020204020204" charset="-122"/>
                <a:cs typeface="微软雅黑" panose="020B0503020204020204" charset="-122"/>
              </a:rPr>
              <a:t>，提升效果明显。</a:t>
            </a:r>
            <a:endParaRPr lang="zh-CN" altLang="en-US" dirty="0">
              <a:solidFill>
                <a:schemeClr val="tx1">
                  <a:lumMod val="65000"/>
                  <a:lumOff val="35000"/>
                </a:schemeClr>
              </a:solidFill>
              <a:ea typeface="微软雅黑" panose="020B0503020204020204" charset="-122"/>
              <a:cs typeface="微软雅黑" panose="020B0503020204020204" charset="-122"/>
            </a:endParaRPr>
          </a:p>
        </p:txBody>
      </p:sp>
      <p:pic>
        <p:nvPicPr>
          <p:cNvPr id="5" name="图片 4"/>
          <p:cNvPicPr>
            <a:picLocks noChangeAspect="1"/>
          </p:cNvPicPr>
          <p:nvPr/>
        </p:nvPicPr>
        <p:blipFill>
          <a:blip r:embed="rId3"/>
          <a:stretch>
            <a:fillRect/>
          </a:stretch>
        </p:blipFill>
        <p:spPr>
          <a:xfrm>
            <a:off x="1678344" y="1607974"/>
            <a:ext cx="6638234" cy="1758382"/>
          </a:xfrm>
          <a:prstGeom prst="rect">
            <a:avLst/>
          </a:prstGeom>
        </p:spPr>
      </p:pic>
      <p:pic>
        <p:nvPicPr>
          <p:cNvPr id="8" name="图片 7"/>
          <p:cNvPicPr>
            <a:picLocks noChangeAspect="1"/>
          </p:cNvPicPr>
          <p:nvPr/>
        </p:nvPicPr>
        <p:blipFill>
          <a:blip r:embed="rId4"/>
          <a:stretch>
            <a:fillRect/>
          </a:stretch>
        </p:blipFill>
        <p:spPr>
          <a:xfrm>
            <a:off x="1595219" y="3366356"/>
            <a:ext cx="3986270" cy="1536525"/>
          </a:xfrm>
          <a:prstGeom prst="rect">
            <a:avLst/>
          </a:prstGeom>
        </p:spPr>
      </p:pic>
      <p:sp>
        <p:nvSpPr>
          <p:cNvPr id="6" name="文本框 5"/>
          <p:cNvSpPr txBox="1"/>
          <p:nvPr/>
        </p:nvSpPr>
        <p:spPr>
          <a:xfrm>
            <a:off x="615144" y="1662549"/>
            <a:ext cx="1113906" cy="369332"/>
          </a:xfrm>
          <a:prstGeom prst="rect">
            <a:avLst/>
          </a:prstGeom>
          <a:noFill/>
        </p:spPr>
        <p:txBody>
          <a:bodyPr wrap="square" rtlCol="0">
            <a:spAutoFit/>
          </a:bodyPr>
          <a:lstStyle/>
          <a:p>
            <a:r>
              <a:rPr kumimoji="1" lang="en-US" altLang="zh-CN" dirty="0">
                <a:latin typeface="微软雅黑" panose="020B0503020204020204" charset="-122"/>
                <a:ea typeface="微软雅黑" panose="020B0503020204020204" charset="-122"/>
              </a:rPr>
              <a:t>ML+TG:</a:t>
            </a:r>
            <a:endParaRPr lang="zh-CN" altLang="en-US" dirty="0">
              <a:latin typeface="微软雅黑" panose="020B0503020204020204" charset="-122"/>
              <a:ea typeface="微软雅黑" panose="020B0503020204020204" charset="-122"/>
            </a:endParaRPr>
          </a:p>
        </p:txBody>
      </p:sp>
      <p:sp>
        <p:nvSpPr>
          <p:cNvPr id="10" name="文本框 9"/>
          <p:cNvSpPr txBox="1"/>
          <p:nvPr/>
        </p:nvSpPr>
        <p:spPr>
          <a:xfrm>
            <a:off x="631771" y="3435498"/>
            <a:ext cx="1213656" cy="646331"/>
          </a:xfrm>
          <a:prstGeom prst="rect">
            <a:avLst/>
          </a:prstGeom>
          <a:noFill/>
        </p:spPr>
        <p:txBody>
          <a:bodyPr wrap="square" rtlCol="0">
            <a:spAutoFit/>
          </a:bodyPr>
          <a:lstStyle/>
          <a:p>
            <a:r>
              <a:rPr kumimoji="1" lang="en-US" altLang="zh-CN" noProof="1" smtClean="0">
                <a:latin typeface="微软雅黑" panose="020B0503020204020204" charset="-122"/>
                <a:ea typeface="微软雅黑" panose="020B0503020204020204" charset="-122"/>
              </a:rPr>
              <a:t>FastText+S</a:t>
            </a:r>
            <a:r>
              <a:rPr kumimoji="1" lang="en-US" altLang="zh-CN" dirty="0" smtClean="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4704554" y="2714802"/>
            <a:ext cx="3539333" cy="679351"/>
          </a:xfrm>
        </p:spPr>
        <p:txBody>
          <a:bodyPr>
            <a:normAutofit fontScale="92500"/>
          </a:bodyPr>
          <a:lstStyle/>
          <a:p>
            <a:r>
              <a:rPr kumimoji="1" lang="zh-CN" altLang="en-US" dirty="0"/>
              <a:t>多个可能开发者推荐</a:t>
            </a:r>
          </a:p>
        </p:txBody>
      </p:sp>
      <p:sp>
        <p:nvSpPr>
          <p:cNvPr id="3" name="文本占位符 2"/>
          <p:cNvSpPr>
            <a:spLocks noGrp="1"/>
          </p:cNvSpPr>
          <p:nvPr>
            <p:ph type="body" sz="quarter" idx="13"/>
          </p:nvPr>
        </p:nvSpPr>
        <p:spPr/>
        <p:txBody>
          <a:bodyPr/>
          <a:lstStyle/>
          <a:p>
            <a:r>
              <a:rPr kumimoji="1" lang="en-US" altLang="zh-CN" dirty="0"/>
              <a:t>3.</a:t>
            </a:r>
            <a:endParaRPr kumimoji="1" lang="zh-CN" alt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kumimoji="1" lang="en-US" altLang="zh-CN" dirty="0"/>
              <a:t>P3</a:t>
            </a:r>
            <a:endParaRPr kumimoji="1" lang="zh-CN" altLang="en-US" dirty="0"/>
          </a:p>
        </p:txBody>
      </p:sp>
      <p:sp>
        <p:nvSpPr>
          <p:cNvPr id="4" name="文本占位符 3"/>
          <p:cNvSpPr>
            <a:spLocks noGrp="1"/>
          </p:cNvSpPr>
          <p:nvPr>
            <p:ph type="body" sz="quarter" idx="14"/>
          </p:nvPr>
        </p:nvSpPr>
        <p:spPr/>
        <p:txBody>
          <a:bodyPr/>
          <a:lstStyle/>
          <a:p>
            <a:r>
              <a:rPr kumimoji="1" lang="zh-CN" altLang="en-US" dirty="0"/>
              <a:t>多个可能开发者推荐方法</a:t>
            </a:r>
            <a:r>
              <a:rPr lang="zh-CN" altLang="zh-CN" dirty="0"/>
              <a:t>模型图</a:t>
            </a:r>
            <a:endParaRPr kumimoji="1" lang="zh-CN" altLang="en-US" dirty="0"/>
          </a:p>
        </p:txBody>
      </p:sp>
      <p:sp>
        <p:nvSpPr>
          <p:cNvPr id="2" name="幻灯片编号占位符 1"/>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18</a:t>
            </a:fld>
            <a:endParaRPr lang="zh-CN" altLang="en-US">
              <a:solidFill>
                <a:prstClr val="black">
                  <a:tint val="75000"/>
                </a:prstClr>
              </a:solidFill>
            </a:endParaRPr>
          </a:p>
        </p:txBody>
      </p:sp>
      <p:graphicFrame>
        <p:nvGraphicFramePr>
          <p:cNvPr id="6" name="对象 5"/>
          <p:cNvGraphicFramePr>
            <a:graphicFrameLocks noChangeAspect="1"/>
          </p:cNvGraphicFramePr>
          <p:nvPr/>
        </p:nvGraphicFramePr>
        <p:xfrm>
          <a:off x="465104" y="1416352"/>
          <a:ext cx="8235984" cy="4012898"/>
        </p:xfrm>
        <a:graphic>
          <a:graphicData uri="http://schemas.openxmlformats.org/presentationml/2006/ole">
            <mc:AlternateContent xmlns:mc="http://schemas.openxmlformats.org/markup-compatibility/2006">
              <mc:Choice xmlns:v="urn:schemas-microsoft-com:vml" Requires="v">
                <p:oleObj spid="_x0000_s9409" name="Visio" r:id="rId4" imgW="12915900" imgH="6299200" progId="Visio.Drawing.15">
                  <p:embed/>
                </p:oleObj>
              </mc:Choice>
              <mc:Fallback>
                <p:oleObj name="Visio" r:id="rId4" imgW="12915900" imgH="6299200" progId="Visio.Drawing.15">
                  <p:embed/>
                  <p:pic>
                    <p:nvPicPr>
                      <p:cNvPr id="0" name="图片 9223"/>
                      <p:cNvPicPr/>
                      <p:nvPr/>
                    </p:nvPicPr>
                    <p:blipFill>
                      <a:blip r:embed="rId5"/>
                      <a:stretch>
                        <a:fillRect/>
                      </a:stretch>
                    </p:blipFill>
                    <p:spPr>
                      <a:xfrm>
                        <a:off x="465104" y="1416352"/>
                        <a:ext cx="8235984" cy="4012898"/>
                      </a:xfrm>
                      <a:prstGeom prst="rect">
                        <a:avLst/>
                      </a:prstGeom>
                    </p:spPr>
                  </p:pic>
                </p:oleObj>
              </mc:Fallback>
            </mc:AlternateContent>
          </a:graphicData>
        </a:graphic>
      </p:graphicFrame>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kumimoji="1" lang="en-US" altLang="zh-CN" dirty="0"/>
              <a:t>P3</a:t>
            </a:r>
            <a:endParaRPr kumimoji="1" lang="zh-CN" altLang="en-US" dirty="0"/>
          </a:p>
        </p:txBody>
      </p:sp>
      <p:sp>
        <p:nvSpPr>
          <p:cNvPr id="4" name="文本占位符 3"/>
          <p:cNvSpPr>
            <a:spLocks noGrp="1"/>
          </p:cNvSpPr>
          <p:nvPr>
            <p:ph type="body" sz="quarter" idx="14"/>
          </p:nvPr>
        </p:nvSpPr>
        <p:spPr/>
        <p:txBody>
          <a:bodyPr/>
          <a:lstStyle/>
          <a:p>
            <a:r>
              <a:rPr lang="zh-CN" altLang="en-US" dirty="0"/>
              <a:t>缺陷分配</a:t>
            </a:r>
            <a:r>
              <a:rPr lang="zh-CN" altLang="zh-CN" dirty="0"/>
              <a:t>图</a:t>
            </a:r>
            <a:endParaRPr kumimoji="1" lang="zh-CN" altLang="en-US" dirty="0"/>
          </a:p>
        </p:txBody>
      </p:sp>
      <p:sp>
        <p:nvSpPr>
          <p:cNvPr id="2" name="幻灯片编号占位符 1"/>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19</a:t>
            </a:fld>
            <a:endParaRPr lang="zh-CN" altLang="en-US">
              <a:solidFill>
                <a:prstClr val="black">
                  <a:tint val="75000"/>
                </a:prstClr>
              </a:solidFill>
            </a:endParaRPr>
          </a:p>
        </p:txBody>
      </p:sp>
      <p:sp>
        <p:nvSpPr>
          <p:cNvPr id="21" name="幻灯片编号占位符 1"/>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4E786F-588D-4932-A7B2-AE3451FA4ACA}" type="slidenum">
              <a:rPr lang="zh-CN" altLang="en-US" smtClean="0">
                <a:solidFill>
                  <a:prstClr val="black">
                    <a:tint val="75000"/>
                  </a:prstClr>
                </a:solidFill>
              </a:rPr>
              <a:t>19</a:t>
            </a:fld>
            <a:endParaRPr lang="zh-CN" altLang="en-US" dirty="0">
              <a:solidFill>
                <a:prstClr val="black">
                  <a:tint val="75000"/>
                </a:prstClr>
              </a:solidFill>
            </a:endParaRPr>
          </a:p>
        </p:txBody>
      </p:sp>
      <p:sp>
        <p:nvSpPr>
          <p:cNvPr id="22" name="圆角矩形 21"/>
          <p:cNvSpPr/>
          <p:nvPr/>
        </p:nvSpPr>
        <p:spPr>
          <a:xfrm>
            <a:off x="145734" y="1337289"/>
            <a:ext cx="4851727" cy="5111182"/>
          </a:xfrm>
          <a:prstGeom prst="roundRect">
            <a:avLst>
              <a:gd name="adj" fmla="val 1937"/>
            </a:avLst>
          </a:prstGeom>
          <a:solidFill>
            <a:schemeClr val="bg1"/>
          </a:solidFill>
          <a:ln w="31750">
            <a:solidFill>
              <a:srgbClr val="20517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3" name="对象 22"/>
          <p:cNvGraphicFramePr>
            <a:graphicFrameLocks noChangeAspect="1"/>
          </p:cNvGraphicFramePr>
          <p:nvPr/>
        </p:nvGraphicFramePr>
        <p:xfrm>
          <a:off x="-430104" y="1557777"/>
          <a:ext cx="5306794" cy="4670205"/>
        </p:xfrm>
        <a:graphic>
          <a:graphicData uri="http://schemas.openxmlformats.org/presentationml/2006/ole">
            <mc:AlternateContent xmlns:mc="http://schemas.openxmlformats.org/markup-compatibility/2006">
              <mc:Choice xmlns:v="urn:schemas-microsoft-com:vml" Requires="v">
                <p:oleObj spid="_x0000_s11498" name="Visio" r:id="rId4" imgW="8140700" imgH="6667500" progId="Visio.Drawing.15">
                  <p:embed/>
                </p:oleObj>
              </mc:Choice>
              <mc:Fallback>
                <p:oleObj name="Visio" r:id="rId4" imgW="8140700" imgH="6667500" progId="Visio.Drawing.15">
                  <p:embed/>
                  <p:pic>
                    <p:nvPicPr>
                      <p:cNvPr id="0" name="图片 11457"/>
                      <p:cNvPicPr/>
                      <p:nvPr/>
                    </p:nvPicPr>
                    <p:blipFill>
                      <a:blip r:embed="rId5"/>
                      <a:stretch>
                        <a:fillRect/>
                      </a:stretch>
                    </p:blipFill>
                    <p:spPr>
                      <a:xfrm>
                        <a:off x="-430104" y="1557777"/>
                        <a:ext cx="5306794" cy="4670205"/>
                      </a:xfrm>
                      <a:prstGeom prst="rect">
                        <a:avLst/>
                      </a:prstGeom>
                    </p:spPr>
                  </p:pic>
                </p:oleObj>
              </mc:Fallback>
            </mc:AlternateContent>
          </a:graphicData>
        </a:graphic>
      </p:graphicFrame>
      <p:sp>
        <p:nvSpPr>
          <p:cNvPr id="25" name="圆角矩形 24"/>
          <p:cNvSpPr/>
          <p:nvPr/>
        </p:nvSpPr>
        <p:spPr>
          <a:xfrm>
            <a:off x="5266950" y="1337288"/>
            <a:ext cx="3762752" cy="5111181"/>
          </a:xfrm>
          <a:prstGeom prst="roundRect">
            <a:avLst>
              <a:gd name="adj" fmla="val 1937"/>
            </a:avLst>
          </a:prstGeom>
          <a:solidFill>
            <a:schemeClr val="bg1"/>
          </a:solidFill>
          <a:ln w="31750">
            <a:solidFill>
              <a:srgbClr val="20517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6" name="对象 25"/>
          <p:cNvGraphicFramePr>
            <a:graphicFrameLocks noChangeAspect="1"/>
          </p:cNvGraphicFramePr>
          <p:nvPr/>
        </p:nvGraphicFramePr>
        <p:xfrm>
          <a:off x="5475947" y="1447721"/>
          <a:ext cx="3392007" cy="1702870"/>
        </p:xfrm>
        <a:graphic>
          <a:graphicData uri="http://schemas.openxmlformats.org/presentationml/2006/ole">
            <mc:AlternateContent xmlns:mc="http://schemas.openxmlformats.org/markup-compatibility/2006">
              <mc:Choice xmlns:v="urn:schemas-microsoft-com:vml" Requires="v">
                <p:oleObj spid="_x0000_s11499" name="Visio" r:id="rId6" imgW="6286500" imgH="3162300" progId="Visio.Drawing.15">
                  <p:embed/>
                </p:oleObj>
              </mc:Choice>
              <mc:Fallback>
                <p:oleObj name="Visio" r:id="rId6" imgW="6286500" imgH="3162300" progId="Visio.Drawing.15">
                  <p:embed/>
                  <p:pic>
                    <p:nvPicPr>
                      <p:cNvPr id="0" name="图片 11458"/>
                      <p:cNvPicPr/>
                      <p:nvPr/>
                    </p:nvPicPr>
                    <p:blipFill>
                      <a:blip r:embed="rId7"/>
                      <a:stretch>
                        <a:fillRect/>
                      </a:stretch>
                    </p:blipFill>
                    <p:spPr>
                      <a:xfrm>
                        <a:off x="5475947" y="1447721"/>
                        <a:ext cx="3392007" cy="1702870"/>
                      </a:xfrm>
                      <a:prstGeom prst="rect">
                        <a:avLst/>
                      </a:prstGeom>
                    </p:spPr>
                  </p:pic>
                </p:oleObj>
              </mc:Fallback>
            </mc:AlternateContent>
          </a:graphicData>
        </a:graphic>
      </p:graphicFrame>
      <p:graphicFrame>
        <p:nvGraphicFramePr>
          <p:cNvPr id="27" name="表格 26"/>
          <p:cNvGraphicFramePr>
            <a:graphicFrameLocks noGrp="1"/>
          </p:cNvGraphicFramePr>
          <p:nvPr>
            <p:extLst>
              <p:ext uri="{D42A27DB-BD31-4B8C-83A1-F6EECF244321}">
                <p14:modId xmlns:p14="http://schemas.microsoft.com/office/powerpoint/2010/main" val="2255159189"/>
              </p:ext>
            </p:extLst>
          </p:nvPr>
        </p:nvGraphicFramePr>
        <p:xfrm>
          <a:off x="5335963" y="4384918"/>
          <a:ext cx="3601002" cy="2039587"/>
        </p:xfrm>
        <a:graphic>
          <a:graphicData uri="http://schemas.openxmlformats.org/drawingml/2006/table">
            <a:tbl>
              <a:tblPr firstRow="1" firstCol="1" bandRow="1">
                <a:tableStyleId>{5C22544A-7EE6-4342-B048-85BDC9FD1C3A}</a:tableStyleId>
              </a:tblPr>
              <a:tblGrid>
                <a:gridCol w="449967">
                  <a:extLst>
                    <a:ext uri="{9D8B030D-6E8A-4147-A177-3AD203B41FA5}">
                      <a16:colId xmlns:a16="http://schemas.microsoft.com/office/drawing/2014/main" xmlns="" val="20000"/>
                    </a:ext>
                  </a:extLst>
                </a:gridCol>
                <a:gridCol w="449967">
                  <a:extLst>
                    <a:ext uri="{9D8B030D-6E8A-4147-A177-3AD203B41FA5}">
                      <a16:colId xmlns:a16="http://schemas.microsoft.com/office/drawing/2014/main" xmlns="" val="20001"/>
                    </a:ext>
                  </a:extLst>
                </a:gridCol>
                <a:gridCol w="449967">
                  <a:extLst>
                    <a:ext uri="{9D8B030D-6E8A-4147-A177-3AD203B41FA5}">
                      <a16:colId xmlns:a16="http://schemas.microsoft.com/office/drawing/2014/main" xmlns="" val="20002"/>
                    </a:ext>
                  </a:extLst>
                </a:gridCol>
                <a:gridCol w="449967">
                  <a:extLst>
                    <a:ext uri="{9D8B030D-6E8A-4147-A177-3AD203B41FA5}">
                      <a16:colId xmlns:a16="http://schemas.microsoft.com/office/drawing/2014/main" xmlns="" val="20003"/>
                    </a:ext>
                  </a:extLst>
                </a:gridCol>
                <a:gridCol w="449967">
                  <a:extLst>
                    <a:ext uri="{9D8B030D-6E8A-4147-A177-3AD203B41FA5}">
                      <a16:colId xmlns:a16="http://schemas.microsoft.com/office/drawing/2014/main" xmlns="" val="20004"/>
                    </a:ext>
                  </a:extLst>
                </a:gridCol>
                <a:gridCol w="450389">
                  <a:extLst>
                    <a:ext uri="{9D8B030D-6E8A-4147-A177-3AD203B41FA5}">
                      <a16:colId xmlns:a16="http://schemas.microsoft.com/office/drawing/2014/main" xmlns="" val="20005"/>
                    </a:ext>
                  </a:extLst>
                </a:gridCol>
                <a:gridCol w="450389">
                  <a:extLst>
                    <a:ext uri="{9D8B030D-6E8A-4147-A177-3AD203B41FA5}">
                      <a16:colId xmlns:a16="http://schemas.microsoft.com/office/drawing/2014/main" xmlns="" val="20006"/>
                    </a:ext>
                  </a:extLst>
                </a:gridCol>
                <a:gridCol w="450389">
                  <a:extLst>
                    <a:ext uri="{9D8B030D-6E8A-4147-A177-3AD203B41FA5}">
                      <a16:colId xmlns:a16="http://schemas.microsoft.com/office/drawing/2014/main" xmlns="" val="20007"/>
                    </a:ext>
                  </a:extLst>
                </a:gridCol>
              </a:tblGrid>
              <a:tr h="240714">
                <a:tc rowSpan="3">
                  <a:txBody>
                    <a:bodyPr/>
                    <a:lstStyle/>
                    <a:p>
                      <a:pPr algn="ctr">
                        <a:lnSpc>
                          <a:spcPts val="2000"/>
                        </a:lnSpc>
                        <a:spcAft>
                          <a:spcPts val="0"/>
                        </a:spcAft>
                      </a:pPr>
                      <a:r>
                        <a:rPr lang="zh-CN" sz="1000" kern="100" dirty="0">
                          <a:effectLst/>
                        </a:rPr>
                        <a:t>分配者</a:t>
                      </a:r>
                      <a:endParaRPr lang="zh-CN" sz="10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rowSpan="3">
                  <a:txBody>
                    <a:bodyPr/>
                    <a:lstStyle/>
                    <a:p>
                      <a:pPr algn="ctr">
                        <a:lnSpc>
                          <a:spcPts val="2000"/>
                        </a:lnSpc>
                        <a:spcAft>
                          <a:spcPts val="0"/>
                        </a:spcAft>
                      </a:pPr>
                      <a:r>
                        <a:rPr lang="zh-CN" sz="1000" kern="100" dirty="0">
                          <a:effectLst/>
                        </a:rPr>
                        <a:t>分配缺陷个数</a:t>
                      </a:r>
                      <a:endParaRPr lang="zh-CN" sz="10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gridSpan="6">
                  <a:txBody>
                    <a:bodyPr/>
                    <a:lstStyle/>
                    <a:p>
                      <a:pPr algn="ctr">
                        <a:lnSpc>
                          <a:spcPts val="2000"/>
                        </a:lnSpc>
                        <a:spcAft>
                          <a:spcPts val="0"/>
                        </a:spcAft>
                      </a:pPr>
                      <a:r>
                        <a:rPr lang="zh-CN" sz="1000" kern="100" dirty="0">
                          <a:effectLst/>
                        </a:rPr>
                        <a:t>修复者</a:t>
                      </a:r>
                      <a:endParaRPr lang="zh-CN" sz="10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xmlns="" val="10000"/>
                  </a:ext>
                </a:extLst>
              </a:tr>
              <a:tr h="240714">
                <a:tc vMerge="1">
                  <a:txBody>
                    <a:bodyPr/>
                    <a:lstStyle/>
                    <a:p>
                      <a:endParaRPr lang="zh-CN"/>
                    </a:p>
                  </a:txBody>
                  <a:tcPr/>
                </a:tc>
                <a:tc vMerge="1">
                  <a:txBody>
                    <a:bodyPr/>
                    <a:lstStyle/>
                    <a:p>
                      <a:endParaRPr lang="zh-CN"/>
                    </a:p>
                  </a:txBody>
                  <a:tcPr/>
                </a:tc>
                <a:tc gridSpan="2">
                  <a:txBody>
                    <a:bodyPr/>
                    <a:lstStyle/>
                    <a:p>
                      <a:pPr algn="ctr">
                        <a:lnSpc>
                          <a:spcPts val="2000"/>
                        </a:lnSpc>
                        <a:spcAft>
                          <a:spcPts val="0"/>
                        </a:spcAft>
                      </a:pPr>
                      <a:r>
                        <a:rPr lang="en-US" sz="1000" kern="100" dirty="0">
                          <a:effectLst/>
                        </a:rPr>
                        <a:t>C</a:t>
                      </a:r>
                      <a:endParaRPr lang="zh-CN" sz="10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hMerge="1">
                  <a:txBody>
                    <a:bodyPr/>
                    <a:lstStyle/>
                    <a:p>
                      <a:endParaRPr lang="zh-CN"/>
                    </a:p>
                  </a:txBody>
                  <a:tcPr/>
                </a:tc>
                <a:tc gridSpan="2">
                  <a:txBody>
                    <a:bodyPr/>
                    <a:lstStyle/>
                    <a:p>
                      <a:pPr algn="ctr">
                        <a:lnSpc>
                          <a:spcPts val="2000"/>
                        </a:lnSpc>
                        <a:spcAft>
                          <a:spcPts val="0"/>
                        </a:spcAft>
                      </a:pPr>
                      <a:r>
                        <a:rPr lang="en-US" sz="1000" kern="100">
                          <a:effectLst/>
                        </a:rPr>
                        <a:t>D</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hMerge="1">
                  <a:txBody>
                    <a:bodyPr/>
                    <a:lstStyle/>
                    <a:p>
                      <a:endParaRPr lang="zh-CN"/>
                    </a:p>
                  </a:txBody>
                  <a:tcPr/>
                </a:tc>
                <a:tc gridSpan="2">
                  <a:txBody>
                    <a:bodyPr/>
                    <a:lstStyle/>
                    <a:p>
                      <a:pPr algn="ctr">
                        <a:lnSpc>
                          <a:spcPts val="2000"/>
                        </a:lnSpc>
                        <a:spcAft>
                          <a:spcPts val="0"/>
                        </a:spcAft>
                      </a:pPr>
                      <a:r>
                        <a:rPr lang="en-US" sz="1000" kern="100">
                          <a:effectLst/>
                        </a:rPr>
                        <a:t>F</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hMerge="1">
                  <a:txBody>
                    <a:bodyPr/>
                    <a:lstStyle/>
                    <a:p>
                      <a:endParaRPr lang="zh-CN"/>
                    </a:p>
                  </a:txBody>
                  <a:tcPr/>
                </a:tc>
                <a:extLst>
                  <a:ext uri="{0D108BD9-81ED-4DB2-BD59-A6C34878D82A}">
                    <a16:rowId xmlns:a16="http://schemas.microsoft.com/office/drawing/2014/main" xmlns="" val="10001"/>
                  </a:ext>
                </a:extLst>
              </a:tr>
              <a:tr h="261587">
                <a:tc vMerge="1">
                  <a:txBody>
                    <a:bodyPr/>
                    <a:lstStyle/>
                    <a:p>
                      <a:endParaRPr lang="zh-CN"/>
                    </a:p>
                  </a:txBody>
                  <a:tcPr/>
                </a:tc>
                <a:tc vMerge="1">
                  <a:txBody>
                    <a:bodyPr/>
                    <a:lstStyle/>
                    <a:p>
                      <a:endParaRPr lang="zh-CN"/>
                    </a:p>
                  </a:txBody>
                  <a:tcPr/>
                </a:tc>
                <a:tc>
                  <a:txBody>
                    <a:bodyPr/>
                    <a:lstStyle/>
                    <a:p>
                      <a:pPr algn="ctr">
                        <a:lnSpc>
                          <a:spcPts val="2000"/>
                        </a:lnSpc>
                        <a:spcAft>
                          <a:spcPts val="0"/>
                        </a:spcAft>
                      </a:pPr>
                      <a:r>
                        <a:rPr lang="en-US" sz="1000" kern="100" dirty="0">
                          <a:effectLst/>
                        </a:rPr>
                        <a:t>#</a:t>
                      </a:r>
                      <a:endParaRPr lang="zh-CN" sz="10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noProof="1" smtClean="0">
                          <a:effectLst/>
                        </a:rPr>
                        <a:t>Pr</a:t>
                      </a:r>
                      <a:endParaRPr lang="en-US" altLang="zh-CN" sz="1000" kern="100" noProof="1">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a:effectLst/>
                        </a:rPr>
                        <a:t>#</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a:effectLst/>
                        </a:rPr>
                        <a:t>Pr</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a:effectLst/>
                        </a:rPr>
                        <a:t>#</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a:effectLst/>
                        </a:rPr>
                        <a:t>Pr</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extLst>
                  <a:ext uri="{0D108BD9-81ED-4DB2-BD59-A6C34878D82A}">
                    <a16:rowId xmlns:a16="http://schemas.microsoft.com/office/drawing/2014/main" xmlns="" val="10002"/>
                  </a:ext>
                </a:extLst>
              </a:tr>
              <a:tr h="240714">
                <a:tc>
                  <a:txBody>
                    <a:bodyPr/>
                    <a:lstStyle/>
                    <a:p>
                      <a:pPr algn="ctr">
                        <a:lnSpc>
                          <a:spcPts val="2000"/>
                        </a:lnSpc>
                        <a:spcAft>
                          <a:spcPts val="0"/>
                        </a:spcAft>
                      </a:pPr>
                      <a:r>
                        <a:rPr lang="en-US" sz="1000" kern="100">
                          <a:effectLst/>
                        </a:rPr>
                        <a:t>A</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a:effectLst/>
                        </a:rPr>
                        <a:t>4</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dirty="0">
                          <a:effectLst/>
                        </a:rPr>
                        <a:t>1</a:t>
                      </a:r>
                      <a:endParaRPr lang="zh-CN" sz="10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dirty="0">
                          <a:effectLst/>
                        </a:rPr>
                        <a:t>0.25</a:t>
                      </a:r>
                      <a:endParaRPr lang="zh-CN" sz="10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dirty="0">
                          <a:effectLst/>
                        </a:rPr>
                        <a:t>3</a:t>
                      </a:r>
                      <a:endParaRPr lang="zh-CN" sz="10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dirty="0">
                          <a:effectLst/>
                        </a:rPr>
                        <a:t>0.75</a:t>
                      </a:r>
                      <a:endParaRPr lang="zh-CN" sz="10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dirty="0">
                          <a:effectLst/>
                        </a:rPr>
                        <a:t>0</a:t>
                      </a:r>
                      <a:endParaRPr lang="zh-CN" sz="10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a:effectLst/>
                        </a:rPr>
                        <a:t>0</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extLst>
                  <a:ext uri="{0D108BD9-81ED-4DB2-BD59-A6C34878D82A}">
                    <a16:rowId xmlns:a16="http://schemas.microsoft.com/office/drawing/2014/main" xmlns="" val="10003"/>
                  </a:ext>
                </a:extLst>
              </a:tr>
              <a:tr h="240714">
                <a:tc>
                  <a:txBody>
                    <a:bodyPr/>
                    <a:lstStyle/>
                    <a:p>
                      <a:pPr algn="ctr">
                        <a:lnSpc>
                          <a:spcPts val="2000"/>
                        </a:lnSpc>
                        <a:spcAft>
                          <a:spcPts val="0"/>
                        </a:spcAft>
                      </a:pPr>
                      <a:r>
                        <a:rPr lang="en-US" sz="1000" kern="100">
                          <a:effectLst/>
                        </a:rPr>
                        <a:t>B</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a:effectLst/>
                        </a:rPr>
                        <a:t>3</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a:effectLst/>
                        </a:rPr>
                        <a:t>0</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dirty="0">
                          <a:effectLst/>
                        </a:rPr>
                        <a:t>0</a:t>
                      </a:r>
                      <a:endParaRPr lang="zh-CN" sz="10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dirty="0">
                          <a:effectLst/>
                        </a:rPr>
                        <a:t>2</a:t>
                      </a:r>
                      <a:endParaRPr lang="zh-CN" sz="10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dirty="0">
                          <a:effectLst/>
                        </a:rPr>
                        <a:t>0.67</a:t>
                      </a:r>
                      <a:endParaRPr lang="zh-CN" sz="10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a:effectLst/>
                        </a:rPr>
                        <a:t>1</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a:effectLst/>
                        </a:rPr>
                        <a:t>0.33</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extLst>
                  <a:ext uri="{0D108BD9-81ED-4DB2-BD59-A6C34878D82A}">
                    <a16:rowId xmlns:a16="http://schemas.microsoft.com/office/drawing/2014/main" xmlns="" val="10004"/>
                  </a:ext>
                </a:extLst>
              </a:tr>
              <a:tr h="240714">
                <a:tc>
                  <a:txBody>
                    <a:bodyPr/>
                    <a:lstStyle/>
                    <a:p>
                      <a:pPr algn="ctr">
                        <a:lnSpc>
                          <a:spcPts val="2000"/>
                        </a:lnSpc>
                        <a:spcAft>
                          <a:spcPts val="0"/>
                        </a:spcAft>
                      </a:pPr>
                      <a:r>
                        <a:rPr lang="en-US" sz="1000" kern="100">
                          <a:effectLst/>
                        </a:rPr>
                        <a:t>C</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a:effectLst/>
                        </a:rPr>
                        <a:t>2</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a:effectLst/>
                        </a:rPr>
                        <a:t>-</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a:effectLst/>
                        </a:rPr>
                        <a:t>-</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dirty="0">
                          <a:effectLst/>
                        </a:rPr>
                        <a:t>2</a:t>
                      </a:r>
                      <a:endParaRPr lang="zh-CN" sz="10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dirty="0">
                          <a:effectLst/>
                        </a:rPr>
                        <a:t>1.00</a:t>
                      </a:r>
                      <a:endParaRPr lang="zh-CN" sz="10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dirty="0">
                          <a:effectLst/>
                        </a:rPr>
                        <a:t>0</a:t>
                      </a:r>
                      <a:endParaRPr lang="zh-CN" sz="10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dirty="0">
                          <a:effectLst/>
                        </a:rPr>
                        <a:t>0</a:t>
                      </a:r>
                      <a:endParaRPr lang="zh-CN" sz="10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extLst>
                  <a:ext uri="{0D108BD9-81ED-4DB2-BD59-A6C34878D82A}">
                    <a16:rowId xmlns:a16="http://schemas.microsoft.com/office/drawing/2014/main" xmlns="" val="10005"/>
                  </a:ext>
                </a:extLst>
              </a:tr>
              <a:tr h="240714">
                <a:tc>
                  <a:txBody>
                    <a:bodyPr/>
                    <a:lstStyle/>
                    <a:p>
                      <a:pPr algn="ctr">
                        <a:lnSpc>
                          <a:spcPts val="2000"/>
                        </a:lnSpc>
                        <a:spcAft>
                          <a:spcPts val="0"/>
                        </a:spcAft>
                      </a:pPr>
                      <a:r>
                        <a:rPr lang="en-US" sz="1000" kern="100">
                          <a:effectLst/>
                        </a:rPr>
                        <a:t>D</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a:effectLst/>
                        </a:rPr>
                        <a:t>2</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a:effectLst/>
                        </a:rPr>
                        <a:t>1</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a:effectLst/>
                        </a:rPr>
                        <a:t>0.50</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dirty="0">
                          <a:effectLst/>
                        </a:rPr>
                        <a:t>-</a:t>
                      </a:r>
                      <a:endParaRPr lang="zh-CN" sz="10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dirty="0">
                          <a:effectLst/>
                        </a:rPr>
                        <a:t>-</a:t>
                      </a:r>
                      <a:endParaRPr lang="zh-CN" sz="10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dirty="0">
                          <a:effectLst/>
                        </a:rPr>
                        <a:t>1</a:t>
                      </a:r>
                      <a:endParaRPr lang="zh-CN" sz="10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dirty="0">
                          <a:effectLst/>
                        </a:rPr>
                        <a:t>0.50</a:t>
                      </a:r>
                      <a:endParaRPr lang="zh-CN" sz="10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extLst>
                  <a:ext uri="{0D108BD9-81ED-4DB2-BD59-A6C34878D82A}">
                    <a16:rowId xmlns:a16="http://schemas.microsoft.com/office/drawing/2014/main" xmlns="" val="10006"/>
                  </a:ext>
                </a:extLst>
              </a:tr>
              <a:tr h="240714">
                <a:tc>
                  <a:txBody>
                    <a:bodyPr/>
                    <a:lstStyle/>
                    <a:p>
                      <a:pPr algn="ctr">
                        <a:lnSpc>
                          <a:spcPts val="2000"/>
                        </a:lnSpc>
                        <a:spcAft>
                          <a:spcPts val="0"/>
                        </a:spcAft>
                      </a:pPr>
                      <a:r>
                        <a:rPr lang="en-US" sz="1000" kern="100">
                          <a:effectLst/>
                        </a:rPr>
                        <a:t>E</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a:effectLst/>
                        </a:rPr>
                        <a:t>4</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a:effectLst/>
                        </a:rPr>
                        <a:t>1</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a:effectLst/>
                        </a:rPr>
                        <a:t>0.25</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a:effectLst/>
                        </a:rPr>
                        <a:t>2</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a:effectLst/>
                        </a:rPr>
                        <a:t>0.50</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a:effectLst/>
                        </a:rPr>
                        <a:t>1</a:t>
                      </a:r>
                      <a:endParaRPr lang="zh-CN" sz="1000" kern="10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tc>
                  <a:txBody>
                    <a:bodyPr/>
                    <a:lstStyle/>
                    <a:p>
                      <a:pPr algn="ctr">
                        <a:lnSpc>
                          <a:spcPts val="2000"/>
                        </a:lnSpc>
                        <a:spcAft>
                          <a:spcPts val="0"/>
                        </a:spcAft>
                      </a:pPr>
                      <a:r>
                        <a:rPr lang="en-US" sz="1000" kern="100" dirty="0">
                          <a:effectLst/>
                        </a:rPr>
                        <a:t>0.25</a:t>
                      </a:r>
                      <a:endParaRPr lang="zh-CN" sz="1000" kern="100" dirty="0">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tc>
                <a:extLst>
                  <a:ext uri="{0D108BD9-81ED-4DB2-BD59-A6C34878D82A}">
                    <a16:rowId xmlns:a16="http://schemas.microsoft.com/office/drawing/2014/main" xmlns="" val="10007"/>
                  </a:ext>
                </a:extLst>
              </a:tr>
            </a:tbl>
          </a:graphicData>
        </a:graphic>
      </p:graphicFrame>
      <mc:AlternateContent xmlns:mc="http://schemas.openxmlformats.org/markup-compatibility/2006" xmlns:a14="http://schemas.microsoft.com/office/drawing/2010/main">
        <mc:Choice Requires="a14">
          <p:sp>
            <p:nvSpPr>
              <p:cNvPr id="28" name="矩形 27"/>
              <p:cNvSpPr/>
              <p:nvPr/>
            </p:nvSpPr>
            <p:spPr>
              <a:xfrm>
                <a:off x="5642335" y="3371592"/>
                <a:ext cx="3278012" cy="7108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zh-CN" altLang="en-US" i="1">
                              <a:latin typeface="Cambria Math" panose="02040503050406030204" pitchFamily="18" charset="0"/>
                            </a:rPr>
                          </m:ctrlPr>
                        </m:funcPr>
                        <m:fName>
                          <m:r>
                            <a:rPr lang="zh-CN" altLang="en-US" i="1">
                              <a:latin typeface="Cambria Math" panose="02040503050406030204" pitchFamily="18" charset="0"/>
                            </a:rPr>
                            <m:t>𝑃𝑟</m:t>
                          </m:r>
                        </m:fName>
                        <m:e>
                          <m:d>
                            <m:dPr>
                              <m:ctrlPr>
                                <a:rPr lang="zh-CN" altLang="en-US" i="1">
                                  <a:latin typeface="Cambria Math" panose="02040503050406030204" pitchFamily="18" charset="0"/>
                                </a:rPr>
                              </m:ctrlPr>
                            </m:dPr>
                            <m:e>
                              <m:r>
                                <a:rPr lang="zh-CN" altLang="en-US" i="1">
                                  <a:latin typeface="Cambria Math" panose="02040503050406030204" pitchFamily="18" charset="0"/>
                                </a:rPr>
                                <m:t>𝐷</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𝐷</m:t>
                                  </m:r>
                                </m:e>
                                <m:sub>
                                  <m:r>
                                    <a:rPr lang="zh-CN" altLang="en-US" i="1">
                                      <a:latin typeface="Cambria Math" panose="02040503050406030204" pitchFamily="18" charset="0"/>
                                    </a:rPr>
                                    <m:t>𝑖</m:t>
                                  </m:r>
                                </m:sub>
                              </m:sSub>
                            </m:e>
                          </m:d>
                        </m:e>
                      </m:func>
                      <m:r>
                        <a:rPr lang="zh-CN" altLang="en-US" i="0">
                          <a:latin typeface="Cambria Math" panose="02040503050406030204" pitchFamily="18" charset="0"/>
                        </a:rPr>
                        <m:t>=</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0">
                                  <a:latin typeface="Cambria Math" panose="02040503050406030204" pitchFamily="18" charset="0"/>
                                </a:rPr>
                                <m:t>#(</m:t>
                              </m:r>
                              <m:r>
                                <a:rPr lang="zh-CN" altLang="en-US" i="1">
                                  <a:latin typeface="Cambria Math" panose="02040503050406030204" pitchFamily="18" charset="0"/>
                                </a:rPr>
                                <m:t>𝐷</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𝐷</m:t>
                                  </m:r>
                                </m:e>
                                <m:sub>
                                  <m:r>
                                    <a:rPr lang="zh-CN" altLang="en-US" i="1">
                                      <a:latin typeface="Cambria Math" panose="02040503050406030204" pitchFamily="18" charset="0"/>
                                    </a:rPr>
                                    <m:t>𝑖</m:t>
                                  </m:r>
                                </m:sub>
                              </m:sSub>
                            </m:e>
                          </m:d>
                        </m:num>
                        <m:den>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𝑘</m:t>
                              </m:r>
                            </m:sup>
                            <m:e>
                              <m:d>
                                <m:dPr>
                                  <m:begChr m:val=""/>
                                  <m:ctrlPr>
                                    <a:rPr lang="zh-CN" altLang="en-US" i="1">
                                      <a:latin typeface="Cambria Math" panose="02040503050406030204" pitchFamily="18" charset="0"/>
                                    </a:rPr>
                                  </m:ctrlPr>
                                </m:dPr>
                                <m:e>
                                  <m:r>
                                    <a:rPr lang="zh-CN" altLang="en-US" i="0">
                                      <a:latin typeface="Cambria Math" panose="02040503050406030204" pitchFamily="18" charset="0"/>
                                    </a:rPr>
                                    <m:t>#(</m:t>
                                  </m:r>
                                  <m:r>
                                    <a:rPr lang="zh-CN" altLang="en-US" i="1">
                                      <a:latin typeface="Cambria Math" panose="02040503050406030204" pitchFamily="18" charset="0"/>
                                    </a:rPr>
                                    <m:t>𝐷</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𝐷</m:t>
                                      </m:r>
                                    </m:e>
                                    <m:sub>
                                      <m:r>
                                        <a:rPr lang="zh-CN" altLang="en-US" i="1">
                                          <a:latin typeface="Cambria Math" panose="02040503050406030204" pitchFamily="18" charset="0"/>
                                        </a:rPr>
                                        <m:t>𝑖</m:t>
                                      </m:r>
                                    </m:sub>
                                  </m:sSub>
                                </m:e>
                              </m:d>
                            </m:e>
                          </m:nary>
                        </m:den>
                      </m:f>
                      <m:r>
                        <a:rPr lang="zh-CN" altLang="en-US" i="0">
                          <a:latin typeface="Cambria Math" panose="02040503050406030204" pitchFamily="18" charset="0"/>
                        </a:rPr>
                        <m:t>,</m:t>
                      </m:r>
                    </m:oMath>
                  </m:oMathPara>
                </a14:m>
                <a:endParaRPr lang="zh-CN" altLang="en-US" dirty="0"/>
              </a:p>
            </p:txBody>
          </p:sp>
        </mc:Choice>
        <mc:Fallback xmlns="">
          <p:sp>
            <p:nvSpPr>
              <p:cNvPr id="28" name="矩形 27"/>
              <p:cNvSpPr>
                <a:spLocks noRot="1" noChangeAspect="1" noMove="1" noResize="1" noEditPoints="1" noAdjustHandles="1" noChangeArrowheads="1" noChangeShapeType="1" noTextEdit="1"/>
              </p:cNvSpPr>
              <p:nvPr/>
            </p:nvSpPr>
            <p:spPr>
              <a:xfrm>
                <a:off x="5642335" y="3371592"/>
                <a:ext cx="3278012" cy="710836"/>
              </a:xfrm>
              <a:prstGeom prst="rect">
                <a:avLst/>
              </a:prstGeom>
              <a:blipFill rotWithShape="0">
                <a:blip r:embed="rId8"/>
                <a:stretch>
                  <a:fillRect/>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文本框 2"/>
          <p:cNvSpPr txBox="1"/>
          <p:nvPr/>
        </p:nvSpPr>
        <p:spPr>
          <a:xfrm>
            <a:off x="3338454" y="1516477"/>
            <a:ext cx="2051487" cy="584775"/>
          </a:xfrm>
          <a:prstGeom prst="rect">
            <a:avLst/>
          </a:prstGeom>
          <a:noFill/>
        </p:spPr>
        <p:txBody>
          <a:bodyPr wrap="square" rtlCol="0">
            <a:spAutoFit/>
          </a:bodyPr>
          <a:lstStyle/>
          <a:p>
            <a:r>
              <a:rPr lang="zh-CN" altLang="en-US" sz="3200" dirty="0">
                <a:solidFill>
                  <a:srgbClr val="20517C"/>
                </a:solidFill>
                <a:latin typeface="微软雅黑" panose="020B0503020204020204" charset="-122"/>
                <a:ea typeface="微软雅黑" panose="020B0503020204020204" charset="-122"/>
                <a:cs typeface="微软雅黑" panose="020B0503020204020204" charset="-122"/>
              </a:rPr>
              <a:t>研究背景</a:t>
            </a:r>
          </a:p>
        </p:txBody>
      </p:sp>
      <p:sp>
        <p:nvSpPr>
          <p:cNvPr id="8" name="矩形 7"/>
          <p:cNvSpPr/>
          <p:nvPr/>
        </p:nvSpPr>
        <p:spPr>
          <a:xfrm>
            <a:off x="-322579" y="-5715"/>
            <a:ext cx="1866428"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319731" y="2584609"/>
            <a:ext cx="1223412" cy="715581"/>
          </a:xfrm>
          <a:prstGeom prst="rect">
            <a:avLst/>
          </a:prstGeom>
        </p:spPr>
        <p:txBody>
          <a:bodyPr wrap="none">
            <a:spAutoFit/>
          </a:bodyPr>
          <a:lstStyle/>
          <a:p>
            <a:r>
              <a:rPr kumimoji="1" lang="zh-CN" altLang="en-US" sz="4050" dirty="0">
                <a:solidFill>
                  <a:schemeClr val="bg1"/>
                </a:solidFill>
                <a:latin typeface="微软雅黑" panose="020B0503020204020204" charset="-122"/>
                <a:ea typeface="微软雅黑" panose="020B0503020204020204" charset="-122"/>
                <a:cs typeface="微软雅黑" panose="020B0503020204020204" charset="-122"/>
              </a:rPr>
              <a:t>目录</a:t>
            </a:r>
          </a:p>
        </p:txBody>
      </p:sp>
      <p:sp>
        <p:nvSpPr>
          <p:cNvPr id="12" name="矩形 11"/>
          <p:cNvSpPr/>
          <p:nvPr/>
        </p:nvSpPr>
        <p:spPr>
          <a:xfrm>
            <a:off x="2601497" y="1514831"/>
            <a:ext cx="576000" cy="576000"/>
          </a:xfrm>
          <a:prstGeom prst="rect">
            <a:avLst/>
          </a:prstGeom>
          <a:noFill/>
          <a:ln>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20517C"/>
                </a:solidFill>
                <a:latin typeface="STHeiti Light" charset="-122"/>
                <a:ea typeface="STHeiti Light" charset="-122"/>
                <a:cs typeface="STHeiti Light" charset="-122"/>
              </a:rPr>
              <a:t>1</a:t>
            </a:r>
            <a:endParaRPr lang="zh-CN" altLang="en-US" sz="3200" dirty="0">
              <a:solidFill>
                <a:srgbClr val="20517C"/>
              </a:solidFill>
              <a:latin typeface="STHeiti Light" charset="-122"/>
              <a:ea typeface="STHeiti Light" charset="-122"/>
              <a:cs typeface="STHeiti Light"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513" y="281374"/>
            <a:ext cx="1431404" cy="2024743"/>
          </a:xfrm>
          <a:prstGeom prst="rect">
            <a:avLst/>
          </a:prstGeom>
        </p:spPr>
      </p:pic>
      <p:sp>
        <p:nvSpPr>
          <p:cNvPr id="36" name="文本框 35"/>
          <p:cNvSpPr txBox="1"/>
          <p:nvPr/>
        </p:nvSpPr>
        <p:spPr>
          <a:xfrm>
            <a:off x="3323590" y="2642228"/>
            <a:ext cx="4259580" cy="583565"/>
          </a:xfrm>
          <a:prstGeom prst="rect">
            <a:avLst/>
          </a:prstGeom>
          <a:noFill/>
        </p:spPr>
        <p:txBody>
          <a:bodyPr wrap="square" rtlCol="0">
            <a:spAutoFit/>
          </a:bodyPr>
          <a:lstStyle/>
          <a:p>
            <a:r>
              <a:rPr lang="zh-CN" altLang="en-US" sz="3200" dirty="0" smtClean="0">
                <a:solidFill>
                  <a:srgbClr val="20517C"/>
                </a:solidFill>
                <a:latin typeface="微软雅黑" panose="020B0503020204020204" charset="-122"/>
                <a:ea typeface="微软雅黑" panose="020B0503020204020204" charset="-122"/>
                <a:cs typeface="微软雅黑" panose="020B0503020204020204" charset="-122"/>
              </a:rPr>
              <a:t>单一</a:t>
            </a:r>
            <a:r>
              <a:rPr lang="zh-CN" altLang="en-US" sz="3200" noProof="1" smtClean="0">
                <a:solidFill>
                  <a:srgbClr val="20517C"/>
                </a:solidFill>
                <a:latin typeface="微软雅黑" panose="020B0503020204020204" charset="-122"/>
                <a:ea typeface="微软雅黑" panose="020B0503020204020204" charset="-122"/>
                <a:cs typeface="微软雅黑" panose="020B0503020204020204" charset="-122"/>
              </a:rPr>
              <a:t>修复</a:t>
            </a:r>
            <a:r>
              <a:rPr lang="zh-CN" altLang="en-US" sz="3200" dirty="0" smtClean="0">
                <a:solidFill>
                  <a:srgbClr val="20517C"/>
                </a:solidFill>
                <a:latin typeface="微软雅黑" panose="020B0503020204020204" charset="-122"/>
                <a:ea typeface="微软雅黑" panose="020B0503020204020204" charset="-122"/>
                <a:cs typeface="微软雅黑" panose="020B0503020204020204" charset="-122"/>
              </a:rPr>
              <a:t>者</a:t>
            </a:r>
            <a:r>
              <a:rPr lang="zh-CN" altLang="en-US" sz="3200" dirty="0">
                <a:solidFill>
                  <a:srgbClr val="20517C"/>
                </a:solidFill>
                <a:latin typeface="微软雅黑" panose="020B0503020204020204" charset="-122"/>
                <a:ea typeface="微软雅黑" panose="020B0503020204020204" charset="-122"/>
                <a:cs typeface="微软雅黑" panose="020B0503020204020204" charset="-122"/>
              </a:rPr>
              <a:t>推荐</a:t>
            </a:r>
          </a:p>
        </p:txBody>
      </p:sp>
      <p:sp>
        <p:nvSpPr>
          <p:cNvPr id="37" name="矩形 36"/>
          <p:cNvSpPr/>
          <p:nvPr/>
        </p:nvSpPr>
        <p:spPr>
          <a:xfrm>
            <a:off x="2586733" y="2617895"/>
            <a:ext cx="576000" cy="576000"/>
          </a:xfrm>
          <a:prstGeom prst="rect">
            <a:avLst/>
          </a:prstGeom>
          <a:noFill/>
          <a:ln>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20517C"/>
                </a:solidFill>
                <a:latin typeface="STHeiti Light" charset="-122"/>
                <a:ea typeface="STHeiti Light" charset="-122"/>
                <a:cs typeface="STHeiti Light" charset="-122"/>
              </a:rPr>
              <a:t>2</a:t>
            </a:r>
            <a:endParaRPr lang="zh-CN" altLang="en-US" sz="3200" dirty="0">
              <a:solidFill>
                <a:srgbClr val="20517C"/>
              </a:solidFill>
              <a:latin typeface="STHeiti Light" charset="-122"/>
              <a:ea typeface="STHeiti Light" charset="-122"/>
              <a:cs typeface="STHeiti Light" charset="-122"/>
            </a:endParaRPr>
          </a:p>
        </p:txBody>
      </p:sp>
      <p:sp>
        <p:nvSpPr>
          <p:cNvPr id="38" name="文本框 37"/>
          <p:cNvSpPr txBox="1"/>
          <p:nvPr/>
        </p:nvSpPr>
        <p:spPr>
          <a:xfrm>
            <a:off x="3332480" y="3751252"/>
            <a:ext cx="4057015" cy="583565"/>
          </a:xfrm>
          <a:prstGeom prst="rect">
            <a:avLst/>
          </a:prstGeom>
          <a:noFill/>
        </p:spPr>
        <p:txBody>
          <a:bodyPr wrap="square" rtlCol="0">
            <a:spAutoFit/>
          </a:bodyPr>
          <a:lstStyle/>
          <a:p>
            <a:r>
              <a:rPr lang="zh-CN" altLang="en-US" sz="3200" dirty="0">
                <a:solidFill>
                  <a:srgbClr val="20517C"/>
                </a:solidFill>
                <a:latin typeface="微软雅黑" panose="020B0503020204020204" charset="-122"/>
                <a:ea typeface="微软雅黑" panose="020B0503020204020204" charset="-122"/>
                <a:cs typeface="微软雅黑" panose="020B0503020204020204" charset="-122"/>
              </a:rPr>
              <a:t>多个可能开发者推荐</a:t>
            </a:r>
          </a:p>
        </p:txBody>
      </p:sp>
      <p:sp>
        <p:nvSpPr>
          <p:cNvPr id="39" name="矩形 38"/>
          <p:cNvSpPr/>
          <p:nvPr/>
        </p:nvSpPr>
        <p:spPr>
          <a:xfrm>
            <a:off x="2601497" y="3735629"/>
            <a:ext cx="576000" cy="576000"/>
          </a:xfrm>
          <a:prstGeom prst="rect">
            <a:avLst/>
          </a:prstGeom>
          <a:noFill/>
          <a:ln>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20517C"/>
                </a:solidFill>
                <a:latin typeface="STHeiti Light" charset="-122"/>
                <a:ea typeface="STHeiti Light" charset="-122"/>
                <a:cs typeface="STHeiti Light" charset="-122"/>
              </a:rPr>
              <a:t>3</a:t>
            </a:r>
            <a:endParaRPr lang="zh-CN" altLang="en-US" sz="3200" dirty="0">
              <a:solidFill>
                <a:srgbClr val="20517C"/>
              </a:solidFill>
              <a:latin typeface="STHeiti Light" charset="-122"/>
              <a:ea typeface="STHeiti Light" charset="-122"/>
              <a:cs typeface="STHeiti Light" charset="-122"/>
            </a:endParaRPr>
          </a:p>
        </p:txBody>
      </p:sp>
      <p:sp>
        <p:nvSpPr>
          <p:cNvPr id="40" name="文本框 39"/>
          <p:cNvSpPr txBox="1"/>
          <p:nvPr/>
        </p:nvSpPr>
        <p:spPr>
          <a:xfrm>
            <a:off x="3323628" y="4883975"/>
            <a:ext cx="2051487" cy="584775"/>
          </a:xfrm>
          <a:prstGeom prst="rect">
            <a:avLst/>
          </a:prstGeom>
          <a:noFill/>
        </p:spPr>
        <p:txBody>
          <a:bodyPr wrap="square" rtlCol="0">
            <a:spAutoFit/>
          </a:bodyPr>
          <a:lstStyle/>
          <a:p>
            <a:r>
              <a:rPr lang="zh-CN" altLang="en-US" sz="3200" dirty="0">
                <a:solidFill>
                  <a:srgbClr val="20517C"/>
                </a:solidFill>
                <a:latin typeface="微软雅黑" panose="020B0503020204020204" charset="-122"/>
                <a:ea typeface="微软雅黑" panose="020B0503020204020204" charset="-122"/>
                <a:cs typeface="微软雅黑" panose="020B0503020204020204" charset="-122"/>
              </a:rPr>
              <a:t>总结展望</a:t>
            </a:r>
          </a:p>
        </p:txBody>
      </p:sp>
      <p:sp>
        <p:nvSpPr>
          <p:cNvPr id="41" name="矩形 40"/>
          <p:cNvSpPr/>
          <p:nvPr/>
        </p:nvSpPr>
        <p:spPr>
          <a:xfrm>
            <a:off x="2586733" y="4882329"/>
            <a:ext cx="576000" cy="576000"/>
          </a:xfrm>
          <a:prstGeom prst="rect">
            <a:avLst/>
          </a:prstGeom>
          <a:noFill/>
          <a:ln>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20517C"/>
                </a:solidFill>
                <a:latin typeface="STHeiti Light" charset="-122"/>
                <a:ea typeface="STHeiti Light" charset="-122"/>
                <a:cs typeface="STHeiti Light" charset="-122"/>
              </a:rPr>
              <a:t>4</a:t>
            </a:r>
            <a:endParaRPr lang="zh-CN" altLang="en-US" sz="3200" dirty="0">
              <a:solidFill>
                <a:srgbClr val="20517C"/>
              </a:solidFill>
              <a:latin typeface="STHeiti Light" charset="-122"/>
              <a:ea typeface="STHeiti Light" charset="-122"/>
              <a:cs typeface="STHeiti Light" charset="-122"/>
            </a:endParaRPr>
          </a:p>
        </p:txBody>
      </p:sp>
      <p:sp>
        <p:nvSpPr>
          <p:cNvPr id="19" name="幻灯片编号占位符 1"/>
          <p:cNvSpPr txBox="1"/>
          <p:nvPr/>
        </p:nvSpPr>
        <p:spPr>
          <a:xfrm>
            <a:off x="6457950" y="6356351"/>
            <a:ext cx="20574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dirty="0">
                <a:solidFill>
                  <a:schemeClr val="tx1">
                    <a:tint val="75000"/>
                  </a:schemeClr>
                </a:solidFill>
              </a:rPr>
              <a:t>2</a:t>
            </a:r>
            <a:endParaRPr lang="zh-CN" altLang="en-US" sz="1200" dirty="0">
              <a:solidFill>
                <a:schemeClr val="tx1">
                  <a:tint val="75000"/>
                </a:schemeClr>
              </a:solidFill>
            </a:endParaRPr>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kumimoji="1" lang="en-US" altLang="zh-CN" dirty="0"/>
              <a:t>P3</a:t>
            </a:r>
            <a:endParaRPr kumimoji="1" lang="zh-CN" altLang="en-US" dirty="0"/>
          </a:p>
        </p:txBody>
      </p:sp>
      <p:sp>
        <p:nvSpPr>
          <p:cNvPr id="4" name="文本占位符 3"/>
          <p:cNvSpPr>
            <a:spLocks noGrp="1"/>
          </p:cNvSpPr>
          <p:nvPr>
            <p:ph type="body" sz="quarter" idx="14"/>
          </p:nvPr>
        </p:nvSpPr>
        <p:spPr/>
        <p:txBody>
          <a:bodyPr/>
          <a:lstStyle/>
          <a:p>
            <a:r>
              <a:rPr kumimoji="1" lang="zh-CN" altLang="en-US" dirty="0"/>
              <a:t>评价标准</a:t>
            </a:r>
          </a:p>
        </p:txBody>
      </p:sp>
      <p:sp>
        <p:nvSpPr>
          <p:cNvPr id="2" name="幻灯片编号占位符 1"/>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20</a:t>
            </a:fld>
            <a:endParaRPr lang="zh-CN" altLang="en-US">
              <a:solidFill>
                <a:prstClr val="black">
                  <a:tint val="75000"/>
                </a:prstClr>
              </a:solidFill>
            </a:endParaRPr>
          </a:p>
        </p:txBody>
      </p:sp>
      <p:sp>
        <p:nvSpPr>
          <p:cNvPr id="5" name="文本框 4"/>
          <p:cNvSpPr txBox="1"/>
          <p:nvPr/>
        </p:nvSpPr>
        <p:spPr>
          <a:xfrm>
            <a:off x="927100" y="1281422"/>
            <a:ext cx="7333614" cy="646331"/>
          </a:xfrm>
          <a:prstGeom prst="rect">
            <a:avLst/>
          </a:prstGeom>
          <a:noFill/>
        </p:spPr>
        <p:txBody>
          <a:bodyPr wrap="square" rtlCol="0">
            <a:spAutoFit/>
          </a:bodyPr>
          <a:lstStyle/>
          <a:p>
            <a:pPr algn="just"/>
            <a:r>
              <a:rPr lang="en-US" dirty="0">
                <a:solidFill>
                  <a:schemeClr val="tx1">
                    <a:lumMod val="65000"/>
                    <a:lumOff val="35000"/>
                  </a:schemeClr>
                </a:solidFill>
                <a:ea typeface="微软雅黑" panose="020B0503020204020204" charset="-122"/>
                <a:cs typeface="微软雅黑" panose="020B0503020204020204" charset="-122"/>
              </a:rPr>
              <a:t>         </a:t>
            </a:r>
            <a:r>
              <a:rPr lang="en-US" noProof="1" smtClean="0">
                <a:solidFill>
                  <a:schemeClr val="tx1">
                    <a:lumMod val="65000"/>
                    <a:lumOff val="35000"/>
                  </a:schemeClr>
                </a:solidFill>
                <a:ea typeface="微软雅黑" panose="020B0503020204020204" charset="-122"/>
                <a:cs typeface="微软雅黑" panose="020B0503020204020204" charset="-122"/>
              </a:rPr>
              <a:t>以整个测试集缺陷分配的精确率和召回率作为方法的评价指标</a:t>
            </a:r>
            <a:r>
              <a:rPr lang="zh-CN" altLang="en-US" dirty="0" smtClean="0">
                <a:solidFill>
                  <a:schemeClr val="tx1">
                    <a:lumMod val="65000"/>
                    <a:lumOff val="35000"/>
                  </a:schemeClr>
                </a:solidFill>
                <a:ea typeface="微软雅黑" panose="020B0503020204020204" charset="-122"/>
                <a:cs typeface="微软雅黑" panose="020B0503020204020204" charset="-122"/>
              </a:rPr>
              <a:t>。</a:t>
            </a:r>
            <a:r>
              <a:rPr lang="en-US" noProof="1" smtClean="0">
                <a:solidFill>
                  <a:schemeClr val="tx1">
                    <a:lumMod val="65000"/>
                    <a:lumOff val="35000"/>
                  </a:schemeClr>
                </a:solidFill>
                <a:ea typeface="微软雅黑" panose="020B0503020204020204" charset="-122"/>
                <a:cs typeface="微软雅黑" panose="020B0503020204020204" charset="-122"/>
              </a:rPr>
              <a:t>精确率</a:t>
            </a:r>
            <a:r>
              <a:rPr dirty="0" smtClean="0">
                <a:solidFill>
                  <a:schemeClr val="tx1">
                    <a:lumMod val="65000"/>
                    <a:lumOff val="35000"/>
                  </a:schemeClr>
                </a:solidFill>
                <a:ea typeface="微软雅黑" panose="020B0503020204020204" charset="-122"/>
                <a:cs typeface="微软雅黑" panose="020B0503020204020204" charset="-122"/>
              </a:rPr>
              <a:t>（</a:t>
            </a:r>
            <a:r>
              <a:rPr dirty="0">
                <a:solidFill>
                  <a:schemeClr val="tx1">
                    <a:lumMod val="65000"/>
                    <a:lumOff val="35000"/>
                  </a:schemeClr>
                </a:solidFill>
                <a:latin typeface="Times New Roman" panose="02020603050405020304" charset="0"/>
                <a:ea typeface="微软雅黑" panose="020B0503020204020204" charset="-122"/>
                <a:cs typeface="Times New Roman" panose="02020603050405020304" charset="0"/>
              </a:rPr>
              <a:t>Precision</a:t>
            </a:r>
            <a:r>
              <a:rPr dirty="0" smtClean="0">
                <a:solidFill>
                  <a:schemeClr val="tx1">
                    <a:lumMod val="65000"/>
                    <a:lumOff val="35000"/>
                  </a:schemeClr>
                </a:solidFill>
                <a:ea typeface="微软雅黑" panose="020B0503020204020204" charset="-122"/>
                <a:cs typeface="微软雅黑" panose="020B0503020204020204" charset="-122"/>
              </a:rPr>
              <a:t>）</a:t>
            </a:r>
            <a:r>
              <a:rPr lang="en-US" noProof="1" smtClean="0">
                <a:solidFill>
                  <a:schemeClr val="tx1">
                    <a:lumMod val="65000"/>
                    <a:lumOff val="35000"/>
                  </a:schemeClr>
                </a:solidFill>
                <a:ea typeface="微软雅黑" panose="020B0503020204020204" charset="-122"/>
                <a:cs typeface="微软雅黑" panose="020B0503020204020204" charset="-122"/>
              </a:rPr>
              <a:t>的计算公式为</a:t>
            </a:r>
            <a:r>
              <a:rPr dirty="0" smtClean="0">
                <a:solidFill>
                  <a:schemeClr val="tx1">
                    <a:lumMod val="65000"/>
                    <a:lumOff val="35000"/>
                  </a:schemeClr>
                </a:solidFill>
                <a:ea typeface="微软雅黑" panose="020B0503020204020204" charset="-122"/>
                <a:cs typeface="微软雅黑" panose="020B0503020204020204" charset="-122"/>
              </a:rPr>
              <a:t>：</a:t>
            </a:r>
            <a:endParaRPr dirty="0">
              <a:solidFill>
                <a:schemeClr val="tx1">
                  <a:lumMod val="65000"/>
                  <a:lumOff val="35000"/>
                </a:schemeClr>
              </a:solidFill>
              <a:ea typeface="微软雅黑" panose="020B0503020204020204" charset="-122"/>
              <a:cs typeface="微软雅黑" panose="020B0503020204020204" charset="-122"/>
            </a:endParaRPr>
          </a:p>
        </p:txBody>
      </p:sp>
      <p:sp>
        <p:nvSpPr>
          <p:cNvPr id="9" name="文本框 8"/>
          <p:cNvSpPr txBox="1"/>
          <p:nvPr/>
        </p:nvSpPr>
        <p:spPr>
          <a:xfrm>
            <a:off x="927100" y="3827132"/>
            <a:ext cx="7333615" cy="368300"/>
          </a:xfrm>
          <a:prstGeom prst="rect">
            <a:avLst/>
          </a:prstGeom>
          <a:noFill/>
        </p:spPr>
        <p:txBody>
          <a:bodyPr wrap="square" rtlCol="0">
            <a:spAutoFit/>
          </a:bodyPr>
          <a:lstStyle/>
          <a:p>
            <a:r>
              <a:rPr lang="zh-CN" altLang="en-US" noProof="1" smtClean="0">
                <a:solidFill>
                  <a:schemeClr val="tx1">
                    <a:lumMod val="65000"/>
                    <a:lumOff val="35000"/>
                  </a:schemeClr>
                </a:solidFill>
                <a:ea typeface="微软雅黑" panose="020B0503020204020204" charset="-122"/>
                <a:cs typeface="微软雅黑" panose="020B0503020204020204" charset="-122"/>
              </a:rPr>
              <a:t>召回率</a:t>
            </a:r>
            <a:r>
              <a:rPr altLang="zh-CN" dirty="0" smtClean="0">
                <a:solidFill>
                  <a:schemeClr val="tx1">
                    <a:lumMod val="65000"/>
                    <a:lumOff val="35000"/>
                  </a:schemeClr>
                </a:solidFill>
                <a:ea typeface="微软雅黑" panose="020B0503020204020204" charset="-122"/>
                <a:cs typeface="微软雅黑" panose="020B0503020204020204" charset="-122"/>
              </a:rPr>
              <a:t>（</a:t>
            </a:r>
            <a:r>
              <a:rPr altLang="zh-CN" dirty="0">
                <a:solidFill>
                  <a:schemeClr val="tx1">
                    <a:lumMod val="65000"/>
                    <a:lumOff val="35000"/>
                  </a:schemeClr>
                </a:solidFill>
                <a:ea typeface="微软雅黑" panose="020B0503020204020204" charset="-122"/>
                <a:cs typeface="微软雅黑" panose="020B0503020204020204" charset="-122"/>
              </a:rPr>
              <a:t>Recall</a:t>
            </a:r>
            <a:r>
              <a:rPr altLang="zh-CN" dirty="0" smtClean="0">
                <a:solidFill>
                  <a:schemeClr val="tx1">
                    <a:lumMod val="65000"/>
                    <a:lumOff val="35000"/>
                  </a:schemeClr>
                </a:solidFill>
                <a:ea typeface="微软雅黑" panose="020B0503020204020204" charset="-122"/>
                <a:cs typeface="微软雅黑" panose="020B0503020204020204" charset="-122"/>
              </a:rPr>
              <a:t>）</a:t>
            </a:r>
            <a:r>
              <a:rPr lang="zh-CN" altLang="en-US" noProof="1" smtClean="0">
                <a:solidFill>
                  <a:schemeClr val="tx1">
                    <a:lumMod val="65000"/>
                    <a:lumOff val="35000"/>
                  </a:schemeClr>
                </a:solidFill>
                <a:ea typeface="微软雅黑" panose="020B0503020204020204" charset="-122"/>
                <a:cs typeface="微软雅黑" panose="020B0503020204020204" charset="-122"/>
              </a:rPr>
              <a:t>的计算公式为</a:t>
            </a:r>
            <a:r>
              <a:rPr altLang="zh-CN" dirty="0" smtClean="0">
                <a:solidFill>
                  <a:schemeClr val="tx1">
                    <a:lumMod val="65000"/>
                    <a:lumOff val="35000"/>
                  </a:schemeClr>
                </a:solidFill>
                <a:ea typeface="微软雅黑" panose="020B0503020204020204" charset="-122"/>
                <a:cs typeface="微软雅黑" panose="020B0503020204020204" charset="-122"/>
              </a:rPr>
              <a:t>：</a:t>
            </a:r>
            <a:endParaRPr altLang="zh-CN" dirty="0">
              <a:solidFill>
                <a:schemeClr val="tx1">
                  <a:lumMod val="65000"/>
                  <a:lumOff val="35000"/>
                </a:schemeClr>
              </a:solidFill>
              <a:ea typeface="微软雅黑" panose="020B0503020204020204" charset="-122"/>
              <a:cs typeface="微软雅黑" panose="020B0503020204020204" charset="-122"/>
            </a:endParaRPr>
          </a:p>
        </p:txBody>
      </p:sp>
      <mc:AlternateContent xmlns:mc="http://schemas.openxmlformats.org/markup-compatibility/2006" xmlns:a14="http://schemas.microsoft.com/office/drawing/2010/main">
        <mc:Choice Requires="a14">
          <p:sp>
            <p:nvSpPr>
              <p:cNvPr id="7" name="矩形 6"/>
              <p:cNvSpPr/>
              <p:nvPr/>
            </p:nvSpPr>
            <p:spPr>
              <a:xfrm>
                <a:off x="3094448" y="2516155"/>
                <a:ext cx="2955103" cy="8697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𝑃𝑟𝑒𝑐𝑖𝑠𝑖𝑜𝑛</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𝑁</m:t>
                          </m:r>
                        </m:den>
                      </m:f>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𝐼</m:t>
                          </m:r>
                          <m:r>
                            <a:rPr lang="zh-CN" altLang="en-US" i="0">
                              <a:latin typeface="Cambria Math" panose="02040503050406030204" pitchFamily="18" charset="0"/>
                            </a:rPr>
                            <m:t>=1</m:t>
                          </m:r>
                        </m:sub>
                        <m:sup>
                          <m:r>
                            <a:rPr lang="zh-CN" altLang="en-US" i="1">
                              <a:latin typeface="Cambria Math" panose="02040503050406030204" pitchFamily="18" charset="0"/>
                            </a:rPr>
                            <m:t>𝑁</m:t>
                          </m:r>
                        </m:sup>
                        <m:e>
                          <m:f>
                            <m:fPr>
                              <m:ctrlPr>
                                <a:rPr lang="zh-CN" altLang="en-US" i="1">
                                  <a:latin typeface="Cambria Math" panose="02040503050406030204" pitchFamily="18" charset="0"/>
                                </a:rPr>
                              </m:ctrlPr>
                            </m:fPr>
                            <m:num>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𝑌</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𝑍</m:t>
                                      </m:r>
                                    </m:e>
                                    <m:sub>
                                      <m:r>
                                        <a:rPr lang="zh-CN" altLang="en-US" i="1">
                                          <a:latin typeface="Cambria Math" panose="02040503050406030204" pitchFamily="18" charset="0"/>
                                        </a:rPr>
                                        <m:t>𝑖</m:t>
                                      </m:r>
                                    </m:sub>
                                  </m:sSub>
                                </m:e>
                              </m:d>
                            </m:num>
                            <m:den>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𝑍</m:t>
                                      </m:r>
                                    </m:e>
                                    <m:sub>
                                      <m:r>
                                        <a:rPr lang="zh-CN" altLang="en-US" i="1">
                                          <a:latin typeface="Cambria Math" panose="02040503050406030204" pitchFamily="18" charset="0"/>
                                        </a:rPr>
                                        <m:t>𝑖</m:t>
                                      </m:r>
                                    </m:sub>
                                  </m:sSub>
                                </m:e>
                              </m:d>
                            </m:den>
                          </m:f>
                        </m:e>
                      </m:nary>
                      <m:r>
                        <a:rPr lang="zh-CN" altLang="en-US" i="0">
                          <a:latin typeface="Cambria Math" panose="02040503050406030204" pitchFamily="18" charset="0"/>
                        </a:rPr>
                        <m:t>,</m:t>
                      </m:r>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3094448" y="2516155"/>
                <a:ext cx="2955103" cy="86972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068404" y="4391012"/>
                <a:ext cx="2615396" cy="8697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𝑅𝑒𝑐𝑎𝑙𝑙</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𝑁</m:t>
                          </m:r>
                        </m:den>
                      </m:f>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𝐼</m:t>
                          </m:r>
                          <m:r>
                            <a:rPr lang="zh-CN" altLang="en-US" i="0">
                              <a:latin typeface="Cambria Math" panose="02040503050406030204" pitchFamily="18" charset="0"/>
                            </a:rPr>
                            <m:t>=1</m:t>
                          </m:r>
                        </m:sub>
                        <m:sup>
                          <m:r>
                            <a:rPr lang="zh-CN" altLang="en-US" i="1">
                              <a:latin typeface="Cambria Math" panose="02040503050406030204" pitchFamily="18" charset="0"/>
                            </a:rPr>
                            <m:t>𝑁</m:t>
                          </m:r>
                        </m:sup>
                        <m:e>
                          <m:f>
                            <m:fPr>
                              <m:ctrlPr>
                                <a:rPr lang="zh-CN" altLang="en-US" i="1">
                                  <a:latin typeface="Cambria Math" panose="02040503050406030204" pitchFamily="18" charset="0"/>
                                </a:rPr>
                              </m:ctrlPr>
                            </m:fPr>
                            <m:num>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𝑌</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𝑍</m:t>
                                      </m:r>
                                    </m:e>
                                    <m:sub>
                                      <m:r>
                                        <a:rPr lang="zh-CN" altLang="en-US" i="1">
                                          <a:latin typeface="Cambria Math" panose="02040503050406030204" pitchFamily="18" charset="0"/>
                                        </a:rPr>
                                        <m:t>𝑖</m:t>
                                      </m:r>
                                    </m:sub>
                                  </m:sSub>
                                </m:e>
                              </m:d>
                            </m:num>
                            <m:den>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𝑌</m:t>
                                      </m:r>
                                    </m:e>
                                    <m:sub>
                                      <m:r>
                                        <a:rPr lang="zh-CN" altLang="en-US" i="1">
                                          <a:latin typeface="Cambria Math" panose="02040503050406030204" pitchFamily="18" charset="0"/>
                                        </a:rPr>
                                        <m:t>𝑖</m:t>
                                      </m:r>
                                    </m:sub>
                                  </m:sSub>
                                </m:e>
                              </m:d>
                            </m:den>
                          </m:f>
                        </m:e>
                      </m:nary>
                      <m:r>
                        <a:rPr lang="zh-CN" altLang="en-US" i="0">
                          <a:latin typeface="Cambria Math" panose="02040503050406030204" pitchFamily="18" charset="0"/>
                        </a:rPr>
                        <m:t>,</m:t>
                      </m:r>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3068404" y="4391012"/>
                <a:ext cx="2615396" cy="869725"/>
              </a:xfrm>
              <a:prstGeom prst="rect">
                <a:avLst/>
              </a:prstGeom>
              <a:blipFill rotWithShape="0">
                <a:blip r:embed="rId4"/>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965221" y="5486392"/>
                <a:ext cx="7721579" cy="923330"/>
              </a:xfrm>
              <a:prstGeom prst="rect">
                <a:avLst/>
              </a:prstGeom>
              <a:noFill/>
            </p:spPr>
            <p:txBody>
              <a:bodyPr wrap="square" rtlCol="0">
                <a:spAutoFit/>
              </a:bodyPr>
              <a:lstStyle/>
              <a:p>
                <a:r>
                  <a:rPr lang="zh-CN" altLang="zh-CN" dirty="0">
                    <a:solidFill>
                      <a:schemeClr val="tx1">
                        <a:lumMod val="65000"/>
                        <a:lumOff val="35000"/>
                      </a:schemeClr>
                    </a:solidFill>
                    <a:ea typeface="微软雅黑" panose="020B0503020204020204" charset="-122"/>
                    <a:cs typeface="微软雅黑" panose="020B0503020204020204" charset="-122"/>
                  </a:rPr>
                  <a:t>其中，</a:t>
                </a:r>
                <a:r>
                  <a:rPr lang="en-US" altLang="zh-CN" i="1" dirty="0">
                    <a:solidFill>
                      <a:schemeClr val="tx1">
                        <a:lumMod val="65000"/>
                        <a:lumOff val="35000"/>
                      </a:schemeClr>
                    </a:solidFill>
                    <a:latin typeface="Times New Roman" panose="02020603050405020304" pitchFamily="18" charset="0"/>
                    <a:ea typeface="微软雅黑" panose="020B0503020204020204" charset="-122"/>
                    <a:cs typeface="Times New Roman" panose="02020603050405020304" pitchFamily="18" charset="0"/>
                  </a:rPr>
                  <a:t>N</a:t>
                </a:r>
                <a:r>
                  <a:rPr lang="zh-CN" altLang="zh-CN" dirty="0">
                    <a:solidFill>
                      <a:schemeClr val="tx1">
                        <a:lumMod val="65000"/>
                        <a:lumOff val="35000"/>
                      </a:schemeClr>
                    </a:solidFill>
                    <a:ea typeface="微软雅黑" panose="020B0503020204020204" charset="-122"/>
                    <a:cs typeface="微软雅黑" panose="020B0503020204020204" charset="-122"/>
                  </a:rPr>
                  <a:t>为测试集中缺陷的总数，</a:t>
                </a:r>
                <a:r>
                  <a:rPr lang="en-US" altLang="zh-CN" i="1" dirty="0">
                    <a:solidFill>
                      <a:schemeClr val="tx1">
                        <a:lumMod val="65000"/>
                        <a:lumOff val="35000"/>
                      </a:schemeClr>
                    </a:solidFill>
                    <a:latin typeface="Times New Roman" panose="02020603050405020304" pitchFamily="18" charset="0"/>
                    <a:ea typeface="微软雅黑" panose="020B0503020204020204" charset="-122"/>
                    <a:cs typeface="Times New Roman" panose="02020603050405020304" pitchFamily="18" charset="0"/>
                  </a:rPr>
                  <a:t>Y</a:t>
                </a:r>
                <a:r>
                  <a:rPr lang="zh-CN" altLang="zh-CN" dirty="0">
                    <a:solidFill>
                      <a:schemeClr val="tx1">
                        <a:lumMod val="65000"/>
                        <a:lumOff val="35000"/>
                      </a:schemeClr>
                    </a:solidFill>
                    <a:ea typeface="微软雅黑" panose="020B0503020204020204" charset="-122"/>
                    <a:cs typeface="微软雅黑" panose="020B0503020204020204" charset="-122"/>
                  </a:rPr>
                  <a:t>为缺陷真正的标签集合，</a:t>
                </a:r>
                <a:r>
                  <a:rPr lang="en-US" altLang="zh-CN" i="1" dirty="0">
                    <a:solidFill>
                      <a:schemeClr val="tx1">
                        <a:lumMod val="65000"/>
                        <a:lumOff val="35000"/>
                      </a:schemeClr>
                    </a:solidFill>
                    <a:latin typeface="Times New Roman" panose="02020603050405020304" pitchFamily="18" charset="0"/>
                    <a:ea typeface="微软雅黑" panose="020B0503020204020204" charset="-122"/>
                    <a:cs typeface="Times New Roman" panose="02020603050405020304" pitchFamily="18" charset="0"/>
                  </a:rPr>
                  <a:t>Z</a:t>
                </a:r>
                <a:r>
                  <a:rPr lang="zh-CN" altLang="zh-CN" dirty="0">
                    <a:solidFill>
                      <a:schemeClr val="tx1">
                        <a:lumMod val="65000"/>
                        <a:lumOff val="35000"/>
                      </a:schemeClr>
                    </a:solidFill>
                    <a:ea typeface="微软雅黑" panose="020B0503020204020204" charset="-122"/>
                    <a:cs typeface="微软雅黑" panose="020B0503020204020204" charset="-122"/>
                  </a:rPr>
                  <a:t>为预测出的缺陷的标签集合，</a:t>
                </a:r>
                <a14:m>
                  <m:oMath xmlns:m="http://schemas.openxmlformats.org/officeDocument/2006/math">
                    <m:r>
                      <a:rPr lang="en-US" altLang="zh-CN">
                        <a:solidFill>
                          <a:schemeClr val="tx1">
                            <a:lumMod val="65000"/>
                            <a:lumOff val="35000"/>
                          </a:schemeClr>
                        </a:solidFill>
                        <a:latin typeface="Cambria Math" panose="02040503050406030204" pitchFamily="18" charset="0"/>
                        <a:ea typeface="微软雅黑" panose="020B0503020204020204" charset="-122"/>
                        <a:cs typeface="微软雅黑" panose="020B0503020204020204" charset="-122"/>
                      </a:rPr>
                      <m:t>| |</m:t>
                    </m:r>
                  </m:oMath>
                </a14:m>
                <a:r>
                  <a:rPr lang="zh-CN" altLang="zh-CN" dirty="0">
                    <a:solidFill>
                      <a:schemeClr val="tx1">
                        <a:lumMod val="65000"/>
                        <a:lumOff val="35000"/>
                      </a:schemeClr>
                    </a:solidFill>
                    <a:ea typeface="微软雅黑" panose="020B0503020204020204" charset="-122"/>
                    <a:cs typeface="微软雅黑" panose="020B0503020204020204" charset="-122"/>
                  </a:rPr>
                  <a:t>为计数函数，例如</a:t>
                </a:r>
                <a14:m>
                  <m:oMath xmlns:m="http://schemas.openxmlformats.org/officeDocument/2006/math">
                    <m:d>
                      <m:dPr>
                        <m:begChr m:val="|"/>
                        <m:endChr m:val="|"/>
                        <m:ctrlPr>
                          <a:rPr lang="zh-CN" altLang="zh-CN" i="1">
                            <a:solidFill>
                              <a:schemeClr val="tx1">
                                <a:lumMod val="65000"/>
                                <a:lumOff val="35000"/>
                              </a:schemeClr>
                            </a:solidFill>
                            <a:latin typeface="Cambria Math" panose="02040503050406030204" pitchFamily="18" charset="0"/>
                            <a:ea typeface="微软雅黑" panose="020B0503020204020204" charset="-122"/>
                            <a:cs typeface="微软雅黑" panose="020B0503020204020204" charset="-122"/>
                          </a:rPr>
                        </m:ctrlPr>
                      </m:dPr>
                      <m:e>
                        <m:sSub>
                          <m:sSubPr>
                            <m:ctrlPr>
                              <a:rPr lang="zh-CN" altLang="zh-CN" i="1">
                                <a:solidFill>
                                  <a:schemeClr val="tx1">
                                    <a:lumMod val="65000"/>
                                    <a:lumOff val="35000"/>
                                  </a:schemeClr>
                                </a:solidFill>
                                <a:latin typeface="Cambria Math" panose="02040503050406030204" pitchFamily="18" charset="0"/>
                                <a:ea typeface="微软雅黑" panose="020B0503020204020204" charset="-122"/>
                                <a:cs typeface="微软雅黑" panose="020B0503020204020204" charset="-122"/>
                              </a:rPr>
                            </m:ctrlPr>
                          </m:sSubPr>
                          <m:e>
                            <m:r>
                              <a:rPr lang="en-US" altLang="zh-CN">
                                <a:solidFill>
                                  <a:schemeClr val="tx1">
                                    <a:lumMod val="65000"/>
                                    <a:lumOff val="35000"/>
                                  </a:schemeClr>
                                </a:solidFill>
                                <a:latin typeface="Cambria Math" panose="02040503050406030204" pitchFamily="18" charset="0"/>
                                <a:ea typeface="微软雅黑" panose="020B0503020204020204" charset="-122"/>
                                <a:cs typeface="微软雅黑" panose="020B0503020204020204" charset="-122"/>
                              </a:rPr>
                              <m:t>𝑌</m:t>
                            </m:r>
                          </m:e>
                          <m:sub>
                            <m:r>
                              <a:rPr lang="en-US" altLang="zh-CN">
                                <a:solidFill>
                                  <a:schemeClr val="tx1">
                                    <a:lumMod val="65000"/>
                                    <a:lumOff val="35000"/>
                                  </a:schemeClr>
                                </a:solidFill>
                                <a:latin typeface="Cambria Math" panose="02040503050406030204" pitchFamily="18" charset="0"/>
                                <a:ea typeface="微软雅黑" panose="020B0503020204020204" charset="-122"/>
                                <a:cs typeface="微软雅黑" panose="020B0503020204020204" charset="-122"/>
                              </a:rPr>
                              <m:t>𝑖</m:t>
                            </m:r>
                          </m:sub>
                        </m:sSub>
                        <m:r>
                          <a:rPr lang="en-US" altLang="zh-CN">
                            <a:solidFill>
                              <a:schemeClr val="tx1">
                                <a:lumMod val="65000"/>
                                <a:lumOff val="35000"/>
                              </a:schemeClr>
                            </a:solidFill>
                            <a:latin typeface="Cambria Math" panose="02040503050406030204" pitchFamily="18" charset="0"/>
                            <a:ea typeface="微软雅黑" panose="020B0503020204020204" charset="-122"/>
                            <a:cs typeface="微软雅黑" panose="020B0503020204020204" charset="-122"/>
                          </a:rPr>
                          <m:t>∩</m:t>
                        </m:r>
                        <m:sSub>
                          <m:sSubPr>
                            <m:ctrlPr>
                              <a:rPr lang="zh-CN" altLang="zh-CN" i="1">
                                <a:solidFill>
                                  <a:schemeClr val="tx1">
                                    <a:lumMod val="65000"/>
                                    <a:lumOff val="35000"/>
                                  </a:schemeClr>
                                </a:solidFill>
                                <a:latin typeface="Cambria Math" panose="02040503050406030204" pitchFamily="18" charset="0"/>
                                <a:ea typeface="微软雅黑" panose="020B0503020204020204" charset="-122"/>
                                <a:cs typeface="微软雅黑" panose="020B0503020204020204" charset="-122"/>
                              </a:rPr>
                            </m:ctrlPr>
                          </m:sSubPr>
                          <m:e>
                            <m:r>
                              <a:rPr lang="en-US" altLang="zh-CN">
                                <a:solidFill>
                                  <a:schemeClr val="tx1">
                                    <a:lumMod val="65000"/>
                                    <a:lumOff val="35000"/>
                                  </a:schemeClr>
                                </a:solidFill>
                                <a:latin typeface="Cambria Math" panose="02040503050406030204" pitchFamily="18" charset="0"/>
                                <a:ea typeface="微软雅黑" panose="020B0503020204020204" charset="-122"/>
                                <a:cs typeface="微软雅黑" panose="020B0503020204020204" charset="-122"/>
                              </a:rPr>
                              <m:t>𝑍</m:t>
                            </m:r>
                          </m:e>
                          <m:sub>
                            <m:r>
                              <a:rPr lang="en-US" altLang="zh-CN">
                                <a:solidFill>
                                  <a:schemeClr val="tx1">
                                    <a:lumMod val="65000"/>
                                    <a:lumOff val="35000"/>
                                  </a:schemeClr>
                                </a:solidFill>
                                <a:latin typeface="Cambria Math" panose="02040503050406030204" pitchFamily="18" charset="0"/>
                                <a:ea typeface="微软雅黑" panose="020B0503020204020204" charset="-122"/>
                                <a:cs typeface="微软雅黑" panose="020B0503020204020204" charset="-122"/>
                              </a:rPr>
                              <m:t>𝑖</m:t>
                            </m:r>
                          </m:sub>
                        </m:sSub>
                      </m:e>
                    </m:d>
                  </m:oMath>
                </a14:m>
                <a:r>
                  <a:rPr lang="zh-CN" altLang="zh-CN" dirty="0">
                    <a:solidFill>
                      <a:schemeClr val="tx1">
                        <a:lumMod val="65000"/>
                        <a:lumOff val="35000"/>
                      </a:schemeClr>
                    </a:solidFill>
                    <a:ea typeface="微软雅黑" panose="020B0503020204020204" charset="-122"/>
                    <a:cs typeface="微软雅黑" panose="020B0503020204020204" charset="-122"/>
                  </a:rPr>
                  <a:t>为</a:t>
                </a:r>
                <a:r>
                  <a:rPr lang="zh-CN" altLang="zh-CN" dirty="0" smtClean="0">
                    <a:solidFill>
                      <a:schemeClr val="tx1">
                        <a:lumMod val="65000"/>
                        <a:lumOff val="35000"/>
                      </a:schemeClr>
                    </a:solidFill>
                    <a:ea typeface="微软雅黑" panose="020B0503020204020204" charset="-122"/>
                    <a:cs typeface="微软雅黑" panose="020B0503020204020204" charset="-122"/>
                  </a:rPr>
                  <a:t>第</a:t>
                </a:r>
                <a:r>
                  <a:rPr lang="en-US" altLang="zh-CN" i="1" noProof="1" smtClean="0">
                    <a:solidFill>
                      <a:schemeClr val="tx1">
                        <a:lumMod val="65000"/>
                        <a:lumOff val="35000"/>
                      </a:schemeClr>
                    </a:solidFill>
                    <a:latin typeface="Times New Roman" panose="02020603050405020304" pitchFamily="18" charset="0"/>
                    <a:ea typeface="微软雅黑" panose="020B0503020204020204" charset="-122"/>
                    <a:cs typeface="Times New Roman" panose="02020603050405020304" pitchFamily="18" charset="0"/>
                  </a:rPr>
                  <a:t>i</a:t>
                </a:r>
                <a:r>
                  <a:rPr lang="zh-CN" altLang="zh-CN" dirty="0" smtClean="0">
                    <a:solidFill>
                      <a:schemeClr val="tx1">
                        <a:lumMod val="65000"/>
                        <a:lumOff val="35000"/>
                      </a:schemeClr>
                    </a:solidFill>
                    <a:ea typeface="微软雅黑" panose="020B0503020204020204" charset="-122"/>
                    <a:cs typeface="微软雅黑" panose="020B0503020204020204" charset="-122"/>
                  </a:rPr>
                  <a:t>个</a:t>
                </a:r>
                <a:r>
                  <a:rPr lang="zh-CN" altLang="zh-CN" dirty="0">
                    <a:solidFill>
                      <a:schemeClr val="tx1">
                        <a:lumMod val="65000"/>
                        <a:lumOff val="35000"/>
                      </a:schemeClr>
                    </a:solidFill>
                    <a:ea typeface="微软雅黑" panose="020B0503020204020204" charset="-122"/>
                    <a:cs typeface="微软雅黑" panose="020B0503020204020204" charset="-122"/>
                  </a:rPr>
                  <a:t>缺陷真正的标签集合与对其所预测的标签集合的交集的规模。</a:t>
                </a:r>
                <a:endParaRPr lang="zh-CN" altLang="en-US" dirty="0">
                  <a:solidFill>
                    <a:schemeClr val="tx1">
                      <a:lumMod val="65000"/>
                      <a:lumOff val="35000"/>
                    </a:schemeClr>
                  </a:solidFill>
                  <a:ea typeface="微软雅黑" panose="020B0503020204020204" charset="-122"/>
                  <a:cs typeface="微软雅黑" panose="020B0503020204020204" charset="-122"/>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965221" y="5486392"/>
                <a:ext cx="7721579" cy="923330"/>
              </a:xfrm>
              <a:prstGeom prst="rect">
                <a:avLst/>
              </a:prstGeom>
              <a:blipFill rotWithShape="0">
                <a:blip r:embed="rId5"/>
                <a:stretch>
                  <a:fillRect l="-631" t="-3974" r="-316" b="-9272"/>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kumimoji="1" lang="en-US" altLang="zh-CN" dirty="0"/>
              <a:t>P3</a:t>
            </a:r>
            <a:endParaRPr kumimoji="1" lang="zh-CN" altLang="en-US" dirty="0"/>
          </a:p>
        </p:txBody>
      </p:sp>
      <p:sp>
        <p:nvSpPr>
          <p:cNvPr id="4" name="文本占位符 3"/>
          <p:cNvSpPr>
            <a:spLocks noGrp="1"/>
          </p:cNvSpPr>
          <p:nvPr>
            <p:ph type="body" sz="quarter" idx="14"/>
          </p:nvPr>
        </p:nvSpPr>
        <p:spPr/>
        <p:txBody>
          <a:bodyPr/>
          <a:lstStyle/>
          <a:p>
            <a:r>
              <a:rPr kumimoji="1" lang="zh-CN" altLang="en-US" dirty="0"/>
              <a:t>实验结果</a:t>
            </a:r>
          </a:p>
        </p:txBody>
      </p:sp>
      <p:sp>
        <p:nvSpPr>
          <p:cNvPr id="2" name="幻灯片编号占位符 1"/>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21</a:t>
            </a:fld>
            <a:endParaRPr lang="zh-CN" altLang="en-US">
              <a:solidFill>
                <a:prstClr val="black">
                  <a:tint val="75000"/>
                </a:prstClr>
              </a:solidFill>
            </a:endParaRPr>
          </a:p>
        </p:txBody>
      </p:sp>
      <p:sp>
        <p:nvSpPr>
          <p:cNvPr id="39" name="圆角矩形 38"/>
          <p:cNvSpPr/>
          <p:nvPr/>
        </p:nvSpPr>
        <p:spPr>
          <a:xfrm>
            <a:off x="517515" y="1636017"/>
            <a:ext cx="8177597" cy="4016635"/>
          </a:xfrm>
          <a:prstGeom prst="roundRect">
            <a:avLst>
              <a:gd name="adj" fmla="val 1937"/>
            </a:avLst>
          </a:prstGeom>
          <a:solidFill>
            <a:schemeClr val="bg1"/>
          </a:solidFill>
          <a:ln w="31750">
            <a:solidFill>
              <a:srgbClr val="20517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圆角矩形 40"/>
          <p:cNvSpPr/>
          <p:nvPr/>
        </p:nvSpPr>
        <p:spPr>
          <a:xfrm>
            <a:off x="517516" y="1090366"/>
            <a:ext cx="3821728" cy="47889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800" dirty="0">
                <a:solidFill>
                  <a:srgbClr val="20517C"/>
                </a:solidFill>
              </a:rPr>
              <a:t>针对</a:t>
            </a:r>
            <a:r>
              <a:rPr lang="en-US" altLang="zh-CN" sz="2800" dirty="0">
                <a:solidFill>
                  <a:srgbClr val="20517C"/>
                </a:solidFill>
              </a:rPr>
              <a:t>Eclipse</a:t>
            </a:r>
            <a:r>
              <a:rPr lang="zh-CN" altLang="zh-CN" sz="2800" dirty="0">
                <a:solidFill>
                  <a:srgbClr val="20517C"/>
                </a:solidFill>
              </a:rPr>
              <a:t>的</a:t>
            </a:r>
            <a:r>
              <a:rPr lang="zh-CN" altLang="en-US" sz="2800" dirty="0">
                <a:solidFill>
                  <a:srgbClr val="20517C"/>
                </a:solidFill>
              </a:rPr>
              <a:t>实验结果</a:t>
            </a:r>
            <a:endParaRPr kumimoji="1" lang="zh-CN" altLang="en-US" sz="2800" dirty="0">
              <a:solidFill>
                <a:srgbClr val="20517C"/>
              </a:solidFill>
              <a:latin typeface="Times New Roman" panose="02020603050405020304" charset="0"/>
              <a:ea typeface="微软雅黑" panose="020B0503020204020204" charset="-122"/>
              <a:cs typeface="Times New Roman" panose="02020603050405020304" charset="0"/>
            </a:endParaRPr>
          </a:p>
        </p:txBody>
      </p:sp>
      <p:pic>
        <p:nvPicPr>
          <p:cNvPr id="13" name="图片 12"/>
          <p:cNvPicPr>
            <a:picLocks noChangeAspect="1"/>
          </p:cNvPicPr>
          <p:nvPr/>
        </p:nvPicPr>
        <p:blipFill>
          <a:blip r:embed="rId3"/>
          <a:stretch>
            <a:fillRect/>
          </a:stretch>
        </p:blipFill>
        <p:spPr>
          <a:xfrm>
            <a:off x="598715" y="1702517"/>
            <a:ext cx="8025921" cy="1952251"/>
          </a:xfrm>
          <a:prstGeom prst="rect">
            <a:avLst/>
          </a:prstGeom>
        </p:spPr>
      </p:pic>
      <p:pic>
        <p:nvPicPr>
          <p:cNvPr id="14" name="图片 13"/>
          <p:cNvPicPr>
            <a:picLocks noChangeAspect="1"/>
          </p:cNvPicPr>
          <p:nvPr/>
        </p:nvPicPr>
        <p:blipFill>
          <a:blip r:embed="rId4"/>
          <a:stretch>
            <a:fillRect/>
          </a:stretch>
        </p:blipFill>
        <p:spPr>
          <a:xfrm>
            <a:off x="598715" y="3641206"/>
            <a:ext cx="8025921" cy="1882772"/>
          </a:xfrm>
          <a:prstGeom prst="rect">
            <a:avLst/>
          </a:prstGeom>
        </p:spPr>
      </p:pic>
      <p:sp>
        <p:nvSpPr>
          <p:cNvPr id="15" name="圆角矩形 14"/>
          <p:cNvSpPr/>
          <p:nvPr/>
        </p:nvSpPr>
        <p:spPr>
          <a:xfrm>
            <a:off x="7481454" y="1818892"/>
            <a:ext cx="1050521" cy="17888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7490990" y="3699060"/>
            <a:ext cx="1050521" cy="17888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19641" y="5769027"/>
            <a:ext cx="8210848" cy="923330"/>
          </a:xfrm>
          <a:prstGeom prst="rect">
            <a:avLst/>
          </a:prstGeom>
          <a:noFill/>
        </p:spPr>
        <p:txBody>
          <a:bodyPr wrap="square" rtlCol="0">
            <a:spAutoFit/>
          </a:bodyPr>
          <a:lstStyle/>
          <a:p>
            <a:r>
              <a:rPr kumimoji="1" lang="en-US" altLang="zh-CN" dirty="0"/>
              <a:t>         </a:t>
            </a:r>
            <a:r>
              <a:rPr lang="en-US" altLang="zh-CN" dirty="0">
                <a:solidFill>
                  <a:schemeClr val="tx1">
                    <a:lumMod val="65000"/>
                    <a:lumOff val="35000"/>
                  </a:schemeClr>
                </a:solidFill>
                <a:ea typeface="微软雅黑" panose="020B0503020204020204" charset="-122"/>
                <a:cs typeface="微软雅黑" panose="020B0503020204020204" charset="-122"/>
              </a:rPr>
              <a:t>以KNN作为基本的文本分类方法的混合模型是本实验的一个基准方法。从结果中可以看出，除了NB分类算法，CART、LR、RF和LibSVM无论是召回率还是精确率都高于KNN的基准方法</a:t>
            </a:r>
            <a:r>
              <a:rPr lang="zh-CN" altLang="en-US" dirty="0">
                <a:solidFill>
                  <a:schemeClr val="tx1">
                    <a:lumMod val="65000"/>
                    <a:lumOff val="35000"/>
                  </a:schemeClr>
                </a:solidFill>
                <a:ea typeface="微软雅黑" panose="020B0503020204020204" charset="-122"/>
                <a:cs typeface="微软雅黑" panose="020B0503020204020204" charset="-122"/>
              </a:rPr>
              <a:t>。</a:t>
            </a:r>
            <a:endParaRPr lang="en-US" altLang="zh-CN" dirty="0">
              <a:solidFill>
                <a:schemeClr val="tx1">
                  <a:lumMod val="65000"/>
                  <a:lumOff val="35000"/>
                </a:schemeClr>
              </a:solidFill>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kumimoji="1" lang="en-US" altLang="zh-CN" dirty="0"/>
              <a:t>P3</a:t>
            </a:r>
            <a:endParaRPr kumimoji="1" lang="zh-CN" altLang="en-US" dirty="0"/>
          </a:p>
        </p:txBody>
      </p:sp>
      <p:sp>
        <p:nvSpPr>
          <p:cNvPr id="4" name="文本占位符 3"/>
          <p:cNvSpPr>
            <a:spLocks noGrp="1"/>
          </p:cNvSpPr>
          <p:nvPr>
            <p:ph type="body" sz="quarter" idx="14"/>
          </p:nvPr>
        </p:nvSpPr>
        <p:spPr/>
        <p:txBody>
          <a:bodyPr/>
          <a:lstStyle/>
          <a:p>
            <a:r>
              <a:rPr kumimoji="1" lang="zh-CN" altLang="en-US" dirty="0"/>
              <a:t>实验结果</a:t>
            </a:r>
          </a:p>
        </p:txBody>
      </p:sp>
      <p:sp>
        <p:nvSpPr>
          <p:cNvPr id="2" name="幻灯片编号占位符 1"/>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22</a:t>
            </a:fld>
            <a:endParaRPr lang="zh-CN" altLang="en-US">
              <a:solidFill>
                <a:prstClr val="black">
                  <a:tint val="75000"/>
                </a:prstClr>
              </a:solidFill>
            </a:endParaRPr>
          </a:p>
        </p:txBody>
      </p:sp>
      <p:sp>
        <p:nvSpPr>
          <p:cNvPr id="41" name="圆角矩形 40"/>
          <p:cNvSpPr/>
          <p:nvPr/>
        </p:nvSpPr>
        <p:spPr>
          <a:xfrm>
            <a:off x="517516" y="1090363"/>
            <a:ext cx="3788477" cy="47889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800" dirty="0">
                <a:solidFill>
                  <a:srgbClr val="20517C"/>
                </a:solidFill>
              </a:rPr>
              <a:t>针对</a:t>
            </a:r>
            <a:r>
              <a:rPr lang="en-US" altLang="zh-CN" sz="2800" dirty="0">
                <a:solidFill>
                  <a:srgbClr val="20517C"/>
                </a:solidFill>
              </a:rPr>
              <a:t>Mozilla</a:t>
            </a:r>
            <a:r>
              <a:rPr lang="zh-CN" altLang="zh-CN" sz="2800" dirty="0">
                <a:solidFill>
                  <a:srgbClr val="20517C"/>
                </a:solidFill>
              </a:rPr>
              <a:t>的</a:t>
            </a:r>
            <a:r>
              <a:rPr lang="zh-CN" altLang="en-US" sz="2800" dirty="0">
                <a:solidFill>
                  <a:srgbClr val="20517C"/>
                </a:solidFill>
              </a:rPr>
              <a:t>实验结果</a:t>
            </a:r>
            <a:endParaRPr kumimoji="1" lang="zh-CN" altLang="en-US" sz="2800" dirty="0">
              <a:solidFill>
                <a:srgbClr val="20517C"/>
              </a:solidFill>
              <a:latin typeface="Times New Roman" panose="02020603050405020304" charset="0"/>
              <a:ea typeface="微软雅黑" panose="020B0503020204020204" charset="-122"/>
              <a:cs typeface="Times New Roman" panose="02020603050405020304" charset="0"/>
            </a:endParaRPr>
          </a:p>
        </p:txBody>
      </p:sp>
      <p:sp>
        <p:nvSpPr>
          <p:cNvPr id="16" name="圆角矩形 15"/>
          <p:cNvSpPr/>
          <p:nvPr/>
        </p:nvSpPr>
        <p:spPr>
          <a:xfrm>
            <a:off x="517515" y="1769018"/>
            <a:ext cx="8177597" cy="4016635"/>
          </a:xfrm>
          <a:prstGeom prst="roundRect">
            <a:avLst>
              <a:gd name="adj" fmla="val 1937"/>
            </a:avLst>
          </a:prstGeom>
          <a:solidFill>
            <a:schemeClr val="bg1"/>
          </a:solidFill>
          <a:ln w="31750">
            <a:solidFill>
              <a:srgbClr val="20517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a:blip r:embed="rId3"/>
          <a:stretch>
            <a:fillRect/>
          </a:stretch>
        </p:blipFill>
        <p:spPr>
          <a:xfrm>
            <a:off x="582090" y="1846756"/>
            <a:ext cx="8096397" cy="1951377"/>
          </a:xfrm>
          <a:prstGeom prst="rect">
            <a:avLst/>
          </a:prstGeom>
        </p:spPr>
      </p:pic>
      <p:sp>
        <p:nvSpPr>
          <p:cNvPr id="22" name="圆角矩形 21"/>
          <p:cNvSpPr/>
          <p:nvPr/>
        </p:nvSpPr>
        <p:spPr>
          <a:xfrm>
            <a:off x="7528216" y="1920786"/>
            <a:ext cx="1050521" cy="17888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a:stretch>
            <a:fillRect/>
          </a:stretch>
        </p:blipFill>
        <p:spPr>
          <a:xfrm>
            <a:off x="598715" y="3808072"/>
            <a:ext cx="8079772" cy="1928955"/>
          </a:xfrm>
          <a:prstGeom prst="rect">
            <a:avLst/>
          </a:prstGeom>
        </p:spPr>
      </p:pic>
      <p:sp>
        <p:nvSpPr>
          <p:cNvPr id="26" name="圆角矩形 25"/>
          <p:cNvSpPr/>
          <p:nvPr/>
        </p:nvSpPr>
        <p:spPr>
          <a:xfrm>
            <a:off x="7528216" y="3872163"/>
            <a:ext cx="1050521" cy="17888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kumimoji="1" lang="en-US" altLang="zh-CN" dirty="0"/>
              <a:t>P3</a:t>
            </a:r>
            <a:endParaRPr kumimoji="1" lang="zh-CN" altLang="en-US" dirty="0"/>
          </a:p>
        </p:txBody>
      </p:sp>
      <p:sp>
        <p:nvSpPr>
          <p:cNvPr id="4" name="文本占位符 3"/>
          <p:cNvSpPr>
            <a:spLocks noGrp="1"/>
          </p:cNvSpPr>
          <p:nvPr>
            <p:ph type="body" sz="quarter" idx="14"/>
          </p:nvPr>
        </p:nvSpPr>
        <p:spPr/>
        <p:txBody>
          <a:bodyPr/>
          <a:lstStyle/>
          <a:p>
            <a:r>
              <a:rPr kumimoji="1" lang="zh-CN" altLang="en-US" dirty="0"/>
              <a:t>对比分析</a:t>
            </a:r>
          </a:p>
        </p:txBody>
      </p:sp>
      <p:sp>
        <p:nvSpPr>
          <p:cNvPr id="2" name="幻灯片编号占位符 1"/>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23</a:t>
            </a:fld>
            <a:endParaRPr lang="zh-CN" altLang="en-US">
              <a:solidFill>
                <a:prstClr val="black">
                  <a:tint val="75000"/>
                </a:prstClr>
              </a:solidFill>
            </a:endParaRPr>
          </a:p>
        </p:txBody>
      </p:sp>
      <p:sp>
        <p:nvSpPr>
          <p:cNvPr id="41" name="圆角矩形 40"/>
          <p:cNvSpPr/>
          <p:nvPr/>
        </p:nvSpPr>
        <p:spPr>
          <a:xfrm>
            <a:off x="585784" y="1400174"/>
            <a:ext cx="8072438" cy="3304830"/>
          </a:xfrm>
          <a:prstGeom prst="roundRect">
            <a:avLst>
              <a:gd name="adj" fmla="val 1937"/>
            </a:avLst>
          </a:prstGeom>
          <a:solidFill>
            <a:schemeClr val="bg1"/>
          </a:solidFill>
          <a:ln w="31750">
            <a:solidFill>
              <a:srgbClr val="20517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a:blip r:embed="rId3"/>
          <a:stretch>
            <a:fillRect/>
          </a:stretch>
        </p:blipFill>
        <p:spPr>
          <a:xfrm>
            <a:off x="654997" y="1970958"/>
            <a:ext cx="3275016" cy="1627337"/>
          </a:xfrm>
          <a:prstGeom prst="rect">
            <a:avLst/>
          </a:prstGeom>
        </p:spPr>
      </p:pic>
      <p:pic>
        <p:nvPicPr>
          <p:cNvPr id="8" name="图片 7"/>
          <p:cNvPicPr>
            <a:picLocks noChangeAspect="1"/>
          </p:cNvPicPr>
          <p:nvPr/>
        </p:nvPicPr>
        <p:blipFill>
          <a:blip r:embed="rId4"/>
          <a:stretch>
            <a:fillRect/>
          </a:stretch>
        </p:blipFill>
        <p:spPr>
          <a:xfrm>
            <a:off x="3999226" y="1976947"/>
            <a:ext cx="4600000" cy="2666667"/>
          </a:xfrm>
          <a:prstGeom prst="rect">
            <a:avLst/>
          </a:prstGeom>
        </p:spPr>
      </p:pic>
      <p:sp>
        <p:nvSpPr>
          <p:cNvPr id="9" name="文本框 8"/>
          <p:cNvSpPr txBox="1"/>
          <p:nvPr/>
        </p:nvSpPr>
        <p:spPr>
          <a:xfrm>
            <a:off x="598521" y="1479671"/>
            <a:ext cx="2776451" cy="460375"/>
          </a:xfrm>
          <a:prstGeom prst="rect">
            <a:avLst/>
          </a:prstGeom>
          <a:noFill/>
        </p:spPr>
        <p:txBody>
          <a:bodyPr wrap="square" rtlCol="0">
            <a:spAutoFit/>
          </a:bodyPr>
          <a:lstStyle/>
          <a:p>
            <a:pPr algn="l"/>
            <a:r>
              <a:rPr kumimoji="1" lang="zh-CN" altLang="en-US" sz="2400" dirty="0">
                <a:latin typeface="微软雅黑" panose="020B0503020204020204" charset="-122"/>
                <a:ea typeface="微软雅黑" panose="020B0503020204020204" charset="-122"/>
              </a:rPr>
              <a:t>FastText+S+TG：</a:t>
            </a:r>
          </a:p>
        </p:txBody>
      </p:sp>
      <p:sp>
        <p:nvSpPr>
          <p:cNvPr id="11" name="文本框 10"/>
          <p:cNvSpPr txBox="1"/>
          <p:nvPr/>
        </p:nvSpPr>
        <p:spPr>
          <a:xfrm>
            <a:off x="3999226" y="1479671"/>
            <a:ext cx="3798112" cy="461665"/>
          </a:xfrm>
          <a:prstGeom prst="rect">
            <a:avLst/>
          </a:prstGeom>
          <a:noFill/>
        </p:spPr>
        <p:txBody>
          <a:bodyPr wrap="square" rtlCol="0">
            <a:spAutoFit/>
          </a:bodyPr>
          <a:lstStyle/>
          <a:p>
            <a:r>
              <a:rPr kumimoji="1" lang="en-US" altLang="zh-CN" sz="2400" dirty="0">
                <a:latin typeface="微软雅黑" panose="020B0503020204020204" charset="-122"/>
                <a:ea typeface="微软雅黑" panose="020B0503020204020204" charset="-122"/>
              </a:rPr>
              <a:t>ML-KNN+</a:t>
            </a:r>
            <a:r>
              <a:rPr kumimoji="1" lang="zh-CN" altLang="en-US" sz="2400" dirty="0">
                <a:latin typeface="微软雅黑" panose="020B0503020204020204" charset="-122"/>
                <a:ea typeface="微软雅黑" panose="020B0503020204020204" charset="-122"/>
              </a:rPr>
              <a:t>开发者相似度</a:t>
            </a:r>
            <a:r>
              <a:rPr lang="zh-CN" altLang="en-US" sz="24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p>
        </p:txBody>
      </p:sp>
      <p:sp>
        <p:nvSpPr>
          <p:cNvPr id="10" name="文本框 9"/>
          <p:cNvSpPr txBox="1"/>
          <p:nvPr/>
        </p:nvSpPr>
        <p:spPr>
          <a:xfrm>
            <a:off x="585784" y="4887885"/>
            <a:ext cx="8013442" cy="1754326"/>
          </a:xfrm>
          <a:prstGeom prst="rect">
            <a:avLst/>
          </a:prstGeom>
          <a:noFill/>
        </p:spPr>
        <p:txBody>
          <a:bodyPr wrap="square" rtlCol="0">
            <a:spAutoFit/>
          </a:bodyPr>
          <a:lstStyle/>
          <a:p>
            <a:pPr algn="just"/>
            <a:r>
              <a:rPr lang="en-US" altLang="zh-CN" dirty="0">
                <a:solidFill>
                  <a:schemeClr val="tx1">
                    <a:lumMod val="65000"/>
                    <a:lumOff val="35000"/>
                  </a:schemeClr>
                </a:solidFill>
                <a:latin typeface="Times New Roman" panose="02020603050405020304" charset="0"/>
                <a:ea typeface="微软雅黑" panose="020B0503020204020204" charset="-122"/>
                <a:cs typeface="Times New Roman" panose="02020603050405020304" charset="0"/>
              </a:rPr>
              <a:t>        Eclipse</a:t>
            </a:r>
            <a:r>
              <a:rPr lang="zh-CN" altLang="zh-CN" dirty="0">
                <a:solidFill>
                  <a:schemeClr val="tx1">
                    <a:lumMod val="65000"/>
                    <a:lumOff val="35000"/>
                  </a:schemeClr>
                </a:solidFill>
                <a:ea typeface="微软雅黑" panose="020B0503020204020204" charset="-122"/>
                <a:cs typeface="微软雅黑" panose="020B0503020204020204" charset="-122"/>
              </a:rPr>
              <a:t>和</a:t>
            </a:r>
            <a:r>
              <a:rPr lang="en-US" altLang="zh-CN" dirty="0">
                <a:solidFill>
                  <a:schemeClr val="tx1">
                    <a:lumMod val="65000"/>
                    <a:lumOff val="35000"/>
                  </a:schemeClr>
                </a:solidFill>
                <a:latin typeface="Times New Roman" panose="02020603050405020304" charset="0"/>
                <a:ea typeface="微软雅黑" panose="020B0503020204020204" charset="-122"/>
                <a:cs typeface="Times New Roman" panose="02020603050405020304" charset="0"/>
              </a:rPr>
              <a:t>Mozilla</a:t>
            </a:r>
            <a:r>
              <a:rPr lang="zh-CN" altLang="zh-CN" dirty="0">
                <a:solidFill>
                  <a:schemeClr val="tx1">
                    <a:lumMod val="65000"/>
                    <a:lumOff val="35000"/>
                  </a:schemeClr>
                </a:solidFill>
                <a:ea typeface="微软雅黑" panose="020B0503020204020204" charset="-122"/>
                <a:cs typeface="微软雅黑" panose="020B0503020204020204" charset="-122"/>
              </a:rPr>
              <a:t>数据集</a:t>
            </a:r>
            <a:r>
              <a:rPr lang="zh-CN" altLang="zh-CN" dirty="0" smtClean="0">
                <a:solidFill>
                  <a:schemeClr val="tx1">
                    <a:lumMod val="65000"/>
                    <a:lumOff val="35000"/>
                  </a:schemeClr>
                </a:solidFill>
                <a:ea typeface="微软雅黑" panose="020B0503020204020204" charset="-122"/>
                <a:cs typeface="微软雅黑" panose="020B0503020204020204" charset="-122"/>
              </a:rPr>
              <a:t>在</a:t>
            </a:r>
            <a:r>
              <a:rPr lang="en-US" altLang="zh-CN" noProof="1" smtClean="0">
                <a:solidFill>
                  <a:schemeClr val="tx1">
                    <a:lumMod val="65000"/>
                    <a:lumOff val="35000"/>
                  </a:schemeClr>
                </a:solidFill>
                <a:ea typeface="微软雅黑" panose="020B0503020204020204" charset="-122"/>
                <a:cs typeface="微软雅黑" panose="020B0503020204020204" charset="-122"/>
              </a:rPr>
              <a:t>FastText+S+TG</a:t>
            </a:r>
            <a:r>
              <a:rPr lang="zh-CN" altLang="zh-CN" dirty="0" smtClean="0">
                <a:solidFill>
                  <a:schemeClr val="tx1">
                    <a:lumMod val="65000"/>
                    <a:lumOff val="35000"/>
                  </a:schemeClr>
                </a:solidFill>
                <a:ea typeface="微软雅黑" panose="020B0503020204020204" charset="-122"/>
                <a:cs typeface="微软雅黑" panose="020B0503020204020204" charset="-122"/>
              </a:rPr>
              <a:t>方法</a:t>
            </a:r>
            <a:r>
              <a:rPr lang="zh-CN" altLang="zh-CN" dirty="0">
                <a:solidFill>
                  <a:schemeClr val="tx1">
                    <a:lumMod val="65000"/>
                    <a:lumOff val="35000"/>
                  </a:schemeClr>
                </a:solidFill>
                <a:ea typeface="微软雅黑" panose="020B0503020204020204" charset="-122"/>
                <a:cs typeface="微软雅黑" panose="020B0503020204020204" charset="-122"/>
              </a:rPr>
              <a:t>下的平均召回率分别为</a:t>
            </a:r>
            <a:r>
              <a:rPr lang="en-US" altLang="zh-CN" dirty="0">
                <a:solidFill>
                  <a:schemeClr val="tx1">
                    <a:lumMod val="65000"/>
                    <a:lumOff val="35000"/>
                  </a:schemeClr>
                </a:solidFill>
                <a:latin typeface="Times New Roman" panose="02020603050405020304" charset="0"/>
                <a:ea typeface="微软雅黑" panose="020B0503020204020204" charset="-122"/>
                <a:cs typeface="Times New Roman" panose="02020603050405020304" charset="0"/>
              </a:rPr>
              <a:t>52.67%</a:t>
            </a:r>
            <a:r>
              <a:rPr lang="zh-CN" altLang="zh-CN" dirty="0">
                <a:solidFill>
                  <a:schemeClr val="tx1">
                    <a:lumMod val="65000"/>
                    <a:lumOff val="35000"/>
                  </a:schemeClr>
                </a:solidFill>
                <a:ea typeface="微软雅黑" panose="020B0503020204020204" charset="-122"/>
                <a:cs typeface="微软雅黑" panose="020B0503020204020204" charset="-122"/>
              </a:rPr>
              <a:t>和</a:t>
            </a:r>
            <a:r>
              <a:rPr lang="en-US" altLang="zh-CN" dirty="0">
                <a:solidFill>
                  <a:schemeClr val="tx1">
                    <a:lumMod val="65000"/>
                    <a:lumOff val="35000"/>
                  </a:schemeClr>
                </a:solidFill>
                <a:latin typeface="Times New Roman" panose="02020603050405020304" charset="0"/>
                <a:ea typeface="微软雅黑" panose="020B0503020204020204" charset="-122"/>
                <a:cs typeface="Times New Roman" panose="02020603050405020304" charset="0"/>
              </a:rPr>
              <a:t>44.24%</a:t>
            </a:r>
            <a:r>
              <a:rPr lang="zh-CN" altLang="zh-CN" dirty="0">
                <a:solidFill>
                  <a:schemeClr val="tx1">
                    <a:lumMod val="65000"/>
                    <a:lumOff val="35000"/>
                  </a:schemeClr>
                </a:solidFill>
                <a:ea typeface="微软雅黑" panose="020B0503020204020204" charset="-122"/>
                <a:cs typeface="微软雅黑" panose="020B0503020204020204" charset="-122"/>
              </a:rPr>
              <a:t>，平均精确率分别为</a:t>
            </a:r>
            <a:r>
              <a:rPr lang="en-US" altLang="zh-CN" dirty="0">
                <a:solidFill>
                  <a:schemeClr val="tx1">
                    <a:lumMod val="65000"/>
                    <a:lumOff val="35000"/>
                  </a:schemeClr>
                </a:solidFill>
                <a:latin typeface="Times New Roman" panose="02020603050405020304" charset="0"/>
                <a:ea typeface="微软雅黑" panose="020B0503020204020204" charset="-122"/>
                <a:cs typeface="Times New Roman" panose="02020603050405020304" charset="0"/>
              </a:rPr>
              <a:t>24.81%</a:t>
            </a:r>
            <a:r>
              <a:rPr lang="zh-CN" altLang="zh-CN" dirty="0">
                <a:solidFill>
                  <a:schemeClr val="tx1">
                    <a:lumMod val="65000"/>
                    <a:lumOff val="35000"/>
                  </a:schemeClr>
                </a:solidFill>
                <a:ea typeface="微软雅黑" panose="020B0503020204020204" charset="-122"/>
                <a:cs typeface="微软雅黑" panose="020B0503020204020204" charset="-122"/>
              </a:rPr>
              <a:t>和</a:t>
            </a:r>
            <a:r>
              <a:rPr lang="en-US" altLang="zh-CN" dirty="0">
                <a:solidFill>
                  <a:schemeClr val="tx1">
                    <a:lumMod val="65000"/>
                    <a:lumOff val="35000"/>
                  </a:schemeClr>
                </a:solidFill>
                <a:latin typeface="Times New Roman" panose="02020603050405020304" charset="0"/>
                <a:ea typeface="微软雅黑" panose="020B0503020204020204" charset="-122"/>
                <a:cs typeface="Times New Roman" panose="02020603050405020304" charset="0"/>
              </a:rPr>
              <a:t>21.96%</a:t>
            </a:r>
            <a:r>
              <a:rPr lang="zh-CN" altLang="en-US" dirty="0">
                <a:solidFill>
                  <a:schemeClr val="tx1">
                    <a:lumMod val="65000"/>
                    <a:lumOff val="35000"/>
                  </a:schemeClr>
                </a:solidFill>
                <a:latin typeface="Times New Roman" panose="02020603050405020304" charset="0"/>
                <a:ea typeface="微软雅黑" panose="020B0503020204020204" charset="-122"/>
                <a:cs typeface="Times New Roman" panose="02020603050405020304" charset="0"/>
              </a:rPr>
              <a:t>；</a:t>
            </a:r>
            <a:endParaRPr lang="en-US" altLang="zh-CN" dirty="0">
              <a:solidFill>
                <a:schemeClr val="tx1">
                  <a:lumMod val="65000"/>
                  <a:lumOff val="35000"/>
                </a:schemeClr>
              </a:solidFill>
              <a:latin typeface="Times New Roman" panose="02020603050405020304" charset="0"/>
              <a:ea typeface="微软雅黑" panose="020B0503020204020204" charset="-122"/>
              <a:cs typeface="Times New Roman" panose="02020603050405020304" charset="0"/>
            </a:endParaRPr>
          </a:p>
          <a:p>
            <a:pPr algn="just"/>
            <a:r>
              <a:rPr lang="en-US" altLang="zh-CN" dirty="0">
                <a:solidFill>
                  <a:schemeClr val="tx1">
                    <a:lumMod val="65000"/>
                    <a:lumOff val="35000"/>
                  </a:schemeClr>
                </a:solidFill>
                <a:ea typeface="微软雅黑" panose="020B0503020204020204" charset="-122"/>
                <a:cs typeface="微软雅黑" panose="020B0503020204020204" charset="-122"/>
              </a:rPr>
              <a:t>         Eclipse</a:t>
            </a:r>
            <a:r>
              <a:rPr lang="zh-CN" altLang="zh-CN" dirty="0">
                <a:solidFill>
                  <a:schemeClr val="tx1">
                    <a:lumMod val="65000"/>
                    <a:lumOff val="35000"/>
                  </a:schemeClr>
                </a:solidFill>
                <a:ea typeface="微软雅黑" panose="020B0503020204020204" charset="-122"/>
                <a:cs typeface="微软雅黑" panose="020B0503020204020204" charset="-122"/>
              </a:rPr>
              <a:t>和</a:t>
            </a:r>
            <a:r>
              <a:rPr lang="en-US" altLang="zh-CN" dirty="0">
                <a:solidFill>
                  <a:schemeClr val="tx1">
                    <a:lumMod val="65000"/>
                    <a:lumOff val="35000"/>
                  </a:schemeClr>
                </a:solidFill>
                <a:ea typeface="微软雅黑" panose="020B0503020204020204" charset="-122"/>
                <a:cs typeface="微软雅黑" panose="020B0503020204020204" charset="-122"/>
              </a:rPr>
              <a:t>Mozilla</a:t>
            </a:r>
            <a:r>
              <a:rPr lang="zh-CN" altLang="zh-CN" dirty="0">
                <a:solidFill>
                  <a:schemeClr val="tx1">
                    <a:lumMod val="65000"/>
                    <a:lumOff val="35000"/>
                  </a:schemeClr>
                </a:solidFill>
                <a:ea typeface="微软雅黑" panose="020B0503020204020204" charset="-122"/>
                <a:cs typeface="微软雅黑" panose="020B0503020204020204" charset="-122"/>
              </a:rPr>
              <a:t>数据集</a:t>
            </a:r>
            <a:r>
              <a:rPr lang="zh-CN" altLang="en-US" dirty="0">
                <a:solidFill>
                  <a:schemeClr val="tx1">
                    <a:lumMod val="65000"/>
                    <a:lumOff val="35000"/>
                  </a:schemeClr>
                </a:solidFill>
                <a:ea typeface="微软雅黑" panose="020B0503020204020204" charset="-122"/>
                <a:cs typeface="微软雅黑" panose="020B0503020204020204" charset="-122"/>
              </a:rPr>
              <a:t>在</a:t>
            </a:r>
            <a:r>
              <a:rPr lang="en-US" altLang="zh-CN" dirty="0">
                <a:solidFill>
                  <a:schemeClr val="tx1">
                    <a:lumMod val="65000"/>
                    <a:lumOff val="35000"/>
                  </a:schemeClr>
                </a:solidFill>
                <a:ea typeface="微软雅黑" panose="020B0503020204020204" charset="-122"/>
                <a:cs typeface="微软雅黑" panose="020B0503020204020204" charset="-122"/>
              </a:rPr>
              <a:t>ML-KNN+</a:t>
            </a:r>
            <a:r>
              <a:rPr lang="zh-CN" altLang="en-US" dirty="0">
                <a:solidFill>
                  <a:schemeClr val="tx1">
                    <a:lumMod val="65000"/>
                    <a:lumOff val="35000"/>
                  </a:schemeClr>
                </a:solidFill>
                <a:ea typeface="微软雅黑" panose="020B0503020204020204" charset="-122"/>
                <a:cs typeface="微软雅黑" panose="020B0503020204020204" charset="-122"/>
              </a:rPr>
              <a:t>开发者相似度方法下</a:t>
            </a:r>
            <a:r>
              <a:rPr lang="zh-CN" altLang="zh-CN" dirty="0">
                <a:solidFill>
                  <a:schemeClr val="tx1">
                    <a:lumMod val="65000"/>
                    <a:lumOff val="35000"/>
                  </a:schemeClr>
                </a:solidFill>
                <a:ea typeface="微软雅黑" panose="020B0503020204020204" charset="-122"/>
                <a:cs typeface="微软雅黑" panose="020B0503020204020204" charset="-122"/>
              </a:rPr>
              <a:t>的平均召回率为</a:t>
            </a:r>
            <a:r>
              <a:rPr lang="en-US" altLang="zh-CN" dirty="0">
                <a:solidFill>
                  <a:schemeClr val="tx1">
                    <a:lumMod val="65000"/>
                    <a:lumOff val="35000"/>
                  </a:schemeClr>
                </a:solidFill>
                <a:ea typeface="微软雅黑" panose="020B0503020204020204" charset="-122"/>
                <a:cs typeface="微软雅黑" panose="020B0503020204020204" charset="-122"/>
              </a:rPr>
              <a:t>64.03%</a:t>
            </a:r>
            <a:r>
              <a:rPr lang="zh-CN" altLang="zh-CN" dirty="0">
                <a:solidFill>
                  <a:schemeClr val="tx1">
                    <a:lumMod val="65000"/>
                    <a:lumOff val="35000"/>
                  </a:schemeClr>
                </a:solidFill>
                <a:ea typeface="微软雅黑" panose="020B0503020204020204" charset="-122"/>
                <a:cs typeface="微软雅黑" panose="020B0503020204020204" charset="-122"/>
              </a:rPr>
              <a:t>和</a:t>
            </a:r>
            <a:r>
              <a:rPr lang="en-US" altLang="zh-CN" dirty="0">
                <a:solidFill>
                  <a:schemeClr val="tx1">
                    <a:lumMod val="65000"/>
                    <a:lumOff val="35000"/>
                  </a:schemeClr>
                </a:solidFill>
                <a:ea typeface="微软雅黑" panose="020B0503020204020204" charset="-122"/>
                <a:cs typeface="微软雅黑" panose="020B0503020204020204" charset="-122"/>
              </a:rPr>
              <a:t>58.73%</a:t>
            </a:r>
            <a:r>
              <a:rPr lang="zh-CN" altLang="zh-CN" dirty="0">
                <a:solidFill>
                  <a:schemeClr val="tx1">
                    <a:lumMod val="65000"/>
                    <a:lumOff val="35000"/>
                  </a:schemeClr>
                </a:solidFill>
                <a:ea typeface="微软雅黑" panose="020B0503020204020204" charset="-122"/>
                <a:cs typeface="微软雅黑" panose="020B0503020204020204" charset="-122"/>
              </a:rPr>
              <a:t>，所对应的平均精确率为</a:t>
            </a:r>
            <a:r>
              <a:rPr lang="en-US" altLang="zh-CN" dirty="0">
                <a:solidFill>
                  <a:schemeClr val="tx1">
                    <a:lumMod val="65000"/>
                    <a:lumOff val="35000"/>
                  </a:schemeClr>
                </a:solidFill>
                <a:ea typeface="微软雅黑" panose="020B0503020204020204" charset="-122"/>
                <a:cs typeface="微软雅黑" panose="020B0503020204020204" charset="-122"/>
              </a:rPr>
              <a:t>18.92%</a:t>
            </a:r>
            <a:r>
              <a:rPr lang="zh-CN" altLang="zh-CN" dirty="0">
                <a:solidFill>
                  <a:schemeClr val="tx1">
                    <a:lumMod val="65000"/>
                    <a:lumOff val="35000"/>
                  </a:schemeClr>
                </a:solidFill>
                <a:ea typeface="微软雅黑" panose="020B0503020204020204" charset="-122"/>
                <a:cs typeface="微软雅黑" panose="020B0503020204020204" charset="-122"/>
              </a:rPr>
              <a:t>和</a:t>
            </a:r>
            <a:r>
              <a:rPr lang="en-US" altLang="zh-CN" dirty="0">
                <a:solidFill>
                  <a:schemeClr val="tx1">
                    <a:lumMod val="65000"/>
                    <a:lumOff val="35000"/>
                  </a:schemeClr>
                </a:solidFill>
                <a:ea typeface="微软雅黑" panose="020B0503020204020204" charset="-122"/>
                <a:cs typeface="微软雅黑" panose="020B0503020204020204" charset="-122"/>
              </a:rPr>
              <a:t>17.67</a:t>
            </a:r>
            <a:r>
              <a:rPr lang="en-US" altLang="zh-CN" dirty="0" smtClean="0">
                <a:solidFill>
                  <a:schemeClr val="tx1">
                    <a:lumMod val="65000"/>
                    <a:lumOff val="35000"/>
                  </a:schemeClr>
                </a:solidFill>
                <a:ea typeface="微软雅黑" panose="020B0503020204020204" charset="-122"/>
                <a:cs typeface="微软雅黑" panose="020B0503020204020204" charset="-122"/>
              </a:rPr>
              <a:t>%</a:t>
            </a:r>
            <a:r>
              <a:rPr lang="zh-CN" altLang="en-US" dirty="0" smtClean="0">
                <a:solidFill>
                  <a:schemeClr val="tx1">
                    <a:lumMod val="65000"/>
                    <a:lumOff val="35000"/>
                  </a:schemeClr>
                </a:solidFill>
                <a:ea typeface="微软雅黑" panose="020B0503020204020204" charset="-122"/>
                <a:cs typeface="微软雅黑" panose="020B0503020204020204" charset="-122"/>
              </a:rPr>
              <a:t>；</a:t>
            </a:r>
            <a:endParaRPr lang="en-US" altLang="zh-CN" dirty="0">
              <a:solidFill>
                <a:schemeClr val="tx1">
                  <a:lumMod val="65000"/>
                  <a:lumOff val="35000"/>
                </a:schemeClr>
              </a:solidFill>
              <a:ea typeface="微软雅黑" panose="020B0503020204020204" charset="-122"/>
              <a:cs typeface="微软雅黑" panose="020B0503020204020204" charset="-122"/>
            </a:endParaRPr>
          </a:p>
          <a:p>
            <a:pPr algn="just"/>
            <a:r>
              <a:rPr lang="en-US" altLang="zh-CN" dirty="0">
                <a:solidFill>
                  <a:schemeClr val="tx1">
                    <a:lumMod val="65000"/>
                    <a:lumOff val="35000"/>
                  </a:schemeClr>
                </a:solidFill>
                <a:ea typeface="微软雅黑" panose="020B0503020204020204" charset="-122"/>
                <a:cs typeface="微软雅黑" panose="020B0503020204020204" charset="-122"/>
              </a:rPr>
              <a:t>         </a:t>
            </a:r>
            <a:r>
              <a:rPr lang="zh-CN" altLang="zh-CN" dirty="0">
                <a:solidFill>
                  <a:schemeClr val="tx1">
                    <a:lumMod val="65000"/>
                    <a:lumOff val="35000"/>
                  </a:schemeClr>
                </a:solidFill>
                <a:ea typeface="微软雅黑" panose="020B0503020204020204" charset="-122"/>
                <a:cs typeface="微软雅黑" panose="020B0503020204020204" charset="-122"/>
              </a:rPr>
              <a:t>从召回率的结果来看，与</a:t>
            </a:r>
            <a:r>
              <a:rPr lang="zh-CN" altLang="en-US" dirty="0">
                <a:solidFill>
                  <a:schemeClr val="tx1">
                    <a:lumMod val="65000"/>
                    <a:lumOff val="35000"/>
                  </a:schemeClr>
                </a:solidFill>
                <a:ea typeface="微软雅黑" panose="020B0503020204020204" charset="-122"/>
                <a:cs typeface="微软雅黑" panose="020B0503020204020204" charset="-122"/>
              </a:rPr>
              <a:t>这两种方法</a:t>
            </a:r>
            <a:r>
              <a:rPr lang="zh-CN" altLang="zh-CN" dirty="0">
                <a:solidFill>
                  <a:schemeClr val="tx1">
                    <a:lumMod val="65000"/>
                    <a:lumOff val="35000"/>
                  </a:schemeClr>
                </a:solidFill>
                <a:ea typeface="微软雅黑" panose="020B0503020204020204" charset="-122"/>
                <a:cs typeface="微软雅黑" panose="020B0503020204020204" charset="-122"/>
              </a:rPr>
              <a:t>相比，本</a:t>
            </a:r>
            <a:r>
              <a:rPr lang="zh-CN" altLang="en-US" dirty="0">
                <a:solidFill>
                  <a:schemeClr val="tx1">
                    <a:lumMod val="65000"/>
                    <a:lumOff val="35000"/>
                  </a:schemeClr>
                </a:solidFill>
                <a:ea typeface="微软雅黑" panose="020B0503020204020204" charset="-122"/>
                <a:cs typeface="微软雅黑" panose="020B0503020204020204" charset="-122"/>
              </a:rPr>
              <a:t>文</a:t>
            </a:r>
            <a:r>
              <a:rPr lang="zh-CN" altLang="zh-CN" dirty="0">
                <a:solidFill>
                  <a:schemeClr val="tx1">
                    <a:lumMod val="65000"/>
                    <a:lumOff val="35000"/>
                  </a:schemeClr>
                </a:solidFill>
                <a:ea typeface="微软雅黑" panose="020B0503020204020204" charset="-122"/>
                <a:cs typeface="微软雅黑" panose="020B0503020204020204" charset="-122"/>
              </a:rPr>
              <a:t>中我们所提出的方法对潜在开发者的推荐效果更好</a:t>
            </a:r>
            <a:r>
              <a:rPr lang="zh-CN" altLang="en-US" dirty="0">
                <a:solidFill>
                  <a:schemeClr val="tx1">
                    <a:lumMod val="65000"/>
                    <a:lumOff val="35000"/>
                  </a:schemeClr>
                </a:solidFill>
                <a:ea typeface="微软雅黑" panose="020B0503020204020204" charset="-122"/>
                <a:cs typeface="微软雅黑" panose="020B0503020204020204" charset="-122"/>
              </a:rPr>
              <a:t>。</a:t>
            </a:r>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总结展望</a:t>
            </a:r>
          </a:p>
        </p:txBody>
      </p:sp>
      <p:sp>
        <p:nvSpPr>
          <p:cNvPr id="3" name="文本占位符 2"/>
          <p:cNvSpPr>
            <a:spLocks noGrp="1"/>
          </p:cNvSpPr>
          <p:nvPr>
            <p:ph type="body" sz="quarter" idx="13"/>
          </p:nvPr>
        </p:nvSpPr>
        <p:spPr/>
        <p:txBody>
          <a:bodyPr/>
          <a:lstStyle/>
          <a:p>
            <a:r>
              <a:rPr kumimoji="1" lang="en-US" altLang="zh-CN" dirty="0"/>
              <a:t>4.</a:t>
            </a:r>
            <a:endParaRPr kumimoji="1" lang="zh-CN" alt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kumimoji="1" lang="en-US" altLang="zh-CN" dirty="0"/>
              <a:t>P4</a:t>
            </a:r>
            <a:endParaRPr kumimoji="1" lang="zh-CN" altLang="en-US" dirty="0"/>
          </a:p>
        </p:txBody>
      </p:sp>
      <p:sp>
        <p:nvSpPr>
          <p:cNvPr id="4" name="文本占位符 3"/>
          <p:cNvSpPr>
            <a:spLocks noGrp="1"/>
          </p:cNvSpPr>
          <p:nvPr>
            <p:ph type="body" sz="quarter" idx="14"/>
          </p:nvPr>
        </p:nvSpPr>
        <p:spPr/>
        <p:txBody>
          <a:bodyPr/>
          <a:lstStyle/>
          <a:p>
            <a:r>
              <a:rPr kumimoji="1" lang="zh-CN" altLang="en-US" dirty="0"/>
              <a:t>总结展望</a:t>
            </a:r>
          </a:p>
        </p:txBody>
      </p:sp>
      <p:grpSp>
        <p:nvGrpSpPr>
          <p:cNvPr id="8" name="组合 16"/>
          <p:cNvGrpSpPr/>
          <p:nvPr/>
        </p:nvGrpSpPr>
        <p:grpSpPr>
          <a:xfrm>
            <a:off x="1818848" y="1535238"/>
            <a:ext cx="731044" cy="757238"/>
            <a:chOff x="1138982" y="2290763"/>
            <a:chExt cx="974725" cy="1009650"/>
          </a:xfrm>
        </p:grpSpPr>
        <p:sp>
          <p:nvSpPr>
            <p:cNvPr id="9" name="MH_Other_1"/>
            <p:cNvSpPr/>
            <p:nvPr>
              <p:custDataLst>
                <p:tags r:id="rId4"/>
              </p:custDataLst>
            </p:nvPr>
          </p:nvSpPr>
          <p:spPr>
            <a:xfrm>
              <a:off x="1273919" y="2430463"/>
              <a:ext cx="704850" cy="73025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rgbClr val="20517C"/>
                </a:solidFill>
                <a:latin typeface="微软雅黑" panose="020B0503020204020204" charset="-122"/>
                <a:ea typeface="微软雅黑" panose="020B0503020204020204" charset="-122"/>
                <a:cs typeface="微软雅黑" panose="020B0503020204020204" charset="-122"/>
              </a:endParaRPr>
            </a:p>
          </p:txBody>
        </p:sp>
        <p:sp>
          <p:nvSpPr>
            <p:cNvPr id="10" name="MH_Other_2"/>
            <p:cNvSpPr/>
            <p:nvPr>
              <p:custDataLst>
                <p:tags r:id="rId5"/>
              </p:custDataLst>
            </p:nvPr>
          </p:nvSpPr>
          <p:spPr>
            <a:xfrm>
              <a:off x="1138982" y="2290763"/>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rgbClr val="20517C"/>
                </a:solidFill>
                <a:latin typeface="微软雅黑" panose="020B0503020204020204" charset="-122"/>
                <a:ea typeface="微软雅黑" panose="020B0503020204020204" charset="-122"/>
                <a:cs typeface="微软雅黑" panose="020B0503020204020204" charset="-122"/>
              </a:endParaRPr>
            </a:p>
          </p:txBody>
        </p:sp>
        <p:sp>
          <p:nvSpPr>
            <p:cNvPr id="11" name="MH_Other_5"/>
            <p:cNvSpPr/>
            <p:nvPr>
              <p:custDataLst>
                <p:tags r:id="rId6"/>
              </p:custDataLst>
            </p:nvPr>
          </p:nvSpPr>
          <p:spPr bwMode="auto">
            <a:xfrm>
              <a:off x="1421557" y="2600326"/>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1350">
                <a:solidFill>
                  <a:srgbClr val="20517C"/>
                </a:solidFill>
                <a:latin typeface="微软雅黑" panose="020B0503020204020204" charset="-122"/>
                <a:ea typeface="微软雅黑" panose="020B0503020204020204" charset="-122"/>
                <a:cs typeface="微软雅黑" panose="020B0503020204020204" charset="-122"/>
              </a:endParaRPr>
            </a:p>
          </p:txBody>
        </p:sp>
      </p:grpSp>
      <p:grpSp>
        <p:nvGrpSpPr>
          <p:cNvPr id="12" name="组合 15"/>
          <p:cNvGrpSpPr/>
          <p:nvPr/>
        </p:nvGrpSpPr>
        <p:grpSpPr>
          <a:xfrm>
            <a:off x="1818848" y="4005492"/>
            <a:ext cx="731044" cy="757238"/>
            <a:chOff x="1138982" y="4435574"/>
            <a:chExt cx="974725" cy="1009650"/>
          </a:xfrm>
        </p:grpSpPr>
        <p:sp>
          <p:nvSpPr>
            <p:cNvPr id="13" name="MH_Other_3"/>
            <p:cNvSpPr/>
            <p:nvPr>
              <p:custDataLst>
                <p:tags r:id="rId1"/>
              </p:custDataLst>
            </p:nvPr>
          </p:nvSpPr>
          <p:spPr>
            <a:xfrm>
              <a:off x="1273919" y="4575274"/>
              <a:ext cx="704850" cy="73025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rgbClr val="20517C"/>
                </a:solidFill>
                <a:latin typeface="微软雅黑" panose="020B0503020204020204" charset="-122"/>
                <a:ea typeface="微软雅黑" panose="020B0503020204020204" charset="-122"/>
                <a:cs typeface="微软雅黑" panose="020B0503020204020204" charset="-122"/>
              </a:endParaRPr>
            </a:p>
          </p:txBody>
        </p:sp>
        <p:sp>
          <p:nvSpPr>
            <p:cNvPr id="14" name="MH_Other_4"/>
            <p:cNvSpPr/>
            <p:nvPr>
              <p:custDataLst>
                <p:tags r:id="rId2"/>
              </p:custDataLst>
            </p:nvPr>
          </p:nvSpPr>
          <p:spPr>
            <a:xfrm>
              <a:off x="1138982" y="4435574"/>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rgbClr val="20517C"/>
                </a:solidFill>
                <a:latin typeface="微软雅黑" panose="020B0503020204020204" charset="-122"/>
                <a:ea typeface="微软雅黑" panose="020B0503020204020204" charset="-122"/>
                <a:cs typeface="微软雅黑" panose="020B0503020204020204" charset="-122"/>
              </a:endParaRPr>
            </a:p>
          </p:txBody>
        </p:sp>
        <p:sp>
          <p:nvSpPr>
            <p:cNvPr id="15" name="MH_Other_6"/>
            <p:cNvSpPr>
              <a:spLocks noChangeAspect="1"/>
            </p:cNvSpPr>
            <p:nvPr>
              <p:custDataLst>
                <p:tags r:id="rId3"/>
              </p:custDataLst>
            </p:nvPr>
          </p:nvSpPr>
          <p:spPr bwMode="auto">
            <a:xfrm>
              <a:off x="1439020" y="4743549"/>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defRPr/>
              </a:pPr>
              <a:endParaRPr lang="zh-CN" altLang="en-US" sz="1350">
                <a:solidFill>
                  <a:srgbClr val="20517C"/>
                </a:solidFill>
                <a:latin typeface="微软雅黑" panose="020B0503020204020204" charset="-122"/>
                <a:ea typeface="微软雅黑" panose="020B0503020204020204" charset="-122"/>
                <a:cs typeface="微软雅黑" panose="020B0503020204020204" charset="-122"/>
              </a:endParaRPr>
            </a:p>
          </p:txBody>
        </p:sp>
      </p:grpSp>
      <p:sp>
        <p:nvSpPr>
          <p:cNvPr id="16" name="文本框 15"/>
          <p:cNvSpPr txBox="1"/>
          <p:nvPr/>
        </p:nvSpPr>
        <p:spPr>
          <a:xfrm>
            <a:off x="2683650" y="1403579"/>
            <a:ext cx="47977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spcBef>
                <a:spcPct val="0"/>
              </a:spcBef>
              <a:buFont typeface="Arial" panose="020B0604020202020204" pitchFamily="34" charset="0"/>
              <a:buNone/>
              <a:defRPr sz="2000">
                <a:solidFill>
                  <a:srgbClr val="20517C"/>
                </a:solidFill>
                <a:latin typeface="微软雅黑" panose="020B0503020204020204" charset="-122"/>
                <a:ea typeface="微软雅黑" panose="020B0503020204020204" charset="-122"/>
                <a:cs typeface="微软雅黑" panose="020B0503020204020204" charset="-122"/>
              </a:defRPr>
            </a:lvl1pPr>
            <a:lvl2pPr marL="742950" indent="-285750">
              <a:spcBef>
                <a:spcPct val="20000"/>
              </a:spcBef>
              <a:buFont typeface="Arial" panose="020B0604020202020204" pitchFamily="34" charset="0"/>
              <a:buChar char="–"/>
              <a:defRPr sz="2800">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anose="02010600030101010101" pitchFamily="2" charset="-122"/>
              </a:defRPr>
            </a:lvl9pPr>
          </a:lstStyle>
          <a:p>
            <a:r>
              <a:rPr lang="zh-CN" altLang="en-US" dirty="0"/>
              <a:t>总结</a:t>
            </a:r>
          </a:p>
        </p:txBody>
      </p:sp>
      <p:sp>
        <p:nvSpPr>
          <p:cNvPr id="17" name="矩形 16"/>
          <p:cNvSpPr/>
          <p:nvPr/>
        </p:nvSpPr>
        <p:spPr>
          <a:xfrm>
            <a:off x="2795090" y="1861682"/>
            <a:ext cx="4425107" cy="1809726"/>
          </a:xfrm>
          <a:prstGeom prst="rect">
            <a:avLst/>
          </a:prstGeom>
          <a:effectLst>
            <a:outerShdw sx="102000" sy="102000" algn="ctr" rotWithShape="0">
              <a:srgbClr val="20517C"/>
            </a:outerShdw>
          </a:effectLst>
        </p:spPr>
        <p:txBody>
          <a:bodyPr wrap="square">
            <a:spAutoFit/>
          </a:bodyPr>
          <a:lstStyle/>
          <a:p>
            <a:pPr marL="342900" indent="-342900">
              <a:lnSpc>
                <a:spcPct val="120000"/>
              </a:lnSpc>
              <a:spcBef>
                <a:spcPct val="20000"/>
              </a:spcBef>
              <a:buFont typeface="+mj-lt"/>
              <a:buAutoNum type="arabicPeriod"/>
            </a:pPr>
            <a:r>
              <a:rPr lang="zh-CN" altLang="zh-CN"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提出了一种基于文本分类和评分机制的单一修复者的预测方法</a:t>
            </a:r>
            <a:endParaRPr lang="en-US" altLang="zh-CN"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pPr marL="342900" indent="-342900">
              <a:lnSpc>
                <a:spcPct val="120000"/>
              </a:lnSpc>
              <a:spcBef>
                <a:spcPct val="20000"/>
              </a:spcBef>
              <a:buFont typeface="+mj-lt"/>
              <a:buAutoNum type="arabicPeriod"/>
            </a:pPr>
            <a:r>
              <a:rPr lang="zh-CN" altLang="zh-CN"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提出了一种基于混合策略（文本分类、基于缺陷所属产品和组件的评分机制、缺陷分配图）的多个开发者推荐方法</a:t>
            </a:r>
          </a:p>
        </p:txBody>
      </p:sp>
      <p:sp>
        <p:nvSpPr>
          <p:cNvPr id="18" name="文本框 17"/>
          <p:cNvSpPr txBox="1"/>
          <p:nvPr/>
        </p:nvSpPr>
        <p:spPr>
          <a:xfrm>
            <a:off x="2683650" y="3910212"/>
            <a:ext cx="45365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spcBef>
                <a:spcPct val="0"/>
              </a:spcBef>
              <a:buFont typeface="Arial" panose="020B0604020202020204" pitchFamily="34" charset="0"/>
              <a:buNone/>
              <a:defRPr sz="2000">
                <a:solidFill>
                  <a:srgbClr val="20517C"/>
                </a:solidFill>
                <a:latin typeface="微软雅黑" panose="020B0503020204020204" charset="-122"/>
                <a:ea typeface="微软雅黑" panose="020B0503020204020204" charset="-122"/>
                <a:cs typeface="微软雅黑" panose="020B0503020204020204" charset="-122"/>
              </a:defRPr>
            </a:lvl1pPr>
            <a:lvl2pPr marL="742950" indent="-285750">
              <a:spcBef>
                <a:spcPct val="20000"/>
              </a:spcBef>
              <a:buFont typeface="Arial" panose="020B0604020202020204" pitchFamily="34" charset="0"/>
              <a:buChar char="–"/>
              <a:defRPr sz="2800">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anose="02010600030101010101" pitchFamily="2" charset="-122"/>
              </a:defRPr>
            </a:lvl9pPr>
          </a:lstStyle>
          <a:p>
            <a:r>
              <a:rPr lang="zh-CN" altLang="en-US" dirty="0"/>
              <a:t>展望</a:t>
            </a:r>
          </a:p>
        </p:txBody>
      </p:sp>
      <p:sp>
        <p:nvSpPr>
          <p:cNvPr id="19" name="矩形 18"/>
          <p:cNvSpPr/>
          <p:nvPr/>
        </p:nvSpPr>
        <p:spPr>
          <a:xfrm>
            <a:off x="2795090" y="4350012"/>
            <a:ext cx="4425107" cy="1200329"/>
          </a:xfrm>
          <a:prstGeom prst="rect">
            <a:avLst/>
          </a:prstGeom>
          <a:effectLst>
            <a:outerShdw sx="102000" sy="102000" algn="ctr" rotWithShape="0">
              <a:srgbClr val="20517C"/>
            </a:outerShdw>
          </a:effectLst>
        </p:spPr>
        <p:txBody>
          <a:bodyPr wrap="square">
            <a:spAutoFit/>
          </a:bodyPr>
          <a:lstStyle/>
          <a:p>
            <a:pPr marL="342900" indent="-342900">
              <a:lnSpc>
                <a:spcPct val="120000"/>
              </a:lnSpc>
              <a:spcBef>
                <a:spcPct val="20000"/>
              </a:spcBef>
              <a:buFont typeface="+mj-lt"/>
              <a:buAutoNum type="arabicPeriod"/>
            </a:pPr>
            <a:r>
              <a:rPr lang="zh-CN" altLang="zh-CN"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数据集与方法的通用性</a:t>
            </a:r>
            <a:endParaRPr lang="en-US" altLang="zh-CN"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pPr marL="342900" indent="-342900">
              <a:lnSpc>
                <a:spcPct val="120000"/>
              </a:lnSpc>
              <a:spcBef>
                <a:spcPct val="20000"/>
              </a:spcBef>
              <a:buFont typeface="+mj-lt"/>
              <a:buAutoNum type="arabicPeriod"/>
            </a:pPr>
            <a:r>
              <a:rPr lang="zh-CN" altLang="zh-CN"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核心算法的选择与优化</a:t>
            </a:r>
            <a:endParaRPr lang="en-US" altLang="zh-CN"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pPr marL="342900" indent="-342900">
              <a:lnSpc>
                <a:spcPct val="120000"/>
              </a:lnSpc>
              <a:spcBef>
                <a:spcPct val="20000"/>
              </a:spcBef>
              <a:buFont typeface="+mj-lt"/>
              <a:buAutoNum type="arabicPeriod"/>
            </a:pPr>
            <a:r>
              <a:rPr lang="zh-CN" altLang="zh-CN"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开发者特性的考虑</a:t>
            </a:r>
            <a:endParaRPr lang="zh-CN" altLang="en-US"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2" name="幻灯片编号占位符 1"/>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25</a:t>
            </a:fld>
            <a:endParaRPr lang="zh-CN" altLang="en-US">
              <a:solidFill>
                <a:prstClr val="black">
                  <a:tint val="75000"/>
                </a:prstClr>
              </a:solidFill>
            </a:endParaRPr>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t>P4</a:t>
            </a:r>
            <a:endParaRPr kumimoji="1" lang="zh-CN" altLang="en-US" dirty="0"/>
          </a:p>
        </p:txBody>
      </p:sp>
      <p:sp>
        <p:nvSpPr>
          <p:cNvPr id="4" name="文本占位符 3"/>
          <p:cNvSpPr>
            <a:spLocks noGrp="1"/>
          </p:cNvSpPr>
          <p:nvPr>
            <p:ph type="body" sz="quarter" idx="14"/>
          </p:nvPr>
        </p:nvSpPr>
        <p:spPr/>
        <p:txBody>
          <a:bodyPr/>
          <a:lstStyle/>
          <a:p>
            <a:r>
              <a:rPr kumimoji="1" lang="zh-CN" altLang="en-US" dirty="0"/>
              <a:t>硕士期间论文发表</a:t>
            </a:r>
          </a:p>
        </p:txBody>
      </p:sp>
      <p:sp>
        <p:nvSpPr>
          <p:cNvPr id="6" name="文本框 5"/>
          <p:cNvSpPr txBox="1"/>
          <p:nvPr/>
        </p:nvSpPr>
        <p:spPr>
          <a:xfrm>
            <a:off x="555087" y="1697436"/>
            <a:ext cx="826618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spcBef>
                <a:spcPct val="0"/>
              </a:spcBef>
              <a:buFont typeface="Arial" panose="020B0604020202020204" pitchFamily="34" charset="0"/>
              <a:buNone/>
              <a:defRPr sz="2000">
                <a:solidFill>
                  <a:srgbClr val="20517C"/>
                </a:solidFill>
                <a:latin typeface="微软雅黑" panose="020B0503020204020204" charset="-122"/>
                <a:ea typeface="微软雅黑" panose="020B0503020204020204" charset="-122"/>
                <a:cs typeface="微软雅黑" panose="020B0503020204020204" charset="-122"/>
              </a:defRPr>
            </a:lvl1pPr>
            <a:lvl2pPr marL="742950" indent="-285750">
              <a:spcBef>
                <a:spcPct val="20000"/>
              </a:spcBef>
              <a:buFont typeface="Arial" panose="020B0604020202020204" pitchFamily="34" charset="0"/>
              <a:buChar char="–"/>
              <a:defRPr sz="2800">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anose="02010600030101010101" pitchFamily="2" charset="-122"/>
              </a:defRPr>
            </a:lvl9pPr>
          </a:lstStyle>
          <a:p>
            <a:r>
              <a:rPr lang="en-US" altLang="zh-CN" dirty="0"/>
              <a:t>[1]</a:t>
            </a:r>
            <a:r>
              <a:rPr lang="zh-CN" altLang="zh-CN" dirty="0"/>
              <a:t>史小婉</a:t>
            </a:r>
            <a:r>
              <a:rPr lang="en-US" altLang="zh-CN" dirty="0"/>
              <a:t>, </a:t>
            </a:r>
            <a:r>
              <a:rPr lang="zh-CN" altLang="zh-CN" dirty="0"/>
              <a:t>马于涛</a:t>
            </a:r>
            <a:r>
              <a:rPr lang="en-US" altLang="zh-CN" dirty="0"/>
              <a:t>. </a:t>
            </a:r>
            <a:r>
              <a:rPr lang="zh-CN" altLang="zh-CN" dirty="0"/>
              <a:t>一种基于文本分类和评分机制的软件缺陷分配方法</a:t>
            </a:r>
            <a:r>
              <a:rPr lang="en-US" altLang="zh-CN" dirty="0"/>
              <a:t>[J]. </a:t>
            </a:r>
            <a:r>
              <a:rPr lang="zh-CN" altLang="zh-CN" dirty="0"/>
              <a:t>计算机科学（已录用，</a:t>
            </a:r>
            <a:r>
              <a:rPr lang="en-US" altLang="zh-CN" dirty="0"/>
              <a:t>2018</a:t>
            </a:r>
            <a:r>
              <a:rPr lang="zh-CN" altLang="zh-CN" dirty="0"/>
              <a:t>年</a:t>
            </a:r>
            <a:r>
              <a:rPr lang="en-US" altLang="zh-CN" dirty="0"/>
              <a:t>12</a:t>
            </a:r>
            <a:r>
              <a:rPr lang="zh-CN" altLang="zh-CN" dirty="0"/>
              <a:t>月刊）</a:t>
            </a:r>
            <a:r>
              <a:rPr lang="en-US" altLang="zh-CN" dirty="0"/>
              <a:t>.</a:t>
            </a:r>
            <a:endParaRPr lang="zh-CN" altLang="zh-CN" dirty="0"/>
          </a:p>
        </p:txBody>
      </p:sp>
      <p:sp>
        <p:nvSpPr>
          <p:cNvPr id="3" name="幻灯片编号占位符 2"/>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26</a:t>
            </a:fld>
            <a:endParaRPr lang="zh-CN" altLang="en-US">
              <a:solidFill>
                <a:prstClr val="black">
                  <a:tint val="75000"/>
                </a:prstClr>
              </a:solidFill>
            </a:endParaRPr>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5057" y="1804877"/>
            <a:ext cx="2137137" cy="3023015"/>
          </a:xfrm>
          <a:prstGeom prst="rect">
            <a:avLst/>
          </a:prstGeom>
        </p:spPr>
      </p:pic>
      <p:sp>
        <p:nvSpPr>
          <p:cNvPr id="2" name="矩形 1"/>
          <p:cNvSpPr/>
          <p:nvPr/>
        </p:nvSpPr>
        <p:spPr>
          <a:xfrm>
            <a:off x="3997271" y="3806314"/>
            <a:ext cx="1338828" cy="323165"/>
          </a:xfrm>
          <a:prstGeom prst="rect">
            <a:avLst/>
          </a:prstGeom>
        </p:spPr>
        <p:txBody>
          <a:bodyPr wrap="none">
            <a:spAutoFit/>
          </a:bodyPr>
          <a:lstStyle/>
          <a:p>
            <a:r>
              <a:rPr kumimoji="1" lang="zh-CN" altLang="en-US" sz="1500" dirty="0">
                <a:solidFill>
                  <a:srgbClr val="20517C"/>
                </a:solidFill>
                <a:latin typeface="微软雅黑" panose="020B0503020204020204" charset="-122"/>
                <a:ea typeface="微软雅黑" panose="020B0503020204020204" charset="-122"/>
                <a:cs typeface="微软雅黑" panose="020B0503020204020204" charset="-122"/>
              </a:rPr>
              <a:t>学生：史小婉</a:t>
            </a:r>
          </a:p>
        </p:txBody>
      </p:sp>
      <p:sp>
        <p:nvSpPr>
          <p:cNvPr id="3" name="矩形 2"/>
          <p:cNvSpPr/>
          <p:nvPr/>
        </p:nvSpPr>
        <p:spPr>
          <a:xfrm>
            <a:off x="6075348" y="3806314"/>
            <a:ext cx="1338828" cy="323165"/>
          </a:xfrm>
          <a:prstGeom prst="rect">
            <a:avLst/>
          </a:prstGeom>
        </p:spPr>
        <p:txBody>
          <a:bodyPr wrap="none">
            <a:spAutoFit/>
          </a:bodyPr>
          <a:lstStyle/>
          <a:p>
            <a:r>
              <a:rPr kumimoji="1" lang="zh-CN" altLang="en-US" sz="1500" dirty="0">
                <a:solidFill>
                  <a:srgbClr val="20517C"/>
                </a:solidFill>
                <a:latin typeface="微软雅黑" panose="020B0503020204020204" charset="-122"/>
                <a:ea typeface="微软雅黑" panose="020B0503020204020204" charset="-122"/>
                <a:cs typeface="微软雅黑" panose="020B0503020204020204" charset="-122"/>
              </a:rPr>
              <a:t>导师：马于涛</a:t>
            </a:r>
          </a:p>
        </p:txBody>
      </p:sp>
      <p:sp>
        <p:nvSpPr>
          <p:cNvPr id="10" name="矩形 9"/>
          <p:cNvSpPr/>
          <p:nvPr/>
        </p:nvSpPr>
        <p:spPr>
          <a:xfrm>
            <a:off x="3520625" y="2844964"/>
            <a:ext cx="4416594" cy="600164"/>
          </a:xfrm>
          <a:prstGeom prst="rect">
            <a:avLst/>
          </a:prstGeom>
        </p:spPr>
        <p:txBody>
          <a:bodyPr wrap="none">
            <a:spAutoFit/>
          </a:bodyPr>
          <a:lstStyle/>
          <a:p>
            <a:r>
              <a:rPr kumimoji="1" lang="zh-CN" altLang="en-US" sz="3300" dirty="0" smtClean="0">
                <a:solidFill>
                  <a:srgbClr val="20517C"/>
                </a:solidFill>
                <a:latin typeface="微软雅黑" panose="020B0503020204020204" charset="-122"/>
                <a:ea typeface="微软雅黑" panose="020B0503020204020204" charset="-122"/>
                <a:cs typeface="微软雅黑" panose="020B0503020204020204" charset="-122"/>
              </a:rPr>
              <a:t>请各位老师批评指正！</a:t>
            </a:r>
            <a:endParaRPr kumimoji="1" lang="zh-CN" altLang="en-US" sz="3300" dirty="0">
              <a:solidFill>
                <a:srgbClr val="20517C"/>
              </a:solidFill>
              <a:latin typeface="微软雅黑" panose="020B0503020204020204" charset="-122"/>
              <a:ea typeface="微软雅黑" panose="020B0503020204020204" charset="-122"/>
              <a:cs typeface="微软雅黑" panose="020B0503020204020204" charset="-122"/>
            </a:endParaRPr>
          </a:p>
        </p:txBody>
      </p:sp>
      <p:cxnSp>
        <p:nvCxnSpPr>
          <p:cNvPr id="13" name="直接连接符 68"/>
          <p:cNvCxnSpPr/>
          <p:nvPr/>
        </p:nvCxnSpPr>
        <p:spPr>
          <a:xfrm>
            <a:off x="3509194" y="2753430"/>
            <a:ext cx="4320000" cy="16720"/>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grpSp>
        <p:nvGrpSpPr>
          <p:cNvPr id="16" name="组合 1"/>
          <p:cNvGrpSpPr/>
          <p:nvPr/>
        </p:nvGrpSpPr>
        <p:grpSpPr bwMode="auto">
          <a:xfrm>
            <a:off x="7633358" y="-546598"/>
            <a:ext cx="1831091" cy="2417843"/>
            <a:chOff x="0" y="-1"/>
            <a:chExt cx="2175714" cy="2871210"/>
          </a:xfrm>
          <a:solidFill>
            <a:srgbClr val="157E9F"/>
          </a:solidFill>
        </p:grpSpPr>
        <p:sp>
          <p:nvSpPr>
            <p:cNvPr id="17" name="矩形 13"/>
            <p:cNvSpPr>
              <a:spLocks noChangeArrowheads="1"/>
            </p:cNvSpPr>
            <p:nvPr/>
          </p:nvSpPr>
          <p:spPr bwMode="auto">
            <a:xfrm rot="2727610">
              <a:off x="-391510" y="1232685"/>
              <a:ext cx="2871210" cy="405837"/>
            </a:xfrm>
            <a:prstGeom prst="rect">
              <a:avLst/>
            </a:prstGeom>
            <a:solidFill>
              <a:srgbClr val="20517C"/>
            </a:solid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350">
                <a:solidFill>
                  <a:schemeClr val="bg1"/>
                </a:solidFill>
                <a:latin typeface="宋体" panose="02010600030101010101" pitchFamily="2" charset="-122"/>
                <a:sym typeface="宋体" panose="02010600030101010101" pitchFamily="2" charset="-122"/>
              </a:endParaRPr>
            </a:p>
          </p:txBody>
        </p:sp>
        <p:sp>
          <p:nvSpPr>
            <p:cNvPr id="18" name="TextBox 14"/>
            <p:cNvSpPr>
              <a:spLocks noChangeArrowheads="1"/>
            </p:cNvSpPr>
            <p:nvPr/>
          </p:nvSpPr>
          <p:spPr bwMode="auto">
            <a:xfrm rot="2748894">
              <a:off x="441729" y="1209933"/>
              <a:ext cx="1074001" cy="356559"/>
            </a:xfrm>
            <a:prstGeom prst="rect">
              <a:avLst/>
            </a:prstGeom>
            <a:solidFill>
              <a:srgbClr val="20517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350" b="1" dirty="0" smtClean="0">
                  <a:solidFill>
                    <a:schemeClr val="bg1"/>
                  </a:solidFill>
                  <a:latin typeface="微软雅黑" panose="020B0503020204020204" charset="-122"/>
                  <a:ea typeface="微软雅黑" panose="020B0503020204020204" charset="-122"/>
                  <a:sym typeface="微软雅黑" panose="020B0503020204020204" charset="-122"/>
                </a:rPr>
                <a:t>2018·05</a:t>
              </a:r>
              <a:endParaRPr lang="zh-CN" altLang="en-US" sz="1350" b="1" dirty="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19"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sz="1350">
                <a:solidFill>
                  <a:schemeClr val="bg1"/>
                </a:solidFill>
              </a:endParaRPr>
            </a:p>
          </p:txBody>
        </p:sp>
        <p:sp>
          <p:nvSpPr>
            <p:cNvPr id="20"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sz="1350">
                <a:solidFill>
                  <a:schemeClr val="bg1"/>
                </a:solidFill>
              </a:endParaRPr>
            </a:p>
          </p:txBody>
        </p:sp>
      </p:grpSp>
      <p:cxnSp>
        <p:nvCxnSpPr>
          <p:cNvPr id="21" name="直接连接符 68"/>
          <p:cNvCxnSpPr/>
          <p:nvPr/>
        </p:nvCxnSpPr>
        <p:spPr>
          <a:xfrm>
            <a:off x="3514764" y="3467988"/>
            <a:ext cx="4320000" cy="16720"/>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
        <p:nvSpPr>
          <p:cNvPr id="4" name="幻灯片编号占位符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27</a:t>
            </a:fld>
            <a:endParaRPr lang="zh-CN" altLang="en-US">
              <a:solidFill>
                <a:prstClr val="black">
                  <a:tint val="75000"/>
                </a:prstClr>
              </a:solidFill>
            </a:endParaRPr>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研究背景</a:t>
            </a:r>
          </a:p>
        </p:txBody>
      </p:sp>
      <p:sp>
        <p:nvSpPr>
          <p:cNvPr id="3" name="文本占位符 2"/>
          <p:cNvSpPr>
            <a:spLocks noGrp="1"/>
          </p:cNvSpPr>
          <p:nvPr>
            <p:ph type="body" sz="quarter" idx="13"/>
          </p:nvPr>
        </p:nvSpPr>
        <p:spPr/>
        <p:txBody>
          <a:bodyPr/>
          <a:lstStyle/>
          <a:p>
            <a:r>
              <a:rPr kumimoji="1" lang="en-US" altLang="zh-CN" dirty="0"/>
              <a:t>1.</a:t>
            </a:r>
            <a:endParaRPr kumimoji="1" lang="zh-CN" alt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kumimoji="1" lang="en-US" altLang="zh-CN" dirty="0"/>
              <a:t>P1</a:t>
            </a:r>
            <a:endParaRPr kumimoji="1" lang="zh-CN" altLang="en-US" dirty="0"/>
          </a:p>
        </p:txBody>
      </p:sp>
      <p:sp>
        <p:nvSpPr>
          <p:cNvPr id="4" name="文本占位符 3"/>
          <p:cNvSpPr>
            <a:spLocks noGrp="1"/>
          </p:cNvSpPr>
          <p:nvPr>
            <p:ph type="body" sz="quarter" idx="14"/>
          </p:nvPr>
        </p:nvSpPr>
        <p:spPr/>
        <p:txBody>
          <a:bodyPr/>
          <a:lstStyle/>
          <a:p>
            <a:r>
              <a:rPr kumimoji="1" lang="zh-CN" altLang="en-US" dirty="0"/>
              <a:t>研究背景</a:t>
            </a:r>
          </a:p>
        </p:txBody>
      </p:sp>
      <p:sp>
        <p:nvSpPr>
          <p:cNvPr id="2" name="幻灯片编号占位符 1"/>
          <p:cNvSpPr>
            <a:spLocks noGrp="1"/>
          </p:cNvSpPr>
          <p:nvPr>
            <p:ph type="sldNum" sz="quarter" idx="12"/>
          </p:nvPr>
        </p:nvSpPr>
        <p:spPr>
          <a:xfrm>
            <a:off x="6614345" y="6155696"/>
            <a:ext cx="2057400" cy="365125"/>
          </a:xfrm>
        </p:spPr>
        <p:txBody>
          <a:bodyPr/>
          <a:lstStyle/>
          <a:p>
            <a:fld id="{AA4E786F-588D-4932-A7B2-AE3451FA4ACA}" type="slidenum">
              <a:rPr lang="zh-CN" altLang="en-US" smtClean="0">
                <a:solidFill>
                  <a:prstClr val="black">
                    <a:tint val="75000"/>
                  </a:prstClr>
                </a:solidFill>
              </a:rPr>
              <a:t>4</a:t>
            </a:fld>
            <a:endParaRPr lang="zh-CN" altLang="en-US">
              <a:solidFill>
                <a:prstClr val="black">
                  <a:tint val="75000"/>
                </a:prstClr>
              </a:solidFill>
            </a:endParaRPr>
          </a:p>
        </p:txBody>
      </p:sp>
      <p:sp>
        <p:nvSpPr>
          <p:cNvPr id="38" name="圆角矩形 37"/>
          <p:cNvSpPr/>
          <p:nvPr/>
        </p:nvSpPr>
        <p:spPr>
          <a:xfrm>
            <a:off x="307764" y="2405246"/>
            <a:ext cx="5582546" cy="4179248"/>
          </a:xfrm>
          <a:prstGeom prst="roundRect">
            <a:avLst>
              <a:gd name="adj" fmla="val 1937"/>
            </a:avLst>
          </a:prstGeom>
          <a:solidFill>
            <a:schemeClr val="bg1"/>
          </a:solidFill>
          <a:ln w="31750">
            <a:solidFill>
              <a:srgbClr val="20517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圆角矩形 40"/>
          <p:cNvSpPr/>
          <p:nvPr/>
        </p:nvSpPr>
        <p:spPr>
          <a:xfrm>
            <a:off x="324392" y="1193970"/>
            <a:ext cx="5582546" cy="991030"/>
          </a:xfrm>
          <a:prstGeom prst="roundRect">
            <a:avLst>
              <a:gd name="adj" fmla="val 1937"/>
            </a:avLst>
          </a:prstGeom>
          <a:solidFill>
            <a:schemeClr val="bg1"/>
          </a:solidFill>
          <a:ln w="31750">
            <a:solidFill>
              <a:srgbClr val="20517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流程图: 联系 41"/>
          <p:cNvSpPr/>
          <p:nvPr/>
        </p:nvSpPr>
        <p:spPr>
          <a:xfrm>
            <a:off x="2758216" y="1455433"/>
            <a:ext cx="474781" cy="484016"/>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endParaRPr lang="zh-CN" altLang="en-US" dirty="0">
              <a:solidFill>
                <a:schemeClr val="tx1"/>
              </a:solidFill>
            </a:endParaRPr>
          </a:p>
        </p:txBody>
      </p:sp>
      <p:sp>
        <p:nvSpPr>
          <p:cNvPr id="43" name="流程图: 联系 42"/>
          <p:cNvSpPr/>
          <p:nvPr/>
        </p:nvSpPr>
        <p:spPr>
          <a:xfrm>
            <a:off x="1542186" y="1455433"/>
            <a:ext cx="474781" cy="484016"/>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44" name="流程图: 联系 43"/>
          <p:cNvSpPr/>
          <p:nvPr/>
        </p:nvSpPr>
        <p:spPr>
          <a:xfrm>
            <a:off x="3974246" y="1441145"/>
            <a:ext cx="474781" cy="484016"/>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a:t>
            </a:r>
            <a:endParaRPr lang="zh-CN" altLang="en-US" dirty="0">
              <a:solidFill>
                <a:schemeClr val="tx1"/>
              </a:solidFill>
            </a:endParaRPr>
          </a:p>
        </p:txBody>
      </p:sp>
      <p:cxnSp>
        <p:nvCxnSpPr>
          <p:cNvPr id="45" name="直接连接符 44"/>
          <p:cNvCxnSpPr>
            <a:stCxn id="43" idx="6"/>
            <a:endCxn id="42" idx="2"/>
          </p:cNvCxnSpPr>
          <p:nvPr/>
        </p:nvCxnSpPr>
        <p:spPr>
          <a:xfrm>
            <a:off x="2016967" y="1697441"/>
            <a:ext cx="741249" cy="0"/>
          </a:xfrm>
          <a:prstGeom prst="line">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42" idx="6"/>
            <a:endCxn id="44" idx="2"/>
          </p:cNvCxnSpPr>
          <p:nvPr/>
        </p:nvCxnSpPr>
        <p:spPr>
          <a:xfrm flipV="1">
            <a:off x="3232997" y="1683153"/>
            <a:ext cx="741249" cy="14288"/>
          </a:xfrm>
          <a:prstGeom prst="line">
            <a:avLst/>
          </a:prstGeom>
          <a:ln w="31750">
            <a:tailEnd type="arrow"/>
          </a:ln>
        </p:spPr>
        <p:style>
          <a:lnRef idx="1">
            <a:schemeClr val="accent1"/>
          </a:lnRef>
          <a:fillRef idx="0">
            <a:schemeClr val="accent1"/>
          </a:fillRef>
          <a:effectRef idx="0">
            <a:schemeClr val="accent1"/>
          </a:effectRef>
          <a:fontRef idx="minor">
            <a:schemeClr val="tx1"/>
          </a:fontRef>
        </p:style>
      </p:cxnSp>
      <p:pic>
        <p:nvPicPr>
          <p:cNvPr id="50" name="图片 49"/>
          <p:cNvPicPr>
            <a:picLocks noChangeAspect="1"/>
          </p:cNvPicPr>
          <p:nvPr/>
        </p:nvPicPr>
        <p:blipFill>
          <a:blip r:embed="rId3"/>
          <a:stretch>
            <a:fillRect/>
          </a:stretch>
        </p:blipFill>
        <p:spPr>
          <a:xfrm>
            <a:off x="364647" y="1283078"/>
            <a:ext cx="749263" cy="749283"/>
          </a:xfrm>
          <a:prstGeom prst="rect">
            <a:avLst/>
          </a:prstGeom>
        </p:spPr>
      </p:pic>
      <p:sp>
        <p:nvSpPr>
          <p:cNvPr id="52" name="流程图: 联系 51"/>
          <p:cNvSpPr/>
          <p:nvPr/>
        </p:nvSpPr>
        <p:spPr>
          <a:xfrm>
            <a:off x="5190276" y="1441145"/>
            <a:ext cx="474781" cy="484016"/>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cxnSp>
        <p:nvCxnSpPr>
          <p:cNvPr id="53" name="直接连接符 52"/>
          <p:cNvCxnSpPr>
            <a:endCxn id="52" idx="2"/>
          </p:cNvCxnSpPr>
          <p:nvPr/>
        </p:nvCxnSpPr>
        <p:spPr>
          <a:xfrm>
            <a:off x="4449027" y="1683153"/>
            <a:ext cx="741249" cy="0"/>
          </a:xfrm>
          <a:prstGeom prst="line">
            <a:avLst/>
          </a:prstGeom>
          <a:ln w="31750">
            <a:tailEnd type="arrow"/>
          </a:ln>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3"/>
          <a:stretch>
            <a:fillRect/>
          </a:stretch>
        </p:blipFill>
        <p:spPr>
          <a:xfrm>
            <a:off x="346297" y="2524487"/>
            <a:ext cx="749263" cy="749283"/>
          </a:xfrm>
          <a:prstGeom prst="rect">
            <a:avLst/>
          </a:prstGeom>
        </p:spPr>
      </p:pic>
      <p:pic>
        <p:nvPicPr>
          <p:cNvPr id="60" name="图片 59"/>
          <p:cNvPicPr>
            <a:picLocks noChangeAspect="1"/>
          </p:cNvPicPr>
          <p:nvPr/>
        </p:nvPicPr>
        <p:blipFill>
          <a:blip r:embed="rId3"/>
          <a:stretch>
            <a:fillRect/>
          </a:stretch>
        </p:blipFill>
        <p:spPr>
          <a:xfrm>
            <a:off x="1433030" y="2524487"/>
            <a:ext cx="749263" cy="749283"/>
          </a:xfrm>
          <a:prstGeom prst="rect">
            <a:avLst/>
          </a:prstGeom>
        </p:spPr>
      </p:pic>
      <p:sp>
        <p:nvSpPr>
          <p:cNvPr id="13" name="文本框 12"/>
          <p:cNvSpPr txBox="1"/>
          <p:nvPr/>
        </p:nvSpPr>
        <p:spPr>
          <a:xfrm>
            <a:off x="1062310" y="2498336"/>
            <a:ext cx="337470" cy="584775"/>
          </a:xfrm>
          <a:prstGeom prst="rect">
            <a:avLst/>
          </a:prstGeom>
          <a:noFill/>
        </p:spPr>
        <p:txBody>
          <a:bodyPr wrap="square" rtlCol="0">
            <a:spAutoFit/>
          </a:bodyPr>
          <a:lstStyle/>
          <a:p>
            <a:r>
              <a:rPr lang="en-US" altLang="zh-CN" sz="3200" b="1" dirty="0"/>
              <a:t>…</a:t>
            </a:r>
            <a:endParaRPr lang="zh-CN" altLang="en-US" sz="3200" b="1" dirty="0"/>
          </a:p>
        </p:txBody>
      </p:sp>
      <p:sp>
        <p:nvSpPr>
          <p:cNvPr id="79" name="流程图: 联系 78"/>
          <p:cNvSpPr/>
          <p:nvPr/>
        </p:nvSpPr>
        <p:spPr>
          <a:xfrm>
            <a:off x="3281196" y="2969339"/>
            <a:ext cx="474781" cy="484016"/>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81" name="流程图: 联系 80"/>
          <p:cNvSpPr/>
          <p:nvPr/>
        </p:nvSpPr>
        <p:spPr>
          <a:xfrm>
            <a:off x="2212235" y="3718020"/>
            <a:ext cx="474781" cy="484016"/>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endParaRPr lang="zh-CN" altLang="en-US" dirty="0">
              <a:solidFill>
                <a:schemeClr val="tx1"/>
              </a:solidFill>
            </a:endParaRPr>
          </a:p>
        </p:txBody>
      </p:sp>
      <p:sp>
        <p:nvSpPr>
          <p:cNvPr id="82" name="流程图: 联系 81"/>
          <p:cNvSpPr/>
          <p:nvPr/>
        </p:nvSpPr>
        <p:spPr>
          <a:xfrm>
            <a:off x="4367044" y="3718020"/>
            <a:ext cx="474781" cy="484016"/>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a:t>
            </a:r>
            <a:endParaRPr lang="zh-CN" altLang="en-US" dirty="0">
              <a:solidFill>
                <a:schemeClr val="tx1"/>
              </a:solidFill>
            </a:endParaRPr>
          </a:p>
        </p:txBody>
      </p:sp>
      <p:sp>
        <p:nvSpPr>
          <p:cNvPr id="85" name="流程图: 联系 84"/>
          <p:cNvSpPr/>
          <p:nvPr/>
        </p:nvSpPr>
        <p:spPr>
          <a:xfrm>
            <a:off x="1788433" y="4841096"/>
            <a:ext cx="474781" cy="484016"/>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a:t>
            </a:r>
            <a:endParaRPr lang="zh-CN" altLang="en-US" dirty="0">
              <a:solidFill>
                <a:schemeClr val="tx1"/>
              </a:solidFill>
            </a:endParaRPr>
          </a:p>
        </p:txBody>
      </p:sp>
      <p:sp>
        <p:nvSpPr>
          <p:cNvPr id="86" name="流程图: 联系 85"/>
          <p:cNvSpPr/>
          <p:nvPr/>
        </p:nvSpPr>
        <p:spPr>
          <a:xfrm>
            <a:off x="3281195" y="5126474"/>
            <a:ext cx="474781" cy="484016"/>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sp>
        <p:nvSpPr>
          <p:cNvPr id="87" name="流程图: 联系 86"/>
          <p:cNvSpPr/>
          <p:nvPr/>
        </p:nvSpPr>
        <p:spPr>
          <a:xfrm>
            <a:off x="4881396" y="4841096"/>
            <a:ext cx="474781" cy="484016"/>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a:t>
            </a:r>
            <a:endParaRPr lang="zh-CN" altLang="en-US" dirty="0">
              <a:solidFill>
                <a:schemeClr val="tx1"/>
              </a:solidFill>
            </a:endParaRPr>
          </a:p>
        </p:txBody>
      </p:sp>
      <p:cxnSp>
        <p:nvCxnSpPr>
          <p:cNvPr id="25" name="直接连接符 24"/>
          <p:cNvCxnSpPr/>
          <p:nvPr/>
        </p:nvCxnSpPr>
        <p:spPr>
          <a:xfrm>
            <a:off x="16814" y="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79" idx="3"/>
            <a:endCxn id="85" idx="7"/>
          </p:cNvCxnSpPr>
          <p:nvPr/>
        </p:nvCxnSpPr>
        <p:spPr>
          <a:xfrm flipH="1">
            <a:off x="2193684" y="3382472"/>
            <a:ext cx="1157042" cy="1529507"/>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9" idx="4"/>
            <a:endCxn id="86" idx="0"/>
          </p:cNvCxnSpPr>
          <p:nvPr/>
        </p:nvCxnSpPr>
        <p:spPr>
          <a:xfrm flipH="1">
            <a:off x="3518586" y="3453355"/>
            <a:ext cx="1" cy="1673119"/>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81" idx="6"/>
            <a:endCxn id="82" idx="2"/>
          </p:cNvCxnSpPr>
          <p:nvPr/>
        </p:nvCxnSpPr>
        <p:spPr>
          <a:xfrm>
            <a:off x="2687016" y="3960028"/>
            <a:ext cx="1680028"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81" idx="5"/>
            <a:endCxn id="86" idx="1"/>
          </p:cNvCxnSpPr>
          <p:nvPr/>
        </p:nvCxnSpPr>
        <p:spPr>
          <a:xfrm>
            <a:off x="2617486" y="4131153"/>
            <a:ext cx="733239" cy="1066204"/>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86" idx="7"/>
            <a:endCxn id="82" idx="3"/>
          </p:cNvCxnSpPr>
          <p:nvPr/>
        </p:nvCxnSpPr>
        <p:spPr>
          <a:xfrm flipV="1">
            <a:off x="3686446" y="4131153"/>
            <a:ext cx="750128" cy="1066204"/>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87" idx="2"/>
            <a:endCxn id="86" idx="6"/>
          </p:cNvCxnSpPr>
          <p:nvPr/>
        </p:nvCxnSpPr>
        <p:spPr>
          <a:xfrm flipH="1">
            <a:off x="3755976" y="5083104"/>
            <a:ext cx="1125420" cy="285378"/>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85" idx="6"/>
            <a:endCxn id="86" idx="2"/>
          </p:cNvCxnSpPr>
          <p:nvPr/>
        </p:nvCxnSpPr>
        <p:spPr>
          <a:xfrm>
            <a:off x="2263214" y="5083104"/>
            <a:ext cx="1017981" cy="285378"/>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5" name="弧形 104"/>
          <p:cNvSpPr/>
          <p:nvPr/>
        </p:nvSpPr>
        <p:spPr>
          <a:xfrm rot="9009768">
            <a:off x="2013212" y="3884836"/>
            <a:ext cx="2023026" cy="1868762"/>
          </a:xfrm>
          <a:prstGeom prst="arc">
            <a:avLst/>
          </a:prstGeom>
          <a:ln w="25400">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2" name="曲线连接符 111"/>
          <p:cNvCxnSpPr>
            <a:stCxn id="87" idx="4"/>
            <a:endCxn id="85" idx="3"/>
          </p:cNvCxnSpPr>
          <p:nvPr/>
        </p:nvCxnSpPr>
        <p:spPr>
          <a:xfrm rot="5400000" flipH="1">
            <a:off x="3452933" y="3659259"/>
            <a:ext cx="70883" cy="3260824"/>
          </a:xfrm>
          <a:prstGeom prst="curvedConnector3">
            <a:avLst>
              <a:gd name="adj1" fmla="val -1190333"/>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87" idx="0"/>
            <a:endCxn id="82" idx="5"/>
          </p:cNvCxnSpPr>
          <p:nvPr/>
        </p:nvCxnSpPr>
        <p:spPr>
          <a:xfrm flipH="1" flipV="1">
            <a:off x="4772295" y="4131153"/>
            <a:ext cx="346492" cy="709943"/>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8" name="文本框 117"/>
          <p:cNvSpPr txBox="1"/>
          <p:nvPr/>
        </p:nvSpPr>
        <p:spPr>
          <a:xfrm>
            <a:off x="6217920" y="1283078"/>
            <a:ext cx="2811782" cy="707886"/>
          </a:xfrm>
          <a:prstGeom prst="rect">
            <a:avLst/>
          </a:prstGeom>
          <a:noFill/>
        </p:spPr>
        <p:txBody>
          <a:bodyPr wrap="squar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容易出错</a:t>
            </a:r>
            <a:endPar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非常耗时</a:t>
            </a:r>
          </a:p>
        </p:txBody>
      </p:sp>
      <p:sp>
        <p:nvSpPr>
          <p:cNvPr id="119" name="文本框 118"/>
          <p:cNvSpPr txBox="1"/>
          <p:nvPr/>
        </p:nvSpPr>
        <p:spPr>
          <a:xfrm>
            <a:off x="1012434" y="1241319"/>
            <a:ext cx="643675" cy="369332"/>
          </a:xfrm>
          <a:prstGeom prst="rect">
            <a:avLst/>
          </a:prstGeom>
          <a:noFill/>
        </p:spPr>
        <p:txBody>
          <a:bodyPr wrap="square" rtlCol="0">
            <a:spAutoFit/>
          </a:bodyPr>
          <a:lstStyle/>
          <a:p>
            <a:r>
              <a:rPr lang="en-US" altLang="zh-CN" dirty="0">
                <a:solidFill>
                  <a:srgbClr val="FF0000"/>
                </a:solidFill>
              </a:rPr>
              <a:t>40</a:t>
            </a:r>
            <a:r>
              <a:rPr lang="zh-CN" altLang="en-US" dirty="0">
                <a:solidFill>
                  <a:srgbClr val="FF0000"/>
                </a:solidFill>
              </a:rPr>
              <a:t>天</a:t>
            </a:r>
          </a:p>
        </p:txBody>
      </p:sp>
      <p:sp>
        <p:nvSpPr>
          <p:cNvPr id="120" name="文本框 119"/>
          <p:cNvSpPr txBox="1"/>
          <p:nvPr/>
        </p:nvSpPr>
        <p:spPr>
          <a:xfrm>
            <a:off x="1967091" y="1227398"/>
            <a:ext cx="776509" cy="369332"/>
          </a:xfrm>
          <a:prstGeom prst="rect">
            <a:avLst/>
          </a:prstGeom>
          <a:noFill/>
        </p:spPr>
        <p:txBody>
          <a:bodyPr wrap="square" rtlCol="0">
            <a:spAutoFit/>
          </a:bodyPr>
          <a:lstStyle/>
          <a:p>
            <a:r>
              <a:rPr lang="en-US" altLang="zh-CN" dirty="0">
                <a:solidFill>
                  <a:srgbClr val="FF0000"/>
                </a:solidFill>
              </a:rPr>
              <a:t>100</a:t>
            </a:r>
            <a:r>
              <a:rPr lang="zh-CN" altLang="en-US" dirty="0">
                <a:solidFill>
                  <a:srgbClr val="FF0000"/>
                </a:solidFill>
              </a:rPr>
              <a:t>天</a:t>
            </a:r>
          </a:p>
        </p:txBody>
      </p:sp>
      <p:sp>
        <p:nvSpPr>
          <p:cNvPr id="121" name="文本框 120"/>
          <p:cNvSpPr txBox="1"/>
          <p:nvPr/>
        </p:nvSpPr>
        <p:spPr>
          <a:xfrm>
            <a:off x="6217920" y="2524487"/>
            <a:ext cx="2660073" cy="1938992"/>
          </a:xfrm>
          <a:prstGeom prst="rect">
            <a:avLst/>
          </a:prstGeom>
          <a:noFill/>
        </p:spPr>
        <p:txBody>
          <a:bodyPr wrap="squar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问题：</a:t>
            </a:r>
            <a:endPar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endPar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a:p>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1</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对缺陷的最终修复者的推荐</a:t>
            </a:r>
            <a:endPar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a:p>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2</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、对缺陷修复有贡献的开发者的推荐</a:t>
            </a:r>
            <a:endPar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500" fill="hold"/>
                                        <p:tgtEl>
                                          <p:spTgt spid="119"/>
                                        </p:tgtEl>
                                        <p:attrNameLst>
                                          <p:attrName>ppt_x</p:attrName>
                                        </p:attrNameLst>
                                      </p:cBhvr>
                                      <p:tavLst>
                                        <p:tav tm="0">
                                          <p:val>
                                            <p:strVal val="#ppt_x"/>
                                          </p:val>
                                        </p:tav>
                                        <p:tav tm="100000">
                                          <p:val>
                                            <p:strVal val="#ppt_x"/>
                                          </p:val>
                                        </p:tav>
                                      </p:tavLst>
                                    </p:anim>
                                    <p:anim calcmode="lin" valueType="num">
                                      <p:cBhvr additive="base">
                                        <p:cTn id="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0"/>
                                        </p:tgtEl>
                                        <p:attrNameLst>
                                          <p:attrName>style.visibility</p:attrName>
                                        </p:attrNameLst>
                                      </p:cBhvr>
                                      <p:to>
                                        <p:strVal val="visible"/>
                                      </p:to>
                                    </p:set>
                                    <p:anim calcmode="lin" valueType="num">
                                      <p:cBhvr additive="base">
                                        <p:cTn id="13" dur="500" fill="hold"/>
                                        <p:tgtEl>
                                          <p:spTgt spid="120"/>
                                        </p:tgtEl>
                                        <p:attrNameLst>
                                          <p:attrName>ppt_x</p:attrName>
                                        </p:attrNameLst>
                                      </p:cBhvr>
                                      <p:tavLst>
                                        <p:tav tm="0">
                                          <p:val>
                                            <p:strVal val="#ppt_x"/>
                                          </p:val>
                                        </p:tav>
                                        <p:tav tm="100000">
                                          <p:val>
                                            <p:strVal val="#ppt_x"/>
                                          </p:val>
                                        </p:tav>
                                      </p:tavLst>
                                    </p:anim>
                                    <p:anim calcmode="lin" valueType="num">
                                      <p:cBhvr additive="base">
                                        <p:cTn id="14"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kumimoji="1" lang="en-US" altLang="zh-CN" dirty="0"/>
              <a:t>P1</a:t>
            </a:r>
            <a:endParaRPr kumimoji="1" lang="zh-CN" altLang="en-US" dirty="0"/>
          </a:p>
        </p:txBody>
      </p:sp>
      <p:sp>
        <p:nvSpPr>
          <p:cNvPr id="4" name="文本占位符 3"/>
          <p:cNvSpPr>
            <a:spLocks noGrp="1"/>
          </p:cNvSpPr>
          <p:nvPr>
            <p:ph type="body" sz="quarter" idx="14"/>
          </p:nvPr>
        </p:nvSpPr>
        <p:spPr/>
        <p:txBody>
          <a:bodyPr/>
          <a:lstStyle/>
          <a:p>
            <a:r>
              <a:rPr lang="zh-CN" altLang="en-US" dirty="0">
                <a:latin typeface="微软雅黑" panose="020B0503020204020204" charset="-122"/>
                <a:ea typeface="微软雅黑" panose="020B0503020204020204" charset="-122"/>
              </a:rPr>
              <a:t>研究背景</a:t>
            </a:r>
          </a:p>
        </p:txBody>
      </p:sp>
      <p:sp>
        <p:nvSpPr>
          <p:cNvPr id="2" name="幻灯片编号占位符 1"/>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5</a:t>
            </a:fld>
            <a:endParaRPr lang="zh-CN" altLang="en-US" dirty="0">
              <a:solidFill>
                <a:prstClr val="black">
                  <a:tint val="75000"/>
                </a:prstClr>
              </a:solidFill>
            </a:endParaRPr>
          </a:p>
        </p:txBody>
      </p:sp>
      <p:sp>
        <p:nvSpPr>
          <p:cNvPr id="6" name="圆角矩形 5"/>
          <p:cNvSpPr/>
          <p:nvPr/>
        </p:nvSpPr>
        <p:spPr>
          <a:xfrm>
            <a:off x="738505" y="1229872"/>
            <a:ext cx="1935480" cy="532130"/>
          </a:xfrm>
          <a:prstGeom prst="roundRect">
            <a:avLst/>
          </a:prstGeom>
          <a:solidFill>
            <a:srgbClr val="2051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黑体" panose="02010609060101010101" pitchFamily="49" charset="-122"/>
                <a:ea typeface="黑体" panose="02010609060101010101" pitchFamily="49" charset="-122"/>
              </a:rPr>
              <a:t>基于文本内容</a:t>
            </a:r>
          </a:p>
        </p:txBody>
      </p:sp>
      <p:sp>
        <p:nvSpPr>
          <p:cNvPr id="8" name="圆角矩形 7"/>
          <p:cNvSpPr/>
          <p:nvPr/>
        </p:nvSpPr>
        <p:spPr>
          <a:xfrm>
            <a:off x="3604895" y="1229872"/>
            <a:ext cx="1934845" cy="532130"/>
          </a:xfrm>
          <a:prstGeom prst="roundRect">
            <a:avLst/>
          </a:prstGeom>
          <a:solidFill>
            <a:srgbClr val="2051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黑体" panose="02010609060101010101" pitchFamily="49" charset="-122"/>
                <a:ea typeface="黑体" panose="02010609060101010101" pitchFamily="49" charset="-122"/>
              </a:rPr>
              <a:t>基于开发者关系</a:t>
            </a:r>
          </a:p>
        </p:txBody>
      </p:sp>
      <p:sp>
        <p:nvSpPr>
          <p:cNvPr id="11" name="圆角矩形 10"/>
          <p:cNvSpPr/>
          <p:nvPr/>
        </p:nvSpPr>
        <p:spPr>
          <a:xfrm>
            <a:off x="6457950" y="1229872"/>
            <a:ext cx="1934845" cy="532130"/>
          </a:xfrm>
          <a:prstGeom prst="roundRect">
            <a:avLst/>
          </a:prstGeom>
          <a:solidFill>
            <a:srgbClr val="2051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黑体" panose="02010609060101010101" pitchFamily="49" charset="-122"/>
                <a:ea typeface="黑体" panose="02010609060101010101" pitchFamily="49" charset="-122"/>
              </a:rPr>
              <a:t>混合类型</a:t>
            </a:r>
          </a:p>
        </p:txBody>
      </p:sp>
      <p:cxnSp>
        <p:nvCxnSpPr>
          <p:cNvPr id="22" name="直接连接符 21"/>
          <p:cNvCxnSpPr/>
          <p:nvPr/>
        </p:nvCxnSpPr>
        <p:spPr>
          <a:xfrm flipH="1">
            <a:off x="3025833" y="1345081"/>
            <a:ext cx="7653" cy="5512919"/>
          </a:xfrm>
          <a:prstGeom prst="line">
            <a:avLst/>
          </a:prstGeom>
          <a:ln w="19050">
            <a:solidFill>
              <a:srgbClr val="0D5267"/>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936343" y="1345081"/>
            <a:ext cx="15570" cy="5512919"/>
          </a:xfrm>
          <a:prstGeom prst="line">
            <a:avLst/>
          </a:prstGeom>
          <a:ln w="19050">
            <a:solidFill>
              <a:srgbClr val="0D5267"/>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161925" y="2079502"/>
            <a:ext cx="2701290" cy="3415030"/>
          </a:xfrm>
          <a:prstGeom prst="rect">
            <a:avLst/>
          </a:prstGeom>
        </p:spPr>
        <p:txBody>
          <a:bodyPr wrap="square">
            <a:spAutoFit/>
          </a:bodyPr>
          <a:lstStyle/>
          <a:p>
            <a:pPr algn="just">
              <a:lnSpc>
                <a:spcPct val="150000"/>
              </a:lnSpc>
              <a:defRPr sz="1200">
                <a:solidFill>
                  <a:srgbClr val="404040"/>
                </a:solidFill>
                <a:latin typeface="+mn-lt"/>
                <a:ea typeface="+mn-ea"/>
                <a:cs typeface="+mn-cs"/>
                <a:sym typeface="Helvetica"/>
              </a:defRPr>
            </a:pPr>
            <a:r>
              <a:rPr lang="en-US" altLang="zh-CN" sz="1600" kern="100" dirty="0">
                <a:solidFill>
                  <a:schemeClr val="tx1">
                    <a:lumMod val="75000"/>
                    <a:lumOff val="25000"/>
                  </a:schemeClr>
                </a:solidFill>
                <a:latin typeface="微软雅黑 Light" panose="020B0502040204020203" pitchFamily="34" charset="-122"/>
                <a:ea typeface="微软雅黑 Light" panose="020B0502040204020203" pitchFamily="34" charset="-122"/>
                <a:cs typeface="Times New Roman" panose="02020603050405020304" charset="0"/>
              </a:rPr>
              <a:t>    </a:t>
            </a:r>
            <a:r>
              <a:rPr lang="en-US" altLang="zh-CN" sz="1600" kern="100" noProof="1" smtClean="0">
                <a:solidFill>
                  <a:schemeClr val="tx1">
                    <a:lumMod val="75000"/>
                    <a:lumOff val="25000"/>
                  </a:schemeClr>
                </a:solidFill>
                <a:latin typeface="微软雅黑 Light" panose="020B0502040204020203" pitchFamily="34" charset="-122"/>
                <a:ea typeface="微软雅黑 Light" panose="020B0502040204020203" pitchFamily="34" charset="-122"/>
                <a:cs typeface="Times New Roman" panose="02020603050405020304" charset="0"/>
              </a:rPr>
              <a:t>Cubranic</a:t>
            </a:r>
            <a:r>
              <a:rPr lang="en-US" altLang="zh-CN" sz="1600" kern="100" dirty="0" smtClean="0">
                <a:solidFill>
                  <a:schemeClr val="tx1">
                    <a:lumMod val="75000"/>
                    <a:lumOff val="25000"/>
                  </a:schemeClr>
                </a:solidFill>
                <a:latin typeface="微软雅黑 Light" panose="020B0502040204020203" pitchFamily="34" charset="-122"/>
                <a:ea typeface="微软雅黑 Light" panose="020B0502040204020203" pitchFamily="34" charset="-122"/>
                <a:cs typeface="Times New Roman" panose="02020603050405020304" charset="0"/>
              </a:rPr>
              <a:t> </a:t>
            </a:r>
            <a:r>
              <a:rPr lang="en-US" altLang="zh-CN" sz="1600" kern="100" dirty="0">
                <a:solidFill>
                  <a:schemeClr val="tx1">
                    <a:lumMod val="75000"/>
                    <a:lumOff val="25000"/>
                  </a:schemeClr>
                </a:solidFill>
                <a:latin typeface="微软雅黑 Light" panose="020B0502040204020203" pitchFamily="34" charset="-122"/>
                <a:ea typeface="微软雅黑 Light" panose="020B0502040204020203" pitchFamily="34" charset="-122"/>
                <a:cs typeface="Times New Roman" panose="02020603050405020304" charset="0"/>
              </a:rPr>
              <a:t>and </a:t>
            </a:r>
            <a:r>
              <a:rPr lang="en-US" altLang="zh-CN" sz="1600" kern="100" noProof="1" smtClean="0">
                <a:solidFill>
                  <a:schemeClr val="tx1">
                    <a:lumMod val="75000"/>
                    <a:lumOff val="25000"/>
                  </a:schemeClr>
                </a:solidFill>
                <a:latin typeface="微软雅黑 Light" panose="020B0502040204020203" pitchFamily="34" charset="-122"/>
                <a:ea typeface="微软雅黑 Light" panose="020B0502040204020203" pitchFamily="34" charset="-122"/>
                <a:cs typeface="Times New Roman" panose="02020603050405020304" charset="0"/>
              </a:rPr>
              <a:t>Murphy</a:t>
            </a:r>
            <a:r>
              <a:rPr lang="zh-CN" altLang="en-US" sz="1600" kern="100" dirty="0" smtClean="0">
                <a:solidFill>
                  <a:schemeClr val="tx1">
                    <a:lumMod val="75000"/>
                    <a:lumOff val="25000"/>
                  </a:schemeClr>
                </a:solidFill>
                <a:latin typeface="微软雅黑 Light" panose="020B0502040204020203" pitchFamily="34" charset="-122"/>
                <a:ea typeface="微软雅黑 Light" panose="020B0502040204020203" pitchFamily="34" charset="-122"/>
                <a:cs typeface="Times New Roman" panose="02020603050405020304" charset="0"/>
              </a:rPr>
              <a:t>首次提出了使用文本分类方法</a:t>
            </a:r>
            <a:r>
              <a:rPr lang="zh-CN" altLang="en-US" sz="1600" kern="100" dirty="0">
                <a:solidFill>
                  <a:schemeClr val="tx1">
                    <a:lumMod val="75000"/>
                    <a:lumOff val="25000"/>
                  </a:schemeClr>
                </a:solidFill>
                <a:latin typeface="微软雅黑 Light" panose="020B0502040204020203" pitchFamily="34" charset="-122"/>
                <a:ea typeface="微软雅黑 Light" panose="020B0502040204020203" pitchFamily="34" charset="-122"/>
                <a:cs typeface="Times New Roman" panose="02020603050405020304" charset="0"/>
              </a:rPr>
              <a:t>。使用朴素贝叶斯分类算法，准确率达到了30%。</a:t>
            </a:r>
          </a:p>
          <a:p>
            <a:pPr algn="just">
              <a:lnSpc>
                <a:spcPct val="150000"/>
              </a:lnSpc>
              <a:defRPr sz="1200">
                <a:solidFill>
                  <a:srgbClr val="404040"/>
                </a:solidFill>
                <a:latin typeface="+mn-lt"/>
                <a:ea typeface="+mn-ea"/>
                <a:cs typeface="+mn-cs"/>
                <a:sym typeface="Helvetica"/>
              </a:defRPr>
            </a:pPr>
            <a:r>
              <a:rPr lang="zh-CN" altLang="en-US" sz="1600" kern="100" dirty="0">
                <a:solidFill>
                  <a:schemeClr val="tx1">
                    <a:lumMod val="75000"/>
                    <a:lumOff val="25000"/>
                  </a:schemeClr>
                </a:solidFill>
                <a:latin typeface="微软雅黑 Light" panose="020B0502040204020203" pitchFamily="34" charset="-122"/>
                <a:ea typeface="微软雅黑 Light" panose="020B0502040204020203" pitchFamily="34" charset="-122"/>
                <a:cs typeface="Times New Roman" panose="02020603050405020304" charset="0"/>
              </a:rPr>
              <a:t>    Anvik等人改进，过滤掉无效缺陷和活跃度小的开发者，使用朴素贝叶斯，C4.5以及支持向量机，准确率达到</a:t>
            </a:r>
            <a:r>
              <a:rPr lang="en-US" altLang="zh-CN" sz="1600" kern="100" dirty="0">
                <a:solidFill>
                  <a:schemeClr val="tx1">
                    <a:lumMod val="75000"/>
                    <a:lumOff val="25000"/>
                  </a:schemeClr>
                </a:solidFill>
                <a:latin typeface="微软雅黑 Light" panose="020B0502040204020203" pitchFamily="34" charset="-122"/>
                <a:ea typeface="微软雅黑 Light" panose="020B0502040204020203" pitchFamily="34" charset="-122"/>
                <a:cs typeface="Times New Roman" panose="02020603050405020304" charset="0"/>
              </a:rPr>
              <a:t>64%</a:t>
            </a:r>
            <a:r>
              <a:rPr lang="zh-CN" altLang="en-US" sz="1600" kern="100" dirty="0">
                <a:solidFill>
                  <a:schemeClr val="tx1">
                    <a:lumMod val="75000"/>
                    <a:lumOff val="25000"/>
                  </a:schemeClr>
                </a:solidFill>
                <a:latin typeface="微软雅黑 Light" panose="020B0502040204020203" pitchFamily="34" charset="-122"/>
                <a:ea typeface="微软雅黑 Light" panose="020B0502040204020203" pitchFamily="34" charset="-122"/>
                <a:cs typeface="Times New Roman" panose="02020603050405020304" charset="0"/>
              </a:rPr>
              <a:t>。</a:t>
            </a:r>
          </a:p>
        </p:txBody>
      </p:sp>
      <p:sp>
        <p:nvSpPr>
          <p:cNvPr id="74" name="矩形 73"/>
          <p:cNvSpPr/>
          <p:nvPr/>
        </p:nvSpPr>
        <p:spPr>
          <a:xfrm>
            <a:off x="3179445" y="2084582"/>
            <a:ext cx="2645410" cy="2676525"/>
          </a:xfrm>
          <a:prstGeom prst="rect">
            <a:avLst/>
          </a:prstGeom>
        </p:spPr>
        <p:txBody>
          <a:bodyPr wrap="square">
            <a:spAutoFit/>
          </a:bodyPr>
          <a:lstStyle/>
          <a:p>
            <a:pPr algn="just">
              <a:lnSpc>
                <a:spcPct val="150000"/>
              </a:lnSpc>
              <a:defRPr sz="1200">
                <a:solidFill>
                  <a:srgbClr val="404040"/>
                </a:solidFill>
                <a:latin typeface="+mn-lt"/>
                <a:ea typeface="+mn-ea"/>
                <a:cs typeface="+mn-cs"/>
                <a:sym typeface="Helvetica"/>
              </a:defRPr>
            </a:pPr>
            <a:r>
              <a:rPr lang="en-US" altLang="zh-CN" sz="1600" kern="100">
                <a:solidFill>
                  <a:schemeClr val="tx1">
                    <a:lumMod val="75000"/>
                    <a:lumOff val="25000"/>
                  </a:schemeClr>
                </a:solidFill>
                <a:latin typeface="微软雅黑 Light" panose="020B0502040204020203" pitchFamily="34" charset="-122"/>
                <a:ea typeface="微软雅黑 Light" panose="020B0502040204020203" pitchFamily="34" charset="-122"/>
                <a:cs typeface="Times New Roman" panose="02020603050405020304" charset="0"/>
              </a:rPr>
              <a:t>    Jeong等人利用马尔可夫链构造了一个缺陷再分配图模型，在44.5万个缺陷报告上的实验结果显示，缺陷的再分配事件数减少了近72%，而预测准确率比基准方法提高了近23%</a:t>
            </a:r>
            <a:r>
              <a:rPr lang="zh-CN" altLang="en-US" sz="1600" kern="100">
                <a:solidFill>
                  <a:schemeClr val="tx1">
                    <a:lumMod val="75000"/>
                    <a:lumOff val="25000"/>
                  </a:schemeClr>
                </a:solidFill>
                <a:latin typeface="微软雅黑 Light" panose="020B0502040204020203" pitchFamily="34" charset="-122"/>
                <a:ea typeface="微软雅黑 Light" panose="020B0502040204020203" pitchFamily="34" charset="-122"/>
                <a:cs typeface="Times New Roman" panose="02020603050405020304" charset="0"/>
              </a:rPr>
              <a:t>。</a:t>
            </a:r>
          </a:p>
        </p:txBody>
      </p:sp>
      <p:sp>
        <p:nvSpPr>
          <p:cNvPr id="76" name="矩形 75"/>
          <p:cNvSpPr/>
          <p:nvPr/>
        </p:nvSpPr>
        <p:spPr>
          <a:xfrm>
            <a:off x="6089015" y="2063627"/>
            <a:ext cx="2832735" cy="3046095"/>
          </a:xfrm>
          <a:prstGeom prst="rect">
            <a:avLst/>
          </a:prstGeom>
        </p:spPr>
        <p:txBody>
          <a:bodyPr wrap="square">
            <a:spAutoFit/>
          </a:bodyPr>
          <a:lstStyle/>
          <a:p>
            <a:pPr algn="just">
              <a:lnSpc>
                <a:spcPct val="150000"/>
              </a:lnSpc>
              <a:defRPr sz="1200">
                <a:solidFill>
                  <a:srgbClr val="404040"/>
                </a:solidFill>
                <a:latin typeface="+mn-lt"/>
                <a:ea typeface="+mn-ea"/>
                <a:cs typeface="+mn-cs"/>
                <a:sym typeface="Helvetica"/>
              </a:defRPr>
            </a:pPr>
            <a:r>
              <a:rPr lang="en-US" altLang="zh-CN" sz="1600" kern="100">
                <a:solidFill>
                  <a:schemeClr val="tx1">
                    <a:lumMod val="75000"/>
                    <a:lumOff val="25000"/>
                  </a:schemeClr>
                </a:solidFill>
                <a:latin typeface="微软雅黑 Light" panose="020B0502040204020203" pitchFamily="34" charset="-122"/>
                <a:ea typeface="微软雅黑 Light" panose="020B0502040204020203" pitchFamily="34" charset="-122"/>
                <a:cs typeface="Times New Roman" panose="02020603050405020304" charset="0"/>
              </a:rPr>
              <a:t>    Bhattacharya P等人提出了使用机器学习分类算法以及利用缺陷分配概率图再分配的方法。使用分类算法将缺陷分配给第一个开发者，若该开发者不能修复缺陷，则根据分配概率图重新分配开发者</a:t>
            </a:r>
            <a:r>
              <a:rPr lang="zh-CN" altLang="en-US" sz="1600" kern="100">
                <a:solidFill>
                  <a:schemeClr val="tx1">
                    <a:lumMod val="75000"/>
                    <a:lumOff val="25000"/>
                  </a:schemeClr>
                </a:solidFill>
                <a:latin typeface="微软雅黑 Light" panose="020B0502040204020203" pitchFamily="34" charset="-122"/>
                <a:ea typeface="微软雅黑 Light" panose="020B0502040204020203" pitchFamily="34" charset="-122"/>
                <a:cs typeface="Times New Roman" panose="02020603050405020304" charset="0"/>
              </a:rPr>
              <a:t>。准确率达到77.43%和77.87%。</a:t>
            </a:r>
          </a:p>
        </p:txBody>
      </p:sp>
      <p:sp>
        <p:nvSpPr>
          <p:cNvPr id="9" name="矩形 8"/>
          <p:cNvSpPr/>
          <p:nvPr/>
        </p:nvSpPr>
        <p:spPr>
          <a:xfrm>
            <a:off x="161925" y="5494532"/>
            <a:ext cx="2701290" cy="110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微软雅黑" panose="020B0503020204020204" charset="-122"/>
                <a:ea typeface="微软雅黑" panose="020B0503020204020204" charset="-122"/>
              </a:rPr>
              <a:t>未考虑开发者关系</a:t>
            </a:r>
          </a:p>
        </p:txBody>
      </p:sp>
      <p:sp>
        <p:nvSpPr>
          <p:cNvPr id="26" name="矩形 25"/>
          <p:cNvSpPr/>
          <p:nvPr/>
        </p:nvSpPr>
        <p:spPr>
          <a:xfrm>
            <a:off x="3144974" y="5494531"/>
            <a:ext cx="2701290" cy="110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微软雅黑" panose="020B0503020204020204" charset="-122"/>
                <a:ea typeface="微软雅黑" panose="020B0503020204020204" charset="-122"/>
              </a:rPr>
              <a:t>未考虑缺陷属性</a:t>
            </a:r>
          </a:p>
        </p:txBody>
      </p:sp>
      <p:sp>
        <p:nvSpPr>
          <p:cNvPr id="28" name="矩形 27"/>
          <p:cNvSpPr/>
          <p:nvPr/>
        </p:nvSpPr>
        <p:spPr>
          <a:xfrm>
            <a:off x="6111957" y="5494530"/>
            <a:ext cx="2701290" cy="110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微软雅黑" panose="020B0503020204020204" charset="-122"/>
                <a:ea typeface="微软雅黑" panose="020B0503020204020204" charset="-122"/>
                <a:sym typeface="+mn-ea"/>
              </a:rPr>
              <a:t>未考虑开发者与缺陷所属属性关系</a:t>
            </a:r>
            <a:endParaRPr lang="zh-CN" altLang="en-US" sz="2400" b="1" dirty="0">
              <a:solidFill>
                <a:srgbClr val="FF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kumimoji="1" lang="en-US" altLang="zh-CN" dirty="0"/>
              <a:t>P1</a:t>
            </a:r>
            <a:endParaRPr kumimoji="1" lang="zh-CN" altLang="en-US" dirty="0"/>
          </a:p>
        </p:txBody>
      </p:sp>
      <p:sp>
        <p:nvSpPr>
          <p:cNvPr id="4" name="文本占位符 3"/>
          <p:cNvSpPr>
            <a:spLocks noGrp="1"/>
          </p:cNvSpPr>
          <p:nvPr>
            <p:ph type="body" sz="quarter" idx="14"/>
          </p:nvPr>
        </p:nvSpPr>
        <p:spPr/>
        <p:txBody>
          <a:bodyPr/>
          <a:lstStyle/>
          <a:p>
            <a:r>
              <a:rPr kumimoji="1" lang="zh-CN" altLang="en-US" dirty="0"/>
              <a:t>研究背景</a:t>
            </a:r>
          </a:p>
        </p:txBody>
      </p:sp>
      <p:cxnSp>
        <p:nvCxnSpPr>
          <p:cNvPr id="28" name="直接连接符 31"/>
          <p:cNvCxnSpPr/>
          <p:nvPr/>
        </p:nvCxnSpPr>
        <p:spPr>
          <a:xfrm>
            <a:off x="6133549" y="1667902"/>
            <a:ext cx="28773" cy="4517021"/>
          </a:xfrm>
          <a:prstGeom prst="line">
            <a:avLst/>
          </a:prstGeom>
          <a:ln w="19050">
            <a:solidFill>
              <a:srgbClr val="20517C"/>
            </a:solidFill>
          </a:ln>
        </p:spPr>
        <p:style>
          <a:lnRef idx="1">
            <a:schemeClr val="accent1"/>
          </a:lnRef>
          <a:fillRef idx="0">
            <a:schemeClr val="accent1"/>
          </a:fillRef>
          <a:effectRef idx="0">
            <a:schemeClr val="accent1"/>
          </a:effectRef>
          <a:fontRef idx="minor">
            <a:schemeClr val="tx1"/>
          </a:fontRef>
        </p:style>
      </p:cxnSp>
      <p:sp>
        <p:nvSpPr>
          <p:cNvPr id="31" name="文本框 32"/>
          <p:cNvSpPr txBox="1">
            <a:spLocks noChangeArrowheads="1"/>
          </p:cNvSpPr>
          <p:nvPr/>
        </p:nvSpPr>
        <p:spPr bwMode="auto">
          <a:xfrm>
            <a:off x="6245264" y="2992874"/>
            <a:ext cx="1300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spcBef>
                <a:spcPct val="0"/>
              </a:spcBef>
              <a:buFont typeface="Arial" panose="020B0604020202020204" pitchFamily="34" charset="0"/>
              <a:buNone/>
              <a:defRPr sz="2000">
                <a:solidFill>
                  <a:srgbClr val="20517C"/>
                </a:solidFill>
                <a:latin typeface="微软雅黑" panose="020B0503020204020204" charset="-122"/>
                <a:ea typeface="微软雅黑" panose="020B0503020204020204" charset="-122"/>
                <a:cs typeface="微软雅黑" panose="020B0503020204020204" charset="-122"/>
              </a:defRPr>
            </a:lvl1pPr>
            <a:lvl2pPr marL="742950" indent="-285750">
              <a:spcBef>
                <a:spcPct val="20000"/>
              </a:spcBef>
              <a:buFont typeface="Arial" panose="020B0604020202020204" pitchFamily="34" charset="0"/>
              <a:buChar char="–"/>
              <a:defRPr sz="2800">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anose="02010600030101010101" pitchFamily="2" charset="-122"/>
              </a:defRPr>
            </a:lvl9pPr>
          </a:lstStyle>
          <a:p>
            <a:r>
              <a:rPr lang="zh-CN" altLang="en-US" dirty="0"/>
              <a:t>内容核心</a:t>
            </a:r>
          </a:p>
        </p:txBody>
      </p:sp>
      <p:sp>
        <p:nvSpPr>
          <p:cNvPr id="32" name="TextBox 36"/>
          <p:cNvSpPr txBox="1">
            <a:spLocks noChangeArrowheads="1"/>
          </p:cNvSpPr>
          <p:nvPr/>
        </p:nvSpPr>
        <p:spPr bwMode="auto">
          <a:xfrm>
            <a:off x="6304988" y="3378300"/>
            <a:ext cx="2887974" cy="1584960"/>
          </a:xfrm>
          <a:prstGeom prst="rect">
            <a:avLst/>
          </a:prstGeom>
          <a:effectLst>
            <a:outerShdw sx="102000" sy="102000" algn="ctr" rotWithShape="0">
              <a:srgbClr val="20517C"/>
            </a:outerShdw>
          </a:effectLst>
        </p:spPr>
        <p:txBody>
          <a:bodyPr wrap="square">
            <a:spAutoFit/>
          </a:bodyPr>
          <a:lstStyle>
            <a:defPPr>
              <a:defRPr lang="zh-CN"/>
            </a:defPPr>
            <a:lvl1pPr marL="342900" indent="-342900">
              <a:lnSpc>
                <a:spcPct val="120000"/>
              </a:lnSpc>
              <a:spcBef>
                <a:spcPct val="20000"/>
              </a:spcBef>
              <a:buFont typeface="+mj-lt"/>
              <a:buAutoNum type="arabicPeriod"/>
              <a:defRPr>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vl2pPr marL="742950" indent="-285750">
              <a:spcBef>
                <a:spcPct val="20000"/>
              </a:spcBef>
              <a:buFont typeface="Arial" panose="020B0604020202020204" pitchFamily="34" charset="0"/>
              <a:buChar char="–"/>
              <a:defRPr sz="2800">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anose="02010600030101010101" pitchFamily="2" charset="-122"/>
              </a:defRPr>
            </a:lvl9pPr>
          </a:lstStyle>
          <a:p>
            <a:r>
              <a:rPr lang="zh-CN" altLang="en-US" dirty="0">
                <a:sym typeface="Arial" panose="020B0604020202020204" pitchFamily="34" charset="0"/>
              </a:rPr>
              <a:t>制定开发者评分机制</a:t>
            </a:r>
          </a:p>
          <a:p>
            <a:r>
              <a:rPr lang="zh-CN" altLang="en-US" dirty="0">
                <a:sym typeface="Arial" panose="020B0604020202020204" pitchFamily="34" charset="0"/>
              </a:rPr>
              <a:t>构建缺陷分配图</a:t>
            </a:r>
          </a:p>
          <a:p>
            <a:r>
              <a:rPr lang="zh-CN" altLang="en-US" dirty="0" smtClean="0">
                <a:sym typeface="Arial" panose="020B0604020202020204" pitchFamily="34" charset="0"/>
              </a:rPr>
              <a:t>单一</a:t>
            </a:r>
            <a:r>
              <a:rPr lang="zh-CN" altLang="en-US" noProof="1" smtClean="0">
                <a:sym typeface="Arial" panose="020B0604020202020204" pitchFamily="34" charset="0"/>
              </a:rPr>
              <a:t>修复</a:t>
            </a:r>
            <a:r>
              <a:rPr lang="zh-CN" altLang="en-US" dirty="0" smtClean="0">
                <a:sym typeface="Arial" panose="020B0604020202020204" pitchFamily="34" charset="0"/>
              </a:rPr>
              <a:t>者</a:t>
            </a:r>
            <a:r>
              <a:rPr lang="zh-CN" altLang="en-US" dirty="0">
                <a:sym typeface="Arial" panose="020B0604020202020204" pitchFamily="34" charset="0"/>
              </a:rPr>
              <a:t>推荐</a:t>
            </a:r>
          </a:p>
          <a:p>
            <a:r>
              <a:rPr lang="zh-CN" altLang="en-US" dirty="0">
                <a:sym typeface="Arial" panose="020B0604020202020204" pitchFamily="34" charset="0"/>
              </a:rPr>
              <a:t>多</a:t>
            </a:r>
            <a:r>
              <a:rPr lang="zh-CN" altLang="en-US" dirty="0" smtClean="0">
                <a:sym typeface="Arial" panose="020B0604020202020204" pitchFamily="34" charset="0"/>
              </a:rPr>
              <a:t>个</a:t>
            </a:r>
            <a:r>
              <a:rPr lang="zh-CN" altLang="en-US" noProof="1" smtClean="0">
                <a:sym typeface="Arial" panose="020B0604020202020204" pitchFamily="34" charset="0"/>
              </a:rPr>
              <a:t>可能</a:t>
            </a:r>
            <a:r>
              <a:rPr lang="zh-CN" altLang="en-US" dirty="0" smtClean="0">
                <a:sym typeface="Arial" panose="020B0604020202020204" pitchFamily="34" charset="0"/>
              </a:rPr>
              <a:t>开发</a:t>
            </a:r>
            <a:r>
              <a:rPr lang="zh-CN" altLang="en-US" dirty="0">
                <a:sym typeface="Arial" panose="020B0604020202020204" pitchFamily="34" charset="0"/>
              </a:rPr>
              <a:t>者推荐</a:t>
            </a:r>
          </a:p>
        </p:txBody>
      </p:sp>
      <p:sp>
        <p:nvSpPr>
          <p:cNvPr id="35" name="圆角矩形 34"/>
          <p:cNvSpPr/>
          <p:nvPr/>
        </p:nvSpPr>
        <p:spPr>
          <a:xfrm>
            <a:off x="365839" y="1836789"/>
            <a:ext cx="5582546" cy="4179248"/>
          </a:xfrm>
          <a:prstGeom prst="roundRect">
            <a:avLst>
              <a:gd name="adj" fmla="val 1937"/>
            </a:avLst>
          </a:prstGeom>
          <a:solidFill>
            <a:schemeClr val="bg1"/>
          </a:solidFill>
          <a:ln w="31750">
            <a:solidFill>
              <a:srgbClr val="20517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圆角矩形 35"/>
          <p:cNvSpPr/>
          <p:nvPr/>
        </p:nvSpPr>
        <p:spPr>
          <a:xfrm>
            <a:off x="365753" y="5824695"/>
            <a:ext cx="3047234" cy="38429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600" dirty="0">
                <a:solidFill>
                  <a:srgbClr val="20517C"/>
                </a:solidFill>
                <a:latin typeface="微软雅黑" panose="020B0503020204020204" charset="-122"/>
                <a:ea typeface="微软雅黑" panose="020B0503020204020204" charset="-122"/>
                <a:cs typeface="微软雅黑" panose="020B0503020204020204" charset="-122"/>
              </a:rPr>
              <a:t>    本文研究内容架构</a:t>
            </a:r>
          </a:p>
        </p:txBody>
      </p:sp>
      <p:sp>
        <p:nvSpPr>
          <p:cNvPr id="37" name="椭圆 36"/>
          <p:cNvSpPr/>
          <p:nvPr/>
        </p:nvSpPr>
        <p:spPr>
          <a:xfrm>
            <a:off x="161442" y="5810300"/>
            <a:ext cx="398473" cy="398690"/>
          </a:xfrm>
          <a:prstGeom prst="ellipse">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STHeiti Light" charset="-122"/>
                <a:ea typeface="STHeiti Light" charset="-122"/>
                <a:cs typeface="STHeiti Light" charset="-122"/>
              </a:rPr>
              <a:t>1</a:t>
            </a:r>
            <a:endParaRPr lang="zh-CN" altLang="en-US" sz="2400" dirty="0">
              <a:latin typeface="STHeiti Light" charset="-122"/>
              <a:ea typeface="STHeiti Light" charset="-122"/>
              <a:cs typeface="STHeiti Light" charset="-122"/>
            </a:endParaRPr>
          </a:p>
        </p:txBody>
      </p:sp>
      <p:sp>
        <p:nvSpPr>
          <p:cNvPr id="65" name="MH_Other_2"/>
          <p:cNvSpPr/>
          <p:nvPr>
            <p:custDataLst>
              <p:tags r:id="rId1"/>
            </p:custDataLst>
          </p:nvPr>
        </p:nvSpPr>
        <p:spPr>
          <a:xfrm>
            <a:off x="3123020" y="3569211"/>
            <a:ext cx="600023" cy="1782853"/>
          </a:xfrm>
          <a:custGeom>
            <a:avLst/>
            <a:gdLst>
              <a:gd name="connsiteX0" fmla="*/ 221247 w 863600"/>
              <a:gd name="connsiteY0" fmla="*/ 0 h 2741461"/>
              <a:gd name="connsiteX1" fmla="*/ 863600 w 863600"/>
              <a:gd name="connsiteY1" fmla="*/ 1 h 2741461"/>
              <a:gd name="connsiteX2" fmla="*/ 863600 w 863600"/>
              <a:gd name="connsiteY2" fmla="*/ 140965 h 2741461"/>
              <a:gd name="connsiteX3" fmla="*/ 221247 w 863600"/>
              <a:gd name="connsiteY3" fmla="*/ 140965 h 2741461"/>
              <a:gd name="connsiteX4" fmla="*/ 140965 w 863600"/>
              <a:gd name="connsiteY4" fmla="*/ 221247 h 2741461"/>
              <a:gd name="connsiteX5" fmla="*/ 140965 w 863600"/>
              <a:gd name="connsiteY5" fmla="*/ 1013461 h 2741461"/>
              <a:gd name="connsiteX6" fmla="*/ 140965 w 863600"/>
              <a:gd name="connsiteY6" fmla="*/ 1013461 h 2741461"/>
              <a:gd name="connsiteX7" fmla="*/ 140965 w 863600"/>
              <a:gd name="connsiteY7" fmla="*/ 2741461 h 2741461"/>
              <a:gd name="connsiteX8" fmla="*/ 1 w 863600"/>
              <a:gd name="connsiteY8" fmla="*/ 2741461 h 2741461"/>
              <a:gd name="connsiteX9" fmla="*/ 0 w 863600"/>
              <a:gd name="connsiteY9" fmla="*/ 1615441 h 2741461"/>
              <a:gd name="connsiteX10" fmla="*/ 0 w 863600"/>
              <a:gd name="connsiteY10" fmla="*/ 1615441 h 2741461"/>
              <a:gd name="connsiteX11" fmla="*/ 0 w 863600"/>
              <a:gd name="connsiteY11" fmla="*/ 1013461 h 2741461"/>
              <a:gd name="connsiteX12" fmla="*/ 0 w 863600"/>
              <a:gd name="connsiteY12" fmla="*/ 221247 h 2741461"/>
              <a:gd name="connsiteX13" fmla="*/ 221247 w 863600"/>
              <a:gd name="connsiteY13" fmla="*/ 0 h 274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3600" h="2741461">
                <a:moveTo>
                  <a:pt x="221247" y="0"/>
                </a:moveTo>
                <a:lnTo>
                  <a:pt x="863600" y="1"/>
                </a:lnTo>
                <a:lnTo>
                  <a:pt x="863600" y="140965"/>
                </a:lnTo>
                <a:lnTo>
                  <a:pt x="221247" y="140965"/>
                </a:lnTo>
                <a:cubicBezTo>
                  <a:pt x="176908" y="140965"/>
                  <a:pt x="140965" y="176908"/>
                  <a:pt x="140965" y="221247"/>
                </a:cubicBezTo>
                <a:lnTo>
                  <a:pt x="140965" y="1013461"/>
                </a:lnTo>
                <a:lnTo>
                  <a:pt x="140965" y="1013461"/>
                </a:lnTo>
                <a:lnTo>
                  <a:pt x="140965" y="2741461"/>
                </a:lnTo>
                <a:lnTo>
                  <a:pt x="1" y="2741461"/>
                </a:lnTo>
                <a:lnTo>
                  <a:pt x="0" y="1615441"/>
                </a:lnTo>
                <a:lnTo>
                  <a:pt x="0" y="1615441"/>
                </a:lnTo>
                <a:lnTo>
                  <a:pt x="0" y="1013461"/>
                </a:lnTo>
                <a:lnTo>
                  <a:pt x="0" y="221247"/>
                </a:lnTo>
                <a:cubicBezTo>
                  <a:pt x="0" y="99056"/>
                  <a:pt x="99056" y="0"/>
                  <a:pt x="221247" y="0"/>
                </a:cubicBezTo>
                <a:close/>
              </a:path>
            </a:pathLst>
          </a:cu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rgbClr val="20517C"/>
              </a:solidFill>
            </a:endParaRPr>
          </a:p>
        </p:txBody>
      </p:sp>
      <p:cxnSp>
        <p:nvCxnSpPr>
          <p:cNvPr id="68" name="MH_Other_9"/>
          <p:cNvCxnSpPr/>
          <p:nvPr>
            <p:custDataLst>
              <p:tags r:id="rId2"/>
            </p:custDataLst>
          </p:nvPr>
        </p:nvCxnSpPr>
        <p:spPr>
          <a:xfrm>
            <a:off x="636300" y="5352063"/>
            <a:ext cx="5111199" cy="0"/>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4057015" y="3447415"/>
            <a:ext cx="1221105" cy="339725"/>
          </a:xfrm>
          <a:prstGeom prst="rect">
            <a:avLst/>
          </a:prstGeom>
        </p:spPr>
        <p:txBody>
          <a:bodyPr wrap="square" anchor="ctr">
            <a:spAutoFit/>
          </a:bodyPr>
          <a:lstStyle/>
          <a:p>
            <a:pPr algn="ctr">
              <a:lnSpc>
                <a:spcPct val="120000"/>
              </a:lnSpc>
            </a:pPr>
            <a:r>
              <a:rPr lang="zh-CN" altLang="en-US" sz="1350" kern="100" dirty="0">
                <a:solidFill>
                  <a:srgbClr val="20517C"/>
                </a:solidFill>
                <a:latin typeface="微软雅黑" panose="020B0503020204020204" charset="-122"/>
                <a:ea typeface="微软雅黑" panose="020B0503020204020204" charset="-122"/>
                <a:cs typeface="微软雅黑" panose="020B0503020204020204" charset="-122"/>
              </a:rPr>
              <a:t>缺陷分配图</a:t>
            </a:r>
          </a:p>
        </p:txBody>
      </p:sp>
      <p:sp>
        <p:nvSpPr>
          <p:cNvPr id="74" name="MH_Other_7"/>
          <p:cNvSpPr/>
          <p:nvPr>
            <p:custDataLst>
              <p:tags r:id="rId3"/>
            </p:custDataLst>
          </p:nvPr>
        </p:nvSpPr>
        <p:spPr>
          <a:xfrm flipH="1">
            <a:off x="3701856" y="3439564"/>
            <a:ext cx="336376" cy="357585"/>
          </a:xfrm>
          <a:prstGeom prst="ellipse">
            <a:avLst/>
          </a:prstGeom>
          <a:solidFill>
            <a:schemeClr val="bg1"/>
          </a:solidFill>
          <a:ln>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altLang="zh-CN" dirty="0">
                <a:solidFill>
                  <a:srgbClr val="20517C"/>
                </a:solidFill>
                <a:latin typeface="STHeiti Light" charset="-122"/>
                <a:ea typeface="STHeiti Light" charset="-122"/>
                <a:cs typeface="STHeiti Light" charset="-122"/>
              </a:rPr>
              <a:t>3</a:t>
            </a:r>
          </a:p>
        </p:txBody>
      </p:sp>
      <p:grpSp>
        <p:nvGrpSpPr>
          <p:cNvPr id="10" name="组 9"/>
          <p:cNvGrpSpPr/>
          <p:nvPr/>
        </p:nvGrpSpPr>
        <p:grpSpPr>
          <a:xfrm>
            <a:off x="933255" y="4717208"/>
            <a:ext cx="1890850" cy="634856"/>
            <a:chOff x="826575" y="4717208"/>
            <a:chExt cx="1890850" cy="634856"/>
          </a:xfrm>
        </p:grpSpPr>
        <p:sp>
          <p:nvSpPr>
            <p:cNvPr id="66" name="MH_Other_3"/>
            <p:cNvSpPr/>
            <p:nvPr>
              <p:custDataLst>
                <p:tags r:id="rId6"/>
              </p:custDataLst>
            </p:nvPr>
          </p:nvSpPr>
          <p:spPr>
            <a:xfrm flipH="1">
              <a:off x="2117402" y="4850208"/>
              <a:ext cx="600023" cy="501856"/>
            </a:xfrm>
            <a:custGeom>
              <a:avLst/>
              <a:gdLst>
                <a:gd name="connsiteX0" fmla="*/ 221247 w 863600"/>
                <a:gd name="connsiteY0" fmla="*/ 0 h 746809"/>
                <a:gd name="connsiteX1" fmla="*/ 0 w 863600"/>
                <a:gd name="connsiteY1" fmla="*/ 221247 h 746809"/>
                <a:gd name="connsiteX2" fmla="*/ 0 w 863600"/>
                <a:gd name="connsiteY2" fmla="*/ 746809 h 746809"/>
                <a:gd name="connsiteX3" fmla="*/ 140965 w 863600"/>
                <a:gd name="connsiteY3" fmla="*/ 746809 h 746809"/>
                <a:gd name="connsiteX4" fmla="*/ 140965 w 863600"/>
                <a:gd name="connsiteY4" fmla="*/ 221247 h 746809"/>
                <a:gd name="connsiteX5" fmla="*/ 221247 w 863600"/>
                <a:gd name="connsiteY5" fmla="*/ 140965 h 746809"/>
                <a:gd name="connsiteX6" fmla="*/ 863600 w 863600"/>
                <a:gd name="connsiteY6" fmla="*/ 140965 h 746809"/>
                <a:gd name="connsiteX7" fmla="*/ 863600 w 863600"/>
                <a:gd name="connsiteY7" fmla="*/ 1 h 746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600" h="746809">
                  <a:moveTo>
                    <a:pt x="221247" y="0"/>
                  </a:moveTo>
                  <a:cubicBezTo>
                    <a:pt x="99056" y="0"/>
                    <a:pt x="0" y="99056"/>
                    <a:pt x="0" y="221247"/>
                  </a:cubicBezTo>
                  <a:lnTo>
                    <a:pt x="0" y="746809"/>
                  </a:lnTo>
                  <a:lnTo>
                    <a:pt x="140965" y="746809"/>
                  </a:lnTo>
                  <a:lnTo>
                    <a:pt x="140965" y="221247"/>
                  </a:lnTo>
                  <a:cubicBezTo>
                    <a:pt x="140965" y="176908"/>
                    <a:pt x="176908" y="140965"/>
                    <a:pt x="221247" y="140965"/>
                  </a:cubicBezTo>
                  <a:lnTo>
                    <a:pt x="863600" y="140965"/>
                  </a:lnTo>
                  <a:lnTo>
                    <a:pt x="863600" y="1"/>
                  </a:lnTo>
                  <a:close/>
                </a:path>
              </a:pathLst>
            </a:cu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rgbClr val="20517C"/>
                </a:solidFill>
              </a:endParaRPr>
            </a:p>
          </p:txBody>
        </p:sp>
        <p:grpSp>
          <p:nvGrpSpPr>
            <p:cNvPr id="6" name="组 5"/>
            <p:cNvGrpSpPr/>
            <p:nvPr/>
          </p:nvGrpSpPr>
          <p:grpSpPr>
            <a:xfrm>
              <a:off x="826575" y="4717208"/>
              <a:ext cx="1301938" cy="367030"/>
              <a:chOff x="826575" y="4717208"/>
              <a:chExt cx="1301938" cy="367030"/>
            </a:xfrm>
          </p:grpSpPr>
          <p:sp>
            <p:nvSpPr>
              <p:cNvPr id="70" name="矩形 69"/>
              <p:cNvSpPr/>
              <p:nvPr/>
            </p:nvSpPr>
            <p:spPr>
              <a:xfrm>
                <a:off x="826575" y="4744513"/>
                <a:ext cx="1042035" cy="339725"/>
              </a:xfrm>
              <a:prstGeom prst="rect">
                <a:avLst/>
              </a:prstGeom>
            </p:spPr>
            <p:txBody>
              <a:bodyPr wrap="square" anchor="ctr">
                <a:spAutoFit/>
              </a:bodyPr>
              <a:lstStyle/>
              <a:p>
                <a:pPr algn="ctr">
                  <a:lnSpc>
                    <a:spcPct val="120000"/>
                  </a:lnSpc>
                </a:pPr>
                <a:r>
                  <a:rPr lang="zh-CN" altLang="en-US" sz="1350" kern="100" dirty="0">
                    <a:solidFill>
                      <a:srgbClr val="20517C"/>
                    </a:solidFill>
                    <a:latin typeface="微软雅黑" panose="020B0503020204020204" charset="-122"/>
                    <a:ea typeface="微软雅黑" panose="020B0503020204020204" charset="-122"/>
                    <a:cs typeface="微软雅黑" panose="020B0503020204020204" charset="-122"/>
                  </a:rPr>
                  <a:t>文本分类</a:t>
                </a:r>
              </a:p>
            </p:txBody>
          </p:sp>
          <p:sp>
            <p:nvSpPr>
              <p:cNvPr id="76" name="MH_Other_7"/>
              <p:cNvSpPr/>
              <p:nvPr>
                <p:custDataLst>
                  <p:tags r:id="rId7"/>
                </p:custDataLst>
              </p:nvPr>
            </p:nvSpPr>
            <p:spPr>
              <a:xfrm flipH="1">
                <a:off x="1792137" y="4717208"/>
                <a:ext cx="336376" cy="357585"/>
              </a:xfrm>
              <a:prstGeom prst="ellipse">
                <a:avLst/>
              </a:prstGeom>
              <a:solidFill>
                <a:schemeClr val="bg1"/>
              </a:solidFill>
              <a:ln>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dirty="0">
                    <a:solidFill>
                      <a:srgbClr val="20517C"/>
                    </a:solidFill>
                    <a:latin typeface="STHeiti Light" charset="-122"/>
                    <a:ea typeface="STHeiti Light" charset="-122"/>
                    <a:cs typeface="STHeiti Light" charset="-122"/>
                  </a:rPr>
                  <a:t>1</a:t>
                </a:r>
                <a:endParaRPr lang="zh-CN" altLang="en-US" dirty="0">
                  <a:solidFill>
                    <a:srgbClr val="20517C"/>
                  </a:solidFill>
                  <a:latin typeface="STHeiti Light" charset="-122"/>
                  <a:ea typeface="STHeiti Light" charset="-122"/>
                  <a:cs typeface="STHeiti Light" charset="-122"/>
                </a:endParaRPr>
              </a:p>
            </p:txBody>
          </p:sp>
        </p:grpSp>
      </p:grpSp>
      <p:sp>
        <p:nvSpPr>
          <p:cNvPr id="77" name="文本框 76"/>
          <p:cNvSpPr txBox="1"/>
          <p:nvPr/>
        </p:nvSpPr>
        <p:spPr>
          <a:xfrm>
            <a:off x="2367250" y="5451116"/>
            <a:ext cx="1327840" cy="321945"/>
          </a:xfrm>
          <a:prstGeom prst="rect">
            <a:avLst/>
          </a:prstGeom>
          <a:noFill/>
        </p:spPr>
        <p:txBody>
          <a:bodyPr wrap="square" rtlCol="0">
            <a:spAutoFit/>
          </a:bodyPr>
          <a:lstStyle/>
          <a:p>
            <a:pPr algn="ctr"/>
            <a:r>
              <a:rPr kumimoji="1" lang="zh-CN" altLang="en-US" sz="1500" dirty="0">
                <a:solidFill>
                  <a:srgbClr val="20517C"/>
                </a:solidFill>
                <a:latin typeface="微软雅黑" panose="020B0503020204020204" charset="-122"/>
                <a:ea typeface="微软雅黑" panose="020B0503020204020204" charset="-122"/>
                <a:cs typeface="微软雅黑" panose="020B0503020204020204" charset="-122"/>
              </a:rPr>
              <a:t>缺陷数据集</a:t>
            </a:r>
          </a:p>
        </p:txBody>
      </p:sp>
      <p:sp>
        <p:nvSpPr>
          <p:cNvPr id="2" name="幻灯片编号占位符 1"/>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6</a:t>
            </a:fld>
            <a:endParaRPr lang="zh-CN" altLang="en-US" dirty="0">
              <a:solidFill>
                <a:prstClr val="black">
                  <a:tint val="75000"/>
                </a:prstClr>
              </a:solidFill>
            </a:endParaRPr>
          </a:p>
        </p:txBody>
      </p:sp>
      <p:grpSp>
        <p:nvGrpSpPr>
          <p:cNvPr id="23" name="组 10"/>
          <p:cNvGrpSpPr/>
          <p:nvPr/>
        </p:nvGrpSpPr>
        <p:grpSpPr>
          <a:xfrm>
            <a:off x="1036922" y="3989060"/>
            <a:ext cx="1985083" cy="1363003"/>
            <a:chOff x="945482" y="3989060"/>
            <a:chExt cx="1985083" cy="1363003"/>
          </a:xfrm>
        </p:grpSpPr>
        <p:sp>
          <p:nvSpPr>
            <p:cNvPr id="24" name="MH_Other_4"/>
            <p:cNvSpPr/>
            <p:nvPr>
              <p:custDataLst>
                <p:tags r:id="rId4"/>
              </p:custDataLst>
            </p:nvPr>
          </p:nvSpPr>
          <p:spPr>
            <a:xfrm flipH="1">
              <a:off x="2330542" y="4125739"/>
              <a:ext cx="600023" cy="1226324"/>
            </a:xfrm>
            <a:custGeom>
              <a:avLst/>
              <a:gdLst>
                <a:gd name="connsiteX0" fmla="*/ 221247 w 863600"/>
                <a:gd name="connsiteY0" fmla="*/ 0 h 1825043"/>
                <a:gd name="connsiteX1" fmla="*/ 0 w 863600"/>
                <a:gd name="connsiteY1" fmla="*/ 221247 h 1825043"/>
                <a:gd name="connsiteX2" fmla="*/ 0 w 863600"/>
                <a:gd name="connsiteY2" fmla="*/ 1013461 h 1825043"/>
                <a:gd name="connsiteX3" fmla="*/ 0 w 863600"/>
                <a:gd name="connsiteY3" fmla="*/ 1615441 h 1825043"/>
                <a:gd name="connsiteX4" fmla="*/ 0 w 863600"/>
                <a:gd name="connsiteY4" fmla="*/ 1825043 h 1825043"/>
                <a:gd name="connsiteX5" fmla="*/ 140965 w 863600"/>
                <a:gd name="connsiteY5" fmla="*/ 1825043 h 1825043"/>
                <a:gd name="connsiteX6" fmla="*/ 140965 w 863600"/>
                <a:gd name="connsiteY6" fmla="*/ 1013461 h 1825043"/>
                <a:gd name="connsiteX7" fmla="*/ 140965 w 863600"/>
                <a:gd name="connsiteY7" fmla="*/ 221247 h 1825043"/>
                <a:gd name="connsiteX8" fmla="*/ 221247 w 863600"/>
                <a:gd name="connsiteY8" fmla="*/ 140965 h 1825043"/>
                <a:gd name="connsiteX9" fmla="*/ 863600 w 863600"/>
                <a:gd name="connsiteY9" fmla="*/ 140965 h 1825043"/>
                <a:gd name="connsiteX10" fmla="*/ 863600 w 863600"/>
                <a:gd name="connsiteY10" fmla="*/ 1 h 182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3600" h="1825043">
                  <a:moveTo>
                    <a:pt x="221247" y="0"/>
                  </a:moveTo>
                  <a:cubicBezTo>
                    <a:pt x="99056" y="0"/>
                    <a:pt x="0" y="99056"/>
                    <a:pt x="0" y="221247"/>
                  </a:cubicBezTo>
                  <a:lnTo>
                    <a:pt x="0" y="1013461"/>
                  </a:lnTo>
                  <a:lnTo>
                    <a:pt x="0" y="1615441"/>
                  </a:lnTo>
                  <a:lnTo>
                    <a:pt x="0" y="1825043"/>
                  </a:lnTo>
                  <a:lnTo>
                    <a:pt x="140965" y="1825043"/>
                  </a:lnTo>
                  <a:lnTo>
                    <a:pt x="140965" y="1013461"/>
                  </a:lnTo>
                  <a:lnTo>
                    <a:pt x="140965" y="221247"/>
                  </a:lnTo>
                  <a:cubicBezTo>
                    <a:pt x="140965" y="176908"/>
                    <a:pt x="176908" y="140965"/>
                    <a:pt x="221247" y="140965"/>
                  </a:cubicBezTo>
                  <a:lnTo>
                    <a:pt x="863600" y="140965"/>
                  </a:lnTo>
                  <a:lnTo>
                    <a:pt x="863600" y="1"/>
                  </a:lnTo>
                  <a:close/>
                </a:path>
              </a:pathLst>
            </a:cu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rgbClr val="20517C"/>
                </a:solidFill>
              </a:endParaRPr>
            </a:p>
          </p:txBody>
        </p:sp>
        <p:grpSp>
          <p:nvGrpSpPr>
            <p:cNvPr id="25" name="组 6"/>
            <p:cNvGrpSpPr/>
            <p:nvPr/>
          </p:nvGrpSpPr>
          <p:grpSpPr>
            <a:xfrm>
              <a:off x="945482" y="3989060"/>
              <a:ext cx="1420250" cy="359827"/>
              <a:chOff x="945482" y="3989060"/>
              <a:chExt cx="1420250" cy="359827"/>
            </a:xfrm>
          </p:grpSpPr>
          <p:sp>
            <p:nvSpPr>
              <p:cNvPr id="26" name="矩形 25"/>
              <p:cNvSpPr/>
              <p:nvPr/>
            </p:nvSpPr>
            <p:spPr>
              <a:xfrm>
                <a:off x="945482" y="3989060"/>
                <a:ext cx="1108710" cy="339725"/>
              </a:xfrm>
              <a:prstGeom prst="rect">
                <a:avLst/>
              </a:prstGeom>
            </p:spPr>
            <p:txBody>
              <a:bodyPr wrap="square" anchor="ctr">
                <a:spAutoFit/>
              </a:bodyPr>
              <a:lstStyle/>
              <a:p>
                <a:pPr algn="ctr">
                  <a:lnSpc>
                    <a:spcPct val="120000"/>
                  </a:lnSpc>
                </a:pPr>
                <a:r>
                  <a:rPr lang="zh-CN" altLang="en-US" sz="1350" kern="100" dirty="0">
                    <a:solidFill>
                      <a:srgbClr val="20517C"/>
                    </a:solidFill>
                    <a:latin typeface="微软雅黑" panose="020B0503020204020204" charset="-122"/>
                    <a:ea typeface="微软雅黑" panose="020B0503020204020204" charset="-122"/>
                    <a:cs typeface="微软雅黑" panose="020B0503020204020204" charset="-122"/>
                  </a:rPr>
                  <a:t>评分机制</a:t>
                </a:r>
              </a:p>
            </p:txBody>
          </p:sp>
          <p:sp>
            <p:nvSpPr>
              <p:cNvPr id="27" name="MH_Other_7"/>
              <p:cNvSpPr/>
              <p:nvPr>
                <p:custDataLst>
                  <p:tags r:id="rId5"/>
                </p:custDataLst>
              </p:nvPr>
            </p:nvSpPr>
            <p:spPr>
              <a:xfrm flipH="1">
                <a:off x="2029356" y="3991302"/>
                <a:ext cx="336376" cy="357585"/>
              </a:xfrm>
              <a:prstGeom prst="ellipse">
                <a:avLst/>
              </a:prstGeom>
              <a:solidFill>
                <a:schemeClr val="bg1"/>
              </a:solidFill>
              <a:ln>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r>
                  <a:rPr lang="en-US" altLang="zh-CN" dirty="0">
                    <a:solidFill>
                      <a:srgbClr val="20517C"/>
                    </a:solidFill>
                    <a:latin typeface="STHeiti Light" charset="-122"/>
                    <a:ea typeface="STHeiti Light" charset="-122"/>
                    <a:cs typeface="STHeiti Light" charset="-122"/>
                  </a:rPr>
                  <a:t>2</a:t>
                </a:r>
                <a:endParaRPr lang="zh-CN" altLang="en-US" dirty="0">
                  <a:solidFill>
                    <a:srgbClr val="20517C"/>
                  </a:solidFill>
                  <a:latin typeface="STHeiti Light" charset="-122"/>
                  <a:ea typeface="STHeiti Light" charset="-122"/>
                  <a:cs typeface="STHeiti Light" charset="-122"/>
                </a:endParaRPr>
              </a:p>
            </p:txBody>
          </p:sp>
        </p:grpSp>
      </p:grpSp>
      <p:sp>
        <p:nvSpPr>
          <p:cNvPr id="63" name="矩形 62"/>
          <p:cNvSpPr/>
          <p:nvPr/>
        </p:nvSpPr>
        <p:spPr>
          <a:xfrm>
            <a:off x="2343979" y="1965124"/>
            <a:ext cx="1395070" cy="345864"/>
          </a:xfrm>
          <a:prstGeom prst="rect">
            <a:avLst/>
          </a:prstGeom>
        </p:spPr>
        <p:txBody>
          <a:bodyPr wrap="square">
            <a:spAutoFit/>
          </a:bodyPr>
          <a:lstStyle/>
          <a:p>
            <a:pPr algn="ctr">
              <a:lnSpc>
                <a:spcPct val="120000"/>
              </a:lnSpc>
            </a:pPr>
            <a:r>
              <a:rPr lang="zh-CN" altLang="en-US" sz="1500" kern="100" dirty="0">
                <a:solidFill>
                  <a:srgbClr val="20517C"/>
                </a:solidFill>
                <a:latin typeface="微软雅黑" panose="020B0503020204020204" charset="-122"/>
                <a:ea typeface="微软雅黑" panose="020B0503020204020204" charset="-122"/>
                <a:cs typeface="微软雅黑" panose="020B0503020204020204" charset="-122"/>
              </a:rPr>
              <a:t>缺陷</a:t>
            </a:r>
            <a:r>
              <a:rPr lang="zh-CN" altLang="en-US" sz="1500" kern="100" dirty="0" smtClean="0">
                <a:solidFill>
                  <a:srgbClr val="20517C"/>
                </a:solidFill>
                <a:latin typeface="微软雅黑" panose="020B0503020204020204" charset="-122"/>
                <a:ea typeface="微软雅黑" panose="020B0503020204020204" charset="-122"/>
                <a:cs typeface="微软雅黑" panose="020B0503020204020204" charset="-122"/>
              </a:rPr>
              <a:t>分派</a:t>
            </a:r>
            <a:endParaRPr lang="zh-CN" altLang="en-US" sz="1500" kern="100" dirty="0">
              <a:solidFill>
                <a:srgbClr val="20517C"/>
              </a:solidFill>
              <a:latin typeface="微软雅黑" panose="020B0503020204020204" charset="-122"/>
              <a:ea typeface="微软雅黑" panose="020B0503020204020204" charset="-122"/>
              <a:cs typeface="微软雅黑" panose="020B0503020204020204" charset="-122"/>
            </a:endParaRPr>
          </a:p>
        </p:txBody>
      </p:sp>
      <p:grpSp>
        <p:nvGrpSpPr>
          <p:cNvPr id="8" name="组 7"/>
          <p:cNvGrpSpPr/>
          <p:nvPr/>
        </p:nvGrpSpPr>
        <p:grpSpPr>
          <a:xfrm>
            <a:off x="477715" y="2796524"/>
            <a:ext cx="1967504" cy="437012"/>
            <a:chOff x="477715" y="2796524"/>
            <a:chExt cx="1967504" cy="437012"/>
          </a:xfrm>
        </p:grpSpPr>
        <p:sp>
          <p:nvSpPr>
            <p:cNvPr id="78" name="文本框 77"/>
            <p:cNvSpPr txBox="1"/>
            <p:nvPr/>
          </p:nvSpPr>
          <p:spPr>
            <a:xfrm>
              <a:off x="477715" y="2831292"/>
              <a:ext cx="1962382" cy="321945"/>
            </a:xfrm>
            <a:prstGeom prst="rect">
              <a:avLst/>
            </a:prstGeom>
            <a:noFill/>
          </p:spPr>
          <p:txBody>
            <a:bodyPr wrap="square" rtlCol="0">
              <a:spAutoFit/>
            </a:bodyPr>
            <a:lstStyle/>
            <a:p>
              <a:pPr algn="ctr"/>
              <a:r>
                <a:rPr lang="zh-CN" altLang="en-US" sz="1500" dirty="0">
                  <a:solidFill>
                    <a:srgbClr val="20517C"/>
                  </a:solidFill>
                  <a:latin typeface="微软雅黑" panose="020B0503020204020204" charset="-122"/>
                  <a:ea typeface="微软雅黑" panose="020B0503020204020204" charset="-122"/>
                </a:rPr>
                <a:t>单一修复者推荐</a:t>
              </a:r>
            </a:p>
          </p:txBody>
        </p:sp>
        <p:grpSp>
          <p:nvGrpSpPr>
            <p:cNvPr id="7" name="组 4"/>
            <p:cNvGrpSpPr/>
            <p:nvPr/>
          </p:nvGrpSpPr>
          <p:grpSpPr>
            <a:xfrm>
              <a:off x="636300" y="2796524"/>
              <a:ext cx="1808919" cy="437012"/>
              <a:chOff x="636300" y="2774369"/>
              <a:chExt cx="1808919" cy="437012"/>
            </a:xfrm>
          </p:grpSpPr>
          <p:cxnSp>
            <p:nvCxnSpPr>
              <p:cNvPr id="80" name="直接连接符 2"/>
              <p:cNvCxnSpPr/>
              <p:nvPr/>
            </p:nvCxnSpPr>
            <p:spPr>
              <a:xfrm>
                <a:off x="636300" y="3201332"/>
                <a:ext cx="1808919" cy="0"/>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81" name="直接连接符 18"/>
              <p:cNvCxnSpPr/>
              <p:nvPr/>
            </p:nvCxnSpPr>
            <p:spPr>
              <a:xfrm>
                <a:off x="2445219" y="2774369"/>
                <a:ext cx="0" cy="437012"/>
              </a:xfrm>
              <a:prstGeom prst="line">
                <a:avLst/>
              </a:prstGeom>
              <a:ln w="38100">
                <a:solidFill>
                  <a:srgbClr val="20517C"/>
                </a:solidFill>
              </a:ln>
            </p:spPr>
            <p:style>
              <a:lnRef idx="1">
                <a:schemeClr val="accent1"/>
              </a:lnRef>
              <a:fillRef idx="0">
                <a:schemeClr val="accent1"/>
              </a:fillRef>
              <a:effectRef idx="0">
                <a:schemeClr val="accent1"/>
              </a:effectRef>
              <a:fontRef idx="minor">
                <a:schemeClr val="tx1"/>
              </a:fontRef>
            </p:style>
          </p:cxnSp>
        </p:grpSp>
      </p:grpSp>
      <p:grpSp>
        <p:nvGrpSpPr>
          <p:cNvPr id="9" name="组 8"/>
          <p:cNvGrpSpPr/>
          <p:nvPr/>
        </p:nvGrpSpPr>
        <p:grpSpPr>
          <a:xfrm>
            <a:off x="3440631" y="2774368"/>
            <a:ext cx="2310752" cy="437012"/>
            <a:chOff x="3440631" y="2774368"/>
            <a:chExt cx="2310752" cy="437012"/>
          </a:xfrm>
        </p:grpSpPr>
        <p:sp>
          <p:nvSpPr>
            <p:cNvPr id="79" name="文本框 78"/>
            <p:cNvSpPr txBox="1"/>
            <p:nvPr/>
          </p:nvSpPr>
          <p:spPr>
            <a:xfrm>
              <a:off x="3511991" y="2842014"/>
              <a:ext cx="2239392" cy="321945"/>
            </a:xfrm>
            <a:prstGeom prst="rect">
              <a:avLst/>
            </a:prstGeom>
            <a:noFill/>
          </p:spPr>
          <p:txBody>
            <a:bodyPr wrap="square" rtlCol="0">
              <a:spAutoFit/>
            </a:bodyPr>
            <a:lstStyle/>
            <a:p>
              <a:pPr algn="ctr"/>
              <a:r>
                <a:rPr lang="zh-CN" altLang="en-US" sz="1500" dirty="0">
                  <a:solidFill>
                    <a:srgbClr val="20517C"/>
                  </a:solidFill>
                  <a:latin typeface="微软雅黑" panose="020B0503020204020204" charset="-122"/>
                  <a:ea typeface="微软雅黑" panose="020B0503020204020204" charset="-122"/>
                </a:rPr>
                <a:t>多个可能开发者推荐</a:t>
              </a:r>
            </a:p>
          </p:txBody>
        </p:sp>
        <p:cxnSp>
          <p:nvCxnSpPr>
            <p:cNvPr id="82" name="直接连接符 20"/>
            <p:cNvCxnSpPr/>
            <p:nvPr/>
          </p:nvCxnSpPr>
          <p:spPr>
            <a:xfrm flipV="1">
              <a:off x="3440631" y="3201332"/>
              <a:ext cx="2306868" cy="5707"/>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83" name="直接连接符 22"/>
            <p:cNvCxnSpPr/>
            <p:nvPr/>
          </p:nvCxnSpPr>
          <p:spPr>
            <a:xfrm>
              <a:off x="3450679" y="2774368"/>
              <a:ext cx="0" cy="437012"/>
            </a:xfrm>
            <a:prstGeom prst="line">
              <a:avLst/>
            </a:prstGeom>
            <a:ln w="38100">
              <a:solidFill>
                <a:srgbClr val="20517C"/>
              </a:solidFill>
            </a:ln>
          </p:spPr>
          <p:style>
            <a:lnRef idx="1">
              <a:schemeClr val="accent1"/>
            </a:lnRef>
            <a:fillRef idx="0">
              <a:schemeClr val="accent1"/>
            </a:fillRef>
            <a:effectRef idx="0">
              <a:schemeClr val="accent1"/>
            </a:effectRef>
            <a:fontRef idx="minor">
              <a:schemeClr val="tx1"/>
            </a:fontRef>
          </p:style>
        </p:cxnSp>
      </p:grpSp>
      <p:sp>
        <p:nvSpPr>
          <p:cNvPr id="84" name="燕尾形箭头 83"/>
          <p:cNvSpPr/>
          <p:nvPr/>
        </p:nvSpPr>
        <p:spPr>
          <a:xfrm rot="16200000">
            <a:off x="2584305" y="2694280"/>
            <a:ext cx="791004" cy="386978"/>
          </a:xfrm>
          <a:prstGeom prst="notchedRightArrow">
            <a:avLst/>
          </a:prstGeom>
          <a:solidFill>
            <a:srgbClr val="20517C"/>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559915" y="2643447"/>
            <a:ext cx="2066907" cy="749537"/>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297965" y="2610694"/>
            <a:ext cx="2514729" cy="749537"/>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421981" y="1893948"/>
            <a:ext cx="1273109" cy="58466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additive="base">
                                        <p:cTn id="12" dur="500" fill="hold"/>
                                        <p:tgtEl>
                                          <p:spTgt spid="68"/>
                                        </p:tgtEl>
                                        <p:attrNameLst>
                                          <p:attrName>ppt_x</p:attrName>
                                        </p:attrNameLst>
                                      </p:cBhvr>
                                      <p:tavLst>
                                        <p:tav tm="0">
                                          <p:val>
                                            <p:strVal val="#ppt_x"/>
                                          </p:val>
                                        </p:tav>
                                        <p:tav tm="100000">
                                          <p:val>
                                            <p:strVal val="#ppt_x"/>
                                          </p:val>
                                        </p:tav>
                                      </p:tavLst>
                                    </p:anim>
                                    <p:anim calcmode="lin" valueType="num">
                                      <p:cBhvr additive="base">
                                        <p:cTn id="13" dur="500" fill="hold"/>
                                        <p:tgtEl>
                                          <p:spTgt spid="6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5"/>
                                        </p:tgtEl>
                                        <p:attrNameLst>
                                          <p:attrName>style.visibility</p:attrName>
                                        </p:attrNameLst>
                                      </p:cBhvr>
                                      <p:to>
                                        <p:strVal val="visible"/>
                                      </p:to>
                                    </p:set>
                                    <p:anim calcmode="lin" valueType="num">
                                      <p:cBhvr additive="base">
                                        <p:cTn id="33" dur="500" fill="hold"/>
                                        <p:tgtEl>
                                          <p:spTgt spid="65"/>
                                        </p:tgtEl>
                                        <p:attrNameLst>
                                          <p:attrName>ppt_x</p:attrName>
                                        </p:attrNameLst>
                                      </p:cBhvr>
                                      <p:tavLst>
                                        <p:tav tm="0">
                                          <p:val>
                                            <p:strVal val="#ppt_x"/>
                                          </p:val>
                                        </p:tav>
                                        <p:tav tm="100000">
                                          <p:val>
                                            <p:strVal val="#ppt_x"/>
                                          </p:val>
                                        </p:tav>
                                      </p:tavLst>
                                    </p:anim>
                                    <p:anim calcmode="lin" valueType="num">
                                      <p:cBhvr additive="base">
                                        <p:cTn id="34" dur="500" fill="hold"/>
                                        <p:tgtEl>
                                          <p:spTgt spid="6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anim calcmode="lin" valueType="num">
                                      <p:cBhvr additive="base">
                                        <p:cTn id="37" dur="500" fill="hold"/>
                                        <p:tgtEl>
                                          <p:spTgt spid="74"/>
                                        </p:tgtEl>
                                        <p:attrNameLst>
                                          <p:attrName>ppt_x</p:attrName>
                                        </p:attrNameLst>
                                      </p:cBhvr>
                                      <p:tavLst>
                                        <p:tav tm="0">
                                          <p:val>
                                            <p:strVal val="#ppt_x"/>
                                          </p:val>
                                        </p:tav>
                                        <p:tav tm="100000">
                                          <p:val>
                                            <p:strVal val="#ppt_x"/>
                                          </p:val>
                                        </p:tav>
                                      </p:tavLst>
                                    </p:anim>
                                    <p:anim calcmode="lin" valueType="num">
                                      <p:cBhvr additive="base">
                                        <p:cTn id="38" dur="500" fill="hold"/>
                                        <p:tgtEl>
                                          <p:spTgt spid="7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anim calcmode="lin" valueType="num">
                                      <p:cBhvr additive="base">
                                        <p:cTn id="41" dur="500" fill="hold"/>
                                        <p:tgtEl>
                                          <p:spTgt spid="71"/>
                                        </p:tgtEl>
                                        <p:attrNameLst>
                                          <p:attrName>ppt_x</p:attrName>
                                        </p:attrNameLst>
                                      </p:cBhvr>
                                      <p:tavLst>
                                        <p:tav tm="0">
                                          <p:val>
                                            <p:strVal val="#ppt_x"/>
                                          </p:val>
                                        </p:tav>
                                        <p:tav tm="100000">
                                          <p:val>
                                            <p:strVal val="#ppt_x"/>
                                          </p:val>
                                        </p:tav>
                                      </p:tavLst>
                                    </p:anim>
                                    <p:anim calcmode="lin" valueType="num">
                                      <p:cBhvr additive="base">
                                        <p:cTn id="42" dur="500" fill="hold"/>
                                        <p:tgtEl>
                                          <p:spTgt spid="71"/>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2" presetClass="entr" presetSubtype="4" fill="hold" nodeType="after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additive="base">
                                        <p:cTn id="46" dur="500" fill="hold"/>
                                        <p:tgtEl>
                                          <p:spTgt spid="9"/>
                                        </p:tgtEl>
                                        <p:attrNameLst>
                                          <p:attrName>ppt_x</p:attrName>
                                        </p:attrNameLst>
                                      </p:cBhvr>
                                      <p:tavLst>
                                        <p:tav tm="0">
                                          <p:val>
                                            <p:strVal val="#ppt_x"/>
                                          </p:val>
                                        </p:tav>
                                        <p:tav tm="100000">
                                          <p:val>
                                            <p:strVal val="#ppt_x"/>
                                          </p:val>
                                        </p:tav>
                                      </p:tavLst>
                                    </p:anim>
                                    <p:anim calcmode="lin" valueType="num">
                                      <p:cBhvr additive="base">
                                        <p:cTn id="4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44"/>
                                        </p:tgtEl>
                                        <p:attrNameLst>
                                          <p:attrName>style.visibility</p:attrName>
                                        </p:attrNameLst>
                                      </p:cBhvr>
                                      <p:to>
                                        <p:strVal val="visible"/>
                                      </p:to>
                                    </p:set>
                                    <p:anim calcmode="lin" valueType="num">
                                      <p:cBhvr additive="base">
                                        <p:cTn id="52" dur="500" fill="hold"/>
                                        <p:tgtEl>
                                          <p:spTgt spid="44"/>
                                        </p:tgtEl>
                                        <p:attrNameLst>
                                          <p:attrName>ppt_x</p:attrName>
                                        </p:attrNameLst>
                                      </p:cBhvr>
                                      <p:tavLst>
                                        <p:tav tm="0">
                                          <p:val>
                                            <p:strVal val="#ppt_x"/>
                                          </p:val>
                                        </p:tav>
                                        <p:tav tm="100000">
                                          <p:val>
                                            <p:strVal val="#ppt_x"/>
                                          </p:val>
                                        </p:tav>
                                      </p:tavLst>
                                    </p:anim>
                                    <p:anim calcmode="lin" valueType="num">
                                      <p:cBhvr additive="base">
                                        <p:cTn id="53" dur="500" fill="hold"/>
                                        <p:tgtEl>
                                          <p:spTgt spid="44"/>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additive="base">
                                        <p:cTn id="56" dur="500" fill="hold"/>
                                        <p:tgtEl>
                                          <p:spTgt spid="5"/>
                                        </p:tgtEl>
                                        <p:attrNameLst>
                                          <p:attrName>ppt_x</p:attrName>
                                        </p:attrNameLst>
                                      </p:cBhvr>
                                      <p:tavLst>
                                        <p:tav tm="0">
                                          <p:val>
                                            <p:strVal val="#ppt_x"/>
                                          </p:val>
                                        </p:tav>
                                        <p:tav tm="100000">
                                          <p:val>
                                            <p:strVal val="#ppt_x"/>
                                          </p:val>
                                        </p:tav>
                                      </p:tavLst>
                                    </p:anim>
                                    <p:anim calcmode="lin" valueType="num">
                                      <p:cBhvr additive="base">
                                        <p:cTn id="57" dur="500" fill="hold"/>
                                        <p:tgtEl>
                                          <p:spTgt spid="5"/>
                                        </p:tgtEl>
                                        <p:attrNameLst>
                                          <p:attrName>ppt_y</p:attrName>
                                        </p:attrNameLst>
                                      </p:cBhvr>
                                      <p:tavLst>
                                        <p:tav tm="0">
                                          <p:val>
                                            <p:strVal val="1+#ppt_h/2"/>
                                          </p:val>
                                        </p:tav>
                                        <p:tav tm="100000">
                                          <p:val>
                                            <p:strVal val="#ppt_y"/>
                                          </p:val>
                                        </p:tav>
                                      </p:tavLst>
                                    </p:anim>
                                  </p:childTnLst>
                                </p:cTn>
                              </p:par>
                            </p:childTnLst>
                          </p:cTn>
                        </p:par>
                        <p:par>
                          <p:cTn id="58" fill="hold">
                            <p:stCondLst>
                              <p:cond delay="500"/>
                            </p:stCondLst>
                            <p:childTnLst>
                              <p:par>
                                <p:cTn id="59" presetID="2" presetClass="entr" presetSubtype="4" fill="hold" grpId="0" nodeType="afterEffect">
                                  <p:stCondLst>
                                    <p:cond delay="0"/>
                                  </p:stCondLst>
                                  <p:childTnLst>
                                    <p:set>
                                      <p:cBhvr>
                                        <p:cTn id="60" dur="1" fill="hold">
                                          <p:stCondLst>
                                            <p:cond delay="0"/>
                                          </p:stCondLst>
                                        </p:cTn>
                                        <p:tgtEl>
                                          <p:spTgt spid="84"/>
                                        </p:tgtEl>
                                        <p:attrNameLst>
                                          <p:attrName>style.visibility</p:attrName>
                                        </p:attrNameLst>
                                      </p:cBhvr>
                                      <p:to>
                                        <p:strVal val="visible"/>
                                      </p:to>
                                    </p:set>
                                    <p:anim calcmode="lin" valueType="num">
                                      <p:cBhvr additive="base">
                                        <p:cTn id="61" dur="500" fill="hold"/>
                                        <p:tgtEl>
                                          <p:spTgt spid="84"/>
                                        </p:tgtEl>
                                        <p:attrNameLst>
                                          <p:attrName>ppt_x</p:attrName>
                                        </p:attrNameLst>
                                      </p:cBhvr>
                                      <p:tavLst>
                                        <p:tav tm="0">
                                          <p:val>
                                            <p:strVal val="#ppt_x"/>
                                          </p:val>
                                        </p:tav>
                                        <p:tav tm="100000">
                                          <p:val>
                                            <p:strVal val="#ppt_x"/>
                                          </p:val>
                                        </p:tav>
                                      </p:tavLst>
                                    </p:anim>
                                    <p:anim calcmode="lin" valueType="num">
                                      <p:cBhvr additive="base">
                                        <p:cTn id="62" dur="500" fill="hold"/>
                                        <p:tgtEl>
                                          <p:spTgt spid="84"/>
                                        </p:tgtEl>
                                        <p:attrNameLst>
                                          <p:attrName>ppt_y</p:attrName>
                                        </p:attrNameLst>
                                      </p:cBhvr>
                                      <p:tavLst>
                                        <p:tav tm="0">
                                          <p:val>
                                            <p:strVal val="1+#ppt_h/2"/>
                                          </p:val>
                                        </p:tav>
                                        <p:tav tm="100000">
                                          <p:val>
                                            <p:strVal val="#ppt_y"/>
                                          </p:val>
                                        </p:tav>
                                      </p:tavLst>
                                    </p:anim>
                                  </p:childTnLst>
                                </p:cTn>
                              </p:par>
                            </p:childTnLst>
                          </p:cTn>
                        </p:par>
                        <p:par>
                          <p:cTn id="63" fill="hold">
                            <p:stCondLst>
                              <p:cond delay="1000"/>
                            </p:stCondLst>
                            <p:childTnLst>
                              <p:par>
                                <p:cTn id="64" presetID="2" presetClass="entr" presetSubtype="4" fill="hold" grpId="0" nodeType="afterEffect">
                                  <p:stCondLst>
                                    <p:cond delay="0"/>
                                  </p:stCondLst>
                                  <p:childTnLst>
                                    <p:set>
                                      <p:cBhvr>
                                        <p:cTn id="65" dur="1" fill="hold">
                                          <p:stCondLst>
                                            <p:cond delay="0"/>
                                          </p:stCondLst>
                                        </p:cTn>
                                        <p:tgtEl>
                                          <p:spTgt spid="63"/>
                                        </p:tgtEl>
                                        <p:attrNameLst>
                                          <p:attrName>style.visibility</p:attrName>
                                        </p:attrNameLst>
                                      </p:cBhvr>
                                      <p:to>
                                        <p:strVal val="visible"/>
                                      </p:to>
                                    </p:set>
                                    <p:anim calcmode="lin" valueType="num">
                                      <p:cBhvr additive="base">
                                        <p:cTn id="66" dur="500" fill="hold"/>
                                        <p:tgtEl>
                                          <p:spTgt spid="63"/>
                                        </p:tgtEl>
                                        <p:attrNameLst>
                                          <p:attrName>ppt_x</p:attrName>
                                        </p:attrNameLst>
                                      </p:cBhvr>
                                      <p:tavLst>
                                        <p:tav tm="0">
                                          <p:val>
                                            <p:strVal val="#ppt_x"/>
                                          </p:val>
                                        </p:tav>
                                        <p:tav tm="100000">
                                          <p:val>
                                            <p:strVal val="#ppt_x"/>
                                          </p:val>
                                        </p:tav>
                                      </p:tavLst>
                                    </p:anim>
                                    <p:anim calcmode="lin" valueType="num">
                                      <p:cBhvr additive="base">
                                        <p:cTn id="67" dur="500" fill="hold"/>
                                        <p:tgtEl>
                                          <p:spTgt spid="63"/>
                                        </p:tgtEl>
                                        <p:attrNameLst>
                                          <p:attrName>ppt_y</p:attrName>
                                        </p:attrNameLst>
                                      </p:cBhvr>
                                      <p:tavLst>
                                        <p:tav tm="0">
                                          <p:val>
                                            <p:strVal val="1+#ppt_h/2"/>
                                          </p:val>
                                        </p:tav>
                                        <p:tav tm="100000">
                                          <p:val>
                                            <p:strVal val="#ppt_y"/>
                                          </p:val>
                                        </p:tav>
                                      </p:tavLst>
                                    </p:anim>
                                  </p:childTnLst>
                                </p:cTn>
                              </p:par>
                            </p:childTnLst>
                          </p:cTn>
                        </p:par>
                        <p:par>
                          <p:cTn id="68" fill="hold">
                            <p:stCondLst>
                              <p:cond delay="1500"/>
                            </p:stCondLst>
                            <p:childTnLst>
                              <p:par>
                                <p:cTn id="69" presetID="2" presetClass="entr" presetSubtype="4" fill="hold" grpId="0" nodeType="after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additive="base">
                                        <p:cTn id="71" dur="500" fill="hold"/>
                                        <p:tgtEl>
                                          <p:spTgt spid="45"/>
                                        </p:tgtEl>
                                        <p:attrNameLst>
                                          <p:attrName>ppt_x</p:attrName>
                                        </p:attrNameLst>
                                      </p:cBhvr>
                                      <p:tavLst>
                                        <p:tav tm="0">
                                          <p:val>
                                            <p:strVal val="#ppt_x"/>
                                          </p:val>
                                        </p:tav>
                                        <p:tav tm="100000">
                                          <p:val>
                                            <p:strVal val="#ppt_x"/>
                                          </p:val>
                                        </p:tav>
                                      </p:tavLst>
                                    </p:anim>
                                    <p:anim calcmode="lin" valueType="num">
                                      <p:cBhvr additive="base">
                                        <p:cTn id="7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1"/>
                                        </p:tgtEl>
                                        <p:attrNameLst>
                                          <p:attrName>style.visibility</p:attrName>
                                        </p:attrNameLst>
                                      </p:cBhvr>
                                      <p:to>
                                        <p:strVal val="visible"/>
                                      </p:to>
                                    </p:set>
                                    <p:anim calcmode="lin" valueType="num">
                                      <p:cBhvr additive="base">
                                        <p:cTn id="77" dur="500" fill="hold"/>
                                        <p:tgtEl>
                                          <p:spTgt spid="31"/>
                                        </p:tgtEl>
                                        <p:attrNameLst>
                                          <p:attrName>ppt_x</p:attrName>
                                        </p:attrNameLst>
                                      </p:cBhvr>
                                      <p:tavLst>
                                        <p:tav tm="0">
                                          <p:val>
                                            <p:strVal val="#ppt_x"/>
                                          </p:val>
                                        </p:tav>
                                        <p:tav tm="100000">
                                          <p:val>
                                            <p:strVal val="#ppt_x"/>
                                          </p:val>
                                        </p:tav>
                                      </p:tavLst>
                                    </p:anim>
                                    <p:anim calcmode="lin" valueType="num">
                                      <p:cBhvr additive="base">
                                        <p:cTn id="78" dur="500" fill="hold"/>
                                        <p:tgtEl>
                                          <p:spTgt spid="3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2"/>
                                        </p:tgtEl>
                                        <p:attrNameLst>
                                          <p:attrName>style.visibility</p:attrName>
                                        </p:attrNameLst>
                                      </p:cBhvr>
                                      <p:to>
                                        <p:strVal val="visible"/>
                                      </p:to>
                                    </p:set>
                                    <p:anim calcmode="lin" valueType="num">
                                      <p:cBhvr additive="base">
                                        <p:cTn id="81" dur="500" fill="hold"/>
                                        <p:tgtEl>
                                          <p:spTgt spid="32"/>
                                        </p:tgtEl>
                                        <p:attrNameLst>
                                          <p:attrName>ppt_x</p:attrName>
                                        </p:attrNameLst>
                                      </p:cBhvr>
                                      <p:tavLst>
                                        <p:tav tm="0">
                                          <p:val>
                                            <p:strVal val="#ppt_x"/>
                                          </p:val>
                                        </p:tav>
                                        <p:tav tm="100000">
                                          <p:val>
                                            <p:strVal val="#ppt_x"/>
                                          </p:val>
                                        </p:tav>
                                      </p:tavLst>
                                    </p:anim>
                                    <p:anim calcmode="lin" valueType="num">
                                      <p:cBhvr additive="base">
                                        <p:cTn id="8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65" grpId="0" animBg="1"/>
      <p:bldP spid="71" grpId="0"/>
      <p:bldP spid="74" grpId="0" animBg="1"/>
      <p:bldP spid="77" grpId="0"/>
      <p:bldP spid="63" grpId="0"/>
      <p:bldP spid="84" grpId="0" animBg="1"/>
      <p:bldP spid="5" grpId="0" animBg="1"/>
      <p:bldP spid="44" grpId="0" animBg="1"/>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normAutofit/>
          </a:bodyPr>
          <a:lstStyle/>
          <a:p>
            <a:r>
              <a:rPr kumimoji="1" lang="zh-CN" altLang="en-US" dirty="0"/>
              <a:t>单一修复者推荐</a:t>
            </a:r>
          </a:p>
        </p:txBody>
      </p:sp>
      <p:sp>
        <p:nvSpPr>
          <p:cNvPr id="3" name="文本占位符 2"/>
          <p:cNvSpPr>
            <a:spLocks noGrp="1"/>
          </p:cNvSpPr>
          <p:nvPr>
            <p:ph type="body" sz="quarter" idx="13"/>
          </p:nvPr>
        </p:nvSpPr>
        <p:spPr/>
        <p:txBody>
          <a:bodyPr/>
          <a:lstStyle/>
          <a:p>
            <a:r>
              <a:rPr kumimoji="1" lang="en-US" altLang="zh-CN" dirty="0"/>
              <a:t>2.</a:t>
            </a:r>
            <a:endParaRPr kumimoji="1" lang="zh-CN" altLang="en-US" dirty="0"/>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kumimoji="1" lang="en-US" altLang="zh-CN" dirty="0"/>
              <a:t>P2</a:t>
            </a:r>
            <a:endParaRPr kumimoji="1" lang="zh-CN" altLang="en-US" dirty="0"/>
          </a:p>
        </p:txBody>
      </p:sp>
      <p:sp>
        <p:nvSpPr>
          <p:cNvPr id="4" name="文本占位符 3"/>
          <p:cNvSpPr>
            <a:spLocks noGrp="1"/>
          </p:cNvSpPr>
          <p:nvPr>
            <p:ph type="body" sz="quarter" idx="14"/>
          </p:nvPr>
        </p:nvSpPr>
        <p:spPr/>
        <p:txBody>
          <a:bodyPr/>
          <a:lstStyle/>
          <a:p>
            <a:r>
              <a:rPr kumimoji="1" lang="zh-CN" altLang="en-US" dirty="0"/>
              <a:t>单一修复者推荐方法的整体框架图</a:t>
            </a:r>
          </a:p>
        </p:txBody>
      </p:sp>
      <p:sp>
        <p:nvSpPr>
          <p:cNvPr id="2" name="幻灯片编号占位符 1"/>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8</a:t>
            </a:fld>
            <a:endParaRPr lang="zh-CN" altLang="en-US" dirty="0">
              <a:solidFill>
                <a:prstClr val="black">
                  <a:tint val="75000"/>
                </a:prstClr>
              </a:solidFill>
            </a:endParaRPr>
          </a:p>
        </p:txBody>
      </p:sp>
      <p:pic>
        <p:nvPicPr>
          <p:cNvPr id="8" name="图片 7"/>
          <p:cNvPicPr>
            <a:picLocks noChangeAspect="1"/>
          </p:cNvPicPr>
          <p:nvPr/>
        </p:nvPicPr>
        <p:blipFill>
          <a:blip r:embed="rId3"/>
          <a:stretch>
            <a:fillRect/>
          </a:stretch>
        </p:blipFill>
        <p:spPr>
          <a:xfrm>
            <a:off x="0" y="1526297"/>
            <a:ext cx="9144000" cy="4337405"/>
          </a:xfrm>
          <a:prstGeom prst="rect">
            <a:avLst/>
          </a:prstGeom>
        </p:spPr>
      </p:pic>
      <p:sp>
        <p:nvSpPr>
          <p:cNvPr id="9" name="文本框 8"/>
          <p:cNvSpPr txBox="1"/>
          <p:nvPr/>
        </p:nvSpPr>
        <p:spPr>
          <a:xfrm>
            <a:off x="0" y="1313411"/>
            <a:ext cx="9144000" cy="5042940"/>
          </a:xfrm>
          <a:prstGeom prst="rect">
            <a:avLst/>
          </a:prstGeom>
          <a:solidFill>
            <a:schemeClr val="bg1">
              <a:lumMod val="85000"/>
              <a:alpha val="65000"/>
            </a:schemeClr>
          </a:solidFill>
        </p:spPr>
        <p:txBody>
          <a:bodyPr wrap="square" rtlCol="0">
            <a:spAutoFit/>
          </a:bodyPr>
          <a:lstStyle/>
          <a:p>
            <a:endParaRPr lang="zh-CN" altLang="en-US" dirty="0"/>
          </a:p>
        </p:txBody>
      </p:sp>
      <mc:AlternateContent xmlns:mc="http://schemas.openxmlformats.org/markup-compatibility/2006" xmlns:a14="http://schemas.microsoft.com/office/drawing/2010/main">
        <mc:Choice Requires="a14">
          <p:sp>
            <p:nvSpPr>
              <p:cNvPr id="5" name="圆角矩形标注 4"/>
              <p:cNvSpPr/>
              <p:nvPr/>
            </p:nvSpPr>
            <p:spPr>
              <a:xfrm>
                <a:off x="2626818" y="3315649"/>
                <a:ext cx="4522125" cy="1189850"/>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Word2vec</a:t>
                </a:r>
                <a14:m>
                  <m:oMath xmlns:m="http://schemas.openxmlformats.org/officeDocument/2006/math">
                    <m:r>
                      <a:rPr lang="zh-CN" altLang="en-US">
                        <a:solidFill>
                          <a:schemeClr val="tx1"/>
                        </a:solidFill>
                        <a:latin typeface="Cambria Math" panose="02040503050406030204" pitchFamily="18" charset="0"/>
                        <a:ea typeface="微软雅黑" panose="020B0503020204020204" pitchFamily="34" charset="-122"/>
                      </a:rPr>
                      <m:t>词向量</m:t>
                    </m:r>
                  </m:oMath>
                </a14:m>
                <a:r>
                  <a:rPr lang="zh-CN" altLang="en-US" dirty="0">
                    <a:solidFill>
                      <a:schemeClr val="tx1"/>
                    </a:solidFill>
                    <a:latin typeface="微软雅黑" panose="020B0503020204020204" pitchFamily="34" charset="-122"/>
                    <a:ea typeface="微软雅黑" panose="020B0503020204020204" pitchFamily="34" charset="-122"/>
                  </a:rPr>
                  <a:t>与</a:t>
                </a:r>
                <a:r>
                  <a:rPr lang="en-US" altLang="zh-CN" dirty="0">
                    <a:solidFill>
                      <a:schemeClr val="tx1"/>
                    </a:solidFill>
                    <a:latin typeface="Times New Roman" panose="02020603050405020304" pitchFamily="18" charset="0"/>
                    <a:cs typeface="Times New Roman" panose="02020603050405020304" pitchFamily="18" charset="0"/>
                  </a:rPr>
                  <a:t>TF-IDF</a:t>
                </a:r>
                <a:r>
                  <a:rPr lang="zh-CN" altLang="en-US" dirty="0">
                    <a:solidFill>
                      <a:schemeClr val="tx1"/>
                    </a:solidFill>
                    <a:latin typeface="微软雅黑" panose="020B0503020204020204" pitchFamily="34" charset="-122"/>
                    <a:ea typeface="微软雅黑" panose="020B0503020204020204" pitchFamily="34" charset="-122"/>
                  </a:rPr>
                  <a:t>权重加权累加：</a:t>
                </a:r>
                <a:endParaRPr lang="en-US" altLang="zh-CN" dirty="0">
                  <a:solidFill>
                    <a:schemeClr val="tx1"/>
                  </a:solidFill>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𝑤𝑒𝑖𝑔h𝑡</m:t>
                      </m:r>
                      <m:r>
                        <a:rPr lang="en-US" altLang="zh-CN" i="1" smtClean="0">
                          <a:solidFill>
                            <a:schemeClr val="tx1"/>
                          </a:solidFill>
                          <a:latin typeface="Cambria Math" panose="02040503050406030204" pitchFamily="18" charset="0"/>
                        </a:rPr>
                        <m:t>_</m:t>
                      </m:r>
                      <m:r>
                        <a:rPr lang="en-US" altLang="zh-CN" i="1" smtClean="0">
                          <a:solidFill>
                            <a:schemeClr val="tx1"/>
                          </a:solidFill>
                          <a:latin typeface="Cambria Math" panose="02040503050406030204" pitchFamily="18" charset="0"/>
                        </a:rPr>
                        <m:t>𝑅</m:t>
                      </m:r>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𝑡</m:t>
                              </m:r>
                            </m:e>
                            <m:sub>
                              <m:r>
                                <a:rPr lang="en-US" altLang="zh-CN" i="1">
                                  <a:solidFill>
                                    <a:schemeClr val="tx1"/>
                                  </a:solidFill>
                                  <a:latin typeface="Cambria Math" panose="02040503050406030204" pitchFamily="18" charset="0"/>
                                </a:rPr>
                                <m:t>𝑖</m:t>
                              </m:r>
                            </m:sub>
                          </m:sSub>
                        </m:e>
                      </m:d>
                      <m:r>
                        <a:rPr lang="en-US" altLang="zh-CN">
                          <a:solidFill>
                            <a:schemeClr val="tx1"/>
                          </a:solidFill>
                          <a:latin typeface="Cambria Math" panose="02040503050406030204" pitchFamily="18" charset="0"/>
                        </a:rPr>
                        <m:t>=</m:t>
                      </m:r>
                      <m:nary>
                        <m:naryPr>
                          <m:chr m:val="∑"/>
                          <m:limLoc m:val="subSup"/>
                          <m:supHide m:val="on"/>
                          <m:ctrlPr>
                            <a:rPr lang="zh-CN" altLang="zh-CN" i="1">
                              <a:solidFill>
                                <a:schemeClr val="tx1"/>
                              </a:solidFill>
                              <a:latin typeface="Cambria Math" panose="02040503050406030204" pitchFamily="18" charset="0"/>
                            </a:rPr>
                          </m:ctrlPr>
                        </m:naryPr>
                        <m:sub>
                          <m:r>
                            <a:rPr lang="en-US" altLang="zh-CN" i="1">
                              <a:solidFill>
                                <a:schemeClr val="tx1"/>
                              </a:solidFill>
                              <a:latin typeface="Cambria Math" panose="02040503050406030204" pitchFamily="18" charset="0"/>
                            </a:rPr>
                            <m:t>𝑤</m:t>
                          </m:r>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𝑡</m:t>
                              </m:r>
                            </m:e>
                            <m:sub>
                              <m:r>
                                <a:rPr lang="en-US" altLang="zh-CN" i="1">
                                  <a:solidFill>
                                    <a:schemeClr val="tx1"/>
                                  </a:solidFill>
                                  <a:latin typeface="Cambria Math" panose="02040503050406030204" pitchFamily="18" charset="0"/>
                                </a:rPr>
                                <m:t>𝑖</m:t>
                              </m:r>
                            </m:sub>
                          </m:sSub>
                        </m:sub>
                        <m:sup/>
                        <m:e>
                          <m:r>
                            <a:rPr lang="en-US" altLang="zh-CN" i="1">
                              <a:solidFill>
                                <a:schemeClr val="tx1"/>
                              </a:solidFill>
                              <a:latin typeface="Cambria Math" panose="02040503050406030204" pitchFamily="18" charset="0"/>
                            </a:rPr>
                            <m:t>𝑤𝑜𝑟𝑑</m:t>
                          </m:r>
                          <m:r>
                            <a:rPr lang="en-US" altLang="zh-CN" i="1">
                              <a:solidFill>
                                <a:schemeClr val="tx1"/>
                              </a:solidFill>
                              <a:latin typeface="Cambria Math" panose="02040503050406030204" pitchFamily="18" charset="0"/>
                            </a:rPr>
                            <m:t>2</m:t>
                          </m:r>
                          <m:r>
                            <a:rPr lang="en-US" altLang="zh-CN" i="1">
                              <a:solidFill>
                                <a:schemeClr val="tx1"/>
                              </a:solidFill>
                              <a:latin typeface="Cambria Math" panose="02040503050406030204" pitchFamily="18" charset="0"/>
                            </a:rPr>
                            <m:t>𝑣𝑒𝑐</m:t>
                          </m:r>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𝑤</m:t>
                              </m:r>
                            </m:e>
                          </m:d>
                        </m:e>
                      </m:nary>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𝛼</m:t>
                          </m:r>
                        </m:e>
                        <m:sub>
                          <m:r>
                            <a:rPr lang="en-US" altLang="zh-CN" i="1">
                              <a:solidFill>
                                <a:schemeClr val="tx1"/>
                              </a:solidFill>
                              <a:latin typeface="Cambria Math" panose="02040503050406030204" pitchFamily="18" charset="0"/>
                            </a:rPr>
                            <m:t>𝑤</m:t>
                          </m:r>
                        </m:sub>
                      </m:sSub>
                      <m:r>
                        <a:rPr lang="en-US" altLang="zh-CN">
                          <a:solidFill>
                            <a:schemeClr val="tx1"/>
                          </a:solidFill>
                          <a:latin typeface="Cambria Math" panose="02040503050406030204" pitchFamily="18" charset="0"/>
                        </a:rPr>
                        <m:t> </m:t>
                      </m:r>
                    </m:oMath>
                  </m:oMathPara>
                </a14:m>
                <a:endParaRPr lang="zh-CN" altLang="en-US" dirty="0">
                  <a:solidFill>
                    <a:schemeClr val="tx1"/>
                  </a:solidFill>
                </a:endParaRPr>
              </a:p>
            </p:txBody>
          </p:sp>
        </mc:Choice>
        <mc:Fallback xmlns="">
          <p:sp>
            <p:nvSpPr>
              <p:cNvPr id="5" name="圆角矩形标注 4"/>
              <p:cNvSpPr>
                <a:spLocks noRot="1" noChangeAspect="1" noMove="1" noResize="1" noEditPoints="1" noAdjustHandles="1" noChangeArrowheads="1" noChangeShapeType="1" noTextEdit="1"/>
              </p:cNvSpPr>
              <p:nvPr/>
            </p:nvSpPr>
            <p:spPr>
              <a:xfrm>
                <a:off x="2626818" y="3315649"/>
                <a:ext cx="4522125" cy="1189850"/>
              </a:xfrm>
              <a:prstGeom prst="wedgeRoundRectCallout">
                <a:avLst/>
              </a:prstGeom>
              <a:blipFill rotWithShape="0">
                <a:blip r:embed="rId4"/>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6" name="圆角矩形标注 5"/>
              <p:cNvSpPr/>
              <p:nvPr/>
            </p:nvSpPr>
            <p:spPr>
              <a:xfrm>
                <a:off x="3657595" y="1313411"/>
                <a:ext cx="5054137" cy="1629300"/>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1"/>
                <a:r>
                  <a:rPr lang="zh-CN" altLang="zh-CN" dirty="0">
                    <a:solidFill>
                      <a:schemeClr val="tx1"/>
                    </a:solidFill>
                    <a:latin typeface="微软雅黑" panose="020B0503020204020204" pitchFamily="34" charset="-122"/>
                    <a:ea typeface="微软雅黑" panose="020B0503020204020204" pitchFamily="34" charset="-122"/>
                  </a:rPr>
                  <a:t>开发者修复来自给定产品</a:t>
                </a:r>
                <a:r>
                  <a:rPr lang="zh-CN" altLang="en-US" dirty="0">
                    <a:solidFill>
                      <a:schemeClr val="tx1"/>
                    </a:solidFill>
                    <a:latin typeface="微软雅黑" panose="020B0503020204020204" pitchFamily="34" charset="-122"/>
                    <a:ea typeface="微软雅黑" panose="020B0503020204020204" pitchFamily="34" charset="-122"/>
                  </a:rPr>
                  <a:t>或组件</a:t>
                </a:r>
                <a:r>
                  <a:rPr lang="zh-CN" altLang="zh-CN" dirty="0">
                    <a:solidFill>
                      <a:schemeClr val="tx1"/>
                    </a:solidFill>
                    <a:latin typeface="微软雅黑" panose="020B0503020204020204" pitchFamily="34" charset="-122"/>
                    <a:ea typeface="微软雅黑" panose="020B0503020204020204" pitchFamily="34" charset="-122"/>
                  </a:rPr>
                  <a:t>的缺陷的概率</a:t>
                </a:r>
                <a:r>
                  <a:rPr lang="zh-CN" altLang="en-US"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a:p>
                <a:pPr latinLnBrk="1"/>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𝑆</m:t>
                      </m:r>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𝑝</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𝑙</m:t>
                                  </m:r>
                                </m:sub>
                              </m:sSub>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𝑑</m:t>
                              </m:r>
                            </m:e>
                            <m:sub>
                              <m:r>
                                <a:rPr lang="en-US" altLang="zh-CN" i="1">
                                  <a:solidFill>
                                    <a:schemeClr val="tx1"/>
                                  </a:solidFill>
                                  <a:latin typeface="Cambria Math" panose="02040503050406030204" pitchFamily="18" charset="0"/>
                                </a:rPr>
                                <m:t>𝑣</m:t>
                              </m:r>
                            </m:sub>
                          </m:sSub>
                        </m:e>
                      </m:d>
                      <m:r>
                        <a:rPr lang="en-US" altLang="zh-CN">
                          <a:solidFill>
                            <a:schemeClr val="tx1"/>
                          </a:solidFill>
                          <a:latin typeface="Cambria Math" panose="02040503050406030204" pitchFamily="18" charset="0"/>
                        </a:rPr>
                        <m:t>=</m:t>
                      </m:r>
                      <m:d>
                        <m:dPr>
                          <m:begChr m:val="{"/>
                          <m:endChr m:val=""/>
                          <m:ctrlPr>
                            <a:rPr lang="zh-CN" altLang="zh-CN" i="1">
                              <a:solidFill>
                                <a:schemeClr val="tx1"/>
                              </a:solidFill>
                              <a:latin typeface="Cambria Math" panose="02040503050406030204" pitchFamily="18" charset="0"/>
                            </a:rPr>
                          </m:ctrlPr>
                        </m:dPr>
                        <m:e>
                          <m:eqArr>
                            <m:eqArrPr>
                              <m:ctrlPr>
                                <a:rPr lang="zh-CN" altLang="zh-CN" i="1">
                                  <a:solidFill>
                                    <a:schemeClr val="tx1"/>
                                  </a:solidFill>
                                  <a:latin typeface="Cambria Math" panose="02040503050406030204" pitchFamily="18" charset="0"/>
                                </a:rPr>
                              </m:ctrlPr>
                            </m:eqArr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𝑠</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𝑑</m:t>
                                      </m:r>
                                    </m:e>
                                    <m:sub>
                                      <m:r>
                                        <a:rPr lang="en-US" altLang="zh-CN" i="1">
                                          <a:solidFill>
                                            <a:schemeClr val="tx1"/>
                                          </a:solidFill>
                                          <a:latin typeface="Cambria Math" panose="02040503050406030204" pitchFamily="18" charset="0"/>
                                        </a:rPr>
                                        <m:t>𝑣</m:t>
                                      </m:r>
                                    </m:sub>
                                  </m:sSub>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𝑝</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𝑙</m:t>
                                      </m:r>
                                    </m:sub>
                                  </m:sSub>
                                </m:sub>
                              </m:sSub>
                              <m:r>
                                <a:rPr lang="en-US" altLang="zh-CN" i="1">
                                  <a:solidFill>
                                    <a:schemeClr val="tx1"/>
                                  </a:solidFill>
                                  <a:latin typeface="Cambria Math" panose="02040503050406030204" pitchFamily="18" charset="0"/>
                                </a:rPr>
                                <m:t>)</m:t>
                              </m:r>
                              <m:r>
                                <m:rPr>
                                  <m:nor/>
                                </m:rPr>
                                <a:rPr lang="en-US" altLang="zh-CN">
                                  <a:solidFill>
                                    <a:schemeClr val="tx1"/>
                                  </a:solidFill>
                                </a:rPr>
                                <m:t>  </m:t>
                              </m:r>
                              <m:r>
                                <m:rPr>
                                  <m:nor/>
                                </m:rPr>
                                <a:rPr lang="en-US" altLang="zh-CN">
                                  <a:solidFill>
                                    <a:schemeClr val="tx1"/>
                                  </a:solidFill>
                                </a:rPr>
                                <m:t>if</m:t>
                              </m:r>
                              <m:r>
                                <m:rPr>
                                  <m:nor/>
                                </m:rPr>
                                <a:rPr lang="en-US" altLang="zh-CN">
                                  <a:solidFill>
                                    <a:schemeClr val="tx1"/>
                                  </a:solidFill>
                                </a:rPr>
                                <m:t> </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𝑝</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𝑙</m:t>
                                      </m:r>
                                    </m:sub>
                                  </m:sSub>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𝑃</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𝑑</m:t>
                                      </m:r>
                                    </m:e>
                                    <m:sub>
                                      <m:r>
                                        <a:rPr lang="en-US" altLang="zh-CN" i="1">
                                          <a:solidFill>
                                            <a:schemeClr val="tx1"/>
                                          </a:solidFill>
                                          <a:latin typeface="Cambria Math" panose="02040503050406030204" pitchFamily="18" charset="0"/>
                                        </a:rPr>
                                        <m:t>𝑣</m:t>
                                      </m:r>
                                    </m:sub>
                                  </m:sSub>
                                </m:sub>
                              </m:sSub>
                              <m:r>
                                <a:rPr lang="en-US" altLang="zh-CN" i="1">
                                  <a:solidFill>
                                    <a:schemeClr val="tx1"/>
                                  </a:solidFill>
                                  <a:latin typeface="Cambria Math" panose="02040503050406030204" pitchFamily="18" charset="0"/>
                                </a:rPr>
                                <m:t>,</m:t>
                              </m:r>
                            </m:e>
                            <m:e>
                              <m:r>
                                <a:rPr lang="en-US" altLang="zh-CN" i="1">
                                  <a:solidFill>
                                    <a:schemeClr val="tx1"/>
                                  </a:solidFill>
                                  <a:latin typeface="Cambria Math" panose="02040503050406030204" pitchFamily="18" charset="0"/>
                                </a:rPr>
                                <m:t>0  </m:t>
                              </m:r>
                              <m:r>
                                <m:rPr>
                                  <m:sty m:val="p"/>
                                </m:rPr>
                                <a:rPr lang="en-US" altLang="zh-CN">
                                  <a:solidFill>
                                    <a:schemeClr val="tx1"/>
                                  </a:solidFill>
                                  <a:latin typeface="Cambria Math" panose="02040503050406030204" pitchFamily="18" charset="0"/>
                                </a:rPr>
                                <m:t>otherwise</m:t>
                              </m:r>
                              <m:r>
                                <m:rPr>
                                  <m:nor/>
                                </m:rPr>
                                <a:rPr lang="en-US" altLang="zh-CN">
                                  <a:solidFill>
                                    <a:schemeClr val="tx1"/>
                                  </a:solidFill>
                                </a:rPr>
                                <m:t>.</m:t>
                              </m:r>
                            </m:e>
                          </m:eqArr>
                        </m:e>
                      </m:d>
                    </m:oMath>
                  </m:oMathPara>
                </a14:m>
                <a:endParaRPr lang="zh-CN" altLang="zh-CN" dirty="0">
                  <a:solidFill>
                    <a:schemeClr val="tx1"/>
                  </a:solidFill>
                </a:endParaRPr>
              </a:p>
              <a:p>
                <a:pPr/>
                <a14:m>
                  <m:oMathPara xmlns:m="http://schemas.openxmlformats.org/officeDocument/2006/math">
                    <m:oMathParaPr>
                      <m:jc m:val="centerGroup"/>
                    </m:oMathParaPr>
                    <m:oMath xmlns:m="http://schemas.openxmlformats.org/officeDocument/2006/math">
                      <m:r>
                        <a:rPr lang="en-US" altLang="zh-CN" i="1">
                          <a:solidFill>
                            <a:schemeClr val="tx1"/>
                          </a:solidFill>
                          <a:latin typeface="Cambria Math" panose="02040503050406030204" pitchFamily="18" charset="0"/>
                        </a:rPr>
                        <m:t>𝑆</m:t>
                      </m:r>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𝑐</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𝑙</m:t>
                                  </m:r>
                                </m:sub>
                              </m:sSub>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𝑑</m:t>
                              </m:r>
                            </m:e>
                            <m:sub>
                              <m:r>
                                <a:rPr lang="en-US" altLang="zh-CN" i="1">
                                  <a:solidFill>
                                    <a:schemeClr val="tx1"/>
                                  </a:solidFill>
                                  <a:latin typeface="Cambria Math" panose="02040503050406030204" pitchFamily="18" charset="0"/>
                                </a:rPr>
                                <m:t>𝑣</m:t>
                              </m:r>
                            </m:sub>
                          </m:sSub>
                        </m:e>
                      </m:d>
                      <m:r>
                        <a:rPr lang="en-US" altLang="zh-CN">
                          <a:solidFill>
                            <a:schemeClr val="tx1"/>
                          </a:solidFill>
                          <a:latin typeface="Cambria Math" panose="02040503050406030204" pitchFamily="18" charset="0"/>
                        </a:rPr>
                        <m:t>=</m:t>
                      </m:r>
                      <m:d>
                        <m:dPr>
                          <m:begChr m:val="{"/>
                          <m:endChr m:val=""/>
                          <m:ctrlPr>
                            <a:rPr lang="zh-CN" altLang="zh-CN" i="1">
                              <a:solidFill>
                                <a:schemeClr val="tx1"/>
                              </a:solidFill>
                              <a:latin typeface="Cambria Math" panose="02040503050406030204" pitchFamily="18" charset="0"/>
                            </a:rPr>
                          </m:ctrlPr>
                        </m:dPr>
                        <m:e>
                          <m:eqArr>
                            <m:eqArrPr>
                              <m:ctrlPr>
                                <a:rPr lang="zh-CN" altLang="zh-CN" i="1">
                                  <a:solidFill>
                                    <a:schemeClr val="tx1"/>
                                  </a:solidFill>
                                  <a:latin typeface="Cambria Math" panose="02040503050406030204" pitchFamily="18" charset="0"/>
                                </a:rPr>
                              </m:ctrlPr>
                            </m:eqArr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𝑠</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𝑑</m:t>
                                      </m:r>
                                    </m:e>
                                    <m:sub>
                                      <m:r>
                                        <a:rPr lang="en-US" altLang="zh-CN" i="1">
                                          <a:solidFill>
                                            <a:schemeClr val="tx1"/>
                                          </a:solidFill>
                                          <a:latin typeface="Cambria Math" panose="02040503050406030204" pitchFamily="18" charset="0"/>
                                        </a:rPr>
                                        <m:t>𝑣</m:t>
                                      </m:r>
                                    </m:sub>
                                  </m:sSub>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𝑐</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𝑙</m:t>
                                      </m:r>
                                    </m:sub>
                                  </m:sSub>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𝑝</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𝑙</m:t>
                                      </m:r>
                                    </m:sub>
                                  </m:sSub>
                                </m:sub>
                              </m:sSub>
                              <m:r>
                                <a:rPr lang="en-US" altLang="zh-CN" i="1">
                                  <a:solidFill>
                                    <a:schemeClr val="tx1"/>
                                  </a:solidFill>
                                  <a:latin typeface="Cambria Math" panose="02040503050406030204" pitchFamily="18" charset="0"/>
                                </a:rPr>
                                <m:t>)</m:t>
                              </m:r>
                              <m:r>
                                <m:rPr>
                                  <m:nor/>
                                </m:rPr>
                                <a:rPr lang="en-US" altLang="zh-CN">
                                  <a:solidFill>
                                    <a:schemeClr val="tx1"/>
                                  </a:solidFill>
                                </a:rPr>
                                <m:t>  </m:t>
                              </m:r>
                              <m:r>
                                <m:rPr>
                                  <m:nor/>
                                </m:rPr>
                                <a:rPr lang="en-US" altLang="zh-CN">
                                  <a:solidFill>
                                    <a:schemeClr val="tx1"/>
                                  </a:solidFill>
                                </a:rPr>
                                <m:t>if</m:t>
                              </m:r>
                              <m:r>
                                <m:rPr>
                                  <m:nor/>
                                </m:rPr>
                                <a:rPr lang="en-US" altLang="zh-CN">
                                  <a:solidFill>
                                    <a:schemeClr val="tx1"/>
                                  </a:solidFill>
                                </a:rPr>
                                <m:t> </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𝑐</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𝑙</m:t>
                                      </m:r>
                                    </m:sub>
                                  </m:sSub>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𝐶</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𝑑</m:t>
                                      </m:r>
                                    </m:e>
                                    <m:sub>
                                      <m:r>
                                        <a:rPr lang="en-US" altLang="zh-CN" i="1">
                                          <a:solidFill>
                                            <a:schemeClr val="tx1"/>
                                          </a:solidFill>
                                          <a:latin typeface="Cambria Math" panose="02040503050406030204" pitchFamily="18" charset="0"/>
                                        </a:rPr>
                                        <m:t>𝑣</m:t>
                                      </m:r>
                                    </m:sub>
                                  </m:sSub>
                                </m:sub>
                              </m:sSub>
                              <m:r>
                                <a:rPr lang="en-US" altLang="zh-CN" i="1">
                                  <a:solidFill>
                                    <a:schemeClr val="tx1"/>
                                  </a:solidFill>
                                  <a:latin typeface="Cambria Math" panose="02040503050406030204" pitchFamily="18" charset="0"/>
                                </a:rPr>
                                <m:t>,</m:t>
                              </m:r>
                            </m:e>
                            <m:e>
                              <m:r>
                                <m:rPr>
                                  <m:nor/>
                                </m:rPr>
                                <a:rPr lang="en-US" altLang="zh-CN">
                                  <a:solidFill>
                                    <a:schemeClr val="tx1"/>
                                  </a:solidFill>
                                </a:rPr>
                                <m:t>       </m:t>
                              </m:r>
                              <m:r>
                                <a:rPr lang="en-US" altLang="zh-CN" i="1">
                                  <a:solidFill>
                                    <a:schemeClr val="tx1"/>
                                  </a:solidFill>
                                  <a:latin typeface="Cambria Math" panose="02040503050406030204" pitchFamily="18" charset="0"/>
                                </a:rPr>
                                <m:t>0  </m:t>
                              </m:r>
                              <m:r>
                                <m:rPr>
                                  <m:sty m:val="p"/>
                                </m:rPr>
                                <a:rPr lang="en-US" altLang="zh-CN">
                                  <a:solidFill>
                                    <a:schemeClr val="tx1"/>
                                  </a:solidFill>
                                  <a:latin typeface="Cambria Math" panose="02040503050406030204" pitchFamily="18" charset="0"/>
                                </a:rPr>
                                <m:t>otherwise</m:t>
                              </m:r>
                              <m:r>
                                <m:rPr>
                                  <m:nor/>
                                </m:rPr>
                                <a:rPr lang="en-US" altLang="zh-CN">
                                  <a:solidFill>
                                    <a:schemeClr val="tx1"/>
                                  </a:solidFill>
                                </a:rPr>
                                <m:t>.</m:t>
                              </m:r>
                            </m:e>
                          </m:eqArr>
                        </m:e>
                      </m:d>
                    </m:oMath>
                  </m:oMathPara>
                </a14:m>
                <a:endParaRPr lang="zh-CN" altLang="en-US" dirty="0"/>
              </a:p>
            </p:txBody>
          </p:sp>
        </mc:Choice>
        <mc:Fallback xmlns="">
          <p:sp>
            <p:nvSpPr>
              <p:cNvPr id="6" name="圆角矩形标注 5"/>
              <p:cNvSpPr>
                <a:spLocks noRot="1" noChangeAspect="1" noMove="1" noResize="1" noEditPoints="1" noAdjustHandles="1" noChangeArrowheads="1" noChangeShapeType="1" noTextEdit="1"/>
              </p:cNvSpPr>
              <p:nvPr/>
            </p:nvSpPr>
            <p:spPr>
              <a:xfrm>
                <a:off x="3657595" y="1313411"/>
                <a:ext cx="5054137" cy="1629300"/>
              </a:xfrm>
              <a:prstGeom prst="wedgeRoundRectCallout">
                <a:avLst/>
              </a:prstGeom>
              <a:blipFill rotWithShape="0">
                <a:blip r:embed="rId5"/>
                <a:stretch>
                  <a:fillRect t="-329" r="-108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1" name="圆角矩形标注 10"/>
              <p:cNvSpPr/>
              <p:nvPr/>
            </p:nvSpPr>
            <p:spPr>
              <a:xfrm rot="10800000">
                <a:off x="3990103" y="4179364"/>
                <a:ext cx="4721629" cy="884393"/>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r>
                  <a:rPr lang="zh-CN" altLang="en-US" dirty="0">
                    <a:solidFill>
                      <a:schemeClr val="tx1"/>
                    </a:solidFill>
                    <a:latin typeface="微软雅黑" panose="020B0503020204020204" pitchFamily="34" charset="-122"/>
                    <a:ea typeface="微软雅黑" panose="020B0503020204020204" pitchFamily="34" charset="-122"/>
                  </a:rPr>
                  <a:t>开发者文本分类概率与属性评分加权相加：</a:t>
                </a:r>
                <a:endParaRPr lang="en-US" altLang="zh-CN" dirty="0">
                  <a:solidFill>
                    <a:schemeClr val="tx1"/>
                  </a:solidFill>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𝑅</m:t>
                      </m:r>
                      <m:d>
                        <m:dPr>
                          <m:ctrlPr>
                            <a:rPr lang="zh-CN" altLang="zh-CN" i="1" smtClean="0">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𝑑</m:t>
                              </m:r>
                            </m:e>
                            <m:sub>
                              <m:r>
                                <a:rPr lang="en-US" altLang="zh-CN" i="1">
                                  <a:solidFill>
                                    <a:schemeClr val="tx1"/>
                                  </a:solidFill>
                                  <a:latin typeface="Cambria Math" panose="02040503050406030204" pitchFamily="18" charset="0"/>
                                </a:rPr>
                                <m:t>𝑖</m:t>
                              </m:r>
                            </m:sub>
                          </m:sSub>
                        </m:e>
                      </m:d>
                      <m:r>
                        <a:rPr lang="en-US" altLang="zh-CN">
                          <a:solidFill>
                            <a:schemeClr val="tx1"/>
                          </a:solidFill>
                          <a:latin typeface="Cambria Math" panose="02040503050406030204" pitchFamily="18" charset="0"/>
                        </a:rPr>
                        <m:t>=</m:t>
                      </m:r>
                      <m:r>
                        <m:rPr>
                          <m:sty m:val="p"/>
                        </m:rPr>
                        <a:rPr lang="en-US" altLang="zh-CN">
                          <a:solidFill>
                            <a:schemeClr val="tx1"/>
                          </a:solidFill>
                          <a:latin typeface="Cambria Math" panose="02040503050406030204" pitchFamily="18" charset="0"/>
                        </a:rPr>
                        <m:t>α</m:t>
                      </m:r>
                      <m:r>
                        <a:rPr lang="en-US" altLang="zh-CN" i="1">
                          <a:solidFill>
                            <a:schemeClr val="tx1"/>
                          </a:solidFill>
                          <a:latin typeface="Cambria Math" panose="02040503050406030204" pitchFamily="18" charset="0"/>
                        </a:rPr>
                        <m:t>𝑃</m:t>
                      </m:r>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𝑑</m:t>
                              </m:r>
                            </m:e>
                            <m:sub>
                              <m:r>
                                <a:rPr lang="en-US" altLang="zh-CN" i="1">
                                  <a:solidFill>
                                    <a:schemeClr val="tx1"/>
                                  </a:solidFill>
                                  <a:latin typeface="Cambria Math" panose="02040503050406030204" pitchFamily="18" charset="0"/>
                                </a:rPr>
                                <m:t>𝑖</m:t>
                              </m:r>
                            </m:sub>
                          </m:sSub>
                        </m:e>
                      </m:d>
                      <m:r>
                        <a:rPr lang="en-US" altLang="zh-CN">
                          <a:solidFill>
                            <a:schemeClr val="tx1"/>
                          </a:solidFill>
                          <a:latin typeface="Cambria Math" panose="02040503050406030204" pitchFamily="18" charset="0"/>
                        </a:rPr>
                        <m:t>+(1</m:t>
                      </m:r>
                      <m:r>
                        <a:rPr lang="en-US" altLang="zh-CN" i="1">
                          <a:solidFill>
                            <a:schemeClr val="tx1"/>
                          </a:solidFill>
                          <a:latin typeface="Cambria Math" panose="02040503050406030204" pitchFamily="18" charset="0"/>
                        </a:rPr>
                        <m:t>−</m:t>
                      </m:r>
                      <m:r>
                        <m:rPr>
                          <m:sty m:val="p"/>
                        </m:rPr>
                        <a:rPr lang="en-US" altLang="zh-CN">
                          <a:solidFill>
                            <a:schemeClr val="tx1"/>
                          </a:solidFill>
                          <a:latin typeface="Cambria Math" panose="02040503050406030204" pitchFamily="18" charset="0"/>
                        </a:rPr>
                        <m:t>α</m:t>
                      </m:r>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𝑆</m:t>
                      </m:r>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𝑝</m:t>
                          </m:r>
                        </m:e>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𝑑</m:t>
                              </m:r>
                            </m:e>
                            <m:sub>
                              <m:r>
                                <a:rPr lang="en-US" altLang="zh-CN" i="1">
                                  <a:solidFill>
                                    <a:schemeClr val="tx1"/>
                                  </a:solidFill>
                                  <a:latin typeface="Cambria Math" panose="02040503050406030204" pitchFamily="18" charset="0"/>
                                </a:rPr>
                                <m:t>𝑖</m:t>
                              </m:r>
                            </m:sub>
                          </m:sSub>
                        </m:e>
                      </m:d>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𝑆</m:t>
                      </m:r>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𝑐</m:t>
                      </m:r>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𝑑</m:t>
                          </m:r>
                        </m:e>
                        <m:sub>
                          <m:r>
                            <a:rPr lang="en-US" altLang="zh-CN" i="1">
                              <a:solidFill>
                                <a:schemeClr val="tx1"/>
                              </a:solidFill>
                              <a:latin typeface="Cambria Math" panose="02040503050406030204" pitchFamily="18" charset="0"/>
                            </a:rPr>
                            <m:t>𝑖</m:t>
                          </m:r>
                        </m:sub>
                      </m:sSub>
                      <m:r>
                        <a:rPr lang="en-US" altLang="zh-CN">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xmlns="">
          <p:sp>
            <p:nvSpPr>
              <p:cNvPr id="11" name="圆角矩形标注 10"/>
              <p:cNvSpPr>
                <a:spLocks noRot="1" noChangeAspect="1" noMove="1" noResize="1" noEditPoints="1" noAdjustHandles="1" noChangeArrowheads="1" noChangeShapeType="1" noTextEdit="1"/>
              </p:cNvSpPr>
              <p:nvPr/>
            </p:nvSpPr>
            <p:spPr>
              <a:xfrm rot="10800000">
                <a:off x="3990103" y="4179364"/>
                <a:ext cx="4721629" cy="884393"/>
              </a:xfrm>
              <a:prstGeom prst="wedgeRoundRectCallout">
                <a:avLst/>
              </a:prstGeom>
              <a:blipFill rotWithShape="0">
                <a:blip r:embed="rId6"/>
                <a:stretch>
                  <a:fillRect/>
                </a:stretch>
              </a:blipFill>
            </p:spPr>
            <p:txBody>
              <a:bodyPr/>
              <a:lstStyle/>
              <a:p>
                <a:r>
                  <a:rPr lang="zh-CN" altLang="en-US">
                    <a:noFill/>
                  </a:rPr>
                  <a:t> </a:t>
                </a:r>
                <a:endParaRPr lang="zh-CN" altLang="en-US">
                  <a:noFill/>
                </a:endParaRPr>
              </a:p>
            </p:txBody>
          </p:sp>
        </mc:Fallback>
      </mc:AlternateContent>
      <p:sp>
        <p:nvSpPr>
          <p:cNvPr id="16" name="矩形 15"/>
          <p:cNvSpPr/>
          <p:nvPr/>
        </p:nvSpPr>
        <p:spPr>
          <a:xfrm>
            <a:off x="382587" y="1526297"/>
            <a:ext cx="2626612" cy="93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FF0000"/>
                </a:solidFill>
              </a:rPr>
              <a:t>考虑开发者与缺陷所属属性关系</a:t>
            </a:r>
            <a:endParaRPr lang="zh-CN" altLang="en-US" sz="2400" b="1" dirty="0">
              <a:solidFill>
                <a:srgbClr val="FF0000"/>
              </a:solidFill>
            </a:endParaRPr>
          </a:p>
        </p:txBody>
      </p:sp>
      <p:cxnSp>
        <p:nvCxnSpPr>
          <p:cNvPr id="22" name="直接连接符 21"/>
          <p:cNvCxnSpPr/>
          <p:nvPr/>
        </p:nvCxnSpPr>
        <p:spPr>
          <a:xfrm>
            <a:off x="3424844" y="1961804"/>
            <a:ext cx="232751" cy="49876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3009199" y="1961804"/>
            <a:ext cx="415645"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6"/>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5"/>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2"/>
                                        </p:tgtEl>
                                        <p:attrNameLst>
                                          <p:attrName>style.visibility</p:attrName>
                                        </p:attrNameLst>
                                      </p:cBhvr>
                                      <p:to>
                                        <p:strVal val="hidden"/>
                                      </p:to>
                                    </p:set>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5" grpId="1" animBg="1"/>
      <p:bldP spid="6" grpId="0" animBg="1"/>
      <p:bldP spid="6" grpId="1" animBg="1"/>
      <p:bldP spid="11" grpId="0" animBg="1"/>
      <p:bldP spid="16" grpId="0" animBg="1"/>
      <p:bldP spid="1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kumimoji="1" lang="en-US" altLang="zh-CN" dirty="0"/>
              <a:t>P2</a:t>
            </a:r>
            <a:endParaRPr kumimoji="1" lang="zh-CN" altLang="en-US" dirty="0"/>
          </a:p>
        </p:txBody>
      </p:sp>
      <p:sp>
        <p:nvSpPr>
          <p:cNvPr id="4" name="文本占位符 3"/>
          <p:cNvSpPr>
            <a:spLocks noGrp="1"/>
          </p:cNvSpPr>
          <p:nvPr>
            <p:ph type="body" sz="quarter" idx="14"/>
          </p:nvPr>
        </p:nvSpPr>
        <p:spPr/>
        <p:txBody>
          <a:bodyPr/>
          <a:lstStyle/>
          <a:p>
            <a:r>
              <a:rPr kumimoji="1" lang="zh-CN" altLang="en-US" dirty="0"/>
              <a:t>分类算法</a:t>
            </a:r>
          </a:p>
        </p:txBody>
      </p:sp>
      <p:grpSp>
        <p:nvGrpSpPr>
          <p:cNvPr id="2" name="组 1"/>
          <p:cNvGrpSpPr/>
          <p:nvPr/>
        </p:nvGrpSpPr>
        <p:grpSpPr>
          <a:xfrm>
            <a:off x="598715" y="1696201"/>
            <a:ext cx="4123558" cy="3948461"/>
            <a:chOff x="1431716" y="1678616"/>
            <a:chExt cx="4733336" cy="4687988"/>
          </a:xfrm>
        </p:grpSpPr>
        <p:sp>
          <p:nvSpPr>
            <p:cNvPr id="26" name="任意多边形 3"/>
            <p:cNvSpPr/>
            <p:nvPr/>
          </p:nvSpPr>
          <p:spPr>
            <a:xfrm>
              <a:off x="3923148" y="1678616"/>
              <a:ext cx="1373857" cy="1579146"/>
            </a:xfrm>
            <a:custGeom>
              <a:avLst/>
              <a:gdLst>
                <a:gd name="connsiteX0" fmla="*/ 0 w 1751916"/>
                <a:gd name="connsiteY0" fmla="*/ 762084 h 1524167"/>
                <a:gd name="connsiteX1" fmla="*/ 381042 w 1751916"/>
                <a:gd name="connsiteY1" fmla="*/ 0 h 1524167"/>
                <a:gd name="connsiteX2" fmla="*/ 1370874 w 1751916"/>
                <a:gd name="connsiteY2" fmla="*/ 0 h 1524167"/>
                <a:gd name="connsiteX3" fmla="*/ 1751916 w 1751916"/>
                <a:gd name="connsiteY3" fmla="*/ 762084 h 1524167"/>
                <a:gd name="connsiteX4" fmla="*/ 1370874 w 1751916"/>
                <a:gd name="connsiteY4" fmla="*/ 1524167 h 1524167"/>
                <a:gd name="connsiteX5" fmla="*/ 381042 w 1751916"/>
                <a:gd name="connsiteY5" fmla="*/ 1524167 h 1524167"/>
                <a:gd name="connsiteX6" fmla="*/ 0 w 1751916"/>
                <a:gd name="connsiteY6" fmla="*/ 762084 h 1524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1916" h="1524167">
                  <a:moveTo>
                    <a:pt x="875957" y="0"/>
                  </a:moveTo>
                  <a:lnTo>
                    <a:pt x="1751915" y="331507"/>
                  </a:lnTo>
                  <a:lnTo>
                    <a:pt x="1751915" y="1192660"/>
                  </a:lnTo>
                  <a:lnTo>
                    <a:pt x="875957" y="1524167"/>
                  </a:lnTo>
                  <a:lnTo>
                    <a:pt x="1" y="1192660"/>
                  </a:lnTo>
                  <a:lnTo>
                    <a:pt x="1" y="331507"/>
                  </a:lnTo>
                  <a:lnTo>
                    <a:pt x="875957" y="0"/>
                  </a:lnTo>
                  <a:close/>
                </a:path>
              </a:pathLst>
            </a:custGeom>
            <a:solidFill>
              <a:schemeClr val="bg1"/>
            </a:solidFill>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txBody>
            <a:bodyPr spcFirstLastPara="0" vert="horz" wrap="square" lIns="144000" tIns="144000" rIns="144000" bIns="144000" numCol="1" spcCol="1270" anchor="ctr" anchorCtr="0">
              <a:noAutofit/>
            </a:bodyPr>
            <a:lstStyle/>
            <a:p>
              <a:pPr algn="ctr" defTabSz="1111250">
                <a:lnSpc>
                  <a:spcPct val="90000"/>
                </a:lnSpc>
                <a:spcBef>
                  <a:spcPct val="0"/>
                </a:spcBef>
                <a:spcAft>
                  <a:spcPct val="35000"/>
                </a:spcAft>
              </a:pPr>
              <a:r>
                <a:rPr lang="en-US" altLang="zh-CN" sz="2000" dirty="0">
                  <a:solidFill>
                    <a:srgbClr val="20517C"/>
                  </a:solidFill>
                  <a:latin typeface="微软雅黑" panose="020B0503020204020204" charset="-122"/>
                  <a:ea typeface="微软雅黑" panose="020B0503020204020204" charset="-122"/>
                  <a:cs typeface="微软雅黑" panose="020B0503020204020204" charset="-122"/>
                </a:rPr>
                <a:t>K</a:t>
              </a:r>
              <a:r>
                <a:rPr lang="zh-CN" altLang="en-US" sz="2000" dirty="0">
                  <a:solidFill>
                    <a:srgbClr val="20517C"/>
                  </a:solidFill>
                  <a:latin typeface="微软雅黑" panose="020B0503020204020204" charset="-122"/>
                  <a:ea typeface="微软雅黑" panose="020B0503020204020204" charset="-122"/>
                  <a:cs typeface="微软雅黑" panose="020B0503020204020204" charset="-122"/>
                </a:rPr>
                <a:t>近邻</a:t>
              </a:r>
            </a:p>
          </p:txBody>
        </p:sp>
        <p:sp>
          <p:nvSpPr>
            <p:cNvPr id="27" name="任意多边形 10"/>
            <p:cNvSpPr/>
            <p:nvPr/>
          </p:nvSpPr>
          <p:spPr>
            <a:xfrm>
              <a:off x="2296921" y="1678616"/>
              <a:ext cx="1373857" cy="1579146"/>
            </a:xfrm>
            <a:custGeom>
              <a:avLst/>
              <a:gdLst>
                <a:gd name="connsiteX0" fmla="*/ 0 w 1751916"/>
                <a:gd name="connsiteY0" fmla="*/ 762084 h 1524167"/>
                <a:gd name="connsiteX1" fmla="*/ 381042 w 1751916"/>
                <a:gd name="connsiteY1" fmla="*/ 0 h 1524167"/>
                <a:gd name="connsiteX2" fmla="*/ 1370874 w 1751916"/>
                <a:gd name="connsiteY2" fmla="*/ 0 h 1524167"/>
                <a:gd name="connsiteX3" fmla="*/ 1751916 w 1751916"/>
                <a:gd name="connsiteY3" fmla="*/ 762084 h 1524167"/>
                <a:gd name="connsiteX4" fmla="*/ 1370874 w 1751916"/>
                <a:gd name="connsiteY4" fmla="*/ 1524167 h 1524167"/>
                <a:gd name="connsiteX5" fmla="*/ 381042 w 1751916"/>
                <a:gd name="connsiteY5" fmla="*/ 1524167 h 1524167"/>
                <a:gd name="connsiteX6" fmla="*/ 0 w 1751916"/>
                <a:gd name="connsiteY6" fmla="*/ 762084 h 1524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1916" h="1524167">
                  <a:moveTo>
                    <a:pt x="875957" y="0"/>
                  </a:moveTo>
                  <a:lnTo>
                    <a:pt x="1751915" y="331507"/>
                  </a:lnTo>
                  <a:lnTo>
                    <a:pt x="1751915" y="1192660"/>
                  </a:lnTo>
                  <a:lnTo>
                    <a:pt x="875957" y="1524167"/>
                  </a:lnTo>
                  <a:lnTo>
                    <a:pt x="1" y="1192660"/>
                  </a:lnTo>
                  <a:lnTo>
                    <a:pt x="1" y="331507"/>
                  </a:lnTo>
                  <a:lnTo>
                    <a:pt x="875957" y="0"/>
                  </a:lnTo>
                  <a:close/>
                </a:path>
              </a:pathLst>
            </a:custGeom>
            <a:solidFill>
              <a:schemeClr val="bg1"/>
            </a:solidFill>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txBody>
            <a:bodyPr spcFirstLastPara="0" vert="horz" wrap="square" lIns="144000" tIns="144000" rIns="144000" bIns="144000" numCol="1" spcCol="1270" anchor="ctr" anchorCtr="0">
              <a:noAutofit/>
            </a:bodyPr>
            <a:lstStyle/>
            <a:p>
              <a:pPr algn="ctr" defTabSz="1111250">
                <a:lnSpc>
                  <a:spcPct val="90000"/>
                </a:lnSpc>
                <a:spcBef>
                  <a:spcPct val="0"/>
                </a:spcBef>
                <a:spcAft>
                  <a:spcPct val="35000"/>
                </a:spcAft>
              </a:pPr>
              <a:r>
                <a:rPr lang="zh-CN" altLang="en-US" sz="2000" dirty="0">
                  <a:solidFill>
                    <a:srgbClr val="20517C"/>
                  </a:solidFill>
                  <a:latin typeface="微软雅黑" panose="020B0503020204020204" charset="-122"/>
                  <a:ea typeface="微软雅黑" panose="020B0503020204020204" charset="-122"/>
                  <a:cs typeface="微软雅黑" panose="020B0503020204020204" charset="-122"/>
                </a:rPr>
                <a:t>朴素贝叶斯</a:t>
              </a:r>
            </a:p>
          </p:txBody>
        </p:sp>
        <p:sp>
          <p:nvSpPr>
            <p:cNvPr id="28" name="任意多边形 13"/>
            <p:cNvSpPr/>
            <p:nvPr/>
          </p:nvSpPr>
          <p:spPr>
            <a:xfrm>
              <a:off x="3111455" y="3239014"/>
              <a:ext cx="1373857" cy="1579146"/>
            </a:xfrm>
            <a:custGeom>
              <a:avLst/>
              <a:gdLst>
                <a:gd name="connsiteX0" fmla="*/ 0 w 1751916"/>
                <a:gd name="connsiteY0" fmla="*/ 762084 h 1524167"/>
                <a:gd name="connsiteX1" fmla="*/ 381042 w 1751916"/>
                <a:gd name="connsiteY1" fmla="*/ 0 h 1524167"/>
                <a:gd name="connsiteX2" fmla="*/ 1370874 w 1751916"/>
                <a:gd name="connsiteY2" fmla="*/ 0 h 1524167"/>
                <a:gd name="connsiteX3" fmla="*/ 1751916 w 1751916"/>
                <a:gd name="connsiteY3" fmla="*/ 762084 h 1524167"/>
                <a:gd name="connsiteX4" fmla="*/ 1370874 w 1751916"/>
                <a:gd name="connsiteY4" fmla="*/ 1524167 h 1524167"/>
                <a:gd name="connsiteX5" fmla="*/ 381042 w 1751916"/>
                <a:gd name="connsiteY5" fmla="*/ 1524167 h 1524167"/>
                <a:gd name="connsiteX6" fmla="*/ 0 w 1751916"/>
                <a:gd name="connsiteY6" fmla="*/ 762084 h 1524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1916" h="1524167">
                  <a:moveTo>
                    <a:pt x="875957" y="0"/>
                  </a:moveTo>
                  <a:lnTo>
                    <a:pt x="1751915" y="331507"/>
                  </a:lnTo>
                  <a:lnTo>
                    <a:pt x="1751915" y="1192660"/>
                  </a:lnTo>
                  <a:lnTo>
                    <a:pt x="875957" y="1524167"/>
                  </a:lnTo>
                  <a:lnTo>
                    <a:pt x="1" y="1192660"/>
                  </a:lnTo>
                  <a:lnTo>
                    <a:pt x="1" y="331507"/>
                  </a:lnTo>
                  <a:lnTo>
                    <a:pt x="875957" y="0"/>
                  </a:lnTo>
                  <a:close/>
                </a:path>
              </a:pathLst>
            </a:custGeom>
            <a:solidFill>
              <a:srgbClr val="20517C"/>
            </a:solidFill>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txBody>
            <a:bodyPr spcFirstLastPara="0" vert="horz" wrap="square" lIns="144000" tIns="144000" rIns="144000" bIns="144000" numCol="1" spcCol="1270" anchor="ctr" anchorCtr="0">
              <a:noAutofit/>
            </a:bodyPr>
            <a:lstStyle/>
            <a:p>
              <a:pPr algn="ctr" defTabSz="1111250">
                <a:lnSpc>
                  <a:spcPct val="90000"/>
                </a:lnSpc>
                <a:spcBef>
                  <a:spcPct val="0"/>
                </a:spcBef>
                <a:spcAft>
                  <a:spcPct val="35000"/>
                </a:spcAft>
              </a:pP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分类</a:t>
              </a:r>
            </a:p>
          </p:txBody>
        </p:sp>
        <p:sp>
          <p:nvSpPr>
            <p:cNvPr id="29" name="任意多边形 15"/>
            <p:cNvSpPr/>
            <p:nvPr/>
          </p:nvSpPr>
          <p:spPr>
            <a:xfrm>
              <a:off x="4791195" y="3257762"/>
              <a:ext cx="1373857" cy="1579146"/>
            </a:xfrm>
            <a:custGeom>
              <a:avLst/>
              <a:gdLst>
                <a:gd name="connsiteX0" fmla="*/ 0 w 1751916"/>
                <a:gd name="connsiteY0" fmla="*/ 762084 h 1524167"/>
                <a:gd name="connsiteX1" fmla="*/ 381042 w 1751916"/>
                <a:gd name="connsiteY1" fmla="*/ 0 h 1524167"/>
                <a:gd name="connsiteX2" fmla="*/ 1370874 w 1751916"/>
                <a:gd name="connsiteY2" fmla="*/ 0 h 1524167"/>
                <a:gd name="connsiteX3" fmla="*/ 1751916 w 1751916"/>
                <a:gd name="connsiteY3" fmla="*/ 762084 h 1524167"/>
                <a:gd name="connsiteX4" fmla="*/ 1370874 w 1751916"/>
                <a:gd name="connsiteY4" fmla="*/ 1524167 h 1524167"/>
                <a:gd name="connsiteX5" fmla="*/ 381042 w 1751916"/>
                <a:gd name="connsiteY5" fmla="*/ 1524167 h 1524167"/>
                <a:gd name="connsiteX6" fmla="*/ 0 w 1751916"/>
                <a:gd name="connsiteY6" fmla="*/ 762084 h 1524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1916" h="1524167">
                  <a:moveTo>
                    <a:pt x="875957" y="0"/>
                  </a:moveTo>
                  <a:lnTo>
                    <a:pt x="1751915" y="331507"/>
                  </a:lnTo>
                  <a:lnTo>
                    <a:pt x="1751915" y="1192660"/>
                  </a:lnTo>
                  <a:lnTo>
                    <a:pt x="875957" y="1524167"/>
                  </a:lnTo>
                  <a:lnTo>
                    <a:pt x="1" y="1192660"/>
                  </a:lnTo>
                  <a:lnTo>
                    <a:pt x="1" y="331507"/>
                  </a:lnTo>
                  <a:lnTo>
                    <a:pt x="875957" y="0"/>
                  </a:lnTo>
                  <a:close/>
                </a:path>
              </a:pathLst>
            </a:custGeom>
            <a:solidFill>
              <a:schemeClr val="bg1"/>
            </a:solidFill>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txBody>
            <a:bodyPr spcFirstLastPara="0" vert="horz" wrap="square" lIns="144000" tIns="144000" rIns="144000" bIns="144000" numCol="1" spcCol="1270" anchor="ctr" anchorCtr="0">
              <a:noAutofit/>
            </a:bodyPr>
            <a:lstStyle/>
            <a:p>
              <a:pPr algn="ctr" defTabSz="1111250">
                <a:lnSpc>
                  <a:spcPct val="90000"/>
                </a:lnSpc>
                <a:spcBef>
                  <a:spcPct val="0"/>
                </a:spcBef>
                <a:spcAft>
                  <a:spcPct val="35000"/>
                </a:spcAft>
              </a:pPr>
              <a:r>
                <a:rPr lang="zh-CN" altLang="en-US" sz="2000" dirty="0">
                  <a:solidFill>
                    <a:srgbClr val="20517C"/>
                  </a:solidFill>
                  <a:latin typeface="微软雅黑" panose="020B0503020204020204" charset="-122"/>
                  <a:ea typeface="微软雅黑" panose="020B0503020204020204" charset="-122"/>
                  <a:cs typeface="微软雅黑" panose="020B0503020204020204" charset="-122"/>
                </a:rPr>
                <a:t>决策树</a:t>
              </a:r>
              <a:r>
                <a:rPr lang="en-US" altLang="zh-CN" sz="2000" dirty="0">
                  <a:solidFill>
                    <a:srgbClr val="20517C"/>
                  </a:solidFill>
                  <a:latin typeface="微软雅黑" panose="020B0503020204020204" charset="-122"/>
                  <a:ea typeface="微软雅黑" panose="020B0503020204020204" charset="-122"/>
                  <a:cs typeface="微软雅黑" panose="020B0503020204020204" charset="-122"/>
                </a:rPr>
                <a:t>(CART)</a:t>
              </a:r>
              <a:endParaRPr lang="zh-CN" altLang="en-US" sz="2000" dirty="0">
                <a:solidFill>
                  <a:srgbClr val="20517C"/>
                </a:solidFill>
                <a:latin typeface="微软雅黑" panose="020B0503020204020204" charset="-122"/>
                <a:ea typeface="微软雅黑" panose="020B0503020204020204" charset="-122"/>
                <a:cs typeface="微软雅黑" panose="020B0503020204020204" charset="-122"/>
              </a:endParaRPr>
            </a:p>
          </p:txBody>
        </p:sp>
        <p:sp>
          <p:nvSpPr>
            <p:cNvPr id="30" name="任意多边形 16"/>
            <p:cNvSpPr/>
            <p:nvPr/>
          </p:nvSpPr>
          <p:spPr>
            <a:xfrm>
              <a:off x="3925990" y="4787458"/>
              <a:ext cx="1373857" cy="1579146"/>
            </a:xfrm>
            <a:custGeom>
              <a:avLst/>
              <a:gdLst>
                <a:gd name="connsiteX0" fmla="*/ 0 w 1751916"/>
                <a:gd name="connsiteY0" fmla="*/ 762084 h 1524167"/>
                <a:gd name="connsiteX1" fmla="*/ 381042 w 1751916"/>
                <a:gd name="connsiteY1" fmla="*/ 0 h 1524167"/>
                <a:gd name="connsiteX2" fmla="*/ 1370874 w 1751916"/>
                <a:gd name="connsiteY2" fmla="*/ 0 h 1524167"/>
                <a:gd name="connsiteX3" fmla="*/ 1751916 w 1751916"/>
                <a:gd name="connsiteY3" fmla="*/ 762084 h 1524167"/>
                <a:gd name="connsiteX4" fmla="*/ 1370874 w 1751916"/>
                <a:gd name="connsiteY4" fmla="*/ 1524167 h 1524167"/>
                <a:gd name="connsiteX5" fmla="*/ 381042 w 1751916"/>
                <a:gd name="connsiteY5" fmla="*/ 1524167 h 1524167"/>
                <a:gd name="connsiteX6" fmla="*/ 0 w 1751916"/>
                <a:gd name="connsiteY6" fmla="*/ 762084 h 1524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1916" h="1524167">
                  <a:moveTo>
                    <a:pt x="875957" y="0"/>
                  </a:moveTo>
                  <a:lnTo>
                    <a:pt x="1751915" y="331507"/>
                  </a:lnTo>
                  <a:lnTo>
                    <a:pt x="1751915" y="1192660"/>
                  </a:lnTo>
                  <a:lnTo>
                    <a:pt x="875957" y="1524167"/>
                  </a:lnTo>
                  <a:lnTo>
                    <a:pt x="1" y="1192660"/>
                  </a:lnTo>
                  <a:lnTo>
                    <a:pt x="1" y="331507"/>
                  </a:lnTo>
                  <a:lnTo>
                    <a:pt x="875957" y="0"/>
                  </a:lnTo>
                  <a:close/>
                </a:path>
              </a:pathLst>
            </a:custGeom>
            <a:solidFill>
              <a:schemeClr val="bg1"/>
            </a:solidFill>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txBody>
            <a:bodyPr spcFirstLastPara="0" vert="horz" wrap="square" lIns="144000" tIns="144000" rIns="144000" bIns="144000" numCol="1" spcCol="1270" anchor="ctr" anchorCtr="0">
              <a:noAutofit/>
            </a:bodyPr>
            <a:lstStyle/>
            <a:p>
              <a:pPr algn="ctr" defTabSz="1111250">
                <a:lnSpc>
                  <a:spcPct val="90000"/>
                </a:lnSpc>
                <a:spcBef>
                  <a:spcPct val="0"/>
                </a:spcBef>
                <a:spcAft>
                  <a:spcPct val="35000"/>
                </a:spcAft>
              </a:pPr>
              <a:r>
                <a:rPr lang="zh-CN" altLang="en-US" sz="2000" dirty="0">
                  <a:solidFill>
                    <a:srgbClr val="20517C"/>
                  </a:solidFill>
                  <a:latin typeface="微软雅黑" panose="020B0503020204020204" charset="-122"/>
                  <a:ea typeface="微软雅黑" panose="020B0503020204020204" charset="-122"/>
                  <a:cs typeface="微软雅黑" panose="020B0503020204020204" charset="-122"/>
                </a:rPr>
                <a:t>随机森林</a:t>
              </a:r>
            </a:p>
          </p:txBody>
        </p:sp>
        <p:sp>
          <p:nvSpPr>
            <p:cNvPr id="31" name="任意多边形 18"/>
            <p:cNvSpPr/>
            <p:nvPr/>
          </p:nvSpPr>
          <p:spPr>
            <a:xfrm>
              <a:off x="2299763" y="4787458"/>
              <a:ext cx="1373857" cy="1579146"/>
            </a:xfrm>
            <a:custGeom>
              <a:avLst/>
              <a:gdLst>
                <a:gd name="connsiteX0" fmla="*/ 0 w 1751916"/>
                <a:gd name="connsiteY0" fmla="*/ 762084 h 1524167"/>
                <a:gd name="connsiteX1" fmla="*/ 381042 w 1751916"/>
                <a:gd name="connsiteY1" fmla="*/ 0 h 1524167"/>
                <a:gd name="connsiteX2" fmla="*/ 1370874 w 1751916"/>
                <a:gd name="connsiteY2" fmla="*/ 0 h 1524167"/>
                <a:gd name="connsiteX3" fmla="*/ 1751916 w 1751916"/>
                <a:gd name="connsiteY3" fmla="*/ 762084 h 1524167"/>
                <a:gd name="connsiteX4" fmla="*/ 1370874 w 1751916"/>
                <a:gd name="connsiteY4" fmla="*/ 1524167 h 1524167"/>
                <a:gd name="connsiteX5" fmla="*/ 381042 w 1751916"/>
                <a:gd name="connsiteY5" fmla="*/ 1524167 h 1524167"/>
                <a:gd name="connsiteX6" fmla="*/ 0 w 1751916"/>
                <a:gd name="connsiteY6" fmla="*/ 762084 h 1524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1916" h="1524167">
                  <a:moveTo>
                    <a:pt x="875957" y="0"/>
                  </a:moveTo>
                  <a:lnTo>
                    <a:pt x="1751915" y="331507"/>
                  </a:lnTo>
                  <a:lnTo>
                    <a:pt x="1751915" y="1192660"/>
                  </a:lnTo>
                  <a:lnTo>
                    <a:pt x="875957" y="1524167"/>
                  </a:lnTo>
                  <a:lnTo>
                    <a:pt x="1" y="1192660"/>
                  </a:lnTo>
                  <a:lnTo>
                    <a:pt x="1" y="331507"/>
                  </a:lnTo>
                  <a:lnTo>
                    <a:pt x="875957" y="0"/>
                  </a:lnTo>
                  <a:close/>
                </a:path>
              </a:pathLst>
            </a:custGeom>
            <a:solidFill>
              <a:schemeClr val="bg1"/>
            </a:solidFill>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txBody>
            <a:bodyPr spcFirstLastPara="0" vert="horz" wrap="square" lIns="144000" tIns="144000" rIns="144000" bIns="144000" numCol="1" spcCol="1270" anchor="ctr" anchorCtr="0">
              <a:noAutofit/>
            </a:bodyPr>
            <a:lstStyle/>
            <a:p>
              <a:pPr algn="ctr" defTabSz="1111250">
                <a:lnSpc>
                  <a:spcPct val="90000"/>
                </a:lnSpc>
                <a:spcBef>
                  <a:spcPct val="0"/>
                </a:spcBef>
                <a:spcAft>
                  <a:spcPct val="35000"/>
                </a:spcAft>
              </a:pPr>
              <a:r>
                <a:rPr lang="zh-CN" altLang="en-US" sz="2000" dirty="0">
                  <a:solidFill>
                    <a:srgbClr val="20517C"/>
                  </a:solidFill>
                  <a:latin typeface="微软雅黑" panose="020B0503020204020204" charset="-122"/>
                  <a:ea typeface="微软雅黑" panose="020B0503020204020204" charset="-122"/>
                  <a:cs typeface="微软雅黑" panose="020B0503020204020204" charset="-122"/>
                </a:rPr>
                <a:t>逻辑斯蒂回归</a:t>
              </a:r>
            </a:p>
          </p:txBody>
        </p:sp>
        <p:sp>
          <p:nvSpPr>
            <p:cNvPr id="32" name="任意多边形 19"/>
            <p:cNvSpPr/>
            <p:nvPr/>
          </p:nvSpPr>
          <p:spPr>
            <a:xfrm>
              <a:off x="1431716" y="3239013"/>
              <a:ext cx="1373857" cy="1579146"/>
            </a:xfrm>
            <a:custGeom>
              <a:avLst/>
              <a:gdLst>
                <a:gd name="connsiteX0" fmla="*/ 0 w 1751916"/>
                <a:gd name="connsiteY0" fmla="*/ 762084 h 1524167"/>
                <a:gd name="connsiteX1" fmla="*/ 381042 w 1751916"/>
                <a:gd name="connsiteY1" fmla="*/ 0 h 1524167"/>
                <a:gd name="connsiteX2" fmla="*/ 1370874 w 1751916"/>
                <a:gd name="connsiteY2" fmla="*/ 0 h 1524167"/>
                <a:gd name="connsiteX3" fmla="*/ 1751916 w 1751916"/>
                <a:gd name="connsiteY3" fmla="*/ 762084 h 1524167"/>
                <a:gd name="connsiteX4" fmla="*/ 1370874 w 1751916"/>
                <a:gd name="connsiteY4" fmla="*/ 1524167 h 1524167"/>
                <a:gd name="connsiteX5" fmla="*/ 381042 w 1751916"/>
                <a:gd name="connsiteY5" fmla="*/ 1524167 h 1524167"/>
                <a:gd name="connsiteX6" fmla="*/ 0 w 1751916"/>
                <a:gd name="connsiteY6" fmla="*/ 762084 h 1524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1916" h="1524167">
                  <a:moveTo>
                    <a:pt x="875957" y="0"/>
                  </a:moveTo>
                  <a:lnTo>
                    <a:pt x="1751915" y="331507"/>
                  </a:lnTo>
                  <a:lnTo>
                    <a:pt x="1751915" y="1192660"/>
                  </a:lnTo>
                  <a:lnTo>
                    <a:pt x="875957" y="1524167"/>
                  </a:lnTo>
                  <a:lnTo>
                    <a:pt x="1" y="1192660"/>
                  </a:lnTo>
                  <a:lnTo>
                    <a:pt x="1" y="331507"/>
                  </a:lnTo>
                  <a:lnTo>
                    <a:pt x="875957" y="0"/>
                  </a:lnTo>
                  <a:close/>
                </a:path>
              </a:pathLst>
            </a:custGeom>
            <a:solidFill>
              <a:schemeClr val="bg1"/>
            </a:solidFill>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txBody>
            <a:bodyPr spcFirstLastPara="0" vert="horz" wrap="square" lIns="144000" tIns="144000" rIns="144000" bIns="144000" numCol="1" spcCol="1270" anchor="ctr" anchorCtr="0">
              <a:noAutofit/>
            </a:bodyPr>
            <a:lstStyle/>
            <a:p>
              <a:pPr algn="ctr" defTabSz="1111250">
                <a:lnSpc>
                  <a:spcPct val="90000"/>
                </a:lnSpc>
                <a:spcBef>
                  <a:spcPct val="0"/>
                </a:spcBef>
                <a:spcAft>
                  <a:spcPct val="35000"/>
                </a:spcAft>
              </a:pPr>
              <a:r>
                <a:rPr lang="zh-CN" altLang="en-US" sz="2000" dirty="0">
                  <a:solidFill>
                    <a:srgbClr val="20517C"/>
                  </a:solidFill>
                  <a:latin typeface="微软雅黑" panose="020B0503020204020204" charset="-122"/>
                  <a:ea typeface="微软雅黑" panose="020B0503020204020204" charset="-122"/>
                  <a:cs typeface="微软雅黑" panose="020B0503020204020204" charset="-122"/>
                </a:rPr>
                <a:t>支持向量机</a:t>
              </a:r>
            </a:p>
          </p:txBody>
        </p:sp>
      </p:grpSp>
      <p:cxnSp>
        <p:nvCxnSpPr>
          <p:cNvPr id="33" name="直接连接符 31"/>
          <p:cNvCxnSpPr/>
          <p:nvPr/>
        </p:nvCxnSpPr>
        <p:spPr>
          <a:xfrm flipH="1">
            <a:off x="5449123" y="1696201"/>
            <a:ext cx="38100" cy="4114800"/>
          </a:xfrm>
          <a:prstGeom prst="line">
            <a:avLst/>
          </a:prstGeom>
          <a:ln w="19050">
            <a:solidFill>
              <a:srgbClr val="20517C"/>
            </a:solidFill>
          </a:ln>
        </p:spPr>
        <p:style>
          <a:lnRef idx="1">
            <a:schemeClr val="accent1"/>
          </a:lnRef>
          <a:fillRef idx="0">
            <a:schemeClr val="accent1"/>
          </a:fillRef>
          <a:effectRef idx="0">
            <a:schemeClr val="accent1"/>
          </a:effectRef>
          <a:fontRef idx="minor">
            <a:schemeClr val="tx1"/>
          </a:fontRef>
        </p:style>
      </p:cxnSp>
      <p:sp>
        <p:nvSpPr>
          <p:cNvPr id="34" name="文本框 32"/>
          <p:cNvSpPr txBox="1">
            <a:spLocks noChangeArrowheads="1"/>
          </p:cNvSpPr>
          <p:nvPr/>
        </p:nvSpPr>
        <p:spPr bwMode="auto">
          <a:xfrm>
            <a:off x="5877371" y="2975969"/>
            <a:ext cx="197200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spcBef>
                <a:spcPct val="0"/>
              </a:spcBef>
              <a:buFont typeface="Arial" panose="020B0604020202020204" pitchFamily="34" charset="0"/>
              <a:buNone/>
              <a:defRPr sz="2000">
                <a:solidFill>
                  <a:srgbClr val="20517C"/>
                </a:solidFill>
                <a:latin typeface="微软雅黑" panose="020B0503020204020204" charset="-122"/>
                <a:ea typeface="微软雅黑" panose="020B0503020204020204" charset="-122"/>
                <a:cs typeface="微软雅黑" panose="020B0503020204020204" charset="-122"/>
              </a:defRPr>
            </a:lvl1pPr>
            <a:lvl2pPr marL="742950" indent="-285750">
              <a:spcBef>
                <a:spcPct val="20000"/>
              </a:spcBef>
              <a:buFont typeface="Arial" panose="020B0604020202020204" pitchFamily="34" charset="0"/>
              <a:buChar char="–"/>
              <a:defRPr sz="2800">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ea typeface="宋体" panose="02010600030101010101" pitchFamily="2" charset="-122"/>
              </a:defRPr>
            </a:lvl9pPr>
          </a:lstStyle>
          <a:p>
            <a:r>
              <a:rPr lang="zh-CN" altLang="en-US" dirty="0"/>
              <a:t>分类算法选择</a:t>
            </a:r>
          </a:p>
        </p:txBody>
      </p:sp>
      <p:sp>
        <p:nvSpPr>
          <p:cNvPr id="35" name="TextBox 36"/>
          <p:cNvSpPr txBox="1">
            <a:spLocks noChangeArrowheads="1"/>
          </p:cNvSpPr>
          <p:nvPr/>
        </p:nvSpPr>
        <p:spPr bwMode="auto">
          <a:xfrm>
            <a:off x="5982641" y="3391295"/>
            <a:ext cx="2666125" cy="922020"/>
          </a:xfrm>
          <a:prstGeom prst="rect">
            <a:avLst/>
          </a:prstGeom>
          <a:effectLst>
            <a:outerShdw sx="102000" sy="102000" algn="ctr" rotWithShape="0">
              <a:srgbClr val="20517C"/>
            </a:outerShdw>
          </a:effec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indent="-342900" algn="just">
              <a:spcBef>
                <a:spcPct val="0"/>
              </a:spcBef>
              <a:buFont typeface="+mj-lt"/>
              <a:buAutoNum type="arabicPeriod"/>
            </a:pPr>
            <a:r>
              <a:rPr lang="zh-CN" altLang="en-US" sz="18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预测缺陷的修复者而不是有无缺陷</a:t>
            </a:r>
            <a:endParaRPr lang="en-US" altLang="zh-CN" sz="18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342900" indent="-342900" algn="just">
              <a:spcBef>
                <a:spcPct val="0"/>
              </a:spcBef>
              <a:buFont typeface="+mj-lt"/>
              <a:buAutoNum type="arabicPeriod"/>
            </a:pPr>
            <a:r>
              <a:rPr lang="en-US" altLang="zh-CN" sz="18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6</a:t>
            </a:r>
            <a:r>
              <a:rPr lang="zh-CN" altLang="en-US" sz="18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种常用分类算法</a:t>
            </a:r>
          </a:p>
        </p:txBody>
      </p:sp>
      <p:sp>
        <p:nvSpPr>
          <p:cNvPr id="5" name="幻灯片编号占位符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t>9</a:t>
            </a:fld>
            <a:endParaRPr lang="zh-CN" altLang="en-US">
              <a:solidFill>
                <a:prstClr val="black">
                  <a:tint val="75000"/>
                </a:prstClr>
              </a:solidFill>
            </a:endParaRPr>
          </a:p>
        </p:txBody>
      </p:sp>
    </p:spTree>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508115529"/>
  <p:tag name="MH_LIBRARY" val="GRAPHIC"/>
  <p:tag name="MH_TYPE" val="Other"/>
  <p:tag name="MH_ORDER" val="2"/>
</p:tagLst>
</file>

<file path=ppt/tags/tag10.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6"/>
</p:tagLst>
</file>

<file path=ppt/tags/tag11.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5"/>
</p:tagLst>
</file>

<file path=ppt/tags/tag2.xml><?xml version="1.0" encoding="utf-8"?>
<p:tagLst xmlns:a="http://schemas.openxmlformats.org/drawingml/2006/main" xmlns:r="http://schemas.openxmlformats.org/officeDocument/2006/relationships" xmlns:p="http://schemas.openxmlformats.org/presentationml/2006/main">
  <p:tag name="MH" val="20160508115529"/>
  <p:tag name="MH_LIBRARY" val="GRAPHIC"/>
  <p:tag name="MH_TYPE" val="Other"/>
  <p:tag name="MH_ORDER" val="9"/>
</p:tagLst>
</file>

<file path=ppt/tags/tag3.xml><?xml version="1.0" encoding="utf-8"?>
<p:tagLst xmlns:a="http://schemas.openxmlformats.org/drawingml/2006/main" xmlns:r="http://schemas.openxmlformats.org/officeDocument/2006/relationships" xmlns:p="http://schemas.openxmlformats.org/presentationml/2006/main">
  <p:tag name="MH" val="20160508115529"/>
  <p:tag name="MH_LIBRARY" val="GRAPHIC"/>
  <p:tag name="MH_TYPE" val="Other"/>
  <p:tag name="MH_ORDER" val="7"/>
</p:tagLst>
</file>

<file path=ppt/tags/tag4.xml><?xml version="1.0" encoding="utf-8"?>
<p:tagLst xmlns:a="http://schemas.openxmlformats.org/drawingml/2006/main" xmlns:r="http://schemas.openxmlformats.org/officeDocument/2006/relationships" xmlns:p="http://schemas.openxmlformats.org/presentationml/2006/main">
  <p:tag name="MH" val="20160508115529"/>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508115529"/>
  <p:tag name="MH_LIBRARY" val="GRAPHIC"/>
  <p:tag name="MH_TYPE" val="Other"/>
  <p:tag name="MH_ORDER" val="7"/>
</p:tagLst>
</file>

<file path=ppt/tags/tag6.xml><?xml version="1.0" encoding="utf-8"?>
<p:tagLst xmlns:a="http://schemas.openxmlformats.org/drawingml/2006/main" xmlns:r="http://schemas.openxmlformats.org/officeDocument/2006/relationships" xmlns:p="http://schemas.openxmlformats.org/presentationml/2006/main">
  <p:tag name="MH" val="20160508115529"/>
  <p:tag name="MH_LIBRARY" val="GRAPHIC"/>
  <p:tag name="MH_TYPE" val="Other"/>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508115529"/>
  <p:tag name="MH_LIBRARY" val="GRAPHIC"/>
  <p:tag name="MH_TYPE" val="Other"/>
  <p:tag name="MH_ORDER" val="7"/>
</p:tagLst>
</file>

<file path=ppt/tags/tag8.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4"/>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490</TotalTime>
  <Words>2071</Words>
  <Application>Microsoft Office PowerPoint</Application>
  <PresentationFormat>全屏显示(4:3)</PresentationFormat>
  <Paragraphs>476</Paragraphs>
  <Slides>27</Slides>
  <Notes>27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41" baseType="lpstr">
      <vt:lpstr>STHeiti Light</vt:lpstr>
      <vt:lpstr>DengXian</vt:lpstr>
      <vt:lpstr>黑体</vt:lpstr>
      <vt:lpstr>宋体</vt:lpstr>
      <vt:lpstr>微软雅黑</vt:lpstr>
      <vt:lpstr>微软雅黑 Light</vt:lpstr>
      <vt:lpstr>Arial</vt:lpstr>
      <vt:lpstr>Calibri</vt:lpstr>
      <vt:lpstr>Calibri Light</vt:lpstr>
      <vt:lpstr>Cambria Math</vt:lpstr>
      <vt:lpstr>Helvetica</vt:lpstr>
      <vt:lpstr>Times New Roman</vt:lpstr>
      <vt:lpstr>Office Theme</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Administrator</cp:lastModifiedBy>
  <cp:revision>528</cp:revision>
  <dcterms:created xsi:type="dcterms:W3CDTF">2015-07-31T01:43:00Z</dcterms:created>
  <dcterms:modified xsi:type="dcterms:W3CDTF">2018-05-28T04:54:50Z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