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57" r:id="rId4"/>
    <p:sldId id="258" r:id="rId5"/>
    <p:sldId id="259" r:id="rId6"/>
    <p:sldId id="263" r:id="rId7"/>
    <p:sldId id="260" r:id="rId8"/>
    <p:sldId id="262" r:id="rId9"/>
    <p:sldId id="273" r:id="rId10"/>
    <p:sldId id="306" r:id="rId11"/>
    <p:sldId id="267" r:id="rId12"/>
    <p:sldId id="268" r:id="rId13"/>
    <p:sldId id="269" r:id="rId14"/>
    <p:sldId id="270" r:id="rId15"/>
    <p:sldId id="272" r:id="rId16"/>
    <p:sldId id="274" r:id="rId17"/>
    <p:sldId id="305" r:id="rId18"/>
    <p:sldId id="275" r:id="rId19"/>
    <p:sldId id="276" r:id="rId20"/>
    <p:sldId id="277" r:id="rId21"/>
    <p:sldId id="278" r:id="rId22"/>
    <p:sldId id="279" r:id="rId23"/>
    <p:sldId id="280" r:id="rId24"/>
    <p:sldId id="289" r:id="rId25"/>
    <p:sldId id="30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g"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46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256"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609cf19a8a86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645" y="167640"/>
            <a:ext cx="678815" cy="660400"/>
          </a:xfrm>
          <a:prstGeom prst="rect">
            <a:avLst/>
          </a:prstGeom>
        </p:spPr>
      </p:pic>
      <p:cxnSp>
        <p:nvCxnSpPr>
          <p:cNvPr id="3" name="直接连接符 2"/>
          <p:cNvCxnSpPr/>
          <p:nvPr/>
        </p:nvCxnSpPr>
        <p:spPr>
          <a:xfrm>
            <a:off x="1333500" y="741045"/>
            <a:ext cx="2428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userDrawn="1"/>
        </p:nvSpPr>
        <p:spPr>
          <a:xfrm>
            <a:off x="1382395" y="205740"/>
            <a:ext cx="2338705" cy="521970"/>
          </a:xfrm>
          <a:prstGeom prst="rect">
            <a:avLst/>
          </a:prstGeom>
          <a:noFill/>
        </p:spPr>
        <p:txBody>
          <a:bodyPr wrap="square" rtlCol="0">
            <a:spAutoFit/>
          </a:bodyPr>
          <a:lstStyle/>
          <a:p>
            <a:r>
              <a:rPr lang="zh-CN" altLang="en-US" sz="2800">
                <a:latin typeface="+mj-ea"/>
                <a:ea typeface="+mj-ea"/>
              </a:rPr>
              <a:t>纪念日由来</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descr="609cf19a8a86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645" y="167640"/>
            <a:ext cx="678815" cy="660400"/>
          </a:xfrm>
          <a:prstGeom prst="rect">
            <a:avLst/>
          </a:prstGeom>
        </p:spPr>
      </p:pic>
      <p:cxnSp>
        <p:nvCxnSpPr>
          <p:cNvPr id="3" name="直接连接符 2"/>
          <p:cNvCxnSpPr/>
          <p:nvPr/>
        </p:nvCxnSpPr>
        <p:spPr>
          <a:xfrm>
            <a:off x="1333500" y="741045"/>
            <a:ext cx="2428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userDrawn="1"/>
        </p:nvSpPr>
        <p:spPr>
          <a:xfrm>
            <a:off x="1382395" y="205740"/>
            <a:ext cx="2338705" cy="521970"/>
          </a:xfrm>
          <a:prstGeom prst="rect">
            <a:avLst/>
          </a:prstGeom>
          <a:noFill/>
        </p:spPr>
        <p:txBody>
          <a:bodyPr wrap="square" rtlCol="0">
            <a:spAutoFit/>
          </a:bodyPr>
          <a:lstStyle/>
          <a:p>
            <a:r>
              <a:rPr lang="zh-CN" altLang="en-US" sz="2800">
                <a:latin typeface="+mj-ea"/>
                <a:ea typeface="+mj-ea"/>
              </a:rPr>
              <a:t>细说博物馆</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2" name="图片 1" descr="609cf19a8a86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645" y="167640"/>
            <a:ext cx="678815" cy="660400"/>
          </a:xfrm>
          <a:prstGeom prst="rect">
            <a:avLst/>
          </a:prstGeom>
        </p:spPr>
      </p:pic>
      <p:cxnSp>
        <p:nvCxnSpPr>
          <p:cNvPr id="3" name="直接连接符 2"/>
          <p:cNvCxnSpPr/>
          <p:nvPr/>
        </p:nvCxnSpPr>
        <p:spPr>
          <a:xfrm>
            <a:off x="1333500" y="741045"/>
            <a:ext cx="24282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userDrawn="1"/>
        </p:nvSpPr>
        <p:spPr>
          <a:xfrm>
            <a:off x="1229995" y="205740"/>
            <a:ext cx="2706370" cy="521970"/>
          </a:xfrm>
          <a:prstGeom prst="rect">
            <a:avLst/>
          </a:prstGeom>
          <a:noFill/>
        </p:spPr>
        <p:txBody>
          <a:bodyPr wrap="square" rtlCol="0">
            <a:spAutoFit/>
          </a:bodyPr>
          <a:lstStyle/>
          <a:p>
            <a:r>
              <a:rPr lang="zh-CN" altLang="en-US" sz="2800">
                <a:latin typeface="+mj-ea"/>
                <a:ea typeface="+mj-ea"/>
              </a:rPr>
              <a:t>全球著名博物馆</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2022-05-18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63974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2022-05-18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4115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70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187624" y="6724658"/>
            <a:ext cx="1440159" cy="118430"/>
          </a:xfrm>
          <a:prstGeom prst="rect">
            <a:avLst/>
          </a:prstGeom>
          <a:noFill/>
        </p:spPr>
        <p:txBody>
          <a:bodyPr wrap="square" rtlCol="0">
            <a:spAutoFit/>
          </a:bodyPr>
          <a:lstStyle/>
          <a:p>
            <a:pPr>
              <a:lnSpc>
                <a:spcPct val="200000"/>
              </a:lnSpc>
            </a:pPr>
            <a:r>
              <a:rPr lang="zh-CN" altLang="en-US" sz="100" dirty="0">
                <a:solidFill>
                  <a:prstClr val="black"/>
                </a:solidFill>
                <a:ea typeface="微软雅黑" panose="020B0503020204020204" pitchFamily="34" charset="-122"/>
                <a:hlinkClick r:id="rId2"/>
              </a:rPr>
              <a:t>节</a:t>
            </a:r>
            <a:r>
              <a:rPr lang="zh-CN" altLang="en-US" sz="100" dirty="0" smtClean="0">
                <a:solidFill>
                  <a:prstClr val="black"/>
                </a:solidFill>
                <a:ea typeface="微软雅黑" panose="020B0503020204020204" pitchFamily="34" charset="-122"/>
                <a:hlinkClick r:id="rId2"/>
              </a:rPr>
              <a:t>日</a:t>
            </a:r>
            <a:r>
              <a:rPr lang="en-US" altLang="zh-CN" sz="100" dirty="0" smtClean="0">
                <a:solidFill>
                  <a:prstClr val="black"/>
                </a:solidFill>
                <a:ea typeface="微软雅黑" panose="020B0503020204020204" pitchFamily="34" charset="-122"/>
                <a:hlinkClick r:id="rId2"/>
              </a:rPr>
              <a:t>PPT</a:t>
            </a:r>
            <a:r>
              <a:rPr lang="zh-CN" altLang="en-US" sz="100" dirty="0" smtClean="0">
                <a:solidFill>
                  <a:prstClr val="black"/>
                </a:solidFill>
                <a:ea typeface="微软雅黑" panose="020B0503020204020204" pitchFamily="34" charset="-122"/>
                <a:hlinkClick r:id="rId2"/>
              </a:rPr>
              <a:t>模板</a:t>
            </a:r>
            <a:r>
              <a:rPr lang="zh-CN" altLang="en-US" sz="100" dirty="0" smtClean="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http://www.1ppt.com/jieri/</a:t>
            </a:r>
            <a:endParaRPr lang="en-US" altLang="zh-CN" sz="100" dirty="0" smtClean="0">
              <a:solidFill>
                <a:prstClr val="black"/>
              </a:solidFill>
              <a:ea typeface="微软雅黑" panose="020B0503020204020204" pitchFamily="34" charset="-122"/>
            </a:endParaRPr>
          </a:p>
        </p:txBody>
      </p:sp>
    </p:spTree>
    <p:extLst>
      <p:ext uri="{BB962C8B-B14F-4D97-AF65-F5344CB8AC3E}">
        <p14:creationId xmlns:p14="http://schemas.microsoft.com/office/powerpoint/2010/main" val="17454737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2022-05-18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5"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58214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19.jpeg"/><Relationship Id="rId5" Type="http://schemas.microsoft.com/office/2007/relationships/hdphoto" Target="../media/hdphoto2.wdp"/><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6.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0.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图片 3" descr="博物馆"/>
          <p:cNvPicPr>
            <a:picLocks noChangeAspect="1"/>
          </p:cNvPicPr>
          <p:nvPr/>
        </p:nvPicPr>
        <p:blipFill>
          <a:blip r:embed="rId3"/>
          <a:stretch>
            <a:fillRect/>
          </a:stretch>
        </p:blipFill>
        <p:spPr>
          <a:xfrm>
            <a:off x="2270760" y="1449705"/>
            <a:ext cx="7879715" cy="1890395"/>
          </a:xfrm>
          <a:prstGeom prst="rect">
            <a:avLst/>
          </a:prstGeom>
        </p:spPr>
      </p:pic>
      <p:sp>
        <p:nvSpPr>
          <p:cNvPr id="2" name="文本框 1"/>
          <p:cNvSpPr txBox="1"/>
          <p:nvPr/>
        </p:nvSpPr>
        <p:spPr>
          <a:xfrm>
            <a:off x="3943985" y="3769995"/>
            <a:ext cx="5359400" cy="368300"/>
          </a:xfrm>
          <a:prstGeom prst="rect">
            <a:avLst/>
          </a:prstGeom>
          <a:noFill/>
        </p:spPr>
        <p:txBody>
          <a:bodyPr wrap="square" rtlCol="0">
            <a:spAutoFit/>
          </a:bodyPr>
          <a:lstStyle/>
          <a:p>
            <a:r>
              <a:rPr lang="zh-CN" altLang="en-US" dirty="0">
                <a:cs typeface="+mn-ea"/>
                <a:sym typeface="+mn-lt"/>
              </a:rPr>
              <a:t>主讲人</a:t>
            </a:r>
            <a:r>
              <a:rPr lang="zh-CN" altLang="en-US" dirty="0" smtClean="0">
                <a:cs typeface="+mn-ea"/>
                <a:sym typeface="+mn-lt"/>
              </a:rPr>
              <a:t>：第一</a:t>
            </a:r>
            <a:r>
              <a:rPr lang="en-US" altLang="zh-CN" dirty="0" smtClean="0">
                <a:cs typeface="+mn-ea"/>
                <a:sym typeface="+mn-lt"/>
              </a:rPr>
              <a:t>PPT       </a:t>
            </a:r>
            <a:r>
              <a:rPr lang="zh-CN" altLang="en-US" dirty="0">
                <a:cs typeface="+mn-ea"/>
                <a:sym typeface="+mn-lt"/>
              </a:rPr>
              <a:t>主讲时间：</a:t>
            </a:r>
            <a:r>
              <a:rPr lang="en-US" altLang="zh-CN" dirty="0">
                <a:cs typeface="+mn-ea"/>
                <a:sym typeface="+mn-lt"/>
              </a:rPr>
              <a:t>20XX.X.X</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804910" y="4166870"/>
            <a:ext cx="1845945"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4"/>
          <p:cNvSpPr/>
          <p:nvPr/>
        </p:nvSpPr>
        <p:spPr>
          <a:xfrm>
            <a:off x="5208270" y="4213860"/>
            <a:ext cx="202819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角矩形 2"/>
          <p:cNvSpPr/>
          <p:nvPr/>
        </p:nvSpPr>
        <p:spPr>
          <a:xfrm>
            <a:off x="1830705" y="4213860"/>
            <a:ext cx="215011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圆角矩形 3"/>
          <p:cNvSpPr/>
          <p:nvPr/>
        </p:nvSpPr>
        <p:spPr>
          <a:xfrm>
            <a:off x="1344295" y="1351915"/>
            <a:ext cx="309372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137923" y="2061272"/>
            <a:ext cx="9958702" cy="1170305"/>
          </a:xfrm>
          <a:prstGeom prst="rect">
            <a:avLst/>
          </a:prstGeom>
        </p:spPr>
        <p:txBody>
          <a:bodyPr wrap="square">
            <a:spAutoFit/>
          </a:bodyPr>
          <a:lstStyle/>
          <a:p>
            <a:pPr>
              <a:lnSpc>
                <a:spcPct val="130000"/>
              </a:lnSpc>
            </a:pPr>
            <a:r>
              <a:rPr lang="en-US" altLang="zh-CN" dirty="0">
                <a:solidFill>
                  <a:srgbClr val="080404"/>
                </a:solidFill>
                <a:cs typeface="+mn-ea"/>
                <a:sym typeface="+mn-lt"/>
              </a:rPr>
              <a:t>1933</a:t>
            </a:r>
            <a:r>
              <a:rPr lang="zh-CN" altLang="en-US" dirty="0">
                <a:solidFill>
                  <a:srgbClr val="080404"/>
                </a:solidFill>
                <a:cs typeface="+mn-ea"/>
                <a:sym typeface="+mn-lt"/>
              </a:rPr>
              <a:t>年蔡元培等倡建国立中央博物院（今南京博物院），以弘扬中华民族传统文化精神</a:t>
            </a:r>
            <a:r>
              <a:rPr lang="zh-CN" altLang="en-US">
                <a:solidFill>
                  <a:srgbClr val="080404"/>
                </a:solidFill>
                <a:cs typeface="+mn-ea"/>
                <a:sym typeface="+mn-lt"/>
              </a:rPr>
              <a:t>，于</a:t>
            </a:r>
            <a:r>
              <a:rPr lang="en-US" altLang="zh-CN">
                <a:solidFill>
                  <a:srgbClr val="080404"/>
                </a:solidFill>
                <a:cs typeface="+mn-ea"/>
                <a:sym typeface="+mn-lt"/>
              </a:rPr>
              <a:t>1936</a:t>
            </a:r>
            <a:r>
              <a:rPr lang="zh-CN" altLang="en-US">
                <a:solidFill>
                  <a:srgbClr val="080404"/>
                </a:solidFill>
                <a:cs typeface="+mn-ea"/>
                <a:sym typeface="+mn-lt"/>
              </a:rPr>
              <a:t>年</a:t>
            </a:r>
            <a:r>
              <a:rPr lang="en-US" altLang="zh-CN">
                <a:solidFill>
                  <a:srgbClr val="080404"/>
                </a:solidFill>
                <a:cs typeface="+mn-ea"/>
                <a:sym typeface="+mn-lt"/>
              </a:rPr>
              <a:t>6</a:t>
            </a:r>
            <a:r>
              <a:rPr lang="zh-CN" altLang="en-US">
                <a:solidFill>
                  <a:srgbClr val="080404"/>
                </a:solidFill>
                <a:cs typeface="+mn-ea"/>
                <a:sym typeface="+mn-lt"/>
              </a:rPr>
              <a:t>月</a:t>
            </a:r>
            <a:r>
              <a:rPr lang="en-US" altLang="zh-CN" dirty="0">
                <a:solidFill>
                  <a:srgbClr val="080404"/>
                </a:solidFill>
                <a:cs typeface="+mn-ea"/>
                <a:sym typeface="+mn-lt"/>
              </a:rPr>
              <a:t>6</a:t>
            </a:r>
            <a:r>
              <a:rPr lang="zh-CN" altLang="en-US" dirty="0">
                <a:solidFill>
                  <a:srgbClr val="080404"/>
                </a:solidFill>
                <a:cs typeface="+mn-ea"/>
                <a:sym typeface="+mn-lt"/>
              </a:rPr>
              <a:t>日动工建设，国立中央博物院是中国第一座也是当时唯一一座仿照欧美第一流博物馆建馆的现代综合性大型博物馆。</a:t>
            </a:r>
          </a:p>
        </p:txBody>
      </p:sp>
      <p:sp>
        <p:nvSpPr>
          <p:cNvPr id="9" name="文本框 8"/>
          <p:cNvSpPr txBox="1"/>
          <p:nvPr/>
        </p:nvSpPr>
        <p:spPr>
          <a:xfrm>
            <a:off x="1428115" y="1359535"/>
            <a:ext cx="2915285" cy="460375"/>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bg1"/>
                </a:solidFill>
                <a:effectLst/>
                <a:uLnTx/>
                <a:uFillTx/>
                <a:cs typeface="+mn-ea"/>
                <a:sym typeface="+mn-lt"/>
              </a:rPr>
              <a:t>中国第一座博物馆</a:t>
            </a:r>
            <a:endParaRPr kumimoji="0" lang="zh-CN" altLang="en-US" sz="2400" b="1" i="0" u="none" strike="noStrike" kern="1200" cap="none" spc="0" normalizeH="0" baseline="0" noProof="0" dirty="0">
              <a:ln>
                <a:noFill/>
              </a:ln>
              <a:solidFill>
                <a:schemeClr val="bg1"/>
              </a:solidFill>
              <a:effectLst/>
              <a:uLnTx/>
              <a:uFillTx/>
              <a:cs typeface="+mn-ea"/>
              <a:sym typeface="+mn-lt"/>
            </a:endParaRPr>
          </a:p>
        </p:txBody>
      </p:sp>
      <p:sp>
        <p:nvSpPr>
          <p:cNvPr id="11" name="矩形 10"/>
          <p:cNvSpPr/>
          <p:nvPr/>
        </p:nvSpPr>
        <p:spPr>
          <a:xfrm>
            <a:off x="1137923" y="3311134"/>
            <a:ext cx="4803832"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714637"/>
                </a:solidFill>
                <a:effectLst/>
                <a:uLnTx/>
                <a:uFillTx/>
                <a:cs typeface="+mn-ea"/>
                <a:sym typeface="+mn-lt"/>
              </a:rPr>
              <a:t>中国博物馆在</a:t>
            </a:r>
            <a:r>
              <a:rPr kumimoji="0" lang="en-US" altLang="zh-CN" sz="2000" b="1" i="0" u="none" strike="noStrike" kern="1200" cap="none" spc="0" normalizeH="0" baseline="0" noProof="0" dirty="0">
                <a:ln>
                  <a:noFill/>
                </a:ln>
                <a:solidFill>
                  <a:srgbClr val="714637"/>
                </a:solidFill>
                <a:effectLst/>
                <a:uLnTx/>
                <a:uFillTx/>
                <a:cs typeface="+mn-ea"/>
                <a:sym typeface="+mn-lt"/>
              </a:rPr>
              <a:t>1988</a:t>
            </a:r>
            <a:r>
              <a:rPr kumimoji="0" lang="zh-CN" altLang="en-US" sz="2000" b="1" i="0" u="none" strike="noStrike" kern="1200" cap="none" spc="0" normalizeH="0" baseline="0" noProof="0" dirty="0">
                <a:ln>
                  <a:noFill/>
                </a:ln>
                <a:solidFill>
                  <a:srgbClr val="714637"/>
                </a:solidFill>
                <a:effectLst/>
                <a:uLnTx/>
                <a:uFillTx/>
                <a:cs typeface="+mn-ea"/>
                <a:sym typeface="+mn-lt"/>
              </a:rPr>
              <a:t>年前都是被划分为</a:t>
            </a:r>
            <a:r>
              <a:rPr kumimoji="0" lang="en-US" altLang="zh-CN" sz="2000" b="1" i="0" u="none" strike="noStrike" kern="1200" cap="none" spc="0" normalizeH="0" baseline="0" noProof="0" dirty="0">
                <a:ln>
                  <a:noFill/>
                </a:ln>
                <a:solidFill>
                  <a:srgbClr val="714637"/>
                </a:solidFill>
                <a:effectLst/>
                <a:uLnTx/>
                <a:uFillTx/>
                <a:cs typeface="+mn-ea"/>
                <a:sym typeface="+mn-lt"/>
              </a:rPr>
              <a:t>:</a:t>
            </a:r>
          </a:p>
        </p:txBody>
      </p:sp>
      <p:sp>
        <p:nvSpPr>
          <p:cNvPr id="12" name="矩形 11"/>
          <p:cNvSpPr/>
          <p:nvPr/>
        </p:nvSpPr>
        <p:spPr>
          <a:xfrm>
            <a:off x="1137922" y="5215474"/>
            <a:ext cx="10082527" cy="810260"/>
          </a:xfrm>
          <a:prstGeom prst="rect">
            <a:avLst/>
          </a:prstGeom>
        </p:spPr>
        <p:txBody>
          <a:bodyPr wrap="square">
            <a:spAutoFit/>
          </a:bodyPr>
          <a:lstStyle/>
          <a:p>
            <a:pPr algn="ctr">
              <a:lnSpc>
                <a:spcPct val="130000"/>
              </a:lnSpc>
            </a:pPr>
            <a:r>
              <a:rPr lang="zh-CN" altLang="en-US" dirty="0">
                <a:solidFill>
                  <a:srgbClr val="080404"/>
                </a:solidFill>
                <a:cs typeface="+mn-ea"/>
                <a:sym typeface="+mn-lt"/>
              </a:rPr>
              <a:t>中国博物馆事业的主管部门和专家们认为，在现阶段，参照国际上一般使用的分类法，根据中国的实际情况，将中国博物馆划分为历史类、艺术类、科学与技术类、综合类这四种类型是适合的</a:t>
            </a:r>
          </a:p>
        </p:txBody>
      </p:sp>
      <p:sp>
        <p:nvSpPr>
          <p:cNvPr id="15" name="矩形 14"/>
          <p:cNvSpPr/>
          <p:nvPr/>
        </p:nvSpPr>
        <p:spPr>
          <a:xfrm>
            <a:off x="2013585" y="4277360"/>
            <a:ext cx="1784985"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专门性博物馆</a:t>
            </a:r>
          </a:p>
        </p:txBody>
      </p:sp>
      <p:sp>
        <p:nvSpPr>
          <p:cNvPr id="26" name="矩形 25"/>
          <p:cNvSpPr/>
          <p:nvPr/>
        </p:nvSpPr>
        <p:spPr>
          <a:xfrm>
            <a:off x="5281930" y="4287520"/>
            <a:ext cx="1784985"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a:ln>
                  <a:noFill/>
                </a:ln>
                <a:solidFill>
                  <a:schemeClr val="bg1"/>
                </a:solidFill>
                <a:effectLst/>
                <a:uLnTx/>
                <a:uFillTx/>
                <a:cs typeface="+mn-ea"/>
                <a:sym typeface="+mn-lt"/>
              </a:rPr>
              <a:t>纪念性博物馆</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29" name="矩形 28"/>
          <p:cNvSpPr/>
          <p:nvPr/>
        </p:nvSpPr>
        <p:spPr>
          <a:xfrm>
            <a:off x="8804910" y="4230370"/>
            <a:ext cx="1784985"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a:ln>
                  <a:noFill/>
                </a:ln>
                <a:solidFill>
                  <a:schemeClr val="bg1"/>
                </a:solidFill>
                <a:effectLst/>
                <a:uLnTx/>
                <a:uFillTx/>
                <a:cs typeface="+mn-ea"/>
                <a:sym typeface="+mn-lt"/>
              </a:rPr>
              <a:t>综合性</a:t>
            </a:r>
            <a:r>
              <a:rPr kumimoji="0" lang="zh-CN" altLang="en-US" b="1" i="0" u="none" strike="noStrike" kern="1200" cap="none" spc="0" normalizeH="0" baseline="0" noProof="0" dirty="0">
                <a:ln>
                  <a:noFill/>
                </a:ln>
                <a:solidFill>
                  <a:schemeClr val="bg1"/>
                </a:solidFill>
                <a:effectLst/>
                <a:uLnTx/>
                <a:uFillTx/>
                <a:cs typeface="+mn-ea"/>
                <a:sym typeface="+mn-lt"/>
              </a:rPr>
              <a:t>博物馆</a:t>
            </a:r>
            <a:endParaRPr kumimoji="0" lang="zh-CN" altLang="en-US"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936172" y="3059423"/>
            <a:ext cx="5050971" cy="216852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1933</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年蔡元培等倡建国立中央博物院（今南京博物院），以弘扬中华民族传统文化精神，于</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1936</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年</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6</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月</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6</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日动工建设，国立中央博物院是中国第一座也是当时唯一一座仿照欧美第一流博物馆建馆的现代综合性大型博物馆。</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15" name="矩形 14"/>
          <p:cNvSpPr/>
          <p:nvPr/>
        </p:nvSpPr>
        <p:spPr>
          <a:xfrm>
            <a:off x="977584" y="1978661"/>
            <a:ext cx="2961002" cy="586699"/>
          </a:xfrm>
          <a:prstGeom prst="rect">
            <a:avLst/>
          </a:prstGeom>
        </p:spPr>
        <p:txBody>
          <a:bodyPr wrap="square">
            <a:spAutoFit/>
          </a:bodyPr>
          <a:lstStyle/>
          <a:p>
            <a:pPr algn="just">
              <a:lnSpc>
                <a:spcPct val="150000"/>
              </a:lnSpc>
              <a:defRPr/>
            </a:pPr>
            <a:r>
              <a:rPr lang="zh-CN" altLang="en-US" sz="2400" dirty="0">
                <a:solidFill>
                  <a:srgbClr val="714637"/>
                </a:solidFill>
                <a:cs typeface="+mn-ea"/>
                <a:sym typeface="+mn-lt"/>
              </a:rPr>
              <a:t>中国第一座博物馆</a:t>
            </a:r>
          </a:p>
        </p:txBody>
      </p:sp>
      <p:pic>
        <p:nvPicPr>
          <p:cNvPr id="10" name="图片 9" descr="D:\4月PPT\博物馆\5cadd997a6bef.jpg5cadd997a6be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534946" y="2167858"/>
            <a:ext cx="4742653" cy="3161665"/>
          </a:xfrm>
          <a:prstGeom prst="rect">
            <a:avLst/>
          </a:prstGeom>
        </p:spPr>
      </p:pic>
      <p:sp>
        <p:nvSpPr>
          <p:cNvPr id="11" name="矩形 10"/>
          <p:cNvSpPr/>
          <p:nvPr/>
        </p:nvSpPr>
        <p:spPr>
          <a:xfrm>
            <a:off x="1080984" y="2731710"/>
            <a:ext cx="1179616" cy="45719"/>
          </a:xfrm>
          <a:prstGeom prst="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 grpId="0"/>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04686" y="3976916"/>
            <a:ext cx="9782629" cy="161734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1524000" y="4181293"/>
            <a:ext cx="9144000" cy="133794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中国博物馆事业的主管部门和专家们认为，在现阶段，参照国际上一般使用的分类法，根据中国的实际情况，将中国博物馆划分为历史类、艺术类、科学与技术类、综合类这四种类型是适合的</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15" name="矩形 14"/>
          <p:cNvSpPr/>
          <p:nvPr/>
        </p:nvSpPr>
        <p:spPr>
          <a:xfrm>
            <a:off x="3183799" y="1906091"/>
            <a:ext cx="5824402" cy="586699"/>
          </a:xfrm>
          <a:prstGeom prst="rect">
            <a:avLst/>
          </a:prstGeom>
        </p:spPr>
        <p:txBody>
          <a:bodyPr wrap="square">
            <a:spAutoFit/>
          </a:bodyPr>
          <a:lstStyle/>
          <a:p>
            <a:pPr algn="just">
              <a:lnSpc>
                <a:spcPct val="150000"/>
              </a:lnSpc>
              <a:defRPr/>
            </a:pPr>
            <a:r>
              <a:rPr lang="zh-CN" altLang="en-US" sz="2400" dirty="0">
                <a:solidFill>
                  <a:srgbClr val="714637"/>
                </a:solidFill>
                <a:cs typeface="+mn-ea"/>
                <a:sym typeface="+mn-lt"/>
              </a:rPr>
              <a:t>中国博物馆在</a:t>
            </a:r>
            <a:r>
              <a:rPr lang="en-US" altLang="zh-CN" sz="2400" dirty="0">
                <a:solidFill>
                  <a:srgbClr val="714637"/>
                </a:solidFill>
                <a:cs typeface="+mn-ea"/>
                <a:sym typeface="+mn-lt"/>
              </a:rPr>
              <a:t>1988</a:t>
            </a:r>
            <a:r>
              <a:rPr lang="zh-CN" altLang="en-US" sz="2400" dirty="0">
                <a:solidFill>
                  <a:srgbClr val="714637"/>
                </a:solidFill>
                <a:cs typeface="+mn-ea"/>
                <a:sym typeface="+mn-lt"/>
              </a:rPr>
              <a:t>年前都是被划分为</a:t>
            </a:r>
          </a:p>
        </p:txBody>
      </p:sp>
      <p:sp>
        <p:nvSpPr>
          <p:cNvPr id="9" name="矩形: 圆角 8"/>
          <p:cNvSpPr/>
          <p:nvPr/>
        </p:nvSpPr>
        <p:spPr>
          <a:xfrm>
            <a:off x="1618342" y="2801258"/>
            <a:ext cx="2598058" cy="653143"/>
          </a:xfrm>
          <a:prstGeom prst="roundRect">
            <a:avLst/>
          </a:prstGeom>
          <a:solidFill>
            <a:srgbClr val="714637"/>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专门性博物馆</a:t>
            </a:r>
          </a:p>
        </p:txBody>
      </p:sp>
      <p:sp>
        <p:nvSpPr>
          <p:cNvPr id="29" name="矩形: 圆角 28"/>
          <p:cNvSpPr/>
          <p:nvPr/>
        </p:nvSpPr>
        <p:spPr>
          <a:xfrm>
            <a:off x="4796971" y="2801258"/>
            <a:ext cx="2598058" cy="653143"/>
          </a:xfrm>
          <a:prstGeom prst="roundRect">
            <a:avLst/>
          </a:prstGeom>
          <a:solidFill>
            <a:srgbClr val="714637"/>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纪念性博物馆</a:t>
            </a:r>
          </a:p>
        </p:txBody>
      </p:sp>
      <p:sp>
        <p:nvSpPr>
          <p:cNvPr id="30" name="矩形: 圆角 29"/>
          <p:cNvSpPr/>
          <p:nvPr/>
        </p:nvSpPr>
        <p:spPr>
          <a:xfrm>
            <a:off x="7975600" y="2801258"/>
            <a:ext cx="2598058" cy="653143"/>
          </a:xfrm>
          <a:prstGeom prst="roundRect">
            <a:avLst/>
          </a:prstGeom>
          <a:solidFill>
            <a:srgbClr val="714637"/>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综合性博物馆</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42" grpId="0"/>
      <p:bldP spid="15" grpId="0"/>
      <p:bldP spid="9" grpId="0" bldLvl="0" animBg="1"/>
      <p:bldP spid="29" grpId="0" bldLvl="0" animBg="1"/>
      <p:bldP spid="3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152436" y="1982570"/>
            <a:ext cx="8067107" cy="147637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zh-CN" altLang="en-US" sz="2400" dirty="0">
                <a:solidFill>
                  <a:srgbClr val="714637"/>
                </a:solidFill>
                <a:cs typeface="+mn-ea"/>
                <a:sym typeface="+mn-lt"/>
              </a:rPr>
              <a:t>以历史的观点来展示藏品</a:t>
            </a:r>
            <a:endParaRPr lang="en-US" altLang="zh-CN" sz="2400" dirty="0">
              <a:solidFill>
                <a:srgbClr val="714637"/>
              </a:solidFill>
              <a:cs typeface="+mn-ea"/>
              <a:sym typeface="+mn-lt"/>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如中国国家博物馆（由原中国历史博物馆与原中国革命博物馆合并）、南京博物院、泉州海外交通史博物馆、景德镇陶瓷历史博物馆</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2" name="矩形 21"/>
          <p:cNvSpPr/>
          <p:nvPr/>
        </p:nvSpPr>
        <p:spPr>
          <a:xfrm>
            <a:off x="3152436" y="4000056"/>
            <a:ext cx="8067107" cy="147637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zh-CN" altLang="en-US" sz="2400" dirty="0">
                <a:solidFill>
                  <a:srgbClr val="714637"/>
                </a:solidFill>
                <a:cs typeface="+mn-ea"/>
                <a:sym typeface="+mn-lt"/>
              </a:rPr>
              <a:t>主要展示藏品的艺术和美学价值</a:t>
            </a:r>
            <a:endParaRPr lang="en-US" altLang="zh-CN" sz="2400" dirty="0">
              <a:solidFill>
                <a:srgbClr val="714637"/>
              </a:solidFill>
              <a:cs typeface="+mn-ea"/>
              <a:sym typeface="+mn-lt"/>
            </a:endParaRPr>
          </a:p>
          <a:p>
            <a:pPr marL="0" marR="0" lvl="0" indent="0" algn="just" defTabSz="914400" rtl="0" eaLnBrk="1" fontAlgn="auto" latinLnBrk="0" hangingPunct="1">
              <a:lnSpc>
                <a:spcPct val="150000"/>
              </a:lnSpc>
              <a:spcBef>
                <a:spcPts val="0"/>
              </a:spcBef>
              <a:spcAft>
                <a:spcPts val="0"/>
              </a:spcAft>
              <a:buClrTx/>
              <a:buSzTx/>
              <a:buFontTx/>
              <a:buNone/>
              <a:defRPr/>
            </a:pPr>
            <a:r>
              <a:rPr lang="zh-CN" altLang="en-US" dirty="0">
                <a:solidFill>
                  <a:schemeClr val="tx1">
                    <a:lumMod val="65000"/>
                    <a:lumOff val="35000"/>
                  </a:schemeClr>
                </a:solidFill>
                <a:cs typeface="+mn-ea"/>
                <a:sym typeface="+mn-lt"/>
              </a:rPr>
              <a:t>如故宫博物院、中国南京云锦博物馆、广东民间工艺馆、北京大钟寺古钟博物馆、徐悲鸿纪念馆</a:t>
            </a:r>
            <a:endParaRPr lang="en-US" altLang="zh-CN" dirty="0">
              <a:solidFill>
                <a:schemeClr val="tx1">
                  <a:lumMod val="65000"/>
                  <a:lumOff val="35000"/>
                </a:schemeClr>
              </a:solidFill>
              <a:cs typeface="+mn-ea"/>
              <a:sym typeface="+mn-lt"/>
            </a:endParaRPr>
          </a:p>
        </p:txBody>
      </p:sp>
      <p:sp>
        <p:nvSpPr>
          <p:cNvPr id="11" name="椭圆 10"/>
          <p:cNvSpPr/>
          <p:nvPr/>
        </p:nvSpPr>
        <p:spPr>
          <a:xfrm>
            <a:off x="1066799" y="1843314"/>
            <a:ext cx="1712686" cy="1712686"/>
          </a:xfrm>
          <a:prstGeom prst="ellipse">
            <a:avLst/>
          </a:prstGeom>
          <a:solidFill>
            <a:srgbClr val="7146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椭圆 22"/>
          <p:cNvSpPr/>
          <p:nvPr/>
        </p:nvSpPr>
        <p:spPr>
          <a:xfrm>
            <a:off x="1066799" y="3860800"/>
            <a:ext cx="1712686" cy="1712686"/>
          </a:xfrm>
          <a:prstGeom prst="ellipse">
            <a:avLst/>
          </a:prstGeom>
          <a:solidFill>
            <a:srgbClr val="7146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椭圆 23"/>
          <p:cNvSpPr/>
          <p:nvPr/>
        </p:nvSpPr>
        <p:spPr>
          <a:xfrm>
            <a:off x="1269999" y="2046514"/>
            <a:ext cx="1306286" cy="1306286"/>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5" name="椭圆 24"/>
          <p:cNvSpPr/>
          <p:nvPr/>
        </p:nvSpPr>
        <p:spPr>
          <a:xfrm>
            <a:off x="1269999" y="4064000"/>
            <a:ext cx="1306286" cy="1306286"/>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椭圆 25"/>
          <p:cNvSpPr/>
          <p:nvPr/>
        </p:nvSpPr>
        <p:spPr>
          <a:xfrm>
            <a:off x="1269999" y="2046514"/>
            <a:ext cx="1306286" cy="1306286"/>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7" name="椭圆 26"/>
          <p:cNvSpPr/>
          <p:nvPr/>
        </p:nvSpPr>
        <p:spPr>
          <a:xfrm>
            <a:off x="1269999" y="4064000"/>
            <a:ext cx="1306286" cy="130628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13" name="直接连接符 12"/>
          <p:cNvCxnSpPr/>
          <p:nvPr/>
        </p:nvCxnSpPr>
        <p:spPr>
          <a:xfrm>
            <a:off x="3265714" y="3708400"/>
            <a:ext cx="78957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fltVal val="0"/>
                                          </p:val>
                                        </p:tav>
                                        <p:tav tm="100000">
                                          <p:val>
                                            <p:strVal val="#ppt_w"/>
                                          </p:val>
                                        </p:tav>
                                      </p:tavLst>
                                    </p:anim>
                                    <p:anim calcmode="lin" valueType="num">
                                      <p:cBhvr>
                                        <p:cTn id="14" dur="1000" fill="hold"/>
                                        <p:tgtEl>
                                          <p:spTgt spid="23"/>
                                        </p:tgtEl>
                                        <p:attrNameLst>
                                          <p:attrName>ppt_h</p:attrName>
                                        </p:attrNameLst>
                                      </p:cBhvr>
                                      <p:tavLst>
                                        <p:tav tm="0">
                                          <p:val>
                                            <p:fltVal val="0"/>
                                          </p:val>
                                        </p:tav>
                                        <p:tav tm="100000">
                                          <p:val>
                                            <p:strVal val="#ppt_h"/>
                                          </p:val>
                                        </p:tav>
                                      </p:tavLst>
                                    </p:anim>
                                    <p:anim calcmode="lin" valueType="num">
                                      <p:cBhvr>
                                        <p:cTn id="15" dur="1000" fill="hold"/>
                                        <p:tgtEl>
                                          <p:spTgt spid="23"/>
                                        </p:tgtEl>
                                        <p:attrNameLst>
                                          <p:attrName>style.rotation</p:attrName>
                                        </p:attrNameLst>
                                      </p:cBhvr>
                                      <p:tavLst>
                                        <p:tav tm="0">
                                          <p:val>
                                            <p:fltVal val="90"/>
                                          </p:val>
                                        </p:tav>
                                        <p:tav tm="100000">
                                          <p:val>
                                            <p:fltVal val="0"/>
                                          </p:val>
                                        </p:tav>
                                      </p:tavLst>
                                    </p:anim>
                                    <p:animEffect transition="in" filter="fade">
                                      <p:cBhvr>
                                        <p:cTn id="16" dur="1000"/>
                                        <p:tgtEl>
                                          <p:spTgt spid="2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fltVal val="0"/>
                                          </p:val>
                                        </p:tav>
                                        <p:tav tm="100000">
                                          <p:val>
                                            <p:strVal val="#ppt_w"/>
                                          </p:val>
                                        </p:tav>
                                      </p:tavLst>
                                    </p:anim>
                                    <p:anim calcmode="lin" valueType="num">
                                      <p:cBhvr>
                                        <p:cTn id="26" dur="1000" fill="hold"/>
                                        <p:tgtEl>
                                          <p:spTgt spid="25"/>
                                        </p:tgtEl>
                                        <p:attrNameLst>
                                          <p:attrName>ppt_h</p:attrName>
                                        </p:attrNameLst>
                                      </p:cBhvr>
                                      <p:tavLst>
                                        <p:tav tm="0">
                                          <p:val>
                                            <p:fltVal val="0"/>
                                          </p:val>
                                        </p:tav>
                                        <p:tav tm="100000">
                                          <p:val>
                                            <p:strVal val="#ppt_h"/>
                                          </p:val>
                                        </p:tav>
                                      </p:tavLst>
                                    </p:anim>
                                    <p:anim calcmode="lin" valueType="num">
                                      <p:cBhvr>
                                        <p:cTn id="27" dur="1000" fill="hold"/>
                                        <p:tgtEl>
                                          <p:spTgt spid="25"/>
                                        </p:tgtEl>
                                        <p:attrNameLst>
                                          <p:attrName>style.rotation</p:attrName>
                                        </p:attrNameLst>
                                      </p:cBhvr>
                                      <p:tavLst>
                                        <p:tav tm="0">
                                          <p:val>
                                            <p:fltVal val="90"/>
                                          </p:val>
                                        </p:tav>
                                        <p:tav tm="100000">
                                          <p:val>
                                            <p:fltVal val="0"/>
                                          </p:val>
                                        </p:tav>
                                      </p:tavLst>
                                    </p:anim>
                                    <p:animEffect transition="in" filter="fade">
                                      <p:cBhvr>
                                        <p:cTn id="28" dur="1000"/>
                                        <p:tgtEl>
                                          <p:spTgt spid="2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1000" fill="hold"/>
                                        <p:tgtEl>
                                          <p:spTgt spid="26"/>
                                        </p:tgtEl>
                                        <p:attrNameLst>
                                          <p:attrName>ppt_w</p:attrName>
                                        </p:attrNameLst>
                                      </p:cBhvr>
                                      <p:tavLst>
                                        <p:tav tm="0">
                                          <p:val>
                                            <p:fltVal val="0"/>
                                          </p:val>
                                        </p:tav>
                                        <p:tav tm="100000">
                                          <p:val>
                                            <p:strVal val="#ppt_w"/>
                                          </p:val>
                                        </p:tav>
                                      </p:tavLst>
                                    </p:anim>
                                    <p:anim calcmode="lin" valueType="num">
                                      <p:cBhvr>
                                        <p:cTn id="32" dur="1000" fill="hold"/>
                                        <p:tgtEl>
                                          <p:spTgt spid="26"/>
                                        </p:tgtEl>
                                        <p:attrNameLst>
                                          <p:attrName>ppt_h</p:attrName>
                                        </p:attrNameLst>
                                      </p:cBhvr>
                                      <p:tavLst>
                                        <p:tav tm="0">
                                          <p:val>
                                            <p:fltVal val="0"/>
                                          </p:val>
                                        </p:tav>
                                        <p:tav tm="100000">
                                          <p:val>
                                            <p:strVal val="#ppt_h"/>
                                          </p:val>
                                        </p:tav>
                                      </p:tavLst>
                                    </p:anim>
                                    <p:anim calcmode="lin" valueType="num">
                                      <p:cBhvr>
                                        <p:cTn id="33" dur="1000" fill="hold"/>
                                        <p:tgtEl>
                                          <p:spTgt spid="26"/>
                                        </p:tgtEl>
                                        <p:attrNameLst>
                                          <p:attrName>style.rotation</p:attrName>
                                        </p:attrNameLst>
                                      </p:cBhvr>
                                      <p:tavLst>
                                        <p:tav tm="0">
                                          <p:val>
                                            <p:fltVal val="90"/>
                                          </p:val>
                                        </p:tav>
                                        <p:tav tm="100000">
                                          <p:val>
                                            <p:fltVal val="0"/>
                                          </p:val>
                                        </p:tav>
                                      </p:tavLst>
                                    </p:anim>
                                    <p:animEffect transition="in" filter="fade">
                                      <p:cBhvr>
                                        <p:cTn id="34" dur="1000"/>
                                        <p:tgtEl>
                                          <p:spTgt spid="2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fltVal val="0"/>
                                          </p:val>
                                        </p:tav>
                                        <p:tav tm="100000">
                                          <p:val>
                                            <p:strVal val="#ppt_w"/>
                                          </p:val>
                                        </p:tav>
                                      </p:tavLst>
                                    </p:anim>
                                    <p:anim calcmode="lin" valueType="num">
                                      <p:cBhvr>
                                        <p:cTn id="38" dur="1000" fill="hold"/>
                                        <p:tgtEl>
                                          <p:spTgt spid="27"/>
                                        </p:tgtEl>
                                        <p:attrNameLst>
                                          <p:attrName>ppt_h</p:attrName>
                                        </p:attrNameLst>
                                      </p:cBhvr>
                                      <p:tavLst>
                                        <p:tav tm="0">
                                          <p:val>
                                            <p:fltVal val="0"/>
                                          </p:val>
                                        </p:tav>
                                        <p:tav tm="100000">
                                          <p:val>
                                            <p:strVal val="#ppt_h"/>
                                          </p:val>
                                        </p:tav>
                                      </p:tavLst>
                                    </p:anim>
                                    <p:anim calcmode="lin" valueType="num">
                                      <p:cBhvr>
                                        <p:cTn id="39" dur="1000" fill="hold"/>
                                        <p:tgtEl>
                                          <p:spTgt spid="27"/>
                                        </p:tgtEl>
                                        <p:attrNameLst>
                                          <p:attrName>style.rotation</p:attrName>
                                        </p:attrNameLst>
                                      </p:cBhvr>
                                      <p:tavLst>
                                        <p:tav tm="0">
                                          <p:val>
                                            <p:fltVal val="90"/>
                                          </p:val>
                                        </p:tav>
                                        <p:tav tm="100000">
                                          <p:val>
                                            <p:fltVal val="0"/>
                                          </p:val>
                                        </p:tav>
                                      </p:tavLst>
                                    </p:anim>
                                    <p:animEffect transition="in" filter="fade">
                                      <p:cBhvr>
                                        <p:cTn id="40" dur="1000"/>
                                        <p:tgtEl>
                                          <p:spTgt spid="2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2" grpId="0"/>
      <p:bldP spid="11" grpId="0" bldLvl="0" animBg="1"/>
      <p:bldP spid="23" grpId="0" bldLvl="0" animBg="1"/>
      <p:bldP spid="24" grpId="0" bldLvl="0" animBg="1"/>
      <p:bldP spid="25" grpId="0" bldLvl="0" animBg="1"/>
      <p:bldP spid="26" grpId="0" bldLvl="0" animBg="1"/>
      <p:bldP spid="2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24114" y="2077896"/>
            <a:ext cx="10943772" cy="1140697"/>
          </a:xfrm>
          <a:prstGeom prst="rect">
            <a:avLst/>
          </a:prstGeom>
        </p:spPr>
        <p:txBody>
          <a:bodyPr wrap="square">
            <a:spAutoFit/>
          </a:bodyPr>
          <a:lstStyle/>
          <a:p>
            <a:pPr algn="just">
              <a:lnSpc>
                <a:spcPct val="150000"/>
              </a:lnSpc>
              <a:defRPr/>
            </a:pPr>
            <a:r>
              <a:rPr lang="zh-CN" altLang="en-US" sz="2400" dirty="0">
                <a:solidFill>
                  <a:srgbClr val="714637"/>
                </a:solidFill>
                <a:cs typeface="+mn-ea"/>
                <a:sym typeface="+mn-lt"/>
              </a:rPr>
              <a:t>还有一种说法：“博物”作为一个词，最早在</a:t>
            </a:r>
            <a:r>
              <a:rPr lang="en-US" altLang="zh-CN" sz="2400" dirty="0">
                <a:solidFill>
                  <a:srgbClr val="714637"/>
                </a:solidFill>
                <a:cs typeface="+mn-ea"/>
                <a:sym typeface="+mn-lt"/>
              </a:rPr>
              <a:t>《</a:t>
            </a:r>
            <a:r>
              <a:rPr lang="zh-CN" altLang="en-US" sz="2400" dirty="0">
                <a:solidFill>
                  <a:srgbClr val="714637"/>
                </a:solidFill>
                <a:cs typeface="+mn-ea"/>
                <a:sym typeface="+mn-lt"/>
              </a:rPr>
              <a:t>山海经</a:t>
            </a:r>
            <a:r>
              <a:rPr lang="en-US" altLang="zh-CN" sz="2400" dirty="0">
                <a:solidFill>
                  <a:srgbClr val="714637"/>
                </a:solidFill>
                <a:cs typeface="+mn-ea"/>
                <a:sym typeface="+mn-lt"/>
              </a:rPr>
              <a:t>》</a:t>
            </a:r>
            <a:r>
              <a:rPr lang="zh-CN" altLang="en-US" sz="2400" dirty="0">
                <a:solidFill>
                  <a:srgbClr val="714637"/>
                </a:solidFill>
                <a:cs typeface="+mn-ea"/>
                <a:sym typeface="+mn-lt"/>
              </a:rPr>
              <a:t>就出现了，它的意思是能辨识多种事物</a:t>
            </a:r>
            <a:endPar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17" name="矩形 16"/>
          <p:cNvSpPr/>
          <p:nvPr/>
        </p:nvSpPr>
        <p:spPr>
          <a:xfrm>
            <a:off x="624114" y="3458941"/>
            <a:ext cx="10943772" cy="463140"/>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尚书</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称博识多闻的人为“博物君子”</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19" name="矩形 18"/>
          <p:cNvSpPr/>
          <p:nvPr/>
        </p:nvSpPr>
        <p:spPr>
          <a:xfrm>
            <a:off x="624113" y="4162044"/>
            <a:ext cx="7329715" cy="133794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汉书</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楚元王传赞</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中也有“博物洽闻，通达古今”之意。到了</a:t>
            </a:r>
            <a:r>
              <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rPr>
              <a:t>19</a:t>
            </a: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世纪的后半叶，中国模仿日本，把“博物”一词开始作为一门学科的名称，“博物”的内容包括动物、植物、矿物、生理等知识。</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10" name="图片 9" descr="C:\Users\Administrator\Desktop\609cf19a8a98c.png609cf19a8a98c"/>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250340" y="3134357"/>
            <a:ext cx="3462020" cy="2652487"/>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865018" y="1642468"/>
            <a:ext cx="4200467" cy="4431030"/>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zh-CN" altLang="en-US" sz="2400" dirty="0">
                <a:solidFill>
                  <a:srgbClr val="714637"/>
                </a:solidFill>
                <a:cs typeface="+mn-ea"/>
                <a:sym typeface="+mn-lt"/>
              </a:rPr>
              <a:t>自然科学类馆</a:t>
            </a:r>
            <a:r>
              <a:rPr lang="en-US" altLang="zh-CN" sz="2400" dirty="0">
                <a:solidFill>
                  <a:srgbClr val="714637"/>
                </a:solidFill>
                <a:cs typeface="+mn-ea"/>
                <a:sym typeface="+mn-lt"/>
              </a:rPr>
              <a:t>:</a:t>
            </a: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以分类、发展或生态的方法展示自然界，以立体的方法从宏观或微观方面展示科学成果，如中国地质博物馆、中华指纹博物馆、中国地质大学博物馆、综合展示地方自然、历史、革命史、艺术方面的藏品，如：南京市博物馆、建川博物馆、河南博物院、湖北省博物馆、山东省博物馆</a:t>
            </a:r>
          </a:p>
          <a:p>
            <a:pPr marL="0" marR="0" lvl="0" indent="0" algn="just" defTabSz="914400" rtl="0" eaLnBrk="1" fontAlgn="auto" latinLnBrk="0" hangingPunct="1">
              <a:lnSpc>
                <a:spcPct val="15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2" name="矩形 21"/>
          <p:cNvSpPr/>
          <p:nvPr/>
        </p:nvSpPr>
        <p:spPr>
          <a:xfrm>
            <a:off x="5361610" y="1642468"/>
            <a:ext cx="5965371" cy="1476375"/>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zh-CN" altLang="en-US" sz="2400" dirty="0">
                <a:solidFill>
                  <a:srgbClr val="714637"/>
                </a:solidFill>
                <a:cs typeface="+mn-ea"/>
                <a:sym typeface="+mn-lt"/>
              </a:rPr>
              <a:t>综合性博物馆</a:t>
            </a:r>
            <a:r>
              <a:rPr lang="en-US" altLang="zh-CN" sz="2400" dirty="0">
                <a:solidFill>
                  <a:srgbClr val="714637"/>
                </a:solidFill>
                <a:cs typeface="+mn-ea"/>
                <a:sym typeface="+mn-lt"/>
              </a:rPr>
              <a:t>:</a:t>
            </a:r>
          </a:p>
          <a:p>
            <a:pPr algn="just">
              <a:lnSpc>
                <a:spcPct val="150000"/>
              </a:lnSpc>
              <a:defRPr/>
            </a:pPr>
            <a:r>
              <a:rPr lang="zh-CN" altLang="en-US" dirty="0">
                <a:solidFill>
                  <a:schemeClr val="tx1">
                    <a:lumMod val="65000"/>
                    <a:lumOff val="35000"/>
                  </a:schemeClr>
                </a:solidFill>
                <a:cs typeface="+mn-ea"/>
                <a:sym typeface="+mn-lt"/>
              </a:rPr>
              <a:t>以博物馆为主体，另设有陈列区、综合商务区、物业办公区三部分的综合性博物馆，如直销博物馆。</a:t>
            </a:r>
            <a:endParaRPr lang="en-US" altLang="zh-CN" dirty="0">
              <a:solidFill>
                <a:schemeClr val="tx1">
                  <a:lumMod val="65000"/>
                  <a:lumOff val="35000"/>
                </a:schemeClr>
              </a:solidFill>
              <a:cs typeface="+mn-ea"/>
              <a:sym typeface="+mn-lt"/>
            </a:endParaRPr>
          </a:p>
        </p:txBody>
      </p:sp>
      <p:sp>
        <p:nvSpPr>
          <p:cNvPr id="9" name="矩形 8"/>
          <p:cNvSpPr/>
          <p:nvPr/>
        </p:nvSpPr>
        <p:spPr>
          <a:xfrm>
            <a:off x="5492238" y="3366679"/>
            <a:ext cx="3458619" cy="2075542"/>
          </a:xfrm>
          <a:prstGeom prst="rect">
            <a:avLst/>
          </a:prstGeom>
          <a:blipFill rotWithShape="1">
            <a:blip r:embed="rId2" cstate="screen">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9151356" y="3398428"/>
            <a:ext cx="2088539" cy="924894"/>
          </a:xfrm>
          <a:prstGeom prst="rect">
            <a:avLst/>
          </a:prstGeom>
          <a:blipFill rotWithShape="1">
            <a:blip r:embed="rId4" cstate="screen">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9151356" y="4461692"/>
            <a:ext cx="2088539" cy="981165"/>
          </a:xfrm>
          <a:prstGeom prst="rect">
            <a:avLst/>
          </a:prstGeom>
          <a:blipFill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2" grpId="0"/>
      <p:bldP spid="9" grpId="0" bldLvl="0" animBg="1"/>
      <p:bldP spid="19"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 name="标题 1"/>
          <p:cNvSpPr txBox="1"/>
          <p:nvPr/>
        </p:nvSpPr>
        <p:spPr>
          <a:xfrm>
            <a:off x="2280285" y="2781935"/>
            <a:ext cx="7871460" cy="15043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8800" spc="-300" dirty="0">
                <a:solidFill>
                  <a:srgbClr val="080404"/>
                </a:solidFill>
                <a:latin typeface="+mn-lt"/>
                <a:ea typeface="+mn-ea"/>
                <a:cs typeface="+mn-ea"/>
                <a:sym typeface="+mn-lt"/>
              </a:rPr>
              <a:t>全球著名博物馆</a:t>
            </a:r>
          </a:p>
        </p:txBody>
      </p:sp>
      <p:sp>
        <p:nvSpPr>
          <p:cNvPr id="32" name="标题 1"/>
          <p:cNvSpPr txBox="1"/>
          <p:nvPr/>
        </p:nvSpPr>
        <p:spPr>
          <a:xfrm>
            <a:off x="4688703" y="1423735"/>
            <a:ext cx="2767006" cy="150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6000" spc="-300">
                <a:solidFill>
                  <a:srgbClr val="080404"/>
                </a:solidFill>
                <a:latin typeface="+mn-lt"/>
                <a:ea typeface="+mn-ea"/>
                <a:cs typeface="+mn-ea"/>
                <a:sym typeface="+mn-lt"/>
              </a:rPr>
              <a:t>第三章</a:t>
            </a:r>
            <a:endParaRPr lang="zh-CN" altLang="en-US" sz="6000" spc="-300" dirty="0">
              <a:solidFill>
                <a:srgbClr val="080404"/>
              </a:solidFill>
              <a:latin typeface="+mn-lt"/>
              <a:ea typeface="+mn-ea"/>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3"/>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35100" y="1983105"/>
            <a:ext cx="312420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122" name="Picture 2" descr="D:\4月PPT\博物馆\5d0ce43461c74.jpg5d0ce43461c7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a:fillRect/>
          </a:stretch>
        </p:blipFill>
        <p:spPr bwMode="auto">
          <a:xfrm>
            <a:off x="6320155" y="2018665"/>
            <a:ext cx="4549140" cy="32346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54100" y="2395907"/>
            <a:ext cx="4762500" cy="2971165"/>
          </a:xfrm>
          <a:prstGeom prst="rect">
            <a:avLst/>
          </a:prstGeom>
        </p:spPr>
        <p:txBody>
          <a:bodyPr wrap="square">
            <a:spAutoFit/>
          </a:bodyPr>
          <a:lstStyle/>
          <a:p>
            <a:pPr marL="285750" indent="-285750">
              <a:lnSpc>
                <a:spcPct val="130000"/>
              </a:lnSpc>
              <a:buFont typeface="Arial" panose="020B0604020202020204" pitchFamily="34" charset="0"/>
              <a:buChar char="•"/>
            </a:pPr>
            <a:endParaRPr lang="zh-CN" altLang="en-US" sz="1600" dirty="0">
              <a:solidFill>
                <a:srgbClr val="080404"/>
              </a:solidFill>
              <a:cs typeface="+mn-ea"/>
              <a:sym typeface="+mn-lt"/>
            </a:endParaRP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美国国家美术馆，由两座风格迥然不同的花岗岩建筑组成，由著名华裔设计师贝聿铭设计。</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一座在西，为新古典式建筑；一座在东，是一幢充满现代风格的三角形建筑。</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它是世界上建筑最精美、藏品最丰富的美术馆之一。</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这座艺术品宝库收藏着欧洲中世纪到现代、美国殖民时代到现代的艺术品</a:t>
            </a:r>
            <a:r>
              <a:rPr lang="zh-CN" altLang="en-US" sz="1600">
                <a:solidFill>
                  <a:srgbClr val="080404"/>
                </a:solidFill>
                <a:cs typeface="+mn-ea"/>
                <a:sym typeface="+mn-lt"/>
              </a:rPr>
              <a:t>大约有</a:t>
            </a:r>
            <a:r>
              <a:rPr lang="en-US" altLang="zh-CN" sz="1600" dirty="0">
                <a:solidFill>
                  <a:srgbClr val="080404"/>
                </a:solidFill>
                <a:cs typeface="+mn-ea"/>
                <a:sym typeface="+mn-lt"/>
              </a:rPr>
              <a:t>4</a:t>
            </a:r>
            <a:r>
              <a:rPr lang="zh-CN" altLang="en-US" sz="1600" dirty="0">
                <a:solidFill>
                  <a:srgbClr val="080404"/>
                </a:solidFill>
                <a:cs typeface="+mn-ea"/>
                <a:sym typeface="+mn-lt"/>
              </a:rPr>
              <a:t>万多件。</a:t>
            </a:r>
          </a:p>
        </p:txBody>
      </p:sp>
      <p:sp>
        <p:nvSpPr>
          <p:cNvPr id="8" name="文本框 7"/>
          <p:cNvSpPr txBox="1"/>
          <p:nvPr/>
        </p:nvSpPr>
        <p:spPr>
          <a:xfrm>
            <a:off x="1544320" y="2000885"/>
            <a:ext cx="2905760" cy="460375"/>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bg1"/>
                </a:solidFill>
                <a:effectLst/>
                <a:uLnTx/>
                <a:uFillTx/>
                <a:cs typeface="+mn-ea"/>
                <a:sym typeface="+mn-lt"/>
              </a:rPr>
              <a:t>美国国家美术馆</a:t>
            </a:r>
            <a:endParaRPr kumimoji="0" lang="en-US" altLang="zh-CN" sz="2400" b="1"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74775" y="1169035"/>
            <a:ext cx="2541905"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004570" y="1518593"/>
            <a:ext cx="10182225" cy="2651125"/>
          </a:xfrm>
          <a:prstGeom prst="rect">
            <a:avLst/>
          </a:prstGeom>
        </p:spPr>
        <p:txBody>
          <a:bodyPr wrap="square">
            <a:spAutoFit/>
          </a:bodyPr>
          <a:lstStyle/>
          <a:p>
            <a:pPr marL="285750" indent="-285750">
              <a:lnSpc>
                <a:spcPct val="130000"/>
              </a:lnSpc>
              <a:buFont typeface="Arial" panose="020B0604020202020204" pitchFamily="34" charset="0"/>
              <a:buChar char="•"/>
            </a:pPr>
            <a:endParaRPr lang="zh-CN" altLang="en-US" sz="1600" dirty="0">
              <a:solidFill>
                <a:srgbClr val="080404"/>
              </a:solidFill>
              <a:cs typeface="+mn-ea"/>
              <a:sym typeface="+mn-lt"/>
            </a:endParaRP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英国国家博物馆，是世界上历史最悠久、规模最宏伟的综合性博物馆，也是世界上规模最大、最著名的世界四大博物馆之一。</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博物馆收藏了世界各地的许多文物和珍品，及很多伟大科学家的手稿，藏品之丰富、种类之繁多，为全世界博物馆所罕见。</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中国流失</a:t>
            </a:r>
            <a:r>
              <a:rPr lang="zh-CN" altLang="en-US" sz="1600">
                <a:solidFill>
                  <a:srgbClr val="080404"/>
                </a:solidFill>
                <a:cs typeface="+mn-ea"/>
                <a:sym typeface="+mn-lt"/>
              </a:rPr>
              <a:t>文物多达</a:t>
            </a:r>
            <a:r>
              <a:rPr lang="en-US" altLang="zh-CN" sz="1600" dirty="0">
                <a:solidFill>
                  <a:srgbClr val="080404"/>
                </a:solidFill>
                <a:cs typeface="+mn-ea"/>
                <a:sym typeface="+mn-lt"/>
              </a:rPr>
              <a:t>164</a:t>
            </a:r>
            <a:r>
              <a:rPr lang="zh-CN" altLang="en-US" sz="1600" dirty="0">
                <a:solidFill>
                  <a:srgbClr val="080404"/>
                </a:solidFill>
                <a:cs typeface="+mn-ea"/>
                <a:sym typeface="+mn-lt"/>
              </a:rPr>
              <a:t>万件，</a:t>
            </a:r>
            <a:r>
              <a:rPr lang="zh-CN" altLang="en-US" sz="1600">
                <a:solidFill>
                  <a:srgbClr val="080404"/>
                </a:solidFill>
                <a:cs typeface="+mn-ea"/>
                <a:sym typeface="+mn-lt"/>
              </a:rPr>
              <a:t>被世界</a:t>
            </a:r>
            <a:r>
              <a:rPr lang="en-US" altLang="zh-CN" sz="1600" dirty="0">
                <a:solidFill>
                  <a:srgbClr val="080404"/>
                </a:solidFill>
                <a:cs typeface="+mn-ea"/>
                <a:sym typeface="+mn-lt"/>
              </a:rPr>
              <a:t>47</a:t>
            </a:r>
            <a:r>
              <a:rPr lang="zh-CN" altLang="en-US" sz="1600" dirty="0">
                <a:solidFill>
                  <a:srgbClr val="080404"/>
                </a:solidFill>
                <a:cs typeface="+mn-ea"/>
                <a:sym typeface="+mn-lt"/>
              </a:rPr>
              <a:t>家博物馆收藏。</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其中大英博物馆是收藏中国流失文物最多的一个博物馆，其收藏中国文物的历史可</a:t>
            </a:r>
            <a:r>
              <a:rPr lang="zh-CN" altLang="en-US" sz="1600">
                <a:solidFill>
                  <a:srgbClr val="080404"/>
                </a:solidFill>
                <a:cs typeface="+mn-ea"/>
                <a:sym typeface="+mn-lt"/>
              </a:rPr>
              <a:t>追溯到</a:t>
            </a:r>
            <a:r>
              <a:rPr lang="en-US" altLang="zh-CN" sz="1600" dirty="0">
                <a:solidFill>
                  <a:srgbClr val="080404"/>
                </a:solidFill>
                <a:cs typeface="+mn-ea"/>
                <a:sym typeface="+mn-lt"/>
              </a:rPr>
              <a:t>1753</a:t>
            </a:r>
            <a:r>
              <a:rPr lang="zh-CN" altLang="en-US" sz="1600" dirty="0">
                <a:solidFill>
                  <a:srgbClr val="080404"/>
                </a:solidFill>
                <a:cs typeface="+mn-ea"/>
                <a:sym typeface="+mn-lt"/>
              </a:rPr>
              <a:t>年建馆时期。</a:t>
            </a:r>
          </a:p>
          <a:p>
            <a:pPr marL="285750" indent="-285750">
              <a:lnSpc>
                <a:spcPct val="130000"/>
              </a:lnSpc>
              <a:buFont typeface="Arial" panose="020B0604020202020204" pitchFamily="34" charset="0"/>
              <a:buChar char="•"/>
            </a:pPr>
            <a:r>
              <a:rPr lang="zh-CN" altLang="en-US" sz="1600" dirty="0">
                <a:solidFill>
                  <a:srgbClr val="080404"/>
                </a:solidFill>
                <a:cs typeface="+mn-ea"/>
                <a:sym typeface="+mn-lt"/>
              </a:rPr>
              <a:t>由于空间的限制，目前还有大批藏品未能公开展出。</a:t>
            </a:r>
          </a:p>
        </p:txBody>
      </p:sp>
      <p:sp>
        <p:nvSpPr>
          <p:cNvPr id="8" name="文本框 7"/>
          <p:cNvSpPr txBox="1"/>
          <p:nvPr/>
        </p:nvSpPr>
        <p:spPr>
          <a:xfrm>
            <a:off x="1374775" y="1188085"/>
            <a:ext cx="2541905" cy="460375"/>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chemeClr val="bg1"/>
                </a:solidFill>
                <a:effectLst/>
                <a:uLnTx/>
                <a:uFillTx/>
                <a:cs typeface="+mn-ea"/>
                <a:sym typeface="+mn-lt"/>
              </a:rPr>
              <a:t>大英博物馆</a:t>
            </a:r>
            <a:endParaRPr kumimoji="0" lang="zh-CN" altLang="en-US" sz="2400" b="1" i="0" u="none" strike="noStrike" kern="1200" cap="none" spc="0" normalizeH="0" baseline="0" noProof="0" dirty="0">
              <a:ln>
                <a:noFill/>
              </a:ln>
              <a:solidFill>
                <a:schemeClr val="bg1"/>
              </a:solidFill>
              <a:effectLst/>
              <a:uLnTx/>
              <a:uFillTx/>
              <a:cs typeface="+mn-ea"/>
              <a:sym typeface="+mn-lt"/>
            </a:endParaRPr>
          </a:p>
        </p:txBody>
      </p:sp>
      <p:pic>
        <p:nvPicPr>
          <p:cNvPr id="7170" name="Picture 2" descr="D:\4月PPT\博物馆\5ca32e6942448.jpg5ca32e6942448"/>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74775" y="4380230"/>
            <a:ext cx="3114040" cy="189801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4月PPT\博物馆\5fa3ee1055a21.jpg5fa3ee1055a2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25060" y="4380230"/>
            <a:ext cx="2959100" cy="18986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4月PPT\博物馆\5cadd997a6bef.jpg5cadd997a6bef"/>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096250" y="4380230"/>
            <a:ext cx="2819400" cy="189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p:cTn id="14" dur="500" fill="hold"/>
                                        <p:tgtEl>
                                          <p:spTgt spid="7170"/>
                                        </p:tgtEl>
                                        <p:attrNameLst>
                                          <p:attrName>ppt_w</p:attrName>
                                        </p:attrNameLst>
                                      </p:cBhvr>
                                      <p:tavLst>
                                        <p:tav tm="0">
                                          <p:val>
                                            <p:fltVal val="0"/>
                                          </p:val>
                                        </p:tav>
                                        <p:tav tm="100000">
                                          <p:val>
                                            <p:strVal val="#ppt_w"/>
                                          </p:val>
                                        </p:tav>
                                      </p:tavLst>
                                    </p:anim>
                                    <p:anim calcmode="lin" valueType="num">
                                      <p:cBhvr>
                                        <p:cTn id="15" dur="500" fill="hold"/>
                                        <p:tgtEl>
                                          <p:spTgt spid="7170"/>
                                        </p:tgtEl>
                                        <p:attrNameLst>
                                          <p:attrName>ppt_h</p:attrName>
                                        </p:attrNameLst>
                                      </p:cBhvr>
                                      <p:tavLst>
                                        <p:tav tm="0">
                                          <p:val>
                                            <p:fltVal val="0"/>
                                          </p:val>
                                        </p:tav>
                                        <p:tav tm="100000">
                                          <p:val>
                                            <p:strVal val="#ppt_h"/>
                                          </p:val>
                                        </p:tav>
                                      </p:tavLst>
                                    </p:anim>
                                    <p:animEffect transition="in" filter="fade">
                                      <p:cBhvr>
                                        <p:cTn id="16" dur="500"/>
                                        <p:tgtEl>
                                          <p:spTgt spid="7170"/>
                                        </p:tgtEl>
                                      </p:cBhvr>
                                    </p:animEffect>
                                  </p:childTnLst>
                                </p:cTn>
                              </p:par>
                              <p:par>
                                <p:cTn id="17" presetID="53" presetClass="entr" presetSubtype="16" fill="hold"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500" fill="hold"/>
                                        <p:tgtEl>
                                          <p:spTgt spid="7172"/>
                                        </p:tgtEl>
                                        <p:attrNameLst>
                                          <p:attrName>ppt_w</p:attrName>
                                        </p:attrNameLst>
                                      </p:cBhvr>
                                      <p:tavLst>
                                        <p:tav tm="0">
                                          <p:val>
                                            <p:fltVal val="0"/>
                                          </p:val>
                                        </p:tav>
                                        <p:tav tm="100000">
                                          <p:val>
                                            <p:strVal val="#ppt_w"/>
                                          </p:val>
                                        </p:tav>
                                      </p:tavLst>
                                    </p:anim>
                                    <p:anim calcmode="lin" valueType="num">
                                      <p:cBhvr>
                                        <p:cTn id="20" dur="500" fill="hold"/>
                                        <p:tgtEl>
                                          <p:spTgt spid="7172"/>
                                        </p:tgtEl>
                                        <p:attrNameLst>
                                          <p:attrName>ppt_h</p:attrName>
                                        </p:attrNameLst>
                                      </p:cBhvr>
                                      <p:tavLst>
                                        <p:tav tm="0">
                                          <p:val>
                                            <p:fltVal val="0"/>
                                          </p:val>
                                        </p:tav>
                                        <p:tav tm="100000">
                                          <p:val>
                                            <p:strVal val="#ppt_h"/>
                                          </p:val>
                                        </p:tav>
                                      </p:tavLst>
                                    </p:anim>
                                    <p:animEffect transition="in" filter="fade">
                                      <p:cBhvr>
                                        <p:cTn id="21" dur="500"/>
                                        <p:tgtEl>
                                          <p:spTgt spid="7172"/>
                                        </p:tgtEl>
                                      </p:cBhvr>
                                    </p:animEffect>
                                  </p:childTnLst>
                                </p:cTn>
                              </p:par>
                              <p:par>
                                <p:cTn id="22" presetID="53" presetClass="entr" presetSubtype="16" fill="hold" nodeType="withEffect">
                                  <p:stCondLst>
                                    <p:cond delay="0"/>
                                  </p:stCondLst>
                                  <p:childTnLst>
                                    <p:set>
                                      <p:cBhvr>
                                        <p:cTn id="23" dur="1" fill="hold">
                                          <p:stCondLst>
                                            <p:cond delay="0"/>
                                          </p:stCondLst>
                                        </p:cTn>
                                        <p:tgtEl>
                                          <p:spTgt spid="7174"/>
                                        </p:tgtEl>
                                        <p:attrNameLst>
                                          <p:attrName>style.visibility</p:attrName>
                                        </p:attrNameLst>
                                      </p:cBhvr>
                                      <p:to>
                                        <p:strVal val="visible"/>
                                      </p:to>
                                    </p:set>
                                    <p:anim calcmode="lin" valueType="num">
                                      <p:cBhvr>
                                        <p:cTn id="24" dur="500" fill="hold"/>
                                        <p:tgtEl>
                                          <p:spTgt spid="7174"/>
                                        </p:tgtEl>
                                        <p:attrNameLst>
                                          <p:attrName>ppt_w</p:attrName>
                                        </p:attrNameLst>
                                      </p:cBhvr>
                                      <p:tavLst>
                                        <p:tav tm="0">
                                          <p:val>
                                            <p:fltVal val="0"/>
                                          </p:val>
                                        </p:tav>
                                        <p:tav tm="100000">
                                          <p:val>
                                            <p:strVal val="#ppt_w"/>
                                          </p:val>
                                        </p:tav>
                                      </p:tavLst>
                                    </p:anim>
                                    <p:anim calcmode="lin" valueType="num">
                                      <p:cBhvr>
                                        <p:cTn id="25" dur="500" fill="hold"/>
                                        <p:tgtEl>
                                          <p:spTgt spid="7174"/>
                                        </p:tgtEl>
                                        <p:attrNameLst>
                                          <p:attrName>ppt_h</p:attrName>
                                        </p:attrNameLst>
                                      </p:cBhvr>
                                      <p:tavLst>
                                        <p:tav tm="0">
                                          <p:val>
                                            <p:fltVal val="0"/>
                                          </p:val>
                                        </p:tav>
                                        <p:tav tm="100000">
                                          <p:val>
                                            <p:strVal val="#ppt_h"/>
                                          </p:val>
                                        </p:tav>
                                      </p:tavLst>
                                    </p:anim>
                                    <p:animEffect transition="in" filter="fade">
                                      <p:cBhvr>
                                        <p:cTn id="26"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08378" y="2719216"/>
            <a:ext cx="5055393" cy="2540632"/>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泰特现代艺术馆位于伦敦，是英国国家国际现代艺术博物馆，并设有泰德不列颠、泰特利物浦、泰特圣艾伍兹及泰特在线，合称“泰特”。</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艺术馆专门收藏</a:t>
            </a:r>
            <a:r>
              <a:rPr lang="en-US" altLang="zh-CN" dirty="0">
                <a:solidFill>
                  <a:schemeClr val="tx1">
                    <a:lumMod val="65000"/>
                    <a:lumOff val="35000"/>
                  </a:schemeClr>
                </a:solidFill>
                <a:cs typeface="+mn-ea"/>
                <a:sym typeface="+mn-lt"/>
              </a:rPr>
              <a:t>20</a:t>
            </a:r>
            <a:r>
              <a:rPr lang="zh-CN" altLang="en-US" dirty="0">
                <a:solidFill>
                  <a:schemeClr val="tx1">
                    <a:lumMod val="65000"/>
                    <a:lumOff val="35000"/>
                  </a:schemeClr>
                </a:solidFill>
                <a:cs typeface="+mn-ea"/>
                <a:sym typeface="+mn-lt"/>
              </a:rPr>
              <a:t>世纪现代艺术，如毕加索、马蒂斯、安迪瓦豪、蒙德里安、达利等艺术家的作品皆有收藏。</a:t>
            </a:r>
          </a:p>
        </p:txBody>
      </p:sp>
      <p:sp>
        <p:nvSpPr>
          <p:cNvPr id="9" name="矩形: 圆角 8"/>
          <p:cNvSpPr/>
          <p:nvPr/>
        </p:nvSpPr>
        <p:spPr>
          <a:xfrm>
            <a:off x="4103121" y="1692729"/>
            <a:ext cx="3985758" cy="542471"/>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泰特现代艺术馆</a:t>
            </a:r>
          </a:p>
        </p:txBody>
      </p:sp>
      <p:pic>
        <p:nvPicPr>
          <p:cNvPr id="3074" name="Picture 2" descr="D:\4月PPT\博物馆\5cab1f3c5c674.jpg5cab1f3c5c67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57146" y="2674050"/>
            <a:ext cx="4571365"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left)">
                                      <p:cBhvr>
                                        <p:cTn id="13" dur="500"/>
                                        <p:tgtEl>
                                          <p:spTgt spid="307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53" name="组合 52"/>
          <p:cNvGrpSpPr/>
          <p:nvPr/>
        </p:nvGrpSpPr>
        <p:grpSpPr>
          <a:xfrm>
            <a:off x="1986289" y="2053009"/>
            <a:ext cx="1415773" cy="1421928"/>
            <a:chOff x="2270587" y="1698770"/>
            <a:chExt cx="1415773" cy="1421928"/>
          </a:xfrm>
        </p:grpSpPr>
        <p:sp>
          <p:nvSpPr>
            <p:cNvPr id="54" name="标题 1"/>
            <p:cNvSpPr txBox="1"/>
            <p:nvPr/>
          </p:nvSpPr>
          <p:spPr>
            <a:xfrm>
              <a:off x="2270587" y="1698770"/>
              <a:ext cx="1415772" cy="1421928"/>
            </a:xfrm>
            <a:prstGeom prst="rect">
              <a:avLst/>
            </a:prstGeom>
          </p:spPr>
          <p:txBody>
            <a:bodyPr wrap="non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9600">
                  <a:ln w="25400">
                    <a:solidFill>
                      <a:srgbClr val="FFFFFF"/>
                    </a:solidFill>
                  </a:ln>
                  <a:solidFill>
                    <a:schemeClr val="tx1">
                      <a:lumMod val="75000"/>
                      <a:lumOff val="25000"/>
                    </a:schemeClr>
                  </a:solidFill>
                  <a:effectLst>
                    <a:outerShdw dist="37357" dir="2700000" rotWithShape="0">
                      <a:srgbClr val="404040">
                        <a:alpha val="40000"/>
                      </a:srgbClr>
                    </a:outerShdw>
                  </a:effectLst>
                  <a:latin typeface="+mn-lt"/>
                  <a:ea typeface="+mn-ea"/>
                  <a:cs typeface="+mn-ea"/>
                  <a:sym typeface="+mn-lt"/>
                </a:rPr>
                <a:t>目</a:t>
              </a:r>
              <a:endParaRPr lang="zh-CN" altLang="en-US" sz="9600" dirty="0">
                <a:ln w="25400">
                  <a:solidFill>
                    <a:srgbClr val="FFFFFF"/>
                  </a:solidFill>
                </a:ln>
                <a:solidFill>
                  <a:schemeClr val="tx1">
                    <a:lumMod val="75000"/>
                    <a:lumOff val="25000"/>
                  </a:schemeClr>
                </a:solidFill>
                <a:effectLst>
                  <a:outerShdw dist="37357" dir="2700000" rotWithShape="0">
                    <a:srgbClr val="404040">
                      <a:alpha val="40000"/>
                    </a:srgbClr>
                  </a:outerShdw>
                </a:effectLst>
                <a:latin typeface="+mn-lt"/>
                <a:ea typeface="+mn-ea"/>
                <a:cs typeface="+mn-ea"/>
                <a:sym typeface="+mn-lt"/>
              </a:endParaRPr>
            </a:p>
          </p:txBody>
        </p:sp>
        <p:sp>
          <p:nvSpPr>
            <p:cNvPr id="60" name="标题 1"/>
            <p:cNvSpPr txBox="1"/>
            <p:nvPr/>
          </p:nvSpPr>
          <p:spPr>
            <a:xfrm>
              <a:off x="2270588" y="1698770"/>
              <a:ext cx="1415772" cy="1421928"/>
            </a:xfrm>
            <a:prstGeom prst="rect">
              <a:avLst/>
            </a:prstGeom>
          </p:spPr>
          <p:txBody>
            <a:bodyPr wrap="non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9600">
                  <a:solidFill>
                    <a:schemeClr val="tx1">
                      <a:lumMod val="75000"/>
                      <a:lumOff val="25000"/>
                    </a:schemeClr>
                  </a:solidFill>
                  <a:latin typeface="+mn-lt"/>
                  <a:ea typeface="+mn-ea"/>
                  <a:cs typeface="+mn-ea"/>
                  <a:sym typeface="+mn-lt"/>
                </a:rPr>
                <a:t>目</a:t>
              </a:r>
              <a:endParaRPr lang="zh-CN" altLang="en-US" sz="9600" dirty="0">
                <a:solidFill>
                  <a:schemeClr val="tx1">
                    <a:lumMod val="75000"/>
                    <a:lumOff val="25000"/>
                  </a:schemeClr>
                </a:solidFill>
                <a:latin typeface="+mn-lt"/>
                <a:ea typeface="+mn-ea"/>
                <a:cs typeface="+mn-ea"/>
                <a:sym typeface="+mn-lt"/>
              </a:endParaRPr>
            </a:p>
          </p:txBody>
        </p:sp>
      </p:grpSp>
      <p:grpSp>
        <p:nvGrpSpPr>
          <p:cNvPr id="61" name="组合 60"/>
          <p:cNvGrpSpPr/>
          <p:nvPr/>
        </p:nvGrpSpPr>
        <p:grpSpPr>
          <a:xfrm>
            <a:off x="3119991" y="1867136"/>
            <a:ext cx="1210589" cy="1200329"/>
            <a:chOff x="3620189" y="1698770"/>
            <a:chExt cx="1210589" cy="1200329"/>
          </a:xfrm>
        </p:grpSpPr>
        <p:sp>
          <p:nvSpPr>
            <p:cNvPr id="62" name="标题 1"/>
            <p:cNvSpPr txBox="1"/>
            <p:nvPr/>
          </p:nvSpPr>
          <p:spPr>
            <a:xfrm>
              <a:off x="3620189" y="1698770"/>
              <a:ext cx="1210589" cy="1200329"/>
            </a:xfrm>
            <a:prstGeom prst="rect">
              <a:avLst/>
            </a:prstGeom>
          </p:spPr>
          <p:txBody>
            <a:bodyPr wrap="non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8000">
                  <a:ln w="25400">
                    <a:solidFill>
                      <a:srgbClr val="FFFFFF"/>
                    </a:solidFill>
                  </a:ln>
                  <a:solidFill>
                    <a:schemeClr val="tx1">
                      <a:lumMod val="75000"/>
                      <a:lumOff val="25000"/>
                    </a:schemeClr>
                  </a:solidFill>
                  <a:effectLst>
                    <a:outerShdw dist="37357" dir="2700000" rotWithShape="0">
                      <a:srgbClr val="404040">
                        <a:alpha val="40000"/>
                      </a:srgbClr>
                    </a:outerShdw>
                  </a:effectLst>
                  <a:latin typeface="+mn-lt"/>
                  <a:ea typeface="+mn-ea"/>
                  <a:cs typeface="+mn-ea"/>
                  <a:sym typeface="+mn-lt"/>
                </a:rPr>
                <a:t>录</a:t>
              </a:r>
              <a:endParaRPr lang="zh-CN" altLang="en-US" sz="8000" dirty="0">
                <a:ln w="25400">
                  <a:solidFill>
                    <a:srgbClr val="FFFFFF"/>
                  </a:solidFill>
                </a:ln>
                <a:solidFill>
                  <a:schemeClr val="tx1">
                    <a:lumMod val="75000"/>
                    <a:lumOff val="25000"/>
                  </a:schemeClr>
                </a:solidFill>
                <a:effectLst>
                  <a:outerShdw dist="37357" dir="2700000" rotWithShape="0">
                    <a:srgbClr val="404040">
                      <a:alpha val="40000"/>
                    </a:srgbClr>
                  </a:outerShdw>
                </a:effectLst>
                <a:latin typeface="+mn-lt"/>
                <a:ea typeface="+mn-ea"/>
                <a:cs typeface="+mn-ea"/>
                <a:sym typeface="+mn-lt"/>
              </a:endParaRPr>
            </a:p>
          </p:txBody>
        </p:sp>
        <p:sp>
          <p:nvSpPr>
            <p:cNvPr id="63" name="标题 1"/>
            <p:cNvSpPr txBox="1"/>
            <p:nvPr/>
          </p:nvSpPr>
          <p:spPr>
            <a:xfrm>
              <a:off x="3620189" y="1698770"/>
              <a:ext cx="1210589" cy="1200329"/>
            </a:xfrm>
            <a:prstGeom prst="rect">
              <a:avLst/>
            </a:prstGeom>
          </p:spPr>
          <p:txBody>
            <a:bodyPr wrap="non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8000">
                  <a:solidFill>
                    <a:schemeClr val="tx1">
                      <a:lumMod val="75000"/>
                      <a:lumOff val="25000"/>
                    </a:schemeClr>
                  </a:solidFill>
                  <a:latin typeface="+mn-lt"/>
                  <a:ea typeface="+mn-ea"/>
                  <a:cs typeface="+mn-ea"/>
                  <a:sym typeface="+mn-lt"/>
                </a:rPr>
                <a:t>录</a:t>
              </a:r>
              <a:endParaRPr lang="zh-CN" altLang="en-US" sz="8000" dirty="0">
                <a:solidFill>
                  <a:schemeClr val="tx1">
                    <a:lumMod val="75000"/>
                    <a:lumOff val="25000"/>
                  </a:schemeClr>
                </a:solidFill>
                <a:latin typeface="+mn-lt"/>
                <a:ea typeface="+mn-ea"/>
                <a:cs typeface="+mn-ea"/>
                <a:sym typeface="+mn-lt"/>
              </a:endParaRPr>
            </a:p>
          </p:txBody>
        </p:sp>
      </p:grpSp>
      <p:sp>
        <p:nvSpPr>
          <p:cNvPr id="64" name="PA-文本框 90"/>
          <p:cNvSpPr txBox="1"/>
          <p:nvPr>
            <p:custDataLst>
              <p:tags r:id="rId1"/>
            </p:custDataLst>
          </p:nvPr>
        </p:nvSpPr>
        <p:spPr>
          <a:xfrm>
            <a:off x="2213610" y="3312795"/>
            <a:ext cx="2127885" cy="461665"/>
          </a:xfrm>
          <a:prstGeom prst="rect">
            <a:avLst/>
          </a:prstGeom>
          <a:noFill/>
        </p:spPr>
        <p:txBody>
          <a:bodyPr wrap="square" rtlCol="0">
            <a:spAutoFit/>
          </a:bodyPr>
          <a:lstStyle/>
          <a:p>
            <a:pPr algn="dist"/>
            <a:r>
              <a:rPr lang="en-US" altLang="zh-CN" sz="2400" b="1" dirty="0">
                <a:solidFill>
                  <a:schemeClr val="tx1">
                    <a:lumMod val="75000"/>
                    <a:lumOff val="25000"/>
                  </a:schemeClr>
                </a:solidFill>
                <a:cs typeface="+mn-ea"/>
                <a:sym typeface="+mn-lt"/>
              </a:rPr>
              <a:t>CATALOG</a:t>
            </a:r>
          </a:p>
        </p:txBody>
      </p:sp>
      <p:grpSp>
        <p:nvGrpSpPr>
          <p:cNvPr id="14" name="组合 13"/>
          <p:cNvGrpSpPr/>
          <p:nvPr/>
        </p:nvGrpSpPr>
        <p:grpSpPr>
          <a:xfrm>
            <a:off x="4855867" y="1727013"/>
            <a:ext cx="4724311" cy="471318"/>
            <a:chOff x="2043136" y="2265764"/>
            <a:chExt cx="4724311" cy="471318"/>
          </a:xfrm>
        </p:grpSpPr>
        <p:sp>
          <p:nvSpPr>
            <p:cNvPr id="67" name="标题 1"/>
            <p:cNvSpPr txBox="1"/>
            <p:nvPr/>
          </p:nvSpPr>
          <p:spPr>
            <a:xfrm>
              <a:off x="2764538" y="2265764"/>
              <a:ext cx="4002909" cy="4596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zh-CN" altLang="en-US" sz="3200" b="1" dirty="0">
                  <a:solidFill>
                    <a:schemeClr val="tx1">
                      <a:lumMod val="75000"/>
                      <a:lumOff val="25000"/>
                    </a:schemeClr>
                  </a:solidFill>
                  <a:latin typeface="+mn-lt"/>
                  <a:ea typeface="+mn-ea"/>
                  <a:cs typeface="+mn-ea"/>
                  <a:sym typeface="+mn-lt"/>
                </a:rPr>
                <a:t>纪念日由来</a:t>
              </a:r>
            </a:p>
          </p:txBody>
        </p:sp>
        <p:sp>
          <p:nvSpPr>
            <p:cNvPr id="71" name="标题 1"/>
            <p:cNvSpPr txBox="1"/>
            <p:nvPr/>
          </p:nvSpPr>
          <p:spPr>
            <a:xfrm>
              <a:off x="2043136" y="2277434"/>
              <a:ext cx="669926" cy="4596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3200" dirty="0">
                  <a:solidFill>
                    <a:schemeClr val="tx1">
                      <a:lumMod val="75000"/>
                      <a:lumOff val="25000"/>
                    </a:schemeClr>
                  </a:solidFill>
                  <a:latin typeface="+mn-lt"/>
                  <a:ea typeface="+mn-ea"/>
                  <a:cs typeface="+mn-ea"/>
                  <a:sym typeface="+mn-lt"/>
                </a:rPr>
                <a:t>01.</a:t>
              </a:r>
            </a:p>
          </p:txBody>
        </p:sp>
      </p:grpSp>
      <p:grpSp>
        <p:nvGrpSpPr>
          <p:cNvPr id="15" name="组合 14"/>
          <p:cNvGrpSpPr/>
          <p:nvPr/>
        </p:nvGrpSpPr>
        <p:grpSpPr>
          <a:xfrm>
            <a:off x="4821577" y="2790347"/>
            <a:ext cx="4758647" cy="459648"/>
            <a:chOff x="2031660" y="3297450"/>
            <a:chExt cx="4758647" cy="459648"/>
          </a:xfrm>
        </p:grpSpPr>
        <p:sp>
          <p:nvSpPr>
            <p:cNvPr id="74" name="标题 1"/>
            <p:cNvSpPr txBox="1"/>
            <p:nvPr/>
          </p:nvSpPr>
          <p:spPr>
            <a:xfrm>
              <a:off x="2787398" y="3297450"/>
              <a:ext cx="4002909" cy="4596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zh-CN" altLang="en-US" sz="3200" b="1" dirty="0">
                  <a:solidFill>
                    <a:schemeClr val="tx1">
                      <a:lumMod val="75000"/>
                      <a:lumOff val="25000"/>
                    </a:schemeClr>
                  </a:solidFill>
                  <a:latin typeface="+mn-lt"/>
                  <a:ea typeface="+mn-ea"/>
                  <a:cs typeface="+mn-ea"/>
                  <a:sym typeface="+mn-lt"/>
                </a:rPr>
                <a:t>细说博物馆</a:t>
              </a:r>
            </a:p>
          </p:txBody>
        </p:sp>
        <p:sp>
          <p:nvSpPr>
            <p:cNvPr id="78" name="标题 1"/>
            <p:cNvSpPr txBox="1"/>
            <p:nvPr/>
          </p:nvSpPr>
          <p:spPr>
            <a:xfrm>
              <a:off x="2031660" y="3297450"/>
              <a:ext cx="669926" cy="459648"/>
            </a:xfrm>
            <a:prstGeom prst="rect">
              <a:avLst/>
            </a:prstGeom>
          </p:spPr>
          <p:txBody>
            <a:bodyPr/>
            <a:lstStyle>
              <a:defPPr>
                <a:defRPr lang="zh-CN"/>
              </a:defPPr>
              <a:lvl1pPr algn="just">
                <a:lnSpc>
                  <a:spcPct val="90000"/>
                </a:lnSpc>
                <a:spcBef>
                  <a:spcPct val="0"/>
                </a:spcBef>
                <a:buNone/>
                <a:defRPr sz="3200">
                  <a:solidFill>
                    <a:schemeClr val="tx1">
                      <a:lumMod val="75000"/>
                      <a:lumOff val="25000"/>
                    </a:schemeClr>
                  </a:solidFill>
                  <a:cs typeface="+mn-ea"/>
                </a:defRPr>
              </a:lvl1pPr>
            </a:lstStyle>
            <a:p>
              <a:r>
                <a:rPr lang="en-US" altLang="zh-CN" dirty="0">
                  <a:sym typeface="+mn-lt"/>
                </a:rPr>
                <a:t>02.</a:t>
              </a:r>
            </a:p>
          </p:txBody>
        </p:sp>
      </p:grpSp>
      <p:grpSp>
        <p:nvGrpSpPr>
          <p:cNvPr id="17" name="组合 16"/>
          <p:cNvGrpSpPr/>
          <p:nvPr/>
        </p:nvGrpSpPr>
        <p:grpSpPr>
          <a:xfrm>
            <a:off x="4819037" y="3891542"/>
            <a:ext cx="4758648" cy="459648"/>
            <a:chOff x="2031659" y="4296943"/>
            <a:chExt cx="4758648" cy="459648"/>
          </a:xfrm>
        </p:grpSpPr>
        <p:sp>
          <p:nvSpPr>
            <p:cNvPr id="81" name="标题 1"/>
            <p:cNvSpPr txBox="1"/>
            <p:nvPr/>
          </p:nvSpPr>
          <p:spPr>
            <a:xfrm>
              <a:off x="2787398" y="4296943"/>
              <a:ext cx="4002909" cy="4596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zh-CN" altLang="en-US" sz="3200" b="1" dirty="0">
                  <a:solidFill>
                    <a:schemeClr val="tx1">
                      <a:lumMod val="75000"/>
                      <a:lumOff val="25000"/>
                    </a:schemeClr>
                  </a:solidFill>
                  <a:latin typeface="+mn-lt"/>
                  <a:ea typeface="+mn-ea"/>
                  <a:cs typeface="+mn-ea"/>
                  <a:sym typeface="+mn-lt"/>
                </a:rPr>
                <a:t>全球著名博物馆</a:t>
              </a:r>
            </a:p>
          </p:txBody>
        </p:sp>
        <p:sp>
          <p:nvSpPr>
            <p:cNvPr id="85" name="标题 1"/>
            <p:cNvSpPr txBox="1"/>
            <p:nvPr/>
          </p:nvSpPr>
          <p:spPr>
            <a:xfrm>
              <a:off x="2031659" y="4296943"/>
              <a:ext cx="669926" cy="459648"/>
            </a:xfrm>
            <a:prstGeom prst="rect">
              <a:avLst/>
            </a:prstGeom>
          </p:spPr>
          <p:txBody>
            <a:bodyPr/>
            <a:lstStyle>
              <a:defPPr>
                <a:defRPr lang="zh-CN"/>
              </a:defPPr>
              <a:lvl1pPr algn="just">
                <a:lnSpc>
                  <a:spcPct val="90000"/>
                </a:lnSpc>
                <a:spcBef>
                  <a:spcPct val="0"/>
                </a:spcBef>
                <a:buNone/>
                <a:defRPr sz="3200">
                  <a:solidFill>
                    <a:schemeClr val="tx1">
                      <a:lumMod val="75000"/>
                      <a:lumOff val="25000"/>
                    </a:schemeClr>
                  </a:solidFill>
                  <a:cs typeface="+mn-ea"/>
                </a:defRPr>
              </a:lvl1pPr>
            </a:lstStyle>
            <a:p>
              <a:r>
                <a:rPr lang="en-US" altLang="zh-CN" dirty="0">
                  <a:sym typeface="+mn-lt"/>
                </a:rPr>
                <a:t>03.</a:t>
              </a:r>
            </a:p>
          </p:txBody>
        </p:sp>
      </p:grpSp>
      <p:cxnSp>
        <p:nvCxnSpPr>
          <p:cNvPr id="12" name="直接连接符 11"/>
          <p:cNvCxnSpPr/>
          <p:nvPr/>
        </p:nvCxnSpPr>
        <p:spPr>
          <a:xfrm>
            <a:off x="4947307" y="2402899"/>
            <a:ext cx="391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947307" y="3450753"/>
            <a:ext cx="391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947307" y="4488978"/>
            <a:ext cx="391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30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p:cTn id="19" dur="500" fill="hold"/>
                                        <p:tgtEl>
                                          <p:spTgt spid="64"/>
                                        </p:tgtEl>
                                        <p:attrNameLst>
                                          <p:attrName>ppt_w</p:attrName>
                                        </p:attrNameLst>
                                      </p:cBhvr>
                                      <p:tavLst>
                                        <p:tav tm="0">
                                          <p:val>
                                            <p:fltVal val="0"/>
                                          </p:val>
                                        </p:tav>
                                        <p:tav tm="100000">
                                          <p:val>
                                            <p:strVal val="#ppt_w"/>
                                          </p:val>
                                        </p:tav>
                                      </p:tavLst>
                                    </p:anim>
                                    <p:anim calcmode="lin" valueType="num">
                                      <p:cBhvr>
                                        <p:cTn id="20" dur="500" fill="hold"/>
                                        <p:tgtEl>
                                          <p:spTgt spid="64"/>
                                        </p:tgtEl>
                                        <p:attrNameLst>
                                          <p:attrName>ppt_h</p:attrName>
                                        </p:attrNameLst>
                                      </p:cBhvr>
                                      <p:tavLst>
                                        <p:tav tm="0">
                                          <p:val>
                                            <p:fltVal val="0"/>
                                          </p:val>
                                        </p:tav>
                                        <p:tav tm="100000">
                                          <p:val>
                                            <p:strVal val="#ppt_h"/>
                                          </p:val>
                                        </p:tav>
                                      </p:tavLst>
                                    </p:anim>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965371" y="1784655"/>
            <a:ext cx="5675085" cy="3830955"/>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美国自然历史博物馆是世界上规模最大的自然历史博物馆。</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其古生物和人类学的收藏在世界各博物馆中占居首位。</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除采自美国境内的标本外，南美洲、非洲、欧洲、亚洲、澳洲的代表性标本也都有收藏。</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里面的陈列内容极为丰富，包括天文、矿物、人类、古生物和现代生物</a:t>
            </a:r>
            <a:r>
              <a:rPr lang="en-US" altLang="zh-CN" dirty="0">
                <a:solidFill>
                  <a:schemeClr val="tx1">
                    <a:lumMod val="65000"/>
                    <a:lumOff val="35000"/>
                  </a:schemeClr>
                </a:solidFill>
                <a:cs typeface="+mn-ea"/>
                <a:sym typeface="+mn-lt"/>
              </a:rPr>
              <a:t>5</a:t>
            </a:r>
            <a:r>
              <a:rPr lang="zh-CN" altLang="en-US" dirty="0">
                <a:solidFill>
                  <a:schemeClr val="tx1">
                    <a:lumMod val="65000"/>
                    <a:lumOff val="35000"/>
                  </a:schemeClr>
                </a:solidFill>
                <a:cs typeface="+mn-ea"/>
                <a:sym typeface="+mn-lt"/>
              </a:rPr>
              <a:t>个方面，所藏宝石、软体动物和海洋生物标本尤为名贵。</a:t>
            </a:r>
          </a:p>
        </p:txBody>
      </p:sp>
      <p:sp>
        <p:nvSpPr>
          <p:cNvPr id="9" name="矩形: 圆角 8"/>
          <p:cNvSpPr/>
          <p:nvPr/>
        </p:nvSpPr>
        <p:spPr>
          <a:xfrm>
            <a:off x="1203891" y="4958362"/>
            <a:ext cx="3985758" cy="542471"/>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美国自然历史博物馆</a:t>
            </a:r>
          </a:p>
        </p:txBody>
      </p:sp>
      <p:pic>
        <p:nvPicPr>
          <p:cNvPr id="11" name="图片 10" descr="D:\4月PPT\博物馆\5fa3ee1055a21.jpg5fa3ee1055a21"/>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90270" y="2042160"/>
            <a:ext cx="4686300" cy="270383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58813" y="2509087"/>
            <a:ext cx="6932158" cy="3370731"/>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美国国家航空航天博物馆于</a:t>
            </a:r>
            <a:r>
              <a:rPr lang="en-US" altLang="zh-CN" dirty="0">
                <a:solidFill>
                  <a:schemeClr val="tx1">
                    <a:lumMod val="65000"/>
                    <a:lumOff val="35000"/>
                  </a:schemeClr>
                </a:solidFill>
                <a:cs typeface="+mn-ea"/>
                <a:sym typeface="+mn-lt"/>
              </a:rPr>
              <a:t>1976</a:t>
            </a:r>
            <a:r>
              <a:rPr lang="zh-CN" altLang="en-US" dirty="0">
                <a:solidFill>
                  <a:schemeClr val="tx1">
                    <a:lumMod val="65000"/>
                    <a:lumOff val="35000"/>
                  </a:schemeClr>
                </a:solidFill>
                <a:cs typeface="+mn-ea"/>
                <a:sym typeface="+mn-lt"/>
              </a:rPr>
              <a:t>年</a:t>
            </a:r>
            <a:r>
              <a:rPr lang="en-US" altLang="zh-CN" dirty="0">
                <a:solidFill>
                  <a:schemeClr val="tx1">
                    <a:lumMod val="65000"/>
                    <a:lumOff val="35000"/>
                  </a:schemeClr>
                </a:solidFill>
                <a:cs typeface="+mn-ea"/>
                <a:sym typeface="+mn-lt"/>
              </a:rPr>
              <a:t>7</a:t>
            </a:r>
            <a:r>
              <a:rPr lang="zh-CN" altLang="en-US" dirty="0">
                <a:solidFill>
                  <a:schemeClr val="tx1">
                    <a:lumMod val="65000"/>
                    <a:lumOff val="35000"/>
                  </a:schemeClr>
                </a:solidFill>
                <a:cs typeface="+mn-ea"/>
                <a:sym typeface="+mn-lt"/>
              </a:rPr>
              <a:t>月开馆，是史密森学会创建的众多博物馆之一，也是全世界首屈一指的有关飞行的专题博物馆。</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各展厅陈列飞行史上具有重要意义的各类飞机、火箭、导弹、宇宙飞船及著名飞行员、宇航员用过的器物。</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这里有最原始的飞行器：中国古代的风筝和火箭的模型；蒙特哥菲尔兄弟飞越巴黎上空的热气球复制品；以及莱特兄弟的“飞行者”</a:t>
            </a:r>
            <a:r>
              <a:rPr lang="en-US" altLang="zh-CN" dirty="0">
                <a:solidFill>
                  <a:schemeClr val="tx1">
                    <a:lumMod val="65000"/>
                    <a:lumOff val="35000"/>
                  </a:schemeClr>
                </a:solidFill>
                <a:cs typeface="+mn-ea"/>
                <a:sym typeface="+mn-lt"/>
              </a:rPr>
              <a:t>1</a:t>
            </a:r>
            <a:r>
              <a:rPr lang="zh-CN" altLang="en-US" dirty="0">
                <a:solidFill>
                  <a:schemeClr val="tx1">
                    <a:lumMod val="65000"/>
                    <a:lumOff val="35000"/>
                  </a:schemeClr>
                </a:solidFill>
                <a:cs typeface="+mn-ea"/>
                <a:sym typeface="+mn-lt"/>
              </a:rPr>
              <a:t>号飞机。</a:t>
            </a:r>
          </a:p>
        </p:txBody>
      </p:sp>
      <p:sp>
        <p:nvSpPr>
          <p:cNvPr id="9" name="矩形: 圆角 8"/>
          <p:cNvSpPr/>
          <p:nvPr/>
        </p:nvSpPr>
        <p:spPr>
          <a:xfrm>
            <a:off x="2132013" y="1837872"/>
            <a:ext cx="3985758" cy="542471"/>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美国国家航空天博物馆</a:t>
            </a:r>
          </a:p>
        </p:txBody>
      </p:sp>
      <p:pic>
        <p:nvPicPr>
          <p:cNvPr id="13" name="图片 12" descr="D:\4月PPT\博物馆\5cf64e10d60fb.jpg5cf64e10d60fb"/>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807325" y="2441575"/>
            <a:ext cx="3878580" cy="271272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078514" y="2656151"/>
            <a:ext cx="7416800" cy="2999740"/>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在北京除了故宫博物馆，这大概就是大家最熟悉的博物馆了。</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中国国家博物馆，“中国”、“国家”两个词就显出沉甸甸的分量。</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它是世界上单体建筑面积最大的博物馆，</a:t>
            </a:r>
            <a:r>
              <a:rPr lang="en-US" altLang="zh-CN" dirty="0">
                <a:solidFill>
                  <a:schemeClr val="tx1">
                    <a:lumMod val="65000"/>
                    <a:lumOff val="35000"/>
                  </a:schemeClr>
                </a:solidFill>
                <a:cs typeface="+mn-ea"/>
                <a:sym typeface="+mn-lt"/>
              </a:rPr>
              <a:t>48</a:t>
            </a:r>
            <a:r>
              <a:rPr lang="zh-CN" altLang="en-US" dirty="0">
                <a:solidFill>
                  <a:schemeClr val="tx1">
                    <a:lumMod val="65000"/>
                    <a:lumOff val="35000"/>
                  </a:schemeClr>
                </a:solidFill>
                <a:cs typeface="+mn-ea"/>
                <a:sym typeface="+mn-lt"/>
              </a:rPr>
              <a:t>个展厅里陈列着无数中国记忆。</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最重要的是，这里有着全国所有博物馆里最完整的中国通史陈列，如金缕玉衣、四羊方尊、人面鱼纹彩陶盆等。</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defRPr/>
            </a:pPr>
            <a:r>
              <a:rPr lang="zh-CN" altLang="en-US" dirty="0">
                <a:solidFill>
                  <a:schemeClr val="tx1">
                    <a:lumMod val="65000"/>
                    <a:lumOff val="35000"/>
                  </a:schemeClr>
                </a:solidFill>
                <a:cs typeface="+mn-ea"/>
                <a:sym typeface="+mn-lt"/>
              </a:rPr>
              <a:t>所以它位列第二，属于实至名归。</a:t>
            </a:r>
          </a:p>
        </p:txBody>
      </p:sp>
      <p:sp>
        <p:nvSpPr>
          <p:cNvPr id="9" name="矩形: 圆角 8"/>
          <p:cNvSpPr/>
          <p:nvPr/>
        </p:nvSpPr>
        <p:spPr>
          <a:xfrm>
            <a:off x="4194628" y="1886858"/>
            <a:ext cx="2737530" cy="542471"/>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中国国家博物馆</a:t>
            </a:r>
          </a:p>
        </p:txBody>
      </p:sp>
      <p:pic>
        <p:nvPicPr>
          <p:cNvPr id="13" name="图片 12" descr="C:\Users\Administrator\Desktop\609cf19a8a868.png609cf19a8a86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64565" y="1886585"/>
            <a:ext cx="2395855" cy="386334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图片 3" descr="博物馆"/>
          <p:cNvPicPr>
            <a:picLocks noChangeAspect="1"/>
          </p:cNvPicPr>
          <p:nvPr/>
        </p:nvPicPr>
        <p:blipFill>
          <a:blip r:embed="rId3"/>
          <a:stretch>
            <a:fillRect/>
          </a:stretch>
        </p:blipFill>
        <p:spPr>
          <a:xfrm>
            <a:off x="2260600" y="1439545"/>
            <a:ext cx="7879715" cy="1890395"/>
          </a:xfrm>
          <a:prstGeom prst="rect">
            <a:avLst/>
          </a:prstGeom>
        </p:spPr>
      </p:pic>
      <p:sp>
        <p:nvSpPr>
          <p:cNvPr id="2" name="文本框 1"/>
          <p:cNvSpPr txBox="1"/>
          <p:nvPr/>
        </p:nvSpPr>
        <p:spPr>
          <a:xfrm>
            <a:off x="3943985" y="3769995"/>
            <a:ext cx="5359400" cy="368300"/>
          </a:xfrm>
          <a:prstGeom prst="rect">
            <a:avLst/>
          </a:prstGeom>
          <a:noFill/>
        </p:spPr>
        <p:txBody>
          <a:bodyPr wrap="square" rtlCol="0">
            <a:spAutoFit/>
          </a:bodyPr>
          <a:lstStyle/>
          <a:p>
            <a:r>
              <a:rPr lang="zh-CN" altLang="en-US" dirty="0">
                <a:cs typeface="+mn-ea"/>
                <a:sym typeface="+mn-lt"/>
              </a:rPr>
              <a:t>主讲人</a:t>
            </a:r>
            <a:r>
              <a:rPr lang="zh-CN" altLang="en-US" dirty="0" smtClean="0">
                <a:cs typeface="+mn-ea"/>
                <a:sym typeface="+mn-lt"/>
              </a:rPr>
              <a:t>：第一</a:t>
            </a:r>
            <a:r>
              <a:rPr lang="en-US" altLang="zh-CN" dirty="0" smtClean="0">
                <a:cs typeface="+mn-ea"/>
                <a:sym typeface="+mn-lt"/>
              </a:rPr>
              <a:t>PPT       </a:t>
            </a:r>
            <a:r>
              <a:rPr lang="zh-CN" altLang="en-US" dirty="0">
                <a:cs typeface="+mn-ea"/>
                <a:sym typeface="+mn-lt"/>
              </a:rPr>
              <a:t>主讲时间：</a:t>
            </a:r>
            <a:r>
              <a:rPr lang="en-US" altLang="zh-CN" dirty="0">
                <a:cs typeface="+mn-ea"/>
                <a:sym typeface="+mn-lt"/>
              </a:rPr>
              <a:t>20XX.X.X</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10" y="3097350"/>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50"/>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70" y="356250"/>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140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 name="标题 1"/>
          <p:cNvSpPr txBox="1"/>
          <p:nvPr/>
        </p:nvSpPr>
        <p:spPr>
          <a:xfrm>
            <a:off x="3216520" y="2801744"/>
            <a:ext cx="5711334" cy="150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8800" spc="-300" dirty="0">
                <a:solidFill>
                  <a:srgbClr val="080404"/>
                </a:solidFill>
                <a:latin typeface="+mn-lt"/>
                <a:ea typeface="+mn-ea"/>
                <a:cs typeface="+mn-ea"/>
                <a:sym typeface="+mn-lt"/>
              </a:rPr>
              <a:t>纪念日由来</a:t>
            </a:r>
          </a:p>
        </p:txBody>
      </p:sp>
      <p:sp>
        <p:nvSpPr>
          <p:cNvPr id="32" name="标题 1"/>
          <p:cNvSpPr txBox="1"/>
          <p:nvPr/>
        </p:nvSpPr>
        <p:spPr>
          <a:xfrm>
            <a:off x="4688703" y="1423735"/>
            <a:ext cx="2767006" cy="150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6000" spc="-300">
                <a:solidFill>
                  <a:srgbClr val="080404"/>
                </a:solidFill>
                <a:latin typeface="+mn-lt"/>
                <a:ea typeface="+mn-ea"/>
                <a:cs typeface="+mn-ea"/>
                <a:sym typeface="+mn-lt"/>
              </a:rPr>
              <a:t>第一章</a:t>
            </a:r>
            <a:endParaRPr lang="zh-CN" altLang="en-US" sz="6000" spc="-300" dirty="0">
              <a:solidFill>
                <a:srgbClr val="080404"/>
              </a:solidFill>
              <a:latin typeface="+mn-lt"/>
              <a:ea typeface="+mn-ea"/>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3"/>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799771" y="4944469"/>
            <a:ext cx="8592458" cy="1058303"/>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国际博物馆日定于每年的</a:t>
            </a:r>
            <a:r>
              <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rPr>
              <a:t>5</a:t>
            </a: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月</a:t>
            </a:r>
            <a:r>
              <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rPr>
              <a:t>18</a:t>
            </a: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日</a:t>
            </a: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，是由国际博物馆协会（</a:t>
            </a:r>
            <a:r>
              <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rPr>
              <a:t>ICOM</a:t>
            </a: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）发起并创立的。</a:t>
            </a:r>
            <a:endPar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26" name="图片 25" descr="E:\kinggsoft\kduu_ba\sp7\13\4月PPT\博物馆\5c90b6b116adc.jpg5c90b6b116adc"/>
          <p:cNvPicPr/>
          <p:nvPr/>
        </p:nvPicPr>
        <p:blipFill>
          <a:blip r:embed="rId2" cstate="screen">
            <a:extLst>
              <a:ext uri="{28A0092B-C50C-407E-A947-70E740481C1C}">
                <a14:useLocalDpi xmlns:a14="http://schemas.microsoft.com/office/drawing/2010/main"/>
              </a:ext>
            </a:extLst>
          </a:blip>
          <a:srcRect/>
          <a:stretch>
            <a:fillRect/>
          </a:stretch>
        </p:blipFill>
        <p:spPr>
          <a:xfrm>
            <a:off x="1287145" y="2116455"/>
            <a:ext cx="2581275" cy="1581785"/>
          </a:xfrm>
          <a:prstGeom prst="rect">
            <a:avLst/>
          </a:prstGeom>
          <a:ln w="76200">
            <a:solidFill>
              <a:schemeClr val="bg1"/>
            </a:solidFill>
          </a:ln>
          <a:effectLst>
            <a:reflection blurRad="6350" stA="52000" endA="300" endPos="35000" dir="5400000" sy="-100000" algn="bl" rotWithShape="0"/>
          </a:effectLst>
        </p:spPr>
      </p:pic>
      <p:pic>
        <p:nvPicPr>
          <p:cNvPr id="28" name="图片 27" descr="E:\kinggsoft\kduu_ba\sp7\13\4月PPT\博物馆\5ca32e6942448.jpg5ca32e6942448"/>
          <p:cNvPicPr/>
          <p:nvPr/>
        </p:nvPicPr>
        <p:blipFill>
          <a:blip r:embed="rId3" cstate="screen">
            <a:extLst>
              <a:ext uri="{28A0092B-C50C-407E-A947-70E740481C1C}">
                <a14:useLocalDpi xmlns:a14="http://schemas.microsoft.com/office/drawing/2010/main"/>
              </a:ext>
            </a:extLst>
          </a:blip>
          <a:srcRect/>
          <a:stretch>
            <a:fillRect/>
          </a:stretch>
        </p:blipFill>
        <p:spPr>
          <a:xfrm>
            <a:off x="4194175" y="1794510"/>
            <a:ext cx="3813810" cy="2225675"/>
          </a:xfrm>
          <a:prstGeom prst="rect">
            <a:avLst/>
          </a:prstGeom>
          <a:ln w="76200">
            <a:solidFill>
              <a:schemeClr val="bg1"/>
            </a:solidFill>
          </a:ln>
          <a:effectLst>
            <a:reflection blurRad="6350" stA="52000" endA="300" endPos="35000" dir="5400000" sy="-100000" algn="bl" rotWithShape="0"/>
          </a:effectLst>
        </p:spPr>
      </p:pic>
      <p:pic>
        <p:nvPicPr>
          <p:cNvPr id="30" name="图片 29" descr="E:\kinggsoft\kduu_ba\sp7\13\4月PPT\博物馆\5cf64e10d60fb.jpg5cf64e10d60fb"/>
          <p:cNvPicPr/>
          <p:nvPr/>
        </p:nvPicPr>
        <p:blipFill>
          <a:blip r:embed="rId4" cstate="screen">
            <a:extLst>
              <a:ext uri="{28A0092B-C50C-407E-A947-70E740481C1C}">
                <a14:useLocalDpi xmlns:a14="http://schemas.microsoft.com/office/drawing/2010/main"/>
              </a:ext>
            </a:extLst>
          </a:blip>
          <a:srcRect/>
          <a:stretch>
            <a:fillRect/>
          </a:stretch>
        </p:blipFill>
        <p:spPr>
          <a:xfrm>
            <a:off x="8333740" y="2116455"/>
            <a:ext cx="2717800" cy="1639570"/>
          </a:xfrm>
          <a:prstGeom prst="rect">
            <a:avLst/>
          </a:prstGeom>
          <a:ln w="76200">
            <a:solidFill>
              <a:schemeClr val="bg1"/>
            </a:solidFill>
          </a:ln>
          <a:effectLst>
            <a:reflection blurRad="6350" stA="52000" endA="300" endPos="35000" dir="5400000" sy="-100000" algn="bl" rotWithShape="0"/>
          </a:effectLst>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outVertical)">
                                      <p:cBhvr>
                                        <p:cTn id="13" dur="500"/>
                                        <p:tgtEl>
                                          <p:spTgt spid="26"/>
                                        </p:tgtEl>
                                      </p:cBhvr>
                                    </p:animEffect>
                                  </p:childTnLst>
                                </p:cTn>
                              </p:par>
                            </p:childTnLst>
                          </p:cTn>
                        </p:par>
                        <p:par>
                          <p:cTn id="14" fill="hold">
                            <p:stCondLst>
                              <p:cond delay="1500"/>
                            </p:stCondLst>
                            <p:childTnLst>
                              <p:par>
                                <p:cTn id="15" presetID="16" presetClass="entr" presetSubtype="37"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outVertical)">
                                      <p:cBhvr>
                                        <p:cTn id="17" dur="500"/>
                                        <p:tgtEl>
                                          <p:spTgt spid="28"/>
                                        </p:tgtEl>
                                      </p:cBhvr>
                                    </p:animEffect>
                                  </p:childTnLst>
                                </p:cTn>
                              </p:par>
                            </p:childTnLst>
                          </p:cTn>
                        </p:par>
                        <p:par>
                          <p:cTn id="18" fill="hold">
                            <p:stCondLst>
                              <p:cond delay="2000"/>
                            </p:stCondLst>
                            <p:childTnLst>
                              <p:par>
                                <p:cTn id="19" presetID="16" presetClass="entr" presetSubtype="37"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outVertical)">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4845050" y="1469162"/>
            <a:ext cx="2501900" cy="533400"/>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中国博物馆学会</a:t>
            </a:r>
          </a:p>
        </p:txBody>
      </p:sp>
      <p:sp>
        <p:nvSpPr>
          <p:cNvPr id="21" name="矩形 20"/>
          <p:cNvSpPr/>
          <p:nvPr/>
        </p:nvSpPr>
        <p:spPr>
          <a:xfrm>
            <a:off x="808719" y="2253505"/>
            <a:ext cx="10574563" cy="965970"/>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中国博物馆学会于</a:t>
            </a:r>
            <a:r>
              <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rPr>
              <a:t>1983</a:t>
            </a: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年正式加入国际博物馆协会，并成立了国际博物馆协会中国国家委员会。每年</a:t>
            </a:r>
            <a:r>
              <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rPr>
              <a:t>5</a:t>
            </a: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月</a:t>
            </a:r>
            <a:r>
              <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rPr>
              <a:t>18</a:t>
            </a:r>
            <a:r>
              <a:rPr kumimoji="0" lang="zh-CN" altLang="en-US" sz="2000" b="0" i="0" u="none" strike="noStrike" kern="1200" cap="none" spc="0" normalizeH="0" baseline="0" noProof="0" dirty="0">
                <a:ln>
                  <a:noFill/>
                </a:ln>
                <a:solidFill>
                  <a:schemeClr val="tx1">
                    <a:lumMod val="65000"/>
                    <a:lumOff val="35000"/>
                  </a:schemeClr>
                </a:solidFill>
                <a:effectLst/>
                <a:uLnTx/>
                <a:uFillTx/>
                <a:cs typeface="+mn-ea"/>
                <a:sym typeface="+mn-lt"/>
              </a:rPr>
              <a:t>日在全国各省市区举办形式多样的纪念活动。</a:t>
            </a:r>
            <a:endParaRPr kumimoji="0" lang="en-US" altLang="zh-CN" sz="20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9" name="图片 8" descr="E:\kinggsoft\kduu_ba\sp7\13\4月PPT\博物馆\5d00e981b51d2.jpg5d00e981b51d2"/>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4400" y="3581551"/>
            <a:ext cx="3077030" cy="2051050"/>
          </a:xfrm>
          <a:prstGeom prst="rect">
            <a:avLst/>
          </a:prstGeom>
        </p:spPr>
      </p:pic>
      <p:pic>
        <p:nvPicPr>
          <p:cNvPr id="13" name="图片 12" descr="E:\kinggsoft\kduu_ba\sp7\13\4月PPT\博物馆\5fa3ee1055a21.jpg5fa3ee1055a2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343400" y="3568065"/>
            <a:ext cx="6909435" cy="207772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208270" y="3262630"/>
            <a:ext cx="177546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圆角矩形 3"/>
          <p:cNvSpPr/>
          <p:nvPr/>
        </p:nvSpPr>
        <p:spPr>
          <a:xfrm>
            <a:off x="5208270" y="1423035"/>
            <a:ext cx="177546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5091860" y="3939151"/>
            <a:ext cx="6018508" cy="1889760"/>
          </a:xfrm>
          <a:prstGeom prst="rect">
            <a:avLst/>
          </a:prstGeom>
        </p:spPr>
        <p:txBody>
          <a:bodyPr wrap="square">
            <a:spAutoFit/>
          </a:bodyPr>
          <a:lstStyle/>
          <a:p>
            <a:pPr>
              <a:lnSpc>
                <a:spcPct val="130000"/>
              </a:lnSpc>
            </a:pPr>
            <a:r>
              <a:rPr lang="zh-CN" altLang="en-US">
                <a:solidFill>
                  <a:schemeClr val="tx1">
                    <a:lumMod val="85000"/>
                    <a:lumOff val="15000"/>
                  </a:schemeClr>
                </a:solidFill>
                <a:cs typeface="+mn-ea"/>
                <a:sym typeface="+mn-lt"/>
              </a:rPr>
              <a:t>国际</a:t>
            </a:r>
            <a:r>
              <a:rPr lang="zh-CN" altLang="en-US" dirty="0">
                <a:solidFill>
                  <a:schemeClr val="tx1">
                    <a:lumMod val="85000"/>
                    <a:lumOff val="15000"/>
                  </a:schemeClr>
                </a:solidFill>
                <a:cs typeface="+mn-ea"/>
                <a:sym typeface="+mn-lt"/>
              </a:rPr>
              <a:t>博物馆协会于哥本哈根</a:t>
            </a:r>
            <a:r>
              <a:rPr lang="zh-CN" altLang="en-US">
                <a:solidFill>
                  <a:schemeClr val="tx1">
                    <a:lumMod val="85000"/>
                    <a:lumOff val="15000"/>
                  </a:schemeClr>
                </a:solidFill>
                <a:cs typeface="+mn-ea"/>
                <a:sym typeface="+mn-lt"/>
              </a:rPr>
              <a:t>召开第</a:t>
            </a:r>
            <a:r>
              <a:rPr lang="en-US" altLang="zh-CN" dirty="0">
                <a:solidFill>
                  <a:schemeClr val="tx1">
                    <a:lumMod val="85000"/>
                    <a:lumOff val="15000"/>
                  </a:schemeClr>
                </a:solidFill>
                <a:cs typeface="+mn-ea"/>
                <a:sym typeface="+mn-lt"/>
              </a:rPr>
              <a:t>11</a:t>
            </a:r>
            <a:r>
              <a:rPr lang="zh-CN" altLang="en-US" dirty="0">
                <a:solidFill>
                  <a:schemeClr val="tx1">
                    <a:lumMod val="85000"/>
                    <a:lumOff val="15000"/>
                  </a:schemeClr>
                </a:solidFill>
                <a:cs typeface="+mn-ea"/>
                <a:sym typeface="+mn-lt"/>
              </a:rPr>
              <a:t>届会议，将博物馆定义为“是一个不追求营利，为社会和社会发展服务的公开的永久机构。它把收集、保存、研究有关人类及其环境见证物当做自己的基本职责，以便展出，公诸于众，提供学习、教育、欣赏的机会。”</a:t>
            </a:r>
          </a:p>
        </p:txBody>
      </p:sp>
      <p:sp>
        <p:nvSpPr>
          <p:cNvPr id="8" name="文本框 7"/>
          <p:cNvSpPr txBox="1"/>
          <p:nvPr/>
        </p:nvSpPr>
        <p:spPr>
          <a:xfrm>
            <a:off x="5091860" y="2063791"/>
            <a:ext cx="6148386" cy="368300"/>
          </a:xfrm>
          <a:prstGeom prst="rect">
            <a:avLst/>
          </a:prstGeom>
          <a:noFill/>
        </p:spPr>
        <p:txBody>
          <a:bodyPr wrap="square">
            <a:spAutoFit/>
          </a:bodyPr>
          <a:lstStyle/>
          <a:p>
            <a:r>
              <a:rPr kumimoji="0" lang="zh-CN" altLang="en-US" sz="1800" b="0" i="0" u="none" strike="noStrike" kern="1200" cap="none" spc="0" normalizeH="0" baseline="0" noProof="0">
                <a:ln>
                  <a:noFill/>
                </a:ln>
                <a:solidFill>
                  <a:srgbClr val="080404"/>
                </a:solidFill>
                <a:effectLst/>
                <a:uLnTx/>
                <a:uFillTx/>
                <a:cs typeface="+mn-ea"/>
                <a:sym typeface="+mn-lt"/>
              </a:rPr>
              <a:t>国际博物馆协会在法国巴黎成立</a:t>
            </a:r>
          </a:p>
        </p:txBody>
      </p:sp>
      <p:sp>
        <p:nvSpPr>
          <p:cNvPr id="10" name="文本框 9"/>
          <p:cNvSpPr txBox="1"/>
          <p:nvPr/>
        </p:nvSpPr>
        <p:spPr>
          <a:xfrm>
            <a:off x="5333365" y="1487170"/>
            <a:ext cx="1776095" cy="368300"/>
          </a:xfrm>
          <a:prstGeom prst="rect">
            <a:avLst/>
          </a:prstGeom>
          <a:noFill/>
        </p:spPr>
        <p:txBody>
          <a:bodyPr wrap="square">
            <a:spAutoFit/>
          </a:bodyPr>
          <a:lstStyle/>
          <a:p>
            <a:r>
              <a:rPr kumimoji="0" lang="en-US" altLang="zh-CN" sz="1800" b="1" i="0" u="none" strike="noStrike" kern="1200" cap="none" spc="0" normalizeH="0" baseline="0" noProof="0">
                <a:ln>
                  <a:noFill/>
                </a:ln>
                <a:solidFill>
                  <a:schemeClr val="bg1"/>
                </a:solidFill>
                <a:effectLst/>
                <a:uLnTx/>
                <a:uFillTx/>
                <a:cs typeface="+mn-ea"/>
                <a:sym typeface="+mn-lt"/>
              </a:rPr>
              <a:t>1946</a:t>
            </a:r>
            <a:r>
              <a:rPr kumimoji="0" lang="zh-CN" altLang="en-US" sz="1800" b="1" i="0" u="none" strike="noStrike" kern="1200" cap="none" spc="0" normalizeH="0" baseline="0" noProof="0">
                <a:ln>
                  <a:noFill/>
                </a:ln>
                <a:solidFill>
                  <a:schemeClr val="bg1"/>
                </a:solidFill>
                <a:effectLst/>
                <a:uLnTx/>
                <a:uFillTx/>
                <a:cs typeface="+mn-ea"/>
                <a:sym typeface="+mn-lt"/>
              </a:rPr>
              <a:t>年</a:t>
            </a:r>
            <a:r>
              <a:rPr kumimoji="0" lang="en-US" altLang="zh-CN" sz="1800" b="1" i="0" u="none" strike="noStrike" kern="1200" cap="none" spc="0" normalizeH="0" baseline="0" noProof="0">
                <a:ln>
                  <a:noFill/>
                </a:ln>
                <a:solidFill>
                  <a:schemeClr val="bg1"/>
                </a:solidFill>
                <a:effectLst/>
                <a:uLnTx/>
                <a:uFillTx/>
                <a:cs typeface="+mn-ea"/>
                <a:sym typeface="+mn-lt"/>
              </a:rPr>
              <a:t>11</a:t>
            </a:r>
            <a:r>
              <a:rPr kumimoji="0" lang="zh-CN" altLang="en-US" sz="1800" b="1" i="0" u="none" strike="noStrike" kern="1200" cap="none" spc="0" normalizeH="0" baseline="0" noProof="0">
                <a:ln>
                  <a:noFill/>
                </a:ln>
                <a:solidFill>
                  <a:schemeClr val="bg1"/>
                </a:solidFill>
                <a:effectLst/>
                <a:uLnTx/>
                <a:uFillTx/>
                <a:cs typeface="+mn-ea"/>
                <a:sym typeface="+mn-lt"/>
              </a:rPr>
              <a:t>月</a:t>
            </a:r>
            <a:endParaRPr lang="zh-CN" altLang="en-US" b="1">
              <a:solidFill>
                <a:schemeClr val="bg1"/>
              </a:solidFill>
              <a:cs typeface="+mn-ea"/>
              <a:sym typeface="+mn-lt"/>
            </a:endParaRPr>
          </a:p>
        </p:txBody>
      </p:sp>
      <p:sp>
        <p:nvSpPr>
          <p:cNvPr id="15" name="文本框 14"/>
          <p:cNvSpPr txBox="1"/>
          <p:nvPr/>
        </p:nvSpPr>
        <p:spPr>
          <a:xfrm>
            <a:off x="5333365" y="3326130"/>
            <a:ext cx="1776095" cy="368300"/>
          </a:xfrm>
          <a:prstGeom prst="rect">
            <a:avLst/>
          </a:prstGeom>
          <a:noFill/>
        </p:spPr>
        <p:txBody>
          <a:bodyPr wrap="square">
            <a:spAutoFit/>
          </a:bodyPr>
          <a:lstStyle/>
          <a:p>
            <a:r>
              <a:rPr kumimoji="0" lang="en-US" altLang="zh-CN" sz="1800" b="1" i="0" u="none" strike="noStrike" kern="1200" cap="none" spc="0" normalizeH="0" baseline="0" noProof="0">
                <a:ln>
                  <a:noFill/>
                </a:ln>
                <a:solidFill>
                  <a:schemeClr val="bg1"/>
                </a:solidFill>
                <a:effectLst/>
                <a:uLnTx/>
                <a:uFillTx/>
                <a:cs typeface="+mn-ea"/>
                <a:sym typeface="+mn-lt"/>
              </a:rPr>
              <a:t>1974</a:t>
            </a:r>
            <a:r>
              <a:rPr kumimoji="0" lang="zh-CN" altLang="en-US" sz="1800" b="1" i="0" u="none" strike="noStrike" kern="1200" cap="none" spc="0" normalizeH="0" baseline="0" noProof="0">
                <a:ln>
                  <a:noFill/>
                </a:ln>
                <a:solidFill>
                  <a:schemeClr val="bg1"/>
                </a:solidFill>
                <a:effectLst/>
                <a:uLnTx/>
                <a:uFillTx/>
                <a:cs typeface="+mn-ea"/>
                <a:sym typeface="+mn-lt"/>
              </a:rPr>
              <a:t>年</a:t>
            </a:r>
            <a:r>
              <a:rPr lang="en-US" altLang="zh-CN" b="1">
                <a:solidFill>
                  <a:schemeClr val="bg1"/>
                </a:solidFill>
                <a:cs typeface="+mn-ea"/>
                <a:sym typeface="+mn-lt"/>
              </a:rPr>
              <a:t>6</a:t>
            </a:r>
            <a:r>
              <a:rPr kumimoji="0" lang="zh-CN" altLang="en-US" sz="1800" b="1" i="0" u="none" strike="noStrike" kern="1200" cap="none" spc="0" normalizeH="0" baseline="0" noProof="0">
                <a:ln>
                  <a:noFill/>
                </a:ln>
                <a:solidFill>
                  <a:schemeClr val="bg1"/>
                </a:solidFill>
                <a:effectLst/>
                <a:uLnTx/>
                <a:uFillTx/>
                <a:cs typeface="+mn-ea"/>
                <a:sym typeface="+mn-lt"/>
              </a:rPr>
              <a:t>月</a:t>
            </a:r>
            <a:endParaRPr lang="zh-CN" altLang="en-US" b="1">
              <a:solidFill>
                <a:schemeClr val="bg1"/>
              </a:solidFill>
              <a:cs typeface="+mn-ea"/>
              <a:sym typeface="+mn-lt"/>
            </a:endParaRPr>
          </a:p>
        </p:txBody>
      </p:sp>
      <p:pic>
        <p:nvPicPr>
          <p:cNvPr id="17" name="图片 16" descr="E:\kinggsoft\kduu_ba\sp7\13\4月PPT\博物馆\5ca32e6942448.jpg5ca32e694244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29285" y="1562100"/>
            <a:ext cx="4168140" cy="3898265"/>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8277225" y="1616710"/>
            <a:ext cx="177546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4"/>
          <p:cNvSpPr/>
          <p:nvPr/>
        </p:nvSpPr>
        <p:spPr>
          <a:xfrm>
            <a:off x="2074545" y="1616710"/>
            <a:ext cx="1775460" cy="497205"/>
          </a:xfrm>
          <a:prstGeom prst="round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组合 18"/>
          <p:cNvGrpSpPr/>
          <p:nvPr/>
        </p:nvGrpSpPr>
        <p:grpSpPr>
          <a:xfrm>
            <a:off x="974631" y="1652110"/>
            <a:ext cx="3702050" cy="2760345"/>
            <a:chOff x="1193808" y="1210807"/>
            <a:chExt cx="3702050" cy="2760345"/>
          </a:xfrm>
        </p:grpSpPr>
        <p:sp>
          <p:nvSpPr>
            <p:cNvPr id="2" name="矩形 1"/>
            <p:cNvSpPr/>
            <p:nvPr/>
          </p:nvSpPr>
          <p:spPr>
            <a:xfrm>
              <a:off x="1242068" y="1678802"/>
              <a:ext cx="3587115" cy="2222083"/>
            </a:xfrm>
            <a:prstGeom prst="rect">
              <a:avLst/>
            </a:prstGeom>
          </p:spPr>
          <p:txBody>
            <a:bodyPr wrap="square">
              <a:spAutoFit/>
            </a:bodyPr>
            <a:lstStyle/>
            <a:p>
              <a:pPr algn="ctr">
                <a:lnSpc>
                  <a:spcPct val="130000"/>
                </a:lnSpc>
              </a:pPr>
              <a:r>
                <a:rPr lang="zh-CN" altLang="en-US">
                  <a:solidFill>
                    <a:schemeClr val="tx1">
                      <a:lumMod val="85000"/>
                      <a:lumOff val="15000"/>
                    </a:schemeClr>
                  </a:solidFill>
                  <a:cs typeface="+mn-ea"/>
                  <a:sym typeface="+mn-lt"/>
                </a:rPr>
                <a:t>国际</a:t>
              </a:r>
              <a:r>
                <a:rPr lang="zh-CN" altLang="en-US" dirty="0">
                  <a:solidFill>
                    <a:schemeClr val="tx1">
                      <a:lumMod val="85000"/>
                      <a:lumOff val="15000"/>
                    </a:schemeClr>
                  </a:solidFill>
                  <a:cs typeface="+mn-ea"/>
                  <a:sym typeface="+mn-lt"/>
                </a:rPr>
                <a:t>博物馆协会为促进全球博物馆事业的健康发展，吸引全社会公众对博物馆事业的了解、参与和关注，向全世界</a:t>
              </a:r>
              <a:r>
                <a:rPr lang="zh-CN" altLang="en-US">
                  <a:solidFill>
                    <a:schemeClr val="tx1">
                      <a:lumMod val="85000"/>
                      <a:lumOff val="15000"/>
                    </a:schemeClr>
                  </a:solidFill>
                  <a:cs typeface="+mn-ea"/>
                  <a:sym typeface="+mn-lt"/>
                </a:rPr>
                <a:t>宣告：</a:t>
              </a:r>
              <a:r>
                <a:rPr lang="en-US" altLang="zh-CN">
                  <a:solidFill>
                    <a:schemeClr val="tx1">
                      <a:lumMod val="85000"/>
                      <a:lumOff val="15000"/>
                    </a:schemeClr>
                  </a:solidFill>
                  <a:cs typeface="+mn-ea"/>
                  <a:sym typeface="+mn-lt"/>
                </a:rPr>
                <a:t>1977</a:t>
              </a:r>
              <a:r>
                <a:rPr lang="zh-CN" altLang="en-US">
                  <a:solidFill>
                    <a:schemeClr val="tx1">
                      <a:lumMod val="85000"/>
                      <a:lumOff val="15000"/>
                    </a:schemeClr>
                  </a:solidFill>
                  <a:cs typeface="+mn-ea"/>
                  <a:sym typeface="+mn-lt"/>
                </a:rPr>
                <a:t>年</a:t>
              </a:r>
              <a:r>
                <a:rPr lang="en-US" altLang="zh-CN">
                  <a:solidFill>
                    <a:schemeClr val="tx1">
                      <a:lumMod val="85000"/>
                      <a:lumOff val="15000"/>
                    </a:schemeClr>
                  </a:solidFill>
                  <a:cs typeface="+mn-ea"/>
                  <a:sym typeface="+mn-lt"/>
                </a:rPr>
                <a:t>5</a:t>
              </a:r>
              <a:r>
                <a:rPr lang="zh-CN" altLang="en-US">
                  <a:solidFill>
                    <a:schemeClr val="tx1">
                      <a:lumMod val="85000"/>
                      <a:lumOff val="15000"/>
                    </a:schemeClr>
                  </a:solidFill>
                  <a:cs typeface="+mn-ea"/>
                  <a:sym typeface="+mn-lt"/>
                </a:rPr>
                <a:t>月</a:t>
              </a:r>
              <a:r>
                <a:rPr lang="en-US" altLang="zh-CN" dirty="0">
                  <a:solidFill>
                    <a:schemeClr val="tx1">
                      <a:lumMod val="85000"/>
                      <a:lumOff val="15000"/>
                    </a:schemeClr>
                  </a:solidFill>
                  <a:cs typeface="+mn-ea"/>
                  <a:sym typeface="+mn-lt"/>
                </a:rPr>
                <a:t>18</a:t>
              </a:r>
              <a:r>
                <a:rPr lang="zh-CN" altLang="en-US" dirty="0">
                  <a:solidFill>
                    <a:schemeClr val="tx1">
                      <a:lumMod val="85000"/>
                      <a:lumOff val="15000"/>
                    </a:schemeClr>
                  </a:solidFill>
                  <a:cs typeface="+mn-ea"/>
                  <a:sym typeface="+mn-lt"/>
                </a:rPr>
                <a:t>日为第一个国际博物馆日并每年为国际博物馆日确定活动主题。</a:t>
              </a:r>
            </a:p>
          </p:txBody>
        </p:sp>
        <p:grpSp>
          <p:nvGrpSpPr>
            <p:cNvPr id="7" name="组合 6"/>
            <p:cNvGrpSpPr/>
            <p:nvPr/>
          </p:nvGrpSpPr>
          <p:grpSpPr>
            <a:xfrm>
              <a:off x="1193808" y="1210807"/>
              <a:ext cx="3702050" cy="2760345"/>
              <a:chOff x="1193808" y="1210807"/>
              <a:chExt cx="3702050" cy="2760345"/>
            </a:xfrm>
          </p:grpSpPr>
          <p:sp>
            <p:nvSpPr>
              <p:cNvPr id="4" name="圆角矩形 3"/>
              <p:cNvSpPr/>
              <p:nvPr/>
            </p:nvSpPr>
            <p:spPr>
              <a:xfrm>
                <a:off x="1193808" y="1441947"/>
                <a:ext cx="3702050" cy="2529205"/>
              </a:xfrm>
              <a:prstGeom prst="roundRect">
                <a:avLst>
                  <a:gd name="adj" fmla="val 9136"/>
                </a:avLst>
              </a:prstGeom>
              <a:noFill/>
              <a:ln w="19050">
                <a:solidFill>
                  <a:srgbClr val="714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文本框 11"/>
              <p:cNvSpPr txBox="1"/>
              <p:nvPr/>
            </p:nvSpPr>
            <p:spPr>
              <a:xfrm>
                <a:off x="2471192" y="1210807"/>
                <a:ext cx="1272134" cy="461665"/>
              </a:xfrm>
              <a:prstGeom prst="rect">
                <a:avLst/>
              </a:prstGeom>
              <a:noFill/>
            </p:spPr>
            <p:txBody>
              <a:bodyPr wrap="square">
                <a:spAutoFit/>
              </a:bodyPr>
              <a:lstStyle/>
              <a:p>
                <a:pPr algn="dist"/>
                <a:r>
                  <a:rPr kumimoji="0" lang="en-US" altLang="zh-CN" sz="2400" b="1" i="0" u="none" strike="noStrike" kern="1200" cap="none" spc="0" normalizeH="0" baseline="0" noProof="0">
                    <a:ln>
                      <a:noFill/>
                    </a:ln>
                    <a:solidFill>
                      <a:schemeClr val="bg1"/>
                    </a:solidFill>
                    <a:effectLst/>
                    <a:uLnTx/>
                    <a:uFillTx/>
                    <a:cs typeface="+mn-ea"/>
                    <a:sym typeface="+mn-lt"/>
                  </a:rPr>
                  <a:t>1977</a:t>
                </a:r>
                <a:r>
                  <a:rPr kumimoji="0" lang="zh-CN" altLang="en-US" sz="2400" b="1" i="0" u="none" strike="noStrike" kern="1200" cap="none" spc="0" normalizeH="0" baseline="0" noProof="0">
                    <a:ln>
                      <a:noFill/>
                    </a:ln>
                    <a:solidFill>
                      <a:schemeClr val="bg1"/>
                    </a:solidFill>
                    <a:effectLst/>
                    <a:uLnTx/>
                    <a:uFillTx/>
                    <a:cs typeface="+mn-ea"/>
                    <a:sym typeface="+mn-lt"/>
                  </a:rPr>
                  <a:t>年</a:t>
                </a:r>
                <a:endParaRPr lang="zh-CN" altLang="en-US" sz="2400" b="1">
                  <a:solidFill>
                    <a:schemeClr val="bg1"/>
                  </a:solidFill>
                  <a:cs typeface="+mn-ea"/>
                  <a:sym typeface="+mn-lt"/>
                </a:endParaRPr>
              </a:p>
            </p:txBody>
          </p:sp>
        </p:grpSp>
      </p:grpSp>
      <p:grpSp>
        <p:nvGrpSpPr>
          <p:cNvPr id="18" name="组合 17"/>
          <p:cNvGrpSpPr/>
          <p:nvPr/>
        </p:nvGrpSpPr>
        <p:grpSpPr>
          <a:xfrm>
            <a:off x="7601790" y="1652110"/>
            <a:ext cx="3288507" cy="2742069"/>
            <a:chOff x="5739485" y="903843"/>
            <a:chExt cx="3288507" cy="2742069"/>
          </a:xfrm>
        </p:grpSpPr>
        <p:sp>
          <p:nvSpPr>
            <p:cNvPr id="3" name="矩形 2"/>
            <p:cNvSpPr/>
            <p:nvPr/>
          </p:nvSpPr>
          <p:spPr>
            <a:xfrm>
              <a:off x="6074762" y="1552008"/>
              <a:ext cx="2784252" cy="1501886"/>
            </a:xfrm>
            <a:prstGeom prst="rect">
              <a:avLst/>
            </a:prstGeom>
          </p:spPr>
          <p:txBody>
            <a:bodyPr wrap="square">
              <a:spAutoFit/>
            </a:bodyPr>
            <a:lstStyle/>
            <a:p>
              <a:pPr algn="ctr">
                <a:lnSpc>
                  <a:spcPct val="130000"/>
                </a:lnSpc>
              </a:pPr>
              <a:r>
                <a:rPr lang="zh-CN" altLang="en-US">
                  <a:solidFill>
                    <a:schemeClr val="tx1">
                      <a:lumMod val="85000"/>
                      <a:lumOff val="15000"/>
                    </a:schemeClr>
                  </a:solidFill>
                  <a:cs typeface="+mn-ea"/>
                  <a:sym typeface="+mn-lt"/>
                </a:rPr>
                <a:t>国际</a:t>
              </a:r>
              <a:r>
                <a:rPr lang="zh-CN" altLang="en-US" dirty="0">
                  <a:solidFill>
                    <a:schemeClr val="tx1">
                      <a:lumMod val="85000"/>
                      <a:lumOff val="15000"/>
                    </a:schemeClr>
                  </a:solidFill>
                  <a:cs typeface="+mn-ea"/>
                  <a:sym typeface="+mn-lt"/>
                </a:rPr>
                <a:t>博物馆协会在法国召开大会，针对当今世界的发展，探讨了博物馆的文化教育功能与人类未来的</a:t>
              </a:r>
              <a:r>
                <a:rPr lang="zh-CN" altLang="en-US">
                  <a:solidFill>
                    <a:schemeClr val="tx1">
                      <a:lumMod val="85000"/>
                      <a:lumOff val="15000"/>
                    </a:schemeClr>
                  </a:solidFill>
                  <a:cs typeface="+mn-ea"/>
                  <a:sym typeface="+mn-lt"/>
                </a:rPr>
                <a:t>关系。</a:t>
              </a:r>
              <a:endParaRPr lang="en-US" altLang="zh-CN" dirty="0">
                <a:solidFill>
                  <a:schemeClr val="tx1">
                    <a:lumMod val="85000"/>
                    <a:lumOff val="15000"/>
                  </a:schemeClr>
                </a:solidFill>
                <a:cs typeface="+mn-ea"/>
                <a:sym typeface="+mn-lt"/>
              </a:endParaRPr>
            </a:p>
          </p:txBody>
        </p:sp>
        <p:grpSp>
          <p:nvGrpSpPr>
            <p:cNvPr id="13" name="组合 12"/>
            <p:cNvGrpSpPr/>
            <p:nvPr/>
          </p:nvGrpSpPr>
          <p:grpSpPr>
            <a:xfrm>
              <a:off x="5739485" y="903843"/>
              <a:ext cx="3288507" cy="2742069"/>
              <a:chOff x="1543693" y="1210807"/>
              <a:chExt cx="3288507" cy="2742069"/>
            </a:xfrm>
          </p:grpSpPr>
          <p:sp>
            <p:nvSpPr>
              <p:cNvPr id="14" name="圆角矩形 3"/>
              <p:cNvSpPr/>
              <p:nvPr/>
            </p:nvSpPr>
            <p:spPr>
              <a:xfrm>
                <a:off x="1543693" y="1441640"/>
                <a:ext cx="3288507" cy="2511236"/>
              </a:xfrm>
              <a:prstGeom prst="roundRect">
                <a:avLst>
                  <a:gd name="adj" fmla="val 9136"/>
                </a:avLst>
              </a:prstGeom>
              <a:noFill/>
              <a:ln w="19050">
                <a:solidFill>
                  <a:srgbClr val="714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文本框 16"/>
              <p:cNvSpPr txBox="1"/>
              <p:nvPr/>
            </p:nvSpPr>
            <p:spPr>
              <a:xfrm>
                <a:off x="2471192" y="1210807"/>
                <a:ext cx="1272134" cy="460375"/>
              </a:xfrm>
              <a:prstGeom prst="rect">
                <a:avLst/>
              </a:prstGeom>
              <a:noFill/>
            </p:spPr>
            <p:txBody>
              <a:bodyPr wrap="square">
                <a:spAutoFit/>
              </a:bodyPr>
              <a:lstStyle/>
              <a:p>
                <a:pPr algn="dist"/>
                <a:r>
                  <a:rPr kumimoji="0" lang="en-US" altLang="zh-CN" sz="2400" b="1" i="0" u="none" strike="noStrike" kern="1200" cap="none" spc="0" normalizeH="0" baseline="0" noProof="0">
                    <a:ln>
                      <a:noFill/>
                    </a:ln>
                    <a:solidFill>
                      <a:schemeClr val="bg1"/>
                    </a:solidFill>
                    <a:effectLst/>
                    <a:uLnTx/>
                    <a:uFillTx/>
                    <a:cs typeface="+mn-ea"/>
                    <a:sym typeface="+mn-lt"/>
                  </a:rPr>
                  <a:t>1971</a:t>
                </a:r>
                <a:r>
                  <a:rPr kumimoji="0" lang="zh-CN" altLang="en-US" sz="2400" b="1" i="0" u="none" strike="noStrike" kern="1200" cap="none" spc="0" normalizeH="0" baseline="0" noProof="0">
                    <a:ln>
                      <a:noFill/>
                    </a:ln>
                    <a:solidFill>
                      <a:schemeClr val="bg1"/>
                    </a:solidFill>
                    <a:effectLst/>
                    <a:uLnTx/>
                    <a:uFillTx/>
                    <a:cs typeface="+mn-ea"/>
                    <a:sym typeface="+mn-lt"/>
                  </a:rPr>
                  <a:t>年</a:t>
                </a:r>
                <a:endParaRPr lang="zh-CN" altLang="en-US" sz="2400" b="1">
                  <a:solidFill>
                    <a:schemeClr val="bg1"/>
                  </a:solidFill>
                  <a:cs typeface="+mn-ea"/>
                  <a:sym typeface="+mn-lt"/>
                </a:endParaRPr>
              </a:p>
            </p:txBody>
          </p:sp>
        </p:grpSp>
      </p:grpSp>
      <p:sp>
        <p:nvSpPr>
          <p:cNvPr id="20" name="矩形 19"/>
          <p:cNvSpPr/>
          <p:nvPr/>
        </p:nvSpPr>
        <p:spPr>
          <a:xfrm>
            <a:off x="1805559" y="5230749"/>
            <a:ext cx="9084786" cy="810260"/>
          </a:xfrm>
          <a:prstGeom prst="rect">
            <a:avLst/>
          </a:prstGeom>
        </p:spPr>
        <p:txBody>
          <a:bodyPr wrap="square">
            <a:spAutoFit/>
          </a:bodyPr>
          <a:lstStyle/>
          <a:p>
            <a:pPr algn="ctr">
              <a:lnSpc>
                <a:spcPct val="130000"/>
              </a:lnSpc>
            </a:pPr>
            <a:r>
              <a:rPr lang="zh-CN" altLang="en-US" dirty="0">
                <a:solidFill>
                  <a:schemeClr val="tx1">
                    <a:lumMod val="85000"/>
                    <a:lumOff val="15000"/>
                  </a:schemeClr>
                </a:solidFill>
                <a:cs typeface="+mn-ea"/>
                <a:sym typeface="+mn-lt"/>
              </a:rPr>
              <a:t>中国博物馆学</a:t>
            </a:r>
            <a:r>
              <a:rPr lang="zh-CN" altLang="en-US">
                <a:solidFill>
                  <a:schemeClr val="tx1">
                    <a:lumMod val="85000"/>
                    <a:lumOff val="15000"/>
                  </a:schemeClr>
                </a:solidFill>
                <a:cs typeface="+mn-ea"/>
                <a:sym typeface="+mn-lt"/>
              </a:rPr>
              <a:t>会于</a:t>
            </a:r>
            <a:r>
              <a:rPr lang="en-US" altLang="zh-CN" dirty="0">
                <a:solidFill>
                  <a:schemeClr val="tx1">
                    <a:lumMod val="85000"/>
                    <a:lumOff val="15000"/>
                  </a:schemeClr>
                </a:solidFill>
                <a:cs typeface="+mn-ea"/>
                <a:sym typeface="+mn-lt"/>
              </a:rPr>
              <a:t>1983</a:t>
            </a:r>
            <a:r>
              <a:rPr lang="zh-CN" altLang="en-US" dirty="0">
                <a:solidFill>
                  <a:schemeClr val="tx1">
                    <a:lumMod val="85000"/>
                    <a:lumOff val="15000"/>
                  </a:schemeClr>
                </a:solidFill>
                <a:cs typeface="+mn-ea"/>
                <a:sym typeface="+mn-lt"/>
              </a:rPr>
              <a:t>年正式加入国际博物馆协会，并成立了国际博物馆协会中国国家委员会</a:t>
            </a:r>
            <a:r>
              <a:rPr lang="zh-CN" altLang="en-US">
                <a:solidFill>
                  <a:schemeClr val="tx1">
                    <a:lumMod val="85000"/>
                    <a:lumOff val="15000"/>
                  </a:schemeClr>
                </a:solidFill>
                <a:cs typeface="+mn-ea"/>
                <a:sym typeface="+mn-lt"/>
              </a:rPr>
              <a:t>。每年</a:t>
            </a:r>
            <a:r>
              <a:rPr lang="en-US" altLang="zh-CN">
                <a:solidFill>
                  <a:schemeClr val="tx1">
                    <a:lumMod val="85000"/>
                    <a:lumOff val="15000"/>
                  </a:schemeClr>
                </a:solidFill>
                <a:cs typeface="+mn-ea"/>
                <a:sym typeface="+mn-lt"/>
              </a:rPr>
              <a:t>5</a:t>
            </a:r>
            <a:r>
              <a:rPr lang="zh-CN" altLang="en-US">
                <a:solidFill>
                  <a:schemeClr val="tx1">
                    <a:lumMod val="85000"/>
                    <a:lumOff val="15000"/>
                  </a:schemeClr>
                </a:solidFill>
                <a:cs typeface="+mn-ea"/>
                <a:sym typeface="+mn-lt"/>
              </a:rPr>
              <a:t>月</a:t>
            </a:r>
            <a:r>
              <a:rPr lang="en-US" altLang="zh-CN" dirty="0">
                <a:solidFill>
                  <a:schemeClr val="tx1">
                    <a:lumMod val="85000"/>
                    <a:lumOff val="15000"/>
                  </a:schemeClr>
                </a:solidFill>
                <a:cs typeface="+mn-ea"/>
                <a:sym typeface="+mn-lt"/>
              </a:rPr>
              <a:t>18</a:t>
            </a:r>
            <a:r>
              <a:rPr lang="zh-CN" altLang="en-US" dirty="0">
                <a:solidFill>
                  <a:schemeClr val="tx1">
                    <a:lumMod val="85000"/>
                    <a:lumOff val="15000"/>
                  </a:schemeClr>
                </a:solidFill>
                <a:cs typeface="+mn-ea"/>
                <a:sym typeface="+mn-lt"/>
              </a:rPr>
              <a:t>日在全国各省市区举办形式多样的纪念活动。</a:t>
            </a:r>
          </a:p>
        </p:txBody>
      </p:sp>
      <p:pic>
        <p:nvPicPr>
          <p:cNvPr id="22" name="图片 21" descr="E:\kinggsoft\kduu_ba\sp7\13\4月PPT\博物馆\5c938349dc2d1.jpg5c938349dc2d1"/>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990465" y="1652270"/>
            <a:ext cx="2211070" cy="2663825"/>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16001" y="2829645"/>
            <a:ext cx="5254171" cy="114069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714637"/>
                </a:solidFill>
                <a:effectLst/>
                <a:uLnTx/>
                <a:uFillTx/>
                <a:cs typeface="+mn-ea"/>
                <a:sym typeface="+mn-lt"/>
              </a:rPr>
              <a:t>通过这个主题，国际博物馆日希望大家关注这样的一个焦点：</a:t>
            </a:r>
            <a:endParaRPr kumimoji="0" lang="en-US" altLang="zh-CN" sz="2000" b="0" i="0" u="none" strike="noStrike" kern="1200" cap="none" spc="0" normalizeH="0" baseline="0" noProof="0" dirty="0">
              <a:ln>
                <a:noFill/>
              </a:ln>
              <a:solidFill>
                <a:srgbClr val="714637"/>
              </a:solidFill>
              <a:effectLst/>
              <a:uLnTx/>
              <a:uFillTx/>
              <a:cs typeface="+mn-ea"/>
              <a:sym typeface="+mn-lt"/>
            </a:endParaRPr>
          </a:p>
        </p:txBody>
      </p:sp>
      <p:sp>
        <p:nvSpPr>
          <p:cNvPr id="19" name="矩形 18"/>
          <p:cNvSpPr/>
          <p:nvPr/>
        </p:nvSpPr>
        <p:spPr>
          <a:xfrm>
            <a:off x="1016001" y="4117948"/>
            <a:ext cx="5254171" cy="87863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65000"/>
                    <a:lumOff val="35000"/>
                  </a:schemeClr>
                </a:solidFill>
                <a:effectLst/>
                <a:uLnTx/>
                <a:uFillTx/>
                <a:cs typeface="+mn-ea"/>
                <a:sym typeface="+mn-lt"/>
              </a:rPr>
              <a:t>鼓励社区和博物馆从业者拥有多样化的观点，鼓励博物馆利用展览和讲故事的方式克服偏见。</a:t>
            </a:r>
            <a:endParaRPr kumimoji="0" lang="en-US" altLang="zh-CN" b="0" i="0" u="none" strike="noStrike" kern="1200" cap="none" spc="0" normalizeH="0" baseline="0" noProof="0" dirty="0">
              <a:ln>
                <a:noFill/>
              </a:ln>
              <a:solidFill>
                <a:schemeClr val="tx1">
                  <a:lumMod val="65000"/>
                  <a:lumOff val="35000"/>
                </a:schemeClr>
              </a:solidFill>
              <a:effectLst/>
              <a:uLnTx/>
              <a:uFillTx/>
              <a:cs typeface="+mn-ea"/>
              <a:sym typeface="+mn-lt"/>
            </a:endParaRPr>
          </a:p>
        </p:txBody>
      </p:sp>
      <p:pic>
        <p:nvPicPr>
          <p:cNvPr id="10" name="图片 9" descr="E:\kinggsoft\kduu_ba\sp7\13\4月PPT\博物馆\5cab1f3c5c674.jpg5cab1f3c5c67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813080" y="2115492"/>
            <a:ext cx="4493548" cy="2995295"/>
          </a:xfrm>
          <a:prstGeom prst="rect">
            <a:avLst/>
          </a:prstGeom>
        </p:spPr>
      </p:pic>
      <p:sp>
        <p:nvSpPr>
          <p:cNvPr id="11" name="矩形 10"/>
          <p:cNvSpPr/>
          <p:nvPr/>
        </p:nvSpPr>
        <p:spPr>
          <a:xfrm>
            <a:off x="1125539" y="2442481"/>
            <a:ext cx="711200" cy="45719"/>
          </a:xfrm>
          <a:prstGeom prst="rect">
            <a:avLst/>
          </a:prstGeom>
          <a:solidFill>
            <a:srgbClr val="714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467545" y="6560059"/>
            <a:ext cx="1440159" cy="123111"/>
          </a:xfrm>
          <a:prstGeom prst="rect">
            <a:avLst/>
          </a:prstGeom>
          <a:noFill/>
        </p:spPr>
        <p:txBody>
          <a:bodyPr wrap="square" rtlCol="0">
            <a:spAutoFit/>
          </a:bodyPr>
          <a:lstStyle/>
          <a:p>
            <a:pPr>
              <a:lnSpc>
                <a:spcPct val="200000"/>
              </a:lnSpc>
            </a:pPr>
            <a:r>
              <a:rPr lang="zh-CN" altLang="en-US" sz="100" dirty="0">
                <a:solidFill>
                  <a:schemeClr val="bg1">
                    <a:lumMod val="85000"/>
                  </a:schemeClr>
                </a:solidFill>
                <a:ea typeface="微软雅黑" panose="020B0503020204020204" pitchFamily="34" charset="-122"/>
              </a:rPr>
              <a:t>节</a:t>
            </a:r>
            <a:r>
              <a:rPr lang="zh-CN" altLang="en-US" sz="100" dirty="0" smtClean="0">
                <a:solidFill>
                  <a:schemeClr val="bg1">
                    <a:lumMod val="85000"/>
                  </a:schemeClr>
                </a:solidFill>
                <a:ea typeface="微软雅黑" panose="020B0503020204020204" pitchFamily="34" charset="-122"/>
              </a:rPr>
              <a:t>日</a:t>
            </a:r>
            <a:r>
              <a:rPr lang="en-US" altLang="zh-CN" sz="100" dirty="0" smtClean="0">
                <a:solidFill>
                  <a:schemeClr val="bg1">
                    <a:lumMod val="85000"/>
                  </a:schemeClr>
                </a:solidFill>
                <a:ea typeface="微软雅黑" panose="020B0503020204020204" pitchFamily="34" charset="-122"/>
              </a:rPr>
              <a:t>PPT</a:t>
            </a:r>
            <a:r>
              <a:rPr lang="zh-CN" altLang="en-US" sz="100" dirty="0" smtClean="0">
                <a:solidFill>
                  <a:schemeClr val="bg1">
                    <a:lumMod val="85000"/>
                  </a:schemeClr>
                </a:solidFill>
                <a:ea typeface="微软雅黑" panose="020B0503020204020204" pitchFamily="34" charset="-122"/>
              </a:rPr>
              <a:t>模板 </a:t>
            </a:r>
            <a:r>
              <a:rPr lang="en-US" altLang="zh-CN" sz="100" dirty="0">
                <a:solidFill>
                  <a:schemeClr val="bg1">
                    <a:lumMod val="85000"/>
                  </a:schemeClr>
                </a:solidFill>
                <a:ea typeface="微软雅黑" panose="020B0503020204020204" pitchFamily="34" charset="-122"/>
              </a:rPr>
              <a:t>http://www.1ppt.com/jieri/</a:t>
            </a:r>
            <a:endParaRPr lang="en-US" altLang="zh-CN" sz="100" dirty="0" smtClean="0">
              <a:solidFill>
                <a:schemeClr val="bg1">
                  <a:lumMod val="85000"/>
                </a:schemeClr>
              </a:solidFill>
              <a:ea typeface="微软雅黑" panose="020B0503020204020204" pitchFamily="34" charset="-122"/>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 name="标题 1"/>
          <p:cNvSpPr txBox="1"/>
          <p:nvPr/>
        </p:nvSpPr>
        <p:spPr>
          <a:xfrm>
            <a:off x="3216520" y="2801744"/>
            <a:ext cx="5711334" cy="150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8800" spc="-300" dirty="0">
                <a:solidFill>
                  <a:srgbClr val="080404"/>
                </a:solidFill>
                <a:latin typeface="+mn-lt"/>
                <a:ea typeface="+mn-ea"/>
                <a:cs typeface="+mn-ea"/>
                <a:sym typeface="+mn-lt"/>
              </a:rPr>
              <a:t>细说博物馆</a:t>
            </a:r>
          </a:p>
        </p:txBody>
      </p:sp>
      <p:sp>
        <p:nvSpPr>
          <p:cNvPr id="32" name="标题 1"/>
          <p:cNvSpPr txBox="1"/>
          <p:nvPr/>
        </p:nvSpPr>
        <p:spPr>
          <a:xfrm>
            <a:off x="4688703" y="1423735"/>
            <a:ext cx="2767006" cy="150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6000" spc="-300">
                <a:solidFill>
                  <a:srgbClr val="080404"/>
                </a:solidFill>
                <a:latin typeface="+mn-lt"/>
                <a:ea typeface="+mn-ea"/>
                <a:cs typeface="+mn-ea"/>
                <a:sym typeface="+mn-lt"/>
              </a:rPr>
              <a:t>第二章</a:t>
            </a:r>
            <a:endParaRPr lang="zh-CN" altLang="en-US" sz="6000" spc="-300" dirty="0">
              <a:solidFill>
                <a:srgbClr val="080404"/>
              </a:solidFill>
              <a:latin typeface="+mn-lt"/>
              <a:ea typeface="+mn-ea"/>
              <a:cs typeface="+mn-ea"/>
              <a:sym typeface="+mn-l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4:dur="500" advTm="1000">
        <p159:morph option="byObject"/>
      </p:transition>
    </mc:Choice>
    <mc:Fallback>
      <p:transition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3"/>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pyttfd">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2626</Words>
  <Application>Microsoft Office PowerPoint</Application>
  <PresentationFormat>自定义</PresentationFormat>
  <Paragraphs>104</Paragraphs>
  <Slides>24</Slides>
  <Notes>0</Notes>
  <HiddenSlides>0</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国际博物馆日</dc:title>
  <dc:creator>第一PPT</dc:creator>
  <cp:keywords>www.1ppt.com</cp:keywords>
  <dc:description>www.1ppt.com</dc:description>
  <cp:lastModifiedBy>Windows User</cp:lastModifiedBy>
  <cp:revision>12</cp:revision>
  <dcterms:created xsi:type="dcterms:W3CDTF">2022-04-06T02:45:00Z</dcterms:created>
  <dcterms:modified xsi:type="dcterms:W3CDTF">2022-05-18T06:37:23Z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6C7031B74B734ECDAC7E57EFE7DC8446</vt:lpwstr>
  </property>
  <property fmtid="{D5CDD505-2E9C-101B-9397-08002B2CF9AE}" pid="3" name="KSOProductBuildVer">
    <vt:lpwstr>2052-11.1.0.11365</vt:lpwstr>
  </property>
</Properties>
</file>